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5" r:id="rId2"/>
    <p:sldId id="330" r:id="rId3"/>
    <p:sldId id="352" r:id="rId4"/>
    <p:sldId id="361" r:id="rId5"/>
    <p:sldId id="360" r:id="rId6"/>
    <p:sldId id="341" r:id="rId7"/>
    <p:sldId id="348" r:id="rId8"/>
    <p:sldId id="358" r:id="rId9"/>
    <p:sldId id="359" r:id="rId10"/>
    <p:sldId id="345" r:id="rId11"/>
    <p:sldId id="381" r:id="rId12"/>
    <p:sldId id="387" r:id="rId13"/>
    <p:sldId id="386" r:id="rId14"/>
    <p:sldId id="378" r:id="rId15"/>
    <p:sldId id="380" r:id="rId16"/>
    <p:sldId id="342" r:id="rId17"/>
    <p:sldId id="382" r:id="rId18"/>
    <p:sldId id="384" r:id="rId19"/>
    <p:sldId id="344" r:id="rId20"/>
    <p:sldId id="367" r:id="rId21"/>
    <p:sldId id="383" r:id="rId22"/>
    <p:sldId id="385" r:id="rId23"/>
    <p:sldId id="347" r:id="rId24"/>
    <p:sldId id="362" r:id="rId25"/>
    <p:sldId id="369" r:id="rId26"/>
    <p:sldId id="375" r:id="rId27"/>
    <p:sldId id="376" r:id="rId28"/>
    <p:sldId id="377" r:id="rId29"/>
    <p:sldId id="349" r:id="rId30"/>
    <p:sldId id="365" r:id="rId31"/>
    <p:sldId id="350" r:id="rId32"/>
    <p:sldId id="339" r:id="rId33"/>
    <p:sldId id="332" r:id="rId34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07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05/10/2015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05/10/2015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</a:t>
            </a:r>
            <a:r>
              <a:rPr lang="pt-BR" dirty="0" err="1" smtClean="0">
                <a:solidFill>
                  <a:prstClr val="black"/>
                </a:solidFill>
              </a:rPr>
              <a:t>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4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EFA9-A741-46AB-8557-ED62BC726E3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Filtros Digitais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Leonardo Damasceno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07/10/2015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6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F6EA-57D3-4910-8A97-092E4916FFF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Vantagens dos filtros digitais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400" dirty="0" smtClean="0"/>
              <a:t>Reutilizável;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Podem ser testados e implementados em um computador;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São extremamente estáveis, obtendo resultados mais precisos;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desempenho dos filtros digitais não depende dos componentes do circuito, ou seja, sua resposta não é influenciada por mudanças ambientais;</a:t>
            </a:r>
          </a:p>
          <a:p>
            <a:endParaRPr lang="pt-BR" sz="2400" dirty="0" smtClean="0"/>
          </a:p>
          <a:p>
            <a:endParaRPr lang="pt-BR" sz="28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Resposta ao Impulso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050" name="Picture 2" descr="C:\Users\GppCom\Desktop\ra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72" y="1340768"/>
            <a:ext cx="6839011" cy="4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5904656" cy="648072"/>
          </a:xfrm>
        </p:spPr>
        <p:txBody>
          <a:bodyPr/>
          <a:lstStyle/>
          <a:p>
            <a:pPr algn="ctr"/>
            <a:r>
              <a:rPr lang="pt-BR" sz="3200" dirty="0" smtClean="0"/>
              <a:t>Causalidade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8194" name="Picture 2" descr="C:\Users\GppCom\Desktop\mat_code\causalida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7"/>
            <a:ext cx="64087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552" y="4077072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Realizável em tempo real;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um dado tempo m, produz uma saída que é dependente somente das entradas presentes e passadas (</a:t>
            </a:r>
            <a:r>
              <a:rPr lang="pt-BR" dirty="0" err="1"/>
              <a:t>k</a:t>
            </a:r>
            <a:r>
              <a:rPr lang="pt-BR" sz="1400" dirty="0" err="1" smtClean="0"/>
              <a:t>≤</a:t>
            </a:r>
            <a:r>
              <a:rPr lang="pt-BR" dirty="0" err="1" smtClean="0"/>
              <a:t>m</a:t>
            </a:r>
            <a:r>
              <a:rPr lang="pt-BR" dirty="0" smtClean="0"/>
              <a:t>) e das saídas passadas (k</a:t>
            </a:r>
            <a:r>
              <a:rPr lang="pt-BR" sz="1400" dirty="0" smtClean="0"/>
              <a:t>&lt;</a:t>
            </a:r>
            <a:r>
              <a:rPr lang="pt-BR" dirty="0" smtClean="0"/>
              <a:t>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depende de valores futuros de entrada e saída. A saída não pode se antecipar no sistema prático.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72808" cy="720080"/>
          </a:xfrm>
        </p:spPr>
        <p:txBody>
          <a:bodyPr/>
          <a:lstStyle/>
          <a:p>
            <a:pPr algn="ctr"/>
            <a:r>
              <a:rPr lang="pt-BR" sz="3200" dirty="0" smtClean="0"/>
              <a:t>Linearidade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7170" name="Picture 2" descr="C:\Users\GppCom\Desktop\mat_code\linearida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496957" cy="31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79512" y="4797152"/>
            <a:ext cx="878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Atende o princípio da superposição. A resposta do sistema é uma combinação linear de duas entradas x</a:t>
            </a:r>
            <a:r>
              <a:rPr lang="pt-BR" sz="1200" dirty="0"/>
              <a:t>1</a:t>
            </a:r>
            <a:r>
              <a:rPr lang="pt-BR" sz="1400" dirty="0" smtClean="0"/>
              <a:t> </a:t>
            </a:r>
            <a:r>
              <a:rPr lang="pt-BR" dirty="0" smtClean="0"/>
              <a:t>e x</a:t>
            </a:r>
            <a:r>
              <a:rPr lang="pt-BR" sz="1200" dirty="0" smtClean="0"/>
              <a:t>2 </a:t>
            </a:r>
            <a:r>
              <a:rPr lang="pt-BR" dirty="0" smtClean="0"/>
              <a:t>com duas saídas y</a:t>
            </a:r>
            <a:r>
              <a:rPr lang="pt-BR" sz="1200" dirty="0" smtClean="0"/>
              <a:t>1</a:t>
            </a:r>
            <a:r>
              <a:rPr lang="pt-BR" dirty="0" smtClean="0"/>
              <a:t> e y</a:t>
            </a:r>
            <a:r>
              <a:rPr lang="pt-BR" sz="1200" dirty="0" smtClean="0"/>
              <a:t>2 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Para </a:t>
            </a:r>
            <a:r>
              <a:rPr lang="pt-BR" dirty="0"/>
              <a:t>um sistema linear ser causal é necessário e suficiente que a resposta ao impulso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t</a:t>
            </a:r>
            <a:r>
              <a:rPr lang="pt-BR" dirty="0"/>
              <a:t>) seja zero para </a:t>
            </a:r>
            <a:r>
              <a:rPr lang="pt-BR" i="1" dirty="0"/>
              <a:t>t </a:t>
            </a:r>
            <a:r>
              <a:rPr lang="pt-BR" dirty="0"/>
              <a:t>&lt; </a:t>
            </a:r>
            <a:r>
              <a:rPr lang="pt-BR" dirty="0" smtClean="0"/>
              <a:t>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30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7200800" cy="720080"/>
          </a:xfrm>
        </p:spPr>
        <p:txBody>
          <a:bodyPr/>
          <a:lstStyle/>
          <a:p>
            <a:pPr algn="ctr"/>
            <a:r>
              <a:rPr lang="pt-BR" sz="3200" dirty="0" smtClean="0"/>
              <a:t>Estabilidade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00600"/>
          </a:xfrm>
        </p:spPr>
        <p:txBody>
          <a:bodyPr/>
          <a:lstStyle/>
          <a:p>
            <a:pPr algn="just"/>
            <a:r>
              <a:rPr lang="en-US" sz="2400" dirty="0"/>
              <a:t>BIBO: bounded input – bounded output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Um sistema é BIBO estável se para qualquer entrada limitada em amplitude, a saída também for limitada, independente do estado interno do sistema.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a </a:t>
            </a:r>
            <a:r>
              <a:rPr lang="pt-BR" sz="2400" dirty="0"/>
              <a:t>BIBO-estabilidade está associada à localização dos </a:t>
            </a:r>
            <a:r>
              <a:rPr lang="pt-BR" sz="2400" dirty="0" err="1"/>
              <a:t>pólos</a:t>
            </a:r>
            <a:r>
              <a:rPr lang="pt-BR" sz="2400" dirty="0"/>
              <a:t>. Se todos os </a:t>
            </a:r>
            <a:r>
              <a:rPr lang="pt-BR" sz="2400" dirty="0" err="1"/>
              <a:t>pólos</a:t>
            </a:r>
            <a:r>
              <a:rPr lang="pt-BR" sz="2400" dirty="0"/>
              <a:t> estiverem no </a:t>
            </a:r>
            <a:r>
              <a:rPr lang="pt-BR" sz="2400" dirty="0" err="1"/>
              <a:t>semiplano</a:t>
            </a:r>
            <a:r>
              <a:rPr lang="pt-BR" sz="2400" dirty="0"/>
              <a:t> esquerdo, então o sistema é BIBO-estável.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6552728" cy="576064"/>
          </a:xfrm>
        </p:spPr>
        <p:txBody>
          <a:bodyPr/>
          <a:lstStyle/>
          <a:p>
            <a:pPr algn="ctr"/>
            <a:r>
              <a:rPr lang="pt-BR" sz="3200" dirty="0"/>
              <a:t>Estabilidade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26" name="Picture 2" descr="C:\Users\GppCom\Desktop\estabilida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4704"/>
            <a:ext cx="5112568" cy="56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1628800"/>
            <a:ext cx="3528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Análise de um sistema estável (a) e um instável (b).</a:t>
            </a:r>
          </a:p>
          <a:p>
            <a:pPr algn="just"/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respostas, mostram que</a:t>
            </a:r>
          </a:p>
          <a:p>
            <a:pPr algn="just"/>
            <a:r>
              <a:rPr lang="pt-BR" dirty="0"/>
              <a:t>enquanto as oscilações nos</a:t>
            </a:r>
          </a:p>
          <a:p>
            <a:pPr algn="just"/>
            <a:r>
              <a:rPr lang="pt-BR" dirty="0"/>
              <a:t>sistemas estáveis diminuem, </a:t>
            </a:r>
            <a:r>
              <a:rPr lang="pt-BR" dirty="0" smtClean="0"/>
              <a:t>nos instáveis </a:t>
            </a:r>
            <a:r>
              <a:rPr lang="pt-BR" dirty="0"/>
              <a:t>elas aumentam </a:t>
            </a:r>
            <a:r>
              <a:rPr lang="pt-BR" dirty="0" smtClean="0"/>
              <a:t>sem limite.</a:t>
            </a:r>
          </a:p>
          <a:p>
            <a:pPr algn="just"/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presença de </a:t>
            </a:r>
            <a:r>
              <a:rPr lang="pt-BR" dirty="0" err="1"/>
              <a:t>pólos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semiplano</a:t>
            </a:r>
            <a:r>
              <a:rPr lang="pt-BR" dirty="0" smtClean="0"/>
              <a:t> </a:t>
            </a:r>
            <a:r>
              <a:rPr lang="pt-BR" dirty="0"/>
              <a:t>direito vai fazer com que a resposta aumente exponencialmente, de forma </a:t>
            </a:r>
            <a:r>
              <a:rPr lang="pt-BR" dirty="0" err="1"/>
              <a:t>monotônica</a:t>
            </a:r>
            <a:r>
              <a:rPr lang="pt-BR" dirty="0"/>
              <a:t> ou oscilatória.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2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FIR – </a:t>
            </a:r>
            <a:r>
              <a:rPr lang="pt-BR" sz="2800" dirty="0" err="1"/>
              <a:t>Finite</a:t>
            </a:r>
            <a:r>
              <a:rPr lang="pt-BR" sz="2800" dirty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/>
              <a:lstStyle/>
              <a:p>
                <a:r>
                  <a:rPr lang="pt-BR" sz="2800" dirty="0" smtClean="0"/>
                  <a:t>É completamente caracterizado por seus coeficientes;</a:t>
                </a:r>
                <a:endParaRPr lang="pt-BR" sz="2800" dirty="0"/>
              </a:p>
              <a:p>
                <a:r>
                  <a:rPr lang="pt-BR" sz="2800" dirty="0"/>
                  <a:t>Memória finita (transitório tem duração limitada</a:t>
                </a:r>
                <a:r>
                  <a:rPr lang="pt-BR" sz="2800" dirty="0" smtClean="0"/>
                  <a:t>);</a:t>
                </a:r>
                <a:endParaRPr lang="pt-BR" dirty="0" smtClean="0"/>
              </a:p>
              <a:p>
                <a:r>
                  <a:rPr lang="pt-BR" sz="2800" dirty="0"/>
                  <a:t>BIBO </a:t>
                </a:r>
                <a:r>
                  <a:rPr lang="pt-BR" sz="2800" dirty="0" smtClean="0"/>
                  <a:t>estáveis.</a:t>
                </a:r>
                <a:endParaRPr lang="pt-B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/>
                            </a:rPr>
                            <m:t>𝑘</m:t>
                          </m:r>
                          <m:r>
                            <a:rPr lang="pt-BR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pt-BR" sz="2800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800" i="1">
                              <a:latin typeface="Cambria Math"/>
                            </a:rPr>
                            <m:t>𝑥</m:t>
                          </m:r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𝑛</m:t>
                          </m:r>
                          <m:r>
                            <a:rPr lang="pt-BR" sz="2800" i="1">
                              <a:latin typeface="Cambria Math"/>
                            </a:rPr>
                            <m:t>−</m:t>
                          </m:r>
                          <m:r>
                            <a:rPr lang="pt-BR" sz="2800" i="1">
                              <a:latin typeface="Cambria Math"/>
                            </a:rPr>
                            <m:t>𝑘</m:t>
                          </m:r>
                          <m:r>
                            <a:rPr lang="pt-BR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/>
                            </a:rPr>
                            <m:t>𝑘</m:t>
                          </m:r>
                          <m:r>
                            <a:rPr lang="pt-BR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pt-BR" sz="2800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 smtClean="0"/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pPr marL="0" indent="0">
                  <a:buNone/>
                </a:pPr>
                <a:r>
                  <a:rPr lang="pt-BR" sz="2800" dirty="0" smtClean="0"/>
                  <a:t>Sendo n a ordem do filtro.</a:t>
                </a:r>
              </a:p>
              <a:p>
                <a:endParaRPr lang="pt-BR" sz="2800" dirty="0" smtClean="0"/>
              </a:p>
              <a:p>
                <a:pPr marL="0" indent="0" algn="ctr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333" t="-1115" r="-333" b="-3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4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838200"/>
          </a:xfrm>
        </p:spPr>
        <p:txBody>
          <a:bodyPr/>
          <a:lstStyle/>
          <a:p>
            <a:pPr algn="ctr"/>
            <a:r>
              <a:rPr lang="pt-BR" sz="2800" dirty="0" smtClean="0"/>
              <a:t>Filtros FIR – </a:t>
            </a:r>
            <a:r>
              <a:rPr lang="pt-BR" sz="2800" dirty="0" err="1" smtClean="0"/>
              <a:t>Finite</a:t>
            </a:r>
            <a:r>
              <a:rPr lang="pt-BR" sz="2800" dirty="0" smtClean="0"/>
              <a:t> </a:t>
            </a:r>
            <a:r>
              <a:rPr lang="pt-BR" sz="2800" dirty="0" err="1" smtClean="0"/>
              <a:t>Impulsional</a:t>
            </a:r>
            <a:r>
              <a:rPr lang="pt-BR" sz="2800" dirty="0" smtClean="0"/>
              <a:t> Response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074" name="Picture 2" descr="C:\Users\GppCom\Desktop\fi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007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FIR – </a:t>
            </a:r>
            <a:r>
              <a:rPr lang="pt-BR" sz="2800" dirty="0" err="1"/>
              <a:t>Finite</a:t>
            </a:r>
            <a:r>
              <a:rPr lang="pt-BR" sz="2800" dirty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Exemplo: Filtro Média Móvel.</a:t>
            </a:r>
          </a:p>
          <a:p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122" name="Picture 2" descr="C:\Users\GppCom\Desktop\ex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844824"/>
            <a:ext cx="5976664" cy="29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5085184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Conclusão: </a:t>
            </a:r>
            <a:r>
              <a:rPr lang="pt-BR" dirty="0" smtClean="0"/>
              <a:t>Todos os </a:t>
            </a:r>
            <a:r>
              <a:rPr lang="pt-BR" dirty="0" err="1" smtClean="0"/>
              <a:t>pólos</a:t>
            </a:r>
            <a:r>
              <a:rPr lang="pt-BR" dirty="0" smtClean="0"/>
              <a:t> dos filtros FIR estão situados na origem do plano Z, portanto TODO filtro FIR é estável 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801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pPr algn="ctr"/>
            <a:r>
              <a:rPr lang="pt-BR" sz="3200" dirty="0" smtClean="0"/>
              <a:t>Filtros </a:t>
            </a:r>
            <a:r>
              <a:rPr lang="pt-BR" sz="3200" dirty="0"/>
              <a:t>I</a:t>
            </a:r>
            <a:r>
              <a:rPr lang="pt-BR" sz="3200" dirty="0" smtClean="0"/>
              <a:t>IR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583488" cy="5544616"/>
              </a:xfrm>
            </p:spPr>
            <p:txBody>
              <a:bodyPr/>
              <a:lstStyle/>
              <a:p>
                <a:r>
                  <a:rPr lang="pt-BR" sz="2800" dirty="0" smtClean="0"/>
                  <a:t>Não é necessariamente BIBO estável.</a:t>
                </a:r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pPr algn="just"/>
                <a:r>
                  <a:rPr lang="pt-BR" sz="2800" dirty="0" smtClean="0"/>
                  <a:t>Utiliza a recursividade, ou seja, as saídas atuais dependem e versões atrasadas delas mesmas.</a:t>
                </a:r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r>
                  <a:rPr lang="pt-BR" sz="2800" dirty="0" smtClean="0"/>
                  <a:t>Possui o seguinte comportamento:</a:t>
                </a:r>
                <a:endParaRPr lang="pt-B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𝑞</m:t>
                          </m:r>
                        </m:sup>
                        <m:e>
                          <m:r>
                            <a:rPr lang="pt-BR" sz="24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i="1">
                              <a:latin typeface="Cambria Math"/>
                            </a:rPr>
                            <m:t>𝑥</m:t>
                          </m:r>
                          <m:r>
                            <a:rPr lang="pt-BR" sz="2400" i="1">
                              <a:latin typeface="Cambria Math"/>
                            </a:rPr>
                            <m:t>(</m:t>
                          </m:r>
                          <m:r>
                            <a:rPr lang="pt-BR" sz="2400" i="1">
                              <a:latin typeface="Cambria Math"/>
                            </a:rPr>
                            <m:t>𝑛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a:rPr lang="pt-BR" sz="2400" i="1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i="1">
                              <a:latin typeface="Cambria Math"/>
                            </a:rPr>
                            <m:t>𝑦</m:t>
                          </m:r>
                          <m:r>
                            <a:rPr lang="pt-BR" sz="2400" i="1">
                              <a:latin typeface="Cambria Math"/>
                            </a:rPr>
                            <m:t>(</m:t>
                          </m:r>
                          <m:r>
                            <a:rPr lang="pt-BR" sz="2400" i="1">
                              <a:latin typeface="Cambria Math"/>
                            </a:rPr>
                            <m:t>𝑛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583488" cy="5544616"/>
              </a:xfrm>
              <a:blipFill rotWithShape="1">
                <a:blip r:embed="rId2"/>
                <a:stretch>
                  <a:fillRect l="-1207" t="-1100" r="-1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4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r>
              <a:rPr lang="pt-BR" sz="2800" dirty="0" smtClean="0"/>
              <a:t> </a:t>
            </a:r>
            <a:r>
              <a:rPr lang="pt-BR" sz="2800" dirty="0"/>
              <a:t>C</a:t>
            </a:r>
            <a:r>
              <a:rPr lang="pt-BR" sz="2800" dirty="0" smtClean="0"/>
              <a:t>onceito de Filtro Digital;</a:t>
            </a:r>
          </a:p>
          <a:p>
            <a:pPr>
              <a:buNone/>
            </a:pPr>
            <a:endParaRPr lang="pt-BR" sz="2800" dirty="0" smtClean="0"/>
          </a:p>
          <a:p>
            <a:r>
              <a:rPr lang="pt-BR" sz="2800" dirty="0" smtClean="0"/>
              <a:t>Definir as </a:t>
            </a:r>
            <a:r>
              <a:rPr lang="pt-BR" sz="2800" dirty="0"/>
              <a:t>ferramentas utilizadas para projetar filtros </a:t>
            </a:r>
            <a:r>
              <a:rPr lang="pt-BR" sz="2800" dirty="0" smtClean="0"/>
              <a:t>digitais;</a:t>
            </a:r>
          </a:p>
          <a:p>
            <a:endParaRPr lang="pt-BR" sz="2800" dirty="0"/>
          </a:p>
          <a:p>
            <a:r>
              <a:rPr lang="pt-BR" sz="2800" dirty="0" smtClean="0"/>
              <a:t>Explicar as propriedades dos Filtros: linearidade, causalidade e estabilidade.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Diferenciar os filtros FIR e IIR</a:t>
            </a:r>
            <a:r>
              <a:rPr lang="pt-BR" sz="2800" dirty="0" smtClean="0"/>
              <a:t>;</a:t>
            </a:r>
          </a:p>
          <a:p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Filtros IIR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/>
            <a:r>
              <a:rPr lang="pt-BR" sz="2800" dirty="0" smtClean="0"/>
              <a:t>Possuem zeros e </a:t>
            </a:r>
            <a:r>
              <a:rPr lang="pt-BR" sz="2800" dirty="0" err="1" smtClean="0"/>
              <a:t>pólos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Normalmente são obtidos a partir de estruturas analógicas, utilizando-se a conversão AD.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Seus principais tipos são </a:t>
            </a:r>
            <a:r>
              <a:rPr lang="pt-BR" sz="2800" dirty="0" err="1" smtClean="0"/>
              <a:t>Butterworth</a:t>
            </a:r>
            <a:r>
              <a:rPr lang="pt-BR" sz="2800" dirty="0" smtClean="0"/>
              <a:t> e </a:t>
            </a:r>
            <a:r>
              <a:rPr lang="pt-BR" sz="2800" dirty="0" err="1" smtClean="0"/>
              <a:t>Chebyshev</a:t>
            </a:r>
            <a:r>
              <a:rPr lang="pt-BR" sz="28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Filtros </a:t>
            </a:r>
            <a:r>
              <a:rPr lang="pt-BR" sz="2800" dirty="0" smtClean="0"/>
              <a:t>IIR </a:t>
            </a:r>
            <a:r>
              <a:rPr lang="pt-BR" sz="2800" dirty="0"/>
              <a:t>– </a:t>
            </a:r>
            <a:r>
              <a:rPr lang="pt-BR" sz="2800" dirty="0" err="1"/>
              <a:t>I</a:t>
            </a:r>
            <a:r>
              <a:rPr lang="pt-BR" sz="2800" dirty="0" err="1" smtClean="0"/>
              <a:t>nfite</a:t>
            </a:r>
            <a:r>
              <a:rPr lang="pt-BR" sz="2800" dirty="0" smtClean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4098" name="Picture 2" descr="C:\Users\GppCom\Desktop\ii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1682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/>
              <a:t>Filtros IIR – </a:t>
            </a:r>
            <a:r>
              <a:rPr lang="pt-BR" sz="2800" dirty="0" err="1"/>
              <a:t>Infite</a:t>
            </a:r>
            <a:r>
              <a:rPr lang="pt-BR" sz="2800" dirty="0"/>
              <a:t> </a:t>
            </a:r>
            <a:r>
              <a:rPr lang="pt-BR" sz="2800" dirty="0" err="1"/>
              <a:t>Impulsional</a:t>
            </a:r>
            <a:r>
              <a:rPr lang="pt-BR" sz="2800" dirty="0"/>
              <a:t> Response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Exemplo: Filtro Recursivo</a:t>
            </a:r>
          </a:p>
          <a:p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146" name="Picture 2" descr="C:\Users\GppCom\Desktop\exe_i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844825"/>
            <a:ext cx="682148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Conclusão: </a:t>
            </a:r>
            <a:r>
              <a:rPr lang="pt-BR" sz="2000" dirty="0" smtClean="0"/>
              <a:t>A equação exibe natureza recursiva, ou seja, a saída depende de saídas anteriores. Filtros cuja resposta ao impulso apresenta duração infinita.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2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FIR x IIR</a:t>
            </a:r>
            <a:endParaRPr lang="pt-BR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2493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19974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 smtClean="0"/>
              <a:t>Estrutura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9294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Janelas </a:t>
            </a:r>
            <a:r>
              <a:rPr lang="pt-BR" sz="3200" dirty="0" smtClean="0"/>
              <a:t>dos filtros FIR e IIR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sz="2800" dirty="0" smtClean="0"/>
                  <a:t>A resposta ao impulso de um filtro normalmente é infinita.</a:t>
                </a:r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pPr algn="just"/>
                <a:r>
                  <a:rPr lang="pt-BR" sz="2800" dirty="0" smtClean="0"/>
                  <a:t>Aproximações FIR da resposta ao impulso são obtidas através das chamadas janelas.</a:t>
                </a:r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pt-BR" sz="28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pt-BR" sz="2800" dirty="0" smtClean="0"/>
                  <a:t>Onde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pt-BR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sz="2800" dirty="0" smtClean="0"/>
                  <a:t> é uma “janela” de tamanho finito e simétrica em relação ao seu centro.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9" t="-1160" r="-1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Aproximação de </a:t>
            </a:r>
            <a:r>
              <a:rPr lang="pt-BR" sz="3200" dirty="0" err="1" smtClean="0"/>
              <a:t>Butterworth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472608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/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pt-BR" sz="2400" dirty="0" smtClean="0"/>
                  <a:t>Onde N é a ordem do filtro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400" dirty="0" smtClean="0"/>
                  <a:t> é a frequência de corte.</a:t>
                </a:r>
              </a:p>
              <a:p>
                <a:pPr algn="just"/>
                <a:endParaRPr lang="pt-BR" sz="2400" dirty="0"/>
              </a:p>
              <a:p>
                <a:pPr algn="just"/>
                <a:endParaRPr lang="pt-BR" sz="2400" dirty="0" smtClean="0"/>
              </a:p>
              <a:p>
                <a:pPr marL="0" indent="0" algn="ctr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472608"/>
              </a:xfr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592" y="2924944"/>
            <a:ext cx="7344816" cy="341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89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Aproximação de </a:t>
            </a:r>
            <a:r>
              <a:rPr lang="pt-BR" dirty="0" err="1"/>
              <a:t>Chebyshev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544616"/>
          </a:xfrm>
        </p:spPr>
        <p:txBody>
          <a:bodyPr/>
          <a:lstStyle/>
          <a:p>
            <a:r>
              <a:rPr lang="pt-BR" sz="2400" dirty="0" smtClean="0"/>
              <a:t>Tenta minimizar a diferença entre as resposta real e ideal do filtro na banda de passagem ou rejeição.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Normalmente necessita de uma ordem menor do que os filtros </a:t>
            </a:r>
            <a:r>
              <a:rPr lang="pt-BR" sz="2400" dirty="0" err="1" smtClean="0"/>
              <a:t>Butterworth</a:t>
            </a:r>
            <a:r>
              <a:rPr lang="pt-BR" sz="2400" dirty="0" smtClean="0"/>
              <a:t>, todavia oscilam mais.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Possui dois tipos:</a:t>
            </a:r>
          </a:p>
          <a:p>
            <a:pPr marL="0" indent="0">
              <a:buNone/>
            </a:pPr>
            <a:endParaRPr lang="pt-BR" sz="2400" dirty="0" smtClean="0"/>
          </a:p>
          <a:p>
            <a:pPr marL="971550" lvl="1" indent="-514350">
              <a:buFont typeface="+mj-lt"/>
              <a:buAutoNum type="romanUcPeriod"/>
            </a:pPr>
            <a:r>
              <a:rPr lang="pt-BR" sz="2400" dirty="0" smtClean="0"/>
              <a:t>Tipo 1: Ondulação na banda de passagem e </a:t>
            </a:r>
            <a:r>
              <a:rPr lang="pt-BR" sz="2400" dirty="0" err="1" smtClean="0"/>
              <a:t>monotônico</a:t>
            </a:r>
            <a:r>
              <a:rPr lang="pt-BR" sz="2400" dirty="0" smtClean="0"/>
              <a:t> na banda de rejeição.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971550" lvl="1" indent="-514350">
              <a:buFont typeface="+mj-lt"/>
              <a:buAutoNum type="romanUcPeriod"/>
            </a:pPr>
            <a:r>
              <a:rPr lang="pt-BR" sz="2400" dirty="0" smtClean="0"/>
              <a:t>Tipo 2: </a:t>
            </a:r>
            <a:r>
              <a:rPr lang="pt-BR" sz="2400" dirty="0"/>
              <a:t>Ondulação na banda </a:t>
            </a:r>
            <a:r>
              <a:rPr lang="pt-BR" sz="2400" dirty="0" smtClean="0"/>
              <a:t>de </a:t>
            </a:r>
            <a:r>
              <a:rPr lang="pt-BR" sz="2400" dirty="0"/>
              <a:t>rejeição</a:t>
            </a:r>
            <a:r>
              <a:rPr lang="pt-BR" sz="2400" dirty="0" smtClean="0"/>
              <a:t> e </a:t>
            </a:r>
            <a:r>
              <a:rPr lang="pt-BR" sz="2400" dirty="0" err="1"/>
              <a:t>monotônico</a:t>
            </a:r>
            <a:r>
              <a:rPr lang="pt-BR" sz="2400" dirty="0"/>
              <a:t> na banda de </a:t>
            </a:r>
            <a:r>
              <a:rPr lang="pt-BR" sz="2400" dirty="0" smtClean="0"/>
              <a:t>passagem.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Aproximação de </a:t>
            </a:r>
            <a:r>
              <a:rPr lang="pt-BR" sz="3200" dirty="0" err="1"/>
              <a:t>Chebyshev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1</a:t>
            </a:r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4" y="2276872"/>
            <a:ext cx="789630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Aproximação de </a:t>
            </a:r>
            <a:r>
              <a:rPr lang="pt-BR" dirty="0" err="1"/>
              <a:t>Chebyshev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 2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8" y="2276872"/>
            <a:ext cx="787254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44624"/>
            <a:ext cx="5328592" cy="576064"/>
          </a:xfrm>
        </p:spPr>
        <p:txBody>
          <a:bodyPr/>
          <a:lstStyle/>
          <a:p>
            <a:pPr algn="ctr"/>
            <a:r>
              <a:rPr lang="pt-BR" sz="3200" dirty="0" smtClean="0"/>
              <a:t>Janelas</a:t>
            </a:r>
            <a:endParaRPr lang="pt-BR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908720"/>
            <a:ext cx="66247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6967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472608"/>
          </a:xfrm>
        </p:spPr>
        <p:txBody>
          <a:bodyPr/>
          <a:lstStyle/>
          <a:p>
            <a:pPr algn="just"/>
            <a:r>
              <a:rPr lang="pt-BR" sz="2400" dirty="0" smtClean="0"/>
              <a:t>Permite a passagem, sem distorção, de uma faixa de frequências e impede totalmente a passagem das outras.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768752" cy="366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Efeitos de uma janela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3140968"/>
            <a:ext cx="7488832" cy="339032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 flipH="1">
            <a:off x="179512" y="118028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largura do </a:t>
            </a:r>
            <a:r>
              <a:rPr lang="pt-BR" i="1" dirty="0" err="1"/>
              <a:t>mainlobe</a:t>
            </a:r>
            <a:r>
              <a:rPr lang="pt-BR" dirty="0"/>
              <a:t> diminui com  o tamanho N da janela.</a:t>
            </a:r>
          </a:p>
          <a:p>
            <a:pPr marL="0" indent="0" algn="just">
              <a:buNone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i="1" dirty="0" err="1"/>
              <a:t>peak</a:t>
            </a:r>
            <a:r>
              <a:rPr lang="pt-BR" i="1" dirty="0"/>
              <a:t> </a:t>
            </a:r>
            <a:r>
              <a:rPr lang="pt-BR" i="1" dirty="0" err="1"/>
              <a:t>side-lobe</a:t>
            </a:r>
            <a:r>
              <a:rPr lang="pt-BR" dirty="0"/>
              <a:t> é determinado pelo formato da janela e não tem relação com o tamanho da mesma.</a:t>
            </a:r>
          </a:p>
          <a:p>
            <a:pPr marL="0" indent="0" algn="just">
              <a:buNone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Normalmente, se </a:t>
            </a:r>
            <a:r>
              <a:rPr lang="pt-BR" dirty="0" smtClean="0"/>
              <a:t> diminuir </a:t>
            </a:r>
            <a:r>
              <a:rPr lang="pt-BR" dirty="0"/>
              <a:t>o </a:t>
            </a:r>
            <a:r>
              <a:rPr lang="pt-BR" i="1" dirty="0" err="1"/>
              <a:t>peak</a:t>
            </a:r>
            <a:r>
              <a:rPr lang="pt-BR" i="1" dirty="0"/>
              <a:t> </a:t>
            </a:r>
            <a:r>
              <a:rPr lang="pt-BR" i="1" dirty="0" err="1"/>
              <a:t>side-lobe</a:t>
            </a:r>
            <a:r>
              <a:rPr lang="pt-BR" i="1" dirty="0"/>
              <a:t>, </a:t>
            </a:r>
            <a:r>
              <a:rPr lang="pt-BR" dirty="0" smtClean="0"/>
              <a:t>aumenta </a:t>
            </a:r>
            <a:r>
              <a:rPr lang="pt-BR" dirty="0"/>
              <a:t>a largura do </a:t>
            </a:r>
            <a:r>
              <a:rPr lang="pt-BR" i="1" dirty="0" err="1"/>
              <a:t>mainlobe</a:t>
            </a:r>
            <a:r>
              <a:rPr lang="pt-BR" i="1" dirty="0"/>
              <a:t>.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Janelas Kaiser</a:t>
            </a:r>
            <a:endParaRPr lang="pt-BR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0800" cy="39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Bibliografia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56584"/>
          </a:xfrm>
        </p:spPr>
        <p:txBody>
          <a:bodyPr/>
          <a:lstStyle/>
          <a:p>
            <a:pPr algn="just">
              <a:buNone/>
            </a:pPr>
            <a:r>
              <a:rPr lang="pt-BR" sz="2400" dirty="0" smtClean="0"/>
              <a:t>[1] </a:t>
            </a:r>
            <a:r>
              <a:rPr lang="pt-BR" sz="2400" dirty="0" err="1" smtClean="0"/>
              <a:t>Modern</a:t>
            </a:r>
            <a:r>
              <a:rPr lang="pt-BR" sz="2400" dirty="0" smtClean="0"/>
              <a:t> Communication Systems </a:t>
            </a:r>
            <a:r>
              <a:rPr lang="pt-BR" sz="2400" dirty="0" err="1" smtClean="0"/>
              <a:t>Using</a:t>
            </a:r>
            <a:r>
              <a:rPr lang="pt-BR" sz="2400" dirty="0" smtClean="0"/>
              <a:t> MATLAB, </a:t>
            </a:r>
            <a:r>
              <a:rPr lang="pt-BR" sz="2400" dirty="0" err="1" smtClean="0"/>
              <a:t>Third</a:t>
            </a:r>
            <a:r>
              <a:rPr lang="pt-BR" sz="2400" dirty="0" smtClean="0"/>
              <a:t> </a:t>
            </a:r>
            <a:r>
              <a:rPr lang="pt-BR" sz="2400" dirty="0" err="1" smtClean="0"/>
              <a:t>International</a:t>
            </a:r>
            <a:r>
              <a:rPr lang="pt-BR" sz="2400" dirty="0" smtClean="0"/>
              <a:t> </a:t>
            </a:r>
            <a:r>
              <a:rPr lang="pt-BR" sz="2400" dirty="0" err="1" smtClean="0"/>
              <a:t>Edition</a:t>
            </a:r>
            <a:r>
              <a:rPr lang="pt-BR" sz="2400" dirty="0" smtClean="0"/>
              <a:t>- John G. </a:t>
            </a:r>
            <a:r>
              <a:rPr lang="pt-BR" sz="2400" dirty="0" err="1" smtClean="0"/>
              <a:t>Proakis</a:t>
            </a:r>
            <a:r>
              <a:rPr lang="pt-BR" sz="2400" dirty="0" smtClean="0"/>
              <a:t>, </a:t>
            </a:r>
            <a:r>
              <a:rPr lang="pt-BR" sz="2400" dirty="0" err="1" smtClean="0"/>
              <a:t>Masoud</a:t>
            </a:r>
            <a:r>
              <a:rPr lang="pt-BR" sz="2400" dirty="0" smtClean="0"/>
              <a:t> </a:t>
            </a:r>
            <a:r>
              <a:rPr lang="pt-BR" sz="2400" dirty="0" err="1" smtClean="0"/>
              <a:t>Selehi</a:t>
            </a:r>
            <a:r>
              <a:rPr lang="pt-BR" sz="2400" dirty="0" smtClean="0"/>
              <a:t>, Gerhard </a:t>
            </a:r>
            <a:r>
              <a:rPr lang="pt-BR" sz="2400" dirty="0" err="1" smtClean="0"/>
              <a:t>Bauch</a:t>
            </a: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[2]http://www.univasf.edu.br/~edmar.nascimento/topicos1/com_digital_aula02.pdf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r>
              <a:rPr lang="pt-BR" sz="2400" dirty="0" smtClean="0"/>
              <a:t>[3] </a:t>
            </a:r>
            <a:r>
              <a:rPr lang="pt-BR" sz="2400" dirty="0" err="1" smtClean="0"/>
              <a:t>Schaum’s</a:t>
            </a:r>
            <a:r>
              <a:rPr lang="pt-BR" sz="2400" dirty="0" smtClean="0"/>
              <a:t> </a:t>
            </a:r>
            <a:r>
              <a:rPr lang="pt-BR" sz="2400" dirty="0" err="1" smtClean="0"/>
              <a:t>Outline</a:t>
            </a:r>
            <a:r>
              <a:rPr lang="pt-BR" sz="2400" dirty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Theory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Problems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Digital </a:t>
            </a:r>
            <a:r>
              <a:rPr lang="pt-BR" sz="2400" dirty="0" err="1" smtClean="0"/>
              <a:t>Signal</a:t>
            </a:r>
            <a:r>
              <a:rPr lang="pt-BR" sz="2400" dirty="0" smtClean="0"/>
              <a:t> </a:t>
            </a:r>
            <a:r>
              <a:rPr lang="pt-BR" sz="2400" dirty="0" err="1" smtClean="0"/>
              <a:t>Processing</a:t>
            </a:r>
            <a:r>
              <a:rPr lang="pt-BR" sz="2400" dirty="0" smtClean="0"/>
              <a:t> – M. Hayes</a:t>
            </a:r>
          </a:p>
          <a:p>
            <a:pPr algn="just">
              <a:buNone/>
            </a:pPr>
            <a:endParaRPr lang="pt-BR" sz="24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GppCom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meta do GppCom é criar na UFRN um ambiente de </a:t>
            </a:r>
            <a:r>
              <a:rPr lang="pt-BR" sz="2000" b="1" dirty="0" err="1" smtClean="0"/>
              <a:t>P&amp;D</a:t>
            </a:r>
            <a:r>
              <a:rPr lang="pt-BR" sz="2000" b="1" dirty="0" smtClean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 smtClean="0"/>
              <a:t>vice-coordenador</a:t>
            </a:r>
            <a:r>
              <a:rPr lang="pt-BR" sz="2000" b="1" dirty="0" smtClean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 smtClean="0">
                <a:hlinkClick r:id="rId2"/>
              </a:rPr>
              <a:t>conheça o </a:t>
            </a:r>
            <a:r>
              <a:rPr lang="pt-BR" sz="2000" b="1" dirty="0" err="1" smtClean="0">
                <a:hlinkClick r:id="rId2"/>
              </a:rPr>
              <a:t>portifolio</a:t>
            </a:r>
            <a:r>
              <a:rPr lang="pt-BR" sz="2000" b="1" dirty="0" smtClean="0">
                <a:hlinkClick r:id="rId2"/>
              </a:rPr>
              <a:t> do grupo</a:t>
            </a:r>
            <a:r>
              <a:rPr lang="pt-BR" sz="2000" b="1" dirty="0" smtClean="0"/>
              <a:t>. </a:t>
            </a:r>
          </a:p>
          <a:p>
            <a:endParaRPr lang="pt-BR" sz="2000" b="1" dirty="0" smtClean="0"/>
          </a:p>
          <a:p>
            <a:pPr>
              <a:buNone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Digitais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sz="2800" dirty="0" smtClean="0"/>
                  <a:t>Deixam passar </a:t>
                </a:r>
                <a:r>
                  <a:rPr lang="pt-BR" sz="2800" dirty="0"/>
                  <a:t>uma faixa seleta de frequências e rejeita todo o resto</a:t>
                </a:r>
                <a:r>
                  <a:rPr lang="pt-BR" sz="2800" dirty="0" smtClean="0"/>
                  <a:t>.</a:t>
                </a:r>
              </a:p>
              <a:p>
                <a:pPr marL="0" indent="0" algn="just">
                  <a:buNone/>
                </a:pPr>
                <a:endParaRPr lang="pt-BR" sz="2800" dirty="0" smtClean="0"/>
              </a:p>
              <a:p>
                <a:pPr algn="just"/>
                <a:r>
                  <a:rPr lang="pt-BR" sz="2800" dirty="0" smtClean="0"/>
                  <a:t>São descritos pela equação de diferenças abaixo:</a:t>
                </a:r>
              </a:p>
              <a:p>
                <a:pPr algn="just"/>
                <a:endParaRPr lang="pt-BR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i="1">
                              <a:latin typeface="Cambria Math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</a:rPr>
                            <m:t>𝑘</m:t>
                          </m:r>
                          <m:r>
                            <a:rPr lang="pt-BR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 algn="just">
                  <a:buNone/>
                </a:pPr>
                <a:endParaRPr lang="pt-BR" sz="2400" dirty="0" smtClean="0"/>
              </a:p>
              <a:p>
                <a:pPr algn="just"/>
                <a:r>
                  <a:rPr lang="pt-BR" sz="2800" dirty="0" smtClean="0"/>
                  <a:t>Podem ser divididos em dois tipos, baseados na sua resposta ao impulso: FIR e IIR</a:t>
                </a:r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7" t="-1160" r="-1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128792" cy="720080"/>
          </a:xfrm>
        </p:spPr>
        <p:txBody>
          <a:bodyPr/>
          <a:lstStyle/>
          <a:p>
            <a:pPr algn="ctr"/>
            <a:r>
              <a:rPr lang="pt-BR" sz="3200" dirty="0" smtClean="0"/>
              <a:t>Filtros Ideais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583488" cy="5472608"/>
              </a:xfrm>
            </p:spPr>
            <p:txBody>
              <a:bodyPr/>
              <a:lstStyle/>
              <a:p>
                <a:r>
                  <a:rPr lang="pt-BR" sz="2800" dirty="0" smtClean="0"/>
                  <a:t>São impossíveis de serem realizados.</a:t>
                </a:r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r>
                  <a:rPr lang="pt-BR" sz="2800" dirty="0" smtClean="0"/>
                  <a:t>Para um passa-baixa: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𝛼𝜔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𝑝𝑎𝑟𝑎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0,         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𝑐𝑎𝑠𝑜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𝑐𝑜𝑛𝑡𝑟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𝑟𝑖𝑜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pPr marL="0" indent="0">
                  <a:buNone/>
                </a:pPr>
                <a:endParaRPr lang="pt-BR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sz="2800" dirty="0" smtClean="0"/>
                  <a:t>Não é causal nem estável !!!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583488" cy="5472608"/>
              </a:xfrm>
              <a:blipFill rotWithShape="1">
                <a:blip r:embed="rId2"/>
                <a:stretch>
                  <a:fillRect l="-1207" t="-1115" b="-3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Filtros Reais</a:t>
            </a:r>
            <a:endParaRPr lang="pt-BR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6237906" cy="458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6192688" cy="720080"/>
          </a:xfrm>
        </p:spPr>
        <p:txBody>
          <a:bodyPr/>
          <a:lstStyle/>
          <a:p>
            <a:pPr algn="ctr"/>
            <a:r>
              <a:rPr lang="pt-BR" sz="3200" dirty="0" smtClean="0"/>
              <a:t>Filtros Ideais x Reais</a:t>
            </a:r>
            <a:endParaRPr lang="pt-B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8" y="1447006"/>
            <a:ext cx="6987331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(1/2)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472608"/>
          </a:xfrm>
        </p:spPr>
        <p:txBody>
          <a:bodyPr/>
          <a:lstStyle/>
          <a:p>
            <a:pPr algn="just"/>
            <a:r>
              <a:rPr lang="pt-BR" sz="2400" dirty="0" smtClean="0"/>
              <a:t>A ordem de um filtro digital é o número de contribuições previamente armazenadas na memória do processador utilizadas para calcular a próxima componente. Todos os filtros digitais podem ser escritos da seguinte maneira:</a:t>
            </a: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As componentes </a:t>
            </a:r>
            <a:r>
              <a:rPr lang="pt-BR" sz="2400" b="1" dirty="0" smtClean="0"/>
              <a:t>a</a:t>
            </a:r>
            <a:r>
              <a:rPr lang="pt-BR" sz="1600" b="1" dirty="0"/>
              <a:t>0</a:t>
            </a:r>
            <a:r>
              <a:rPr lang="pt-BR" sz="2400" dirty="0" smtClean="0"/>
              <a:t>, </a:t>
            </a:r>
            <a:r>
              <a:rPr lang="pt-BR" sz="2400" b="1" dirty="0" smtClean="0"/>
              <a:t>a</a:t>
            </a:r>
            <a:r>
              <a:rPr lang="pt-BR" sz="1800" b="1" dirty="0"/>
              <a:t>1</a:t>
            </a:r>
            <a:r>
              <a:rPr lang="pt-BR" sz="2400" dirty="0" smtClean="0"/>
              <a:t>, </a:t>
            </a:r>
            <a:r>
              <a:rPr lang="pt-BR" sz="2400" b="1" dirty="0" smtClean="0"/>
              <a:t>a</a:t>
            </a:r>
            <a:r>
              <a:rPr lang="pt-BR" sz="1800" b="1" dirty="0"/>
              <a:t>2</a:t>
            </a:r>
            <a:r>
              <a:rPr lang="pt-BR" sz="2400" dirty="0" smtClean="0"/>
              <a:t>,..., </a:t>
            </a:r>
            <a:r>
              <a:rPr lang="pt-BR" sz="2400" b="1" dirty="0" err="1" smtClean="0"/>
              <a:t>a</a:t>
            </a:r>
            <a:r>
              <a:rPr lang="pt-BR" sz="1800" b="1" dirty="0" err="1" smtClean="0"/>
              <a:t>n</a:t>
            </a:r>
            <a:r>
              <a:rPr lang="pt-BR" sz="2400" b="1" dirty="0" smtClean="0"/>
              <a:t> </a:t>
            </a:r>
            <a:r>
              <a:rPr lang="pt-BR" sz="2400" dirty="0" smtClean="0"/>
              <a:t>são chamadas de Taps, ou “Coeficientes de Filtros”.</a:t>
            </a:r>
            <a:endParaRPr lang="pt-BR" sz="2400" b="1" dirty="0"/>
          </a:p>
        </p:txBody>
      </p:sp>
      <p:pic>
        <p:nvPicPr>
          <p:cNvPr id="2051" name="Picture 3" descr="C:\Users\Leo\Desktop\filtro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497"/>
            <a:ext cx="5857915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 smtClean="0"/>
              <a:t>Ordem dos filtros (2/2)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472608"/>
          </a:xfrm>
        </p:spPr>
        <p:txBody>
          <a:bodyPr/>
          <a:lstStyle/>
          <a:p>
            <a:pPr algn="just"/>
            <a:r>
              <a:rPr lang="pt-BR" sz="2800" dirty="0" smtClean="0"/>
              <a:t>Percebe-se, na figura 1, que com o aumento da ordem, a resposta do filtro “tende” para a resposta ideal.</a:t>
            </a:r>
          </a:p>
          <a:p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1400" dirty="0" smtClean="0"/>
          </a:p>
          <a:p>
            <a:pPr algn="ctr">
              <a:buNone/>
            </a:pPr>
            <a:r>
              <a:rPr lang="pt-BR" sz="2800" dirty="0" smtClean="0"/>
              <a:t>       </a:t>
            </a:r>
            <a:r>
              <a:rPr lang="pt-BR" sz="1200" b="1" dirty="0" smtClean="0"/>
              <a:t>FIGURA1- Resposta em frequência de filtros </a:t>
            </a:r>
            <a:r>
              <a:rPr lang="pt-BR" sz="1200" b="1" dirty="0" err="1" smtClean="0"/>
              <a:t>Butterworth</a:t>
            </a:r>
            <a:r>
              <a:rPr lang="pt-BR" sz="1200" b="1" dirty="0" smtClean="0"/>
              <a:t> em diferentes ordens</a:t>
            </a:r>
            <a:endParaRPr lang="pt-BR" sz="12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7A9-0A9B-4293-B1B1-B022477B5E4B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076" name="Picture 4" descr="C:\Users\Leo\Desktop\comparacao das orde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00306"/>
            <a:ext cx="6097310" cy="3478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1339</Words>
  <Application>Microsoft Office PowerPoint</Application>
  <PresentationFormat>Apresentação na tela (4:3)</PresentationFormat>
  <Paragraphs>225</Paragraphs>
  <Slides>33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Technology at work design template</vt:lpstr>
      <vt:lpstr>Apresentação do PowerPoint</vt:lpstr>
      <vt:lpstr>Objetivos</vt:lpstr>
      <vt:lpstr>Filtros ideais</vt:lpstr>
      <vt:lpstr>Filtros Digitais</vt:lpstr>
      <vt:lpstr>Filtros Ideais</vt:lpstr>
      <vt:lpstr>Filtros Reais</vt:lpstr>
      <vt:lpstr>Filtros Ideais x Reais</vt:lpstr>
      <vt:lpstr>Ordem dos filtros (1/2)</vt:lpstr>
      <vt:lpstr>Ordem dos filtros (2/2)</vt:lpstr>
      <vt:lpstr>Vantagens dos filtros digitais</vt:lpstr>
      <vt:lpstr>Resposta ao Impulso</vt:lpstr>
      <vt:lpstr>Causalidade</vt:lpstr>
      <vt:lpstr>Linearidade</vt:lpstr>
      <vt:lpstr>Estabilidade</vt:lpstr>
      <vt:lpstr>Estabilidade </vt:lpstr>
      <vt:lpstr>Filtros FIR – Finite Impulsional Response</vt:lpstr>
      <vt:lpstr>Filtros FIR – Finite Impulsional Response</vt:lpstr>
      <vt:lpstr>Filtros FIR – Finite Impulsional Response</vt:lpstr>
      <vt:lpstr>Filtros IIR</vt:lpstr>
      <vt:lpstr>Filtros IIR</vt:lpstr>
      <vt:lpstr>Filtros IIR – Infite Impulsional Response</vt:lpstr>
      <vt:lpstr>Filtros IIR – Infite Impulsional Response</vt:lpstr>
      <vt:lpstr>Filtros FIR x IIR</vt:lpstr>
      <vt:lpstr>Janelas dos filtros FIR e IIR</vt:lpstr>
      <vt:lpstr>Aproximação de Butterworth</vt:lpstr>
      <vt:lpstr>Aproximação de Chebyshev</vt:lpstr>
      <vt:lpstr>Aproximação de Chebyshev</vt:lpstr>
      <vt:lpstr>Aproximação de Chebyshev</vt:lpstr>
      <vt:lpstr>Janelas</vt:lpstr>
      <vt:lpstr>Efeitos de uma janela</vt:lpstr>
      <vt:lpstr>Janelas Kaiser</vt:lpstr>
      <vt:lpstr>Bibliografia</vt:lpstr>
      <vt:lpstr>Sobre o GppCom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GppCom</cp:lastModifiedBy>
  <cp:revision>743</cp:revision>
  <dcterms:created xsi:type="dcterms:W3CDTF">2010-09-08T14:21:37Z</dcterms:created>
  <dcterms:modified xsi:type="dcterms:W3CDTF">2015-10-06T00:59:02Z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