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Override6.xml" ContentType="application/vnd.openxmlformats-officedocument.themeOverrid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25" r:id="rId2"/>
    <p:sldId id="330" r:id="rId3"/>
    <p:sldId id="386" r:id="rId4"/>
    <p:sldId id="387" r:id="rId5"/>
    <p:sldId id="388" r:id="rId6"/>
    <p:sldId id="389" r:id="rId7"/>
    <p:sldId id="390" r:id="rId8"/>
    <p:sldId id="352" r:id="rId9"/>
    <p:sldId id="391" r:id="rId10"/>
    <p:sldId id="341" r:id="rId11"/>
    <p:sldId id="407" r:id="rId12"/>
    <p:sldId id="348" r:id="rId13"/>
    <p:sldId id="358" r:id="rId14"/>
    <p:sldId id="359" r:id="rId15"/>
    <p:sldId id="345" r:id="rId16"/>
    <p:sldId id="392" r:id="rId17"/>
    <p:sldId id="408" r:id="rId18"/>
    <p:sldId id="382" r:id="rId19"/>
    <p:sldId id="384" r:id="rId20"/>
    <p:sldId id="409" r:id="rId21"/>
    <p:sldId id="367" r:id="rId22"/>
    <p:sldId id="383" r:id="rId23"/>
    <p:sldId id="385" r:id="rId24"/>
    <p:sldId id="347" r:id="rId25"/>
    <p:sldId id="393" r:id="rId26"/>
    <p:sldId id="404" r:id="rId27"/>
    <p:sldId id="406" r:id="rId28"/>
    <p:sldId id="405" r:id="rId29"/>
    <p:sldId id="394" r:id="rId30"/>
    <p:sldId id="401" r:id="rId31"/>
    <p:sldId id="402" r:id="rId32"/>
    <p:sldId id="396" r:id="rId33"/>
    <p:sldId id="397" r:id="rId34"/>
    <p:sldId id="398" r:id="rId35"/>
    <p:sldId id="339" r:id="rId36"/>
    <p:sldId id="332" r:id="rId37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8" autoAdjust="0"/>
    <p:restoredTop sz="94607" autoAdjust="0"/>
  </p:normalViewPr>
  <p:slideViewPr>
    <p:cSldViewPr>
      <p:cViewPr varScale="1">
        <p:scale>
          <a:sx n="69" d="100"/>
          <a:sy n="69" d="100"/>
        </p:scale>
        <p:origin x="-14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8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96" y="-84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06/10/2015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79228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06/10/2015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70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>
                <a:solidFill>
                  <a:prstClr val="black"/>
                </a:solidFill>
              </a:rPr>
              <a:t>©Grupo </a:t>
            </a:r>
            <a:r>
              <a:rPr lang="pt-BR" dirty="0" err="1" smtClean="0">
                <a:solidFill>
                  <a:prstClr val="black"/>
                </a:solidFill>
              </a:rPr>
              <a:t>GppCom@DCO-UFRN</a:t>
            </a:r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31/03/2011</a:t>
            </a:r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024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EFA9-A741-46AB-8557-ED62BC726E33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7862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5000"/>
            <a:lum/>
          </a:blip>
          <a:srcRect/>
          <a:stretch>
            <a:fillRect l="2000" t="6000" r="2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3" r:id="rId10"/>
    <p:sldLayoutId id="214748365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e.ufrgs.br/~eng04006/aulas/aula24.pdf" TargetMode="Externa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co.ct.ufrn.br/docs/Grupo_GppComv14.pdf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2420888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Filtros Digitais</a:t>
            </a: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Leonardo Damasceno/Vicente Sousa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GppCom/DCO/UFRN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  <p:sp>
        <p:nvSpPr>
          <p:cNvPr id="9" name="Rectangle 12"/>
          <p:cNvSpPr/>
          <p:nvPr/>
        </p:nvSpPr>
        <p:spPr>
          <a:xfrm>
            <a:off x="827584" y="5157192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6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Natal, 07/10/2015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6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F6EA-57D3-4910-8A97-092E4916FFF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Filtros Reais</a:t>
            </a:r>
            <a:endParaRPr lang="pt-BR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146" y="1968599"/>
            <a:ext cx="6629400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1346" y="1130399"/>
            <a:ext cx="5257800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 rot="5400000" flipV="1">
            <a:off x="7318946" y="3340199"/>
            <a:ext cx="762000" cy="762000"/>
          </a:xfrm>
          <a:custGeom>
            <a:avLst/>
            <a:gdLst>
              <a:gd name="G0" fmla="+- 7200 0 0"/>
              <a:gd name="G1" fmla="+- 18514 0 0"/>
              <a:gd name="G2" fmla="+- 7200 0 0"/>
              <a:gd name="G3" fmla="*/ 7200 1 2"/>
              <a:gd name="G4" fmla="+- G3 10800 0"/>
              <a:gd name="G5" fmla="+- 21600 7200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4400 w 21600"/>
              <a:gd name="T1" fmla="*/ 0 h 21600"/>
              <a:gd name="T2" fmla="*/ 7200 w 21600"/>
              <a:gd name="T3" fmla="*/ 7200 h 21600"/>
              <a:gd name="T4" fmla="*/ 0 w 21600"/>
              <a:gd name="T5" fmla="*/ 16800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400" y="0"/>
                </a:moveTo>
                <a:lnTo>
                  <a:pt x="7200" y="7200"/>
                </a:lnTo>
                <a:lnTo>
                  <a:pt x="10286" y="7200"/>
                </a:lnTo>
                <a:lnTo>
                  <a:pt x="10286" y="12001"/>
                </a:lnTo>
                <a:lnTo>
                  <a:pt x="0" y="12001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051621" y="4413349"/>
            <a:ext cx="1079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1400"/>
              <a:t>Região irrelevante</a:t>
            </a:r>
          </a:p>
        </p:txBody>
      </p:sp>
    </p:spTree>
    <p:extLst>
      <p:ext uri="{BB962C8B-B14F-4D97-AF65-F5344CB8AC3E}">
        <p14:creationId xmlns="" xmlns:p14="http://schemas.microsoft.com/office/powerpoint/2010/main" val="11037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0166" y="44624"/>
            <a:ext cx="5929354" cy="741170"/>
          </a:xfrm>
        </p:spPr>
        <p:txBody>
          <a:bodyPr/>
          <a:lstStyle/>
          <a:p>
            <a:pPr algn="ctr"/>
            <a:r>
              <a:rPr lang="pt-BR" sz="3200" dirty="0" smtClean="0"/>
              <a:t>Filtros Ideais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28670"/>
            <a:ext cx="8583488" cy="5380650"/>
          </a:xfrm>
        </p:spPr>
        <p:txBody>
          <a:bodyPr/>
          <a:lstStyle/>
          <a:p>
            <a:r>
              <a:rPr lang="pt-BR" sz="2800" dirty="0" smtClean="0"/>
              <a:t>São impossíveis de serem realizados na prática;</a:t>
            </a:r>
          </a:p>
          <a:p>
            <a:endParaRPr lang="pt-BR" sz="2800" dirty="0" smtClean="0"/>
          </a:p>
          <a:p>
            <a:r>
              <a:rPr lang="pt-BR" sz="2800" dirty="0" smtClean="0"/>
              <a:t>Para um filtro passa-baixa, temos:</a:t>
            </a:r>
          </a:p>
          <a:p>
            <a:pPr algn="ctr">
              <a:buNone/>
            </a:pPr>
            <a:endParaRPr lang="pt-BR" sz="2800" dirty="0" smtClean="0"/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2800" dirty="0" smtClean="0">
                <a:latin typeface="Calibri"/>
                <a:ea typeface="Calibri"/>
                <a:cs typeface="Times New Roman"/>
              </a:rPr>
              <a:t>                  </a:t>
            </a:r>
            <a:r>
              <a:rPr lang="pt-BR" sz="2800" dirty="0" smtClean="0">
                <a:latin typeface="Cambria Math" pitchFamily="18" charset="0"/>
                <a:ea typeface="Cambria Math" pitchFamily="18" charset="0"/>
                <a:cs typeface="Times New Roman"/>
              </a:rPr>
              <a:t>H </a:t>
            </a:r>
            <a:r>
              <a:rPr lang="pt-BR" sz="2800" dirty="0" smtClean="0">
                <a:latin typeface="Cambria Math" pitchFamily="18" charset="0"/>
                <a:ea typeface="Cambria Math" pitchFamily="18" charset="0"/>
                <a:cs typeface="Times New Roman"/>
              </a:rPr>
              <a:t>(e</a:t>
            </a:r>
            <a:r>
              <a:rPr lang="pt-BR" sz="2800" baseline="30000" dirty="0" smtClean="0">
                <a:latin typeface="Cambria Math" pitchFamily="18" charset="0"/>
                <a:ea typeface="Cambria Math" pitchFamily="18" charset="0"/>
                <a:cs typeface="Times New Roman"/>
              </a:rPr>
              <a:t> </a:t>
            </a:r>
            <a:r>
              <a:rPr lang="pt-BR" sz="2800" baseline="30000" dirty="0" err="1" smtClean="0">
                <a:latin typeface="Cambria Math" pitchFamily="18" charset="0"/>
                <a:ea typeface="Cambria Math" pitchFamily="18" charset="0"/>
                <a:cs typeface="Times New Roman"/>
              </a:rPr>
              <a:t>jw</a:t>
            </a:r>
            <a:r>
              <a:rPr lang="pt-BR" sz="2800" dirty="0" smtClean="0">
                <a:latin typeface="Cambria Math" pitchFamily="18" charset="0"/>
                <a:ea typeface="Cambria Math" pitchFamily="18" charset="0"/>
                <a:cs typeface="Times New Roman"/>
              </a:rPr>
              <a:t>) = </a:t>
            </a:r>
          </a:p>
          <a:p>
            <a:pPr algn="ctr">
              <a:buNone/>
            </a:pPr>
            <a:endParaRPr lang="pt-BR" sz="2800" dirty="0" smtClean="0"/>
          </a:p>
          <a:p>
            <a:pPr algn="just">
              <a:buNone/>
            </a:pPr>
            <a:r>
              <a:rPr lang="pt-BR" sz="2800" dirty="0" smtClean="0"/>
              <a:t> </a:t>
            </a:r>
            <a:r>
              <a:rPr lang="pt-BR" sz="2800" dirty="0" smtClean="0"/>
              <a:t>                       </a:t>
            </a:r>
            <a:r>
              <a:rPr lang="pt-BR" sz="2800" dirty="0" smtClean="0">
                <a:latin typeface="Cambria Math" pitchFamily="18" charset="0"/>
                <a:ea typeface="Cambria Math" pitchFamily="18" charset="0"/>
              </a:rPr>
              <a:t>h =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035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2786058"/>
            <a:ext cx="3071834" cy="1000132"/>
          </a:xfrm>
          <a:prstGeom prst="rect">
            <a:avLst/>
          </a:prstGeom>
          <a:noFill/>
        </p:spPr>
      </p:pic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4143380"/>
            <a:ext cx="2571768" cy="714380"/>
          </a:xfrm>
          <a:prstGeom prst="rect">
            <a:avLst/>
          </a:prstGeom>
          <a:noFill/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42910" y="5429264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sz="2400" b="1" dirty="0" smtClean="0">
                <a:solidFill>
                  <a:srgbClr val="C00000"/>
                </a:solidFill>
                <a:latin typeface="+mn-lt"/>
              </a:rPr>
              <a:t>Sistema não é causal nem estável !</a:t>
            </a:r>
            <a:endParaRPr lang="pt-BR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648" y="44624"/>
            <a:ext cx="6192688" cy="720080"/>
          </a:xfrm>
        </p:spPr>
        <p:txBody>
          <a:bodyPr/>
          <a:lstStyle/>
          <a:p>
            <a:pPr algn="ctr"/>
            <a:r>
              <a:rPr lang="pt-BR" sz="3200" dirty="0" smtClean="0"/>
              <a:t>Filtros Ideais x Reais</a:t>
            </a:r>
            <a:endParaRPr lang="pt-BR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68" y="1447006"/>
            <a:ext cx="6987331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443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Ordem dos filtros (1/2)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472608"/>
          </a:xfrm>
        </p:spPr>
        <p:txBody>
          <a:bodyPr/>
          <a:lstStyle/>
          <a:p>
            <a:pPr algn="just"/>
            <a:r>
              <a:rPr lang="pt-BR" sz="2400" dirty="0" smtClean="0"/>
              <a:t>A ordem de um filtro digital é o número de contribuições previamente armazenadas na memória do processador utilizadas para calcular a próxima componente. Todos os filtros digitais podem ser escritos da seguinte maneira:</a:t>
            </a:r>
          </a:p>
          <a:p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r>
              <a:rPr lang="pt-BR" sz="2400" i="1" dirty="0" err="1" smtClean="0"/>
              <a:t>Taps</a:t>
            </a:r>
            <a:r>
              <a:rPr lang="pt-BR" sz="2400" dirty="0" smtClean="0"/>
              <a:t> ou coeficientes do filtro: </a:t>
            </a:r>
            <a:r>
              <a:rPr lang="pt-BR" sz="2400" i="1" dirty="0" smtClean="0"/>
              <a:t>a</a:t>
            </a:r>
            <a:r>
              <a:rPr lang="pt-BR" sz="1600" baseline="-25000" dirty="0" smtClean="0"/>
              <a:t>0</a:t>
            </a:r>
            <a:r>
              <a:rPr lang="pt-BR" sz="2400" dirty="0" smtClean="0"/>
              <a:t>, </a:t>
            </a:r>
            <a:r>
              <a:rPr lang="pt-BR" sz="2400" i="1" dirty="0" smtClean="0"/>
              <a:t>a</a:t>
            </a:r>
            <a:r>
              <a:rPr lang="pt-BR" sz="1800" baseline="-25000" dirty="0"/>
              <a:t>1</a:t>
            </a:r>
            <a:r>
              <a:rPr lang="pt-BR" sz="2400" dirty="0" smtClean="0"/>
              <a:t>, </a:t>
            </a:r>
            <a:r>
              <a:rPr lang="pt-BR" sz="2400" i="1" dirty="0" smtClean="0"/>
              <a:t>a</a:t>
            </a:r>
            <a:r>
              <a:rPr lang="pt-BR" sz="1800" baseline="-25000" dirty="0"/>
              <a:t>2</a:t>
            </a:r>
            <a:r>
              <a:rPr lang="pt-BR" sz="2400" dirty="0" smtClean="0"/>
              <a:t>,..., </a:t>
            </a:r>
            <a:r>
              <a:rPr lang="pt-BR" sz="2400" i="1" dirty="0" err="1" smtClean="0"/>
              <a:t>a</a:t>
            </a:r>
            <a:r>
              <a:rPr lang="pt-BR" sz="1800" baseline="-25000" dirty="0" err="1" smtClean="0"/>
              <a:t>n</a:t>
            </a:r>
            <a:r>
              <a:rPr lang="pt-BR" sz="2400" dirty="0" smtClean="0"/>
              <a:t>;</a:t>
            </a:r>
          </a:p>
          <a:p>
            <a:r>
              <a:rPr lang="pt-BR" sz="2400" b="1" dirty="0" smtClean="0"/>
              <a:t>Ordem do filtro = número de </a:t>
            </a:r>
            <a:r>
              <a:rPr lang="pt-BR" sz="2400" b="1" i="1" dirty="0" err="1" smtClean="0"/>
              <a:t>taps</a:t>
            </a:r>
            <a:r>
              <a:rPr lang="pt-BR" sz="2400" b="1" dirty="0" smtClean="0"/>
              <a:t>.</a:t>
            </a:r>
            <a:endParaRPr lang="pt-BR" sz="2400" b="1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012160" y="278092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1" dirty="0">
              <a:solidFill>
                <a:srgbClr val="C00000"/>
              </a:solidFill>
            </a:endParaRPr>
          </a:p>
        </p:txBody>
      </p:sp>
      <p:pic>
        <p:nvPicPr>
          <p:cNvPr id="88065" name="Picture 1" descr="C:\Users\Leo\Desktop\ta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857496"/>
            <a:ext cx="6143668" cy="1571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Ordem dos filtros (2/2)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052736"/>
            <a:ext cx="8352928" cy="1296144"/>
          </a:xfrm>
        </p:spPr>
        <p:txBody>
          <a:bodyPr/>
          <a:lstStyle/>
          <a:p>
            <a:pPr algn="just"/>
            <a:r>
              <a:rPr lang="pt-BR" sz="2400" dirty="0" smtClean="0"/>
              <a:t>Com o aumento da ordem, a resposta do filtro tende para a resposta ideal.</a:t>
            </a:r>
          </a:p>
          <a:p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3076" name="Picture 4" descr="C:\Users\Leo\Desktop\comparacao das orde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132856"/>
            <a:ext cx="6097310" cy="3478031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899592" y="5723964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Resposta em frequência de filtros </a:t>
            </a:r>
            <a:r>
              <a:rPr lang="pt-BR" b="1" dirty="0" err="1" smtClean="0"/>
              <a:t>Butterworth</a:t>
            </a:r>
            <a:r>
              <a:rPr lang="pt-BR" b="1" dirty="0" smtClean="0"/>
              <a:t> em diferentes ordens.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 smtClean="0"/>
              <a:t>Vantagens dos filtros digitais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256584"/>
          </a:xfrm>
        </p:spPr>
        <p:txBody>
          <a:bodyPr/>
          <a:lstStyle/>
          <a:p>
            <a:pPr algn="just"/>
            <a:r>
              <a:rPr lang="pt-BR" sz="2400" dirty="0" smtClean="0"/>
              <a:t>Reutilizável;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algn="just"/>
            <a:r>
              <a:rPr lang="pt-BR" sz="2400" dirty="0" smtClean="0"/>
              <a:t>Podem ser testados e implementados em um computador;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algn="just"/>
            <a:r>
              <a:rPr lang="pt-BR" sz="2400" dirty="0" smtClean="0"/>
              <a:t>São extremamente estáveis, obtendo resultados mais precisos;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O desempenho dos filtros digitais não depende dos componentes do circuito, ou seja, sua resposta não é influenciada por mudanças ambientais.</a:t>
            </a:r>
          </a:p>
          <a:p>
            <a:endParaRPr lang="pt-BR" sz="2400" dirty="0" smtClean="0"/>
          </a:p>
          <a:p>
            <a:endParaRPr lang="pt-BR" sz="28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148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 bwMode="auto">
          <a:xfrm>
            <a:off x="0" y="6309320"/>
            <a:ext cx="7740352" cy="54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 smtClean="0"/>
              <a:t>Tipos de filtros digitais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496944" cy="5256584"/>
          </a:xfrm>
        </p:spPr>
        <p:txBody>
          <a:bodyPr/>
          <a:lstStyle/>
          <a:p>
            <a:pPr algn="just"/>
            <a:r>
              <a:rPr lang="pt-BR" sz="2800" dirty="0" smtClean="0"/>
              <a:t>Filtros digitais podem ser divididos em dois tipos:</a:t>
            </a:r>
          </a:p>
          <a:p>
            <a:pPr lvl="1" algn="just"/>
            <a:r>
              <a:rPr lang="pt-BR" sz="2400" b="1" dirty="0" smtClean="0">
                <a:solidFill>
                  <a:srgbClr val="0000FF"/>
                </a:solidFill>
              </a:rPr>
              <a:t>Filtros FIR:</a:t>
            </a:r>
            <a:r>
              <a:rPr lang="pt-BR" sz="2400" dirty="0" smtClean="0">
                <a:solidFill>
                  <a:srgbClr val="0000FF"/>
                </a:solidFill>
              </a:rPr>
              <a:t> </a:t>
            </a:r>
            <a:r>
              <a:rPr lang="pt-BR" sz="2400" dirty="0" err="1" smtClean="0"/>
              <a:t>Finite</a:t>
            </a:r>
            <a:r>
              <a:rPr lang="pt-BR" sz="2400" dirty="0" smtClean="0"/>
              <a:t> </a:t>
            </a:r>
            <a:r>
              <a:rPr lang="pt-BR" sz="2400" dirty="0" err="1" smtClean="0"/>
              <a:t>Impulsional</a:t>
            </a:r>
            <a:r>
              <a:rPr lang="pt-BR" sz="2400" dirty="0" smtClean="0"/>
              <a:t> </a:t>
            </a:r>
            <a:r>
              <a:rPr lang="pt-BR" sz="2400" dirty="0" err="1" smtClean="0"/>
              <a:t>Response</a:t>
            </a:r>
            <a:r>
              <a:rPr lang="pt-BR" sz="2400" dirty="0" smtClean="0"/>
              <a:t>;</a:t>
            </a:r>
          </a:p>
          <a:p>
            <a:pPr lvl="2" algn="just"/>
            <a:r>
              <a:rPr lang="pt-BR" sz="2000" dirty="0" smtClean="0"/>
              <a:t>São sempre estáveis</a:t>
            </a:r>
          </a:p>
          <a:p>
            <a:pPr lvl="2" algn="just"/>
            <a:r>
              <a:rPr lang="pt-BR" sz="2000" dirty="0" smtClean="0"/>
              <a:t>Permitem facilmente fase linear</a:t>
            </a:r>
          </a:p>
          <a:p>
            <a:pPr lvl="2" algn="just"/>
            <a:r>
              <a:rPr lang="pt-BR" sz="2000" dirty="0" smtClean="0"/>
              <a:t>Podem necessitar de ordem elevada</a:t>
            </a:r>
          </a:p>
          <a:p>
            <a:pPr lvl="1" algn="just"/>
            <a:r>
              <a:rPr lang="pt-BR" sz="2400" b="1" dirty="0" smtClean="0">
                <a:solidFill>
                  <a:srgbClr val="C00000"/>
                </a:solidFill>
              </a:rPr>
              <a:t>Filtros IIR:</a:t>
            </a:r>
            <a:r>
              <a:rPr lang="pt-BR" sz="2400" dirty="0" smtClean="0">
                <a:solidFill>
                  <a:srgbClr val="C00000"/>
                </a:solidFill>
              </a:rPr>
              <a:t>  </a:t>
            </a:r>
            <a:r>
              <a:rPr lang="pt-BR" sz="2400" dirty="0" err="1" smtClean="0"/>
              <a:t>Infinite</a:t>
            </a:r>
            <a:r>
              <a:rPr lang="pt-BR" sz="2400" dirty="0" smtClean="0"/>
              <a:t> </a:t>
            </a:r>
            <a:r>
              <a:rPr lang="pt-BR" sz="2400" dirty="0" err="1" smtClean="0"/>
              <a:t>Impulsional</a:t>
            </a:r>
            <a:r>
              <a:rPr lang="pt-BR" sz="2400" dirty="0" smtClean="0"/>
              <a:t> </a:t>
            </a:r>
            <a:r>
              <a:rPr lang="pt-BR" sz="2400" dirty="0" err="1" smtClean="0"/>
              <a:t>Response</a:t>
            </a:r>
            <a:r>
              <a:rPr lang="pt-BR" sz="2400" dirty="0" smtClean="0"/>
              <a:t>;</a:t>
            </a:r>
          </a:p>
          <a:p>
            <a:pPr lvl="2" algn="just"/>
            <a:r>
              <a:rPr lang="pt-PT" sz="2000" dirty="0" smtClean="0"/>
              <a:t>Menor peso computacional</a:t>
            </a:r>
            <a:endParaRPr lang="en-US" sz="2000" dirty="0" smtClean="0"/>
          </a:p>
          <a:p>
            <a:pPr lvl="2" algn="just"/>
            <a:endParaRPr lang="pt-BR" sz="2000" dirty="0" smtClean="0"/>
          </a:p>
          <a:p>
            <a:pPr lvl="1" algn="just"/>
            <a:endParaRPr lang="pt-BR" sz="2000" dirty="0" smtClean="0"/>
          </a:p>
          <a:p>
            <a:pPr lvl="1" algn="just"/>
            <a:endParaRPr lang="pt-BR" sz="2000" dirty="0" smtClean="0"/>
          </a:p>
          <a:p>
            <a:pPr lvl="1" algn="just"/>
            <a:endParaRPr lang="pt-BR" sz="2000" dirty="0" smtClean="0"/>
          </a:p>
          <a:p>
            <a:endParaRPr lang="pt-BR" sz="28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52226" name="Picture 2" descr="https://tomontheroll.files.wordpress.com/2012/10/impulserespon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789040"/>
            <a:ext cx="3379490" cy="27249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148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44624"/>
            <a:ext cx="8143932" cy="669732"/>
          </a:xfrm>
        </p:spPr>
        <p:txBody>
          <a:bodyPr/>
          <a:lstStyle/>
          <a:p>
            <a:pPr algn="ctr"/>
            <a:r>
              <a:rPr lang="pt-BR" sz="2800" dirty="0" smtClean="0"/>
              <a:t>Filtros FIR (</a:t>
            </a:r>
            <a:r>
              <a:rPr lang="pt-BR" sz="2800" dirty="0" err="1" smtClean="0"/>
              <a:t>Finite</a:t>
            </a:r>
            <a:r>
              <a:rPr lang="pt-BR" sz="2800" dirty="0" smtClean="0"/>
              <a:t> </a:t>
            </a:r>
            <a:r>
              <a:rPr lang="pt-BR" sz="2800" dirty="0" err="1" smtClean="0"/>
              <a:t>Impulsional</a:t>
            </a:r>
            <a:r>
              <a:rPr lang="pt-BR" sz="2800" dirty="0" smtClean="0"/>
              <a:t> </a:t>
            </a:r>
            <a:r>
              <a:rPr lang="pt-BR" sz="2800" dirty="0" err="1" smtClean="0"/>
              <a:t>Response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05475" name="Picture 3" descr="C:\Users\Leo\Desktop\eq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143248"/>
            <a:ext cx="3643338" cy="2214578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0" y="107154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/>
              <a:t> É completamente caracterizado por seus coeficientes;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 </a:t>
            </a:r>
            <a:r>
              <a:rPr lang="pt-BR" sz="2400" dirty="0" smtClean="0"/>
              <a:t>Possui memória finita (transitório tem duração limitada);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 São sempre BIBO estáveis;</a:t>
            </a:r>
          </a:p>
          <a:p>
            <a:pPr>
              <a:buFont typeface="Arial" pitchFamily="34" charset="0"/>
              <a:buChar char="•"/>
            </a:pPr>
            <a:endParaRPr lang="pt-BR" sz="2400" dirty="0" smtClean="0"/>
          </a:p>
          <a:p>
            <a:pPr>
              <a:buFont typeface="Wingdings" pitchFamily="2" charset="2"/>
              <a:buChar char="Ø"/>
            </a:pPr>
            <a:r>
              <a:rPr lang="pt-BR" sz="2400" dirty="0" smtClean="0"/>
              <a:t> </a:t>
            </a:r>
            <a:r>
              <a:rPr lang="pt-BR" sz="2400" dirty="0" smtClean="0"/>
              <a:t>Representado matematicamente como:</a:t>
            </a:r>
          </a:p>
          <a:p>
            <a:pPr>
              <a:buFont typeface="Arial" pitchFamily="34" charset="0"/>
              <a:buChar char="•"/>
            </a:pP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85720" y="5643578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Sendo N a ordem do filtro.</a:t>
            </a:r>
            <a:endParaRPr lang="pt-BR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856984" cy="838200"/>
          </a:xfrm>
        </p:spPr>
        <p:txBody>
          <a:bodyPr/>
          <a:lstStyle/>
          <a:p>
            <a:pPr algn="ctr"/>
            <a:r>
              <a:rPr lang="pt-BR" sz="2800" dirty="0" smtClean="0"/>
              <a:t>Filtros FIR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3074" name="Picture 2" descr="C:\Users\GppCom\Desktop\fir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200799" cy="40324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41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/>
              <a:t>Filtros </a:t>
            </a:r>
            <a:r>
              <a:rPr lang="pt-BR" sz="2800" dirty="0" smtClean="0"/>
              <a:t>FIR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Exemplo:</a:t>
            </a:r>
            <a:r>
              <a:rPr lang="pt-BR" sz="2400" dirty="0" smtClean="0"/>
              <a:t> Filtro Média Móvel.</a:t>
            </a:r>
          </a:p>
          <a:p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5122" name="Picture 2" descr="C:\Users\GppCom\Desktop\ex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844824"/>
            <a:ext cx="5976664" cy="29224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11560" y="508518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pt-BR" b="1" dirty="0" smtClean="0"/>
              <a:t>	Conclusão: </a:t>
            </a:r>
            <a:r>
              <a:rPr lang="pt-BR" dirty="0" smtClean="0"/>
              <a:t>todos os </a:t>
            </a:r>
            <a:r>
              <a:rPr lang="pt-BR" dirty="0" err="1" smtClean="0"/>
              <a:t>pólos</a:t>
            </a:r>
            <a:r>
              <a:rPr lang="pt-BR" dirty="0" smtClean="0"/>
              <a:t> dos filtros FIR estão situados na origem do plano Z, portanto </a:t>
            </a:r>
            <a:r>
              <a:rPr lang="pt-BR" b="1" dirty="0" smtClean="0">
                <a:solidFill>
                  <a:srgbClr val="C00000"/>
                </a:solidFill>
              </a:rPr>
              <a:t>TODO</a:t>
            </a:r>
            <a:r>
              <a:rPr lang="pt-BR" dirty="0" smtClean="0"/>
              <a:t> filtro FIR é BIBO estável!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13801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256584"/>
          </a:xfrm>
        </p:spPr>
        <p:txBody>
          <a:bodyPr/>
          <a:lstStyle/>
          <a:p>
            <a:r>
              <a:rPr lang="pt-BR" sz="2800" dirty="0" smtClean="0"/>
              <a:t>Explicar algumas propriedades importantes usadas em projetos de filtros digitais;</a:t>
            </a:r>
          </a:p>
          <a:p>
            <a:endParaRPr lang="pt-BR" sz="2800" dirty="0" smtClean="0"/>
          </a:p>
          <a:p>
            <a:r>
              <a:rPr lang="pt-BR" sz="2800" dirty="0" smtClean="0"/>
              <a:t>Conceituar de Filtro Digital;</a:t>
            </a:r>
          </a:p>
          <a:p>
            <a:pPr marL="0" indent="0">
              <a:buNone/>
            </a:pPr>
            <a:endParaRPr lang="pt-BR" sz="2800" dirty="0" smtClean="0"/>
          </a:p>
          <a:p>
            <a:r>
              <a:rPr lang="pt-BR" sz="2800" dirty="0" smtClean="0"/>
              <a:t>Diferenciar filtros FIR e IIR;</a:t>
            </a:r>
          </a:p>
          <a:p>
            <a:pPr>
              <a:buNone/>
            </a:pPr>
            <a:endParaRPr lang="pt-BR" sz="2800" dirty="0" smtClean="0"/>
          </a:p>
          <a:p>
            <a:r>
              <a:rPr lang="pt-BR" sz="2800" dirty="0" smtClean="0"/>
              <a:t>Discutir sobre ferramentas </a:t>
            </a:r>
            <a:r>
              <a:rPr lang="pt-BR" sz="2800" dirty="0"/>
              <a:t>utilizadas para projetar filtros </a:t>
            </a:r>
            <a:r>
              <a:rPr lang="pt-BR" sz="2800" dirty="0" smtClean="0"/>
              <a:t>digitais.</a:t>
            </a:r>
          </a:p>
          <a:p>
            <a:endParaRPr lang="pt-BR" sz="2800" dirty="0"/>
          </a:p>
          <a:p>
            <a:endParaRPr lang="pt-BR" sz="2800" dirty="0" smtClean="0"/>
          </a:p>
          <a:p>
            <a:pPr marL="0" indent="0">
              <a:buNone/>
            </a:pPr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464454" cy="741170"/>
          </a:xfrm>
        </p:spPr>
        <p:txBody>
          <a:bodyPr/>
          <a:lstStyle/>
          <a:p>
            <a:pPr algn="ctr"/>
            <a:r>
              <a:rPr lang="pt-BR" sz="2800" dirty="0" smtClean="0"/>
              <a:t>Filtros IIR - </a:t>
            </a:r>
            <a:r>
              <a:rPr lang="pt-BR" sz="2800" dirty="0" err="1" smtClean="0"/>
              <a:t>Infinite</a:t>
            </a:r>
            <a:r>
              <a:rPr lang="pt-BR" sz="2800" dirty="0" smtClean="0"/>
              <a:t> </a:t>
            </a:r>
            <a:r>
              <a:rPr lang="pt-BR" sz="2800" dirty="0" err="1" smtClean="0"/>
              <a:t>Impulsional</a:t>
            </a:r>
            <a:r>
              <a:rPr lang="pt-BR" sz="2800" dirty="0" smtClean="0"/>
              <a:t> </a:t>
            </a:r>
            <a:r>
              <a:rPr lang="pt-BR" sz="2800" dirty="0" err="1" smtClean="0"/>
              <a:t>Response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256584"/>
          </a:xfrm>
        </p:spPr>
        <p:txBody>
          <a:bodyPr/>
          <a:lstStyle/>
          <a:p>
            <a:pPr>
              <a:buNone/>
            </a:pPr>
            <a:endParaRPr lang="pt-BR" sz="2800" dirty="0" smtClean="0"/>
          </a:p>
          <a:p>
            <a:pPr algn="ctr"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106500" name="Picture 4" descr="C:\Users\Leo\Desktop\eqii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143380"/>
            <a:ext cx="5429288" cy="2000264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0" y="1142984"/>
            <a:ext cx="900115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dirty="0" smtClean="0"/>
              <a:t> Não </a:t>
            </a:r>
            <a:r>
              <a:rPr lang="pt-BR" sz="2800" dirty="0" smtClean="0"/>
              <a:t>é necessariamente estável </a:t>
            </a:r>
            <a:r>
              <a:rPr lang="pt-BR" sz="2800" dirty="0" smtClean="0"/>
              <a:t>BIBO;</a:t>
            </a:r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 algn="just">
              <a:buFont typeface="Arial" pitchFamily="34" charset="0"/>
              <a:buChar char="•"/>
            </a:pPr>
            <a:r>
              <a:rPr lang="pt-BR" sz="2800" dirty="0" smtClean="0"/>
              <a:t>Utiliza recursividade: as saídas atuais dependem de   saídas passadas.</a:t>
            </a:r>
          </a:p>
          <a:p>
            <a:pPr algn="just">
              <a:buFont typeface="Arial" pitchFamily="34" charset="0"/>
              <a:buChar char="•"/>
            </a:pPr>
            <a:endParaRPr lang="pt-BR" sz="2800" dirty="0" smtClean="0"/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 Definido matematicamente como: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/>
              <a:t>Filtros IIR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256584"/>
          </a:xfrm>
        </p:spPr>
        <p:txBody>
          <a:bodyPr/>
          <a:lstStyle/>
          <a:p>
            <a:pPr algn="just"/>
            <a:r>
              <a:rPr lang="pt-BR" sz="2800" dirty="0" err="1" smtClean="0"/>
              <a:t>Possue</a:t>
            </a:r>
            <a:r>
              <a:rPr lang="pt-BR" sz="2800" dirty="0" smtClean="0"/>
              <a:t> zeros e </a:t>
            </a:r>
            <a:r>
              <a:rPr lang="pt-BR" sz="2800" dirty="0" err="1" smtClean="0"/>
              <a:t>pólos</a:t>
            </a:r>
            <a:r>
              <a:rPr lang="pt-BR" sz="2800" dirty="0" smtClean="0"/>
              <a:t>;</a:t>
            </a:r>
          </a:p>
          <a:p>
            <a:pPr algn="just"/>
            <a:r>
              <a:rPr lang="pt-BR" sz="2800" dirty="0" smtClean="0"/>
              <a:t>Normalmente são obtidos a partir de estruturas analógicas, utilizando-se a conversão AD;</a:t>
            </a:r>
          </a:p>
          <a:p>
            <a:pPr lvl="1"/>
            <a:r>
              <a:rPr lang="pt-BR" sz="2400" dirty="0" smtClean="0"/>
              <a:t>Transformar filtros analógicos bem conhecidos em filtros digitais;</a:t>
            </a:r>
          </a:p>
          <a:p>
            <a:r>
              <a:rPr lang="pt-BR" sz="2800" dirty="0" smtClean="0"/>
              <a:t>Protótipos largamente usados na prática: </a:t>
            </a:r>
            <a:r>
              <a:rPr lang="pt-BR" sz="2800" dirty="0" err="1" smtClean="0"/>
              <a:t>Butterworth</a:t>
            </a:r>
            <a:r>
              <a:rPr lang="pt-BR" sz="2800" dirty="0" smtClean="0"/>
              <a:t> e </a:t>
            </a:r>
            <a:r>
              <a:rPr lang="pt-BR" sz="2800" dirty="0" err="1" smtClean="0"/>
              <a:t>Chebyshev</a:t>
            </a:r>
            <a:r>
              <a:rPr lang="pt-BR" sz="2800" dirty="0" smtClean="0"/>
              <a:t> (tipo I e II);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21506" name="Picture 2" descr="https://upload.wikimedia.org/wikipedia/commons/thumb/b/b9/Second_order_low_pass_filter.svg/300px-Second_order_low_pass_filter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581128"/>
            <a:ext cx="2857500" cy="1657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060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Filtros </a:t>
            </a:r>
            <a:r>
              <a:rPr lang="pt-BR" sz="2800" dirty="0" smtClean="0"/>
              <a:t>IIR </a:t>
            </a:r>
            <a:r>
              <a:rPr lang="pt-BR" sz="2800" dirty="0"/>
              <a:t>– </a:t>
            </a:r>
            <a:r>
              <a:rPr lang="pt-BR" sz="2800" dirty="0" err="1"/>
              <a:t>I</a:t>
            </a:r>
            <a:r>
              <a:rPr lang="pt-BR" sz="2800" dirty="0" err="1" smtClean="0"/>
              <a:t>nfite</a:t>
            </a:r>
            <a:r>
              <a:rPr lang="pt-BR" sz="2800" dirty="0" smtClean="0"/>
              <a:t> </a:t>
            </a:r>
            <a:r>
              <a:rPr lang="pt-BR" sz="2800" dirty="0" err="1"/>
              <a:t>Impulsional</a:t>
            </a:r>
            <a:r>
              <a:rPr lang="pt-BR" sz="2800" dirty="0"/>
              <a:t> Response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4098" name="Picture 2" descr="C:\Users\GppCom\Desktop\iir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416824" cy="36724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768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/>
              <a:t>Filtros IIR – </a:t>
            </a:r>
            <a:r>
              <a:rPr lang="pt-BR" sz="2800" dirty="0" err="1"/>
              <a:t>Infite</a:t>
            </a:r>
            <a:r>
              <a:rPr lang="pt-BR" sz="2800" dirty="0"/>
              <a:t> </a:t>
            </a:r>
            <a:r>
              <a:rPr lang="pt-BR" sz="2800" dirty="0" err="1"/>
              <a:t>Impulsional</a:t>
            </a:r>
            <a:r>
              <a:rPr lang="pt-BR" sz="2800" dirty="0"/>
              <a:t> Response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Exemplo: Filtro Recursivo</a:t>
            </a:r>
          </a:p>
          <a:p>
            <a:endParaRPr lang="pt-BR" sz="2800" dirty="0"/>
          </a:p>
          <a:p>
            <a:pPr marL="0" indent="0" algn="ctr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6146" name="Picture 2" descr="C:\Users\GppCom\Desktop\exe_ii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1844825"/>
            <a:ext cx="6821487" cy="26642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67544" y="4869160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 smtClean="0"/>
              <a:t>Conclusão: </a:t>
            </a:r>
            <a:r>
              <a:rPr lang="pt-BR" sz="2000" dirty="0" smtClean="0"/>
              <a:t>A equação exibe natureza recursiva, ou seja, a saída depende de saídas anteriores. Filtros cuja resposta ao impulso apresenta duração infinita.</a:t>
            </a:r>
            <a:endParaRPr lang="pt-BR" sz="2000" b="1" dirty="0"/>
          </a:p>
        </p:txBody>
      </p:sp>
    </p:spTree>
    <p:extLst>
      <p:ext uri="{BB962C8B-B14F-4D97-AF65-F5344CB8AC3E}">
        <p14:creationId xmlns="" xmlns:p14="http://schemas.microsoft.com/office/powerpoint/2010/main" val="19203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Filtros FIR x IIR</a:t>
            </a:r>
            <a:endParaRPr lang="pt-BR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2428868"/>
            <a:ext cx="7286676" cy="341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39552" y="119974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 smtClean="0"/>
              <a:t>Estrutura</a:t>
            </a:r>
            <a:endParaRPr lang="pt-BR" sz="2800" b="1" dirty="0"/>
          </a:p>
        </p:txBody>
      </p:sp>
    </p:spTree>
    <p:extLst>
      <p:ext uri="{BB962C8B-B14F-4D97-AF65-F5344CB8AC3E}">
        <p14:creationId xmlns="" xmlns:p14="http://schemas.microsoft.com/office/powerpoint/2010/main" val="19294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Projetos de Filtros FIR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Projeto usando janela</a:t>
            </a:r>
          </a:p>
          <a:p>
            <a:pPr lvl="1" algn="just"/>
            <a:r>
              <a:rPr lang="pt-BR" sz="2400" b="1" dirty="0" smtClean="0"/>
              <a:t>Passo 01</a:t>
            </a:r>
            <a:r>
              <a:rPr lang="pt-BR" sz="2400" dirty="0" smtClean="0"/>
              <a:t>: selecionar um filtro seletor de frequências ideal apropriado (quase sempre </a:t>
            </a:r>
            <a:r>
              <a:rPr lang="pt-BR" sz="2400" dirty="0" err="1" smtClean="0"/>
              <a:t>não-causal</a:t>
            </a:r>
            <a:r>
              <a:rPr lang="pt-BR" sz="2400" dirty="0" smtClean="0"/>
              <a:t> e de resposta ao impulso infinita);</a:t>
            </a:r>
          </a:p>
          <a:p>
            <a:pPr lvl="1" algn="just"/>
            <a:r>
              <a:rPr lang="pt-BR" sz="2400" b="1" dirty="0" smtClean="0"/>
              <a:t>Passo 02:</a:t>
            </a:r>
            <a:r>
              <a:rPr lang="pt-BR" sz="2400" dirty="0" smtClean="0"/>
              <a:t> truncar sua resposta ao impulso em uma janela para obter um filtro FIR causal e de fase linear</a:t>
            </a:r>
            <a:r>
              <a:rPr lang="pt-BR" sz="2400" dirty="0" smtClean="0"/>
              <a:t>.</a:t>
            </a:r>
          </a:p>
          <a:p>
            <a:pPr lvl="1" algn="just">
              <a:buNone/>
            </a:pPr>
            <a:endParaRPr lang="pt-BR" sz="2400" dirty="0" smtClean="0"/>
          </a:p>
          <a:p>
            <a:pPr algn="just"/>
            <a:r>
              <a:rPr lang="pt-BR" sz="2400" dirty="0" smtClean="0"/>
              <a:t>Escolha um filtro de comprimento M e uma função janela w[n] para a mais estreita largura do lóbulo principal e a menor atenuação nos lóbulos laterais possível.</a:t>
            </a:r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25</a:t>
            </a:fld>
            <a:endParaRPr lang="pt-BR"/>
          </a:p>
        </p:txBody>
      </p:sp>
      <p:graphicFrame>
        <p:nvGraphicFramePr>
          <p:cNvPr id="62465" name="Object 1"/>
          <p:cNvGraphicFramePr>
            <a:graphicFrameLocks noChangeAspect="1"/>
          </p:cNvGraphicFramePr>
          <p:nvPr/>
        </p:nvGraphicFramePr>
        <p:xfrm>
          <a:off x="2699792" y="5517232"/>
          <a:ext cx="2732335" cy="578499"/>
        </p:xfrm>
        <a:graphic>
          <a:graphicData uri="http://schemas.openxmlformats.org/presentationml/2006/ole">
            <p:oleObj spid="_x0000_s62465" name="Equação" r:id="rId3" imgW="10792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44624"/>
            <a:ext cx="5328592" cy="576064"/>
          </a:xfrm>
        </p:spPr>
        <p:txBody>
          <a:bodyPr/>
          <a:lstStyle/>
          <a:p>
            <a:pPr algn="ctr"/>
            <a:r>
              <a:rPr lang="pt-BR" sz="3200" dirty="0" smtClean="0"/>
              <a:t>Janelas</a:t>
            </a:r>
            <a:endParaRPr lang="pt-BR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908720"/>
            <a:ext cx="662473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05064"/>
            <a:ext cx="669674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388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Janelas Kaiser</a:t>
            </a:r>
            <a:endParaRPr lang="pt-BR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200800" cy="393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148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/>
              <a:t>Efeitos </a:t>
            </a:r>
            <a:r>
              <a:rPr lang="pt-BR" sz="3200" dirty="0" smtClean="0"/>
              <a:t>da janela</a:t>
            </a:r>
            <a:endParaRPr lang="pt-BR" sz="32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2996952"/>
            <a:ext cx="7488832" cy="3390329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 flipH="1">
            <a:off x="179512" y="1180282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+mn-lt"/>
              </a:rPr>
              <a:t>Largura </a:t>
            </a:r>
            <a:r>
              <a:rPr lang="pt-BR" sz="2000" b="1" dirty="0">
                <a:latin typeface="+mn-lt"/>
              </a:rPr>
              <a:t>do </a:t>
            </a:r>
            <a:r>
              <a:rPr lang="pt-BR" sz="2000" b="1" i="1" dirty="0" err="1" smtClean="0">
                <a:latin typeface="+mn-lt"/>
              </a:rPr>
              <a:t>mainlobe</a:t>
            </a:r>
            <a:r>
              <a:rPr lang="pt-BR" sz="2000" b="1" i="1" dirty="0" smtClean="0">
                <a:latin typeface="+mn-lt"/>
              </a:rPr>
              <a:t>:</a:t>
            </a:r>
            <a:r>
              <a:rPr lang="pt-BR" sz="2000" b="1" dirty="0" smtClean="0">
                <a:latin typeface="+mn-lt"/>
              </a:rPr>
              <a:t> </a:t>
            </a:r>
            <a:r>
              <a:rPr lang="pt-BR" sz="2000" dirty="0">
                <a:latin typeface="+mn-lt"/>
              </a:rPr>
              <a:t>diminui com  o tamanho </a:t>
            </a:r>
            <a:r>
              <a:rPr lang="pt-BR" sz="2000" i="1" dirty="0">
                <a:latin typeface="+mn-lt"/>
              </a:rPr>
              <a:t>N </a:t>
            </a:r>
            <a:r>
              <a:rPr lang="pt-BR" sz="2000" dirty="0">
                <a:latin typeface="+mn-lt"/>
              </a:rPr>
              <a:t>da </a:t>
            </a:r>
            <a:r>
              <a:rPr lang="pt-BR" sz="2000" dirty="0" smtClean="0">
                <a:latin typeface="+mn-lt"/>
              </a:rPr>
              <a:t>janela;</a:t>
            </a:r>
            <a:endParaRPr lang="pt-BR" sz="20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i="1" dirty="0" err="1" smtClean="0">
                <a:latin typeface="+mn-lt"/>
              </a:rPr>
              <a:t>Peak</a:t>
            </a:r>
            <a:r>
              <a:rPr lang="pt-BR" sz="2000" b="1" i="1" dirty="0" smtClean="0">
                <a:latin typeface="+mn-lt"/>
              </a:rPr>
              <a:t> </a:t>
            </a:r>
            <a:r>
              <a:rPr lang="pt-BR" sz="2000" b="1" i="1" dirty="0" err="1" smtClean="0">
                <a:latin typeface="+mn-lt"/>
              </a:rPr>
              <a:t>side-lobe</a:t>
            </a:r>
            <a:r>
              <a:rPr lang="pt-BR" sz="2000" b="1" i="1" dirty="0" smtClean="0">
                <a:latin typeface="+mn-lt"/>
              </a:rPr>
              <a:t>: </a:t>
            </a:r>
            <a:r>
              <a:rPr lang="pt-BR" sz="2000" dirty="0" smtClean="0">
                <a:latin typeface="+mn-lt"/>
              </a:rPr>
              <a:t>determinado </a:t>
            </a:r>
            <a:r>
              <a:rPr lang="pt-BR" sz="2000" dirty="0">
                <a:latin typeface="+mn-lt"/>
              </a:rPr>
              <a:t>pelo formato da janela e não tem relação com o tamanho da </a:t>
            </a:r>
            <a:r>
              <a:rPr lang="pt-BR" sz="2000" dirty="0" smtClean="0">
                <a:latin typeface="+mn-lt"/>
              </a:rPr>
              <a:t>mesma;</a:t>
            </a:r>
            <a:endParaRPr lang="pt-BR" sz="20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rgbClr val="0000FF"/>
                </a:solidFill>
                <a:latin typeface="+mn-lt"/>
              </a:rPr>
              <a:t>Não tem almoço grátis</a:t>
            </a:r>
            <a:r>
              <a:rPr lang="pt-BR" sz="2000" dirty="0" smtClean="0">
                <a:latin typeface="+mn-lt"/>
              </a:rPr>
              <a:t>: o </a:t>
            </a:r>
            <a:r>
              <a:rPr lang="pt-BR" sz="2000" i="1" dirty="0" err="1">
                <a:latin typeface="+mn-lt"/>
              </a:rPr>
              <a:t>peak</a:t>
            </a:r>
            <a:r>
              <a:rPr lang="pt-BR" sz="2000" i="1" dirty="0">
                <a:latin typeface="+mn-lt"/>
              </a:rPr>
              <a:t> </a:t>
            </a:r>
            <a:r>
              <a:rPr lang="pt-BR" sz="2000" i="1" dirty="0" err="1">
                <a:latin typeface="+mn-lt"/>
              </a:rPr>
              <a:t>side-lobe</a:t>
            </a:r>
            <a:r>
              <a:rPr lang="pt-BR" sz="2000" i="1" dirty="0">
                <a:latin typeface="+mn-lt"/>
              </a:rPr>
              <a:t>, </a:t>
            </a:r>
            <a:r>
              <a:rPr lang="pt-BR" sz="2000" dirty="0" smtClean="0">
                <a:latin typeface="+mn-lt"/>
              </a:rPr>
              <a:t>aumenta </a:t>
            </a:r>
            <a:r>
              <a:rPr lang="pt-BR" sz="2000" dirty="0">
                <a:latin typeface="+mn-lt"/>
              </a:rPr>
              <a:t>a largura do </a:t>
            </a:r>
            <a:r>
              <a:rPr lang="pt-BR" sz="2000" i="1" dirty="0" err="1">
                <a:latin typeface="+mn-lt"/>
              </a:rPr>
              <a:t>mainlobe</a:t>
            </a:r>
            <a:r>
              <a:rPr lang="pt-BR" sz="2000" i="1" dirty="0">
                <a:latin typeface="+mn-lt"/>
              </a:rPr>
              <a:t>.</a:t>
            </a:r>
            <a:endParaRPr lang="pt-BR" sz="20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 smtClean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30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Projetos de Filtros IIR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 smtClean="0"/>
              <a:t>Passo 01</a:t>
            </a:r>
            <a:r>
              <a:rPr lang="pt-BR" sz="2800" dirty="0" smtClean="0"/>
              <a:t>: Projetar FPB analógicos (protótipos);</a:t>
            </a:r>
          </a:p>
          <a:p>
            <a:r>
              <a:rPr lang="pt-BR" sz="2800" b="1" dirty="0" smtClean="0"/>
              <a:t>Passo 02</a:t>
            </a:r>
            <a:r>
              <a:rPr lang="pt-BR" sz="2800" dirty="0" smtClean="0"/>
              <a:t>: Aplicar transformações no filtro para obter FPB (transformação bilinear).</a:t>
            </a:r>
          </a:p>
          <a:p>
            <a:endParaRPr lang="pt-BR" sz="2800" dirty="0" smtClean="0"/>
          </a:p>
          <a:p>
            <a:r>
              <a:rPr lang="pt-BR" sz="2800" dirty="0" smtClean="0"/>
              <a:t>Protótipos largamente usados na prática: </a:t>
            </a:r>
            <a:r>
              <a:rPr lang="pt-BR" sz="2800" dirty="0" err="1" smtClean="0"/>
              <a:t>Butterworth</a:t>
            </a:r>
            <a:r>
              <a:rPr lang="pt-BR" sz="2800" dirty="0" smtClean="0"/>
              <a:t> e </a:t>
            </a:r>
            <a:r>
              <a:rPr lang="pt-BR" sz="2800" dirty="0" err="1" smtClean="0"/>
              <a:t>Chebyshev</a:t>
            </a:r>
            <a:r>
              <a:rPr lang="pt-BR" sz="2800" dirty="0" smtClean="0"/>
              <a:t> (tipo I e II).</a:t>
            </a:r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Resposta ao Impulso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2050" name="Picture 2" descr="C:\Users\GppCom\Desktop\rai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9"/>
            <a:ext cx="6485271" cy="39604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100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Butterworth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principal característica desse filtro é que a resposta em magnitude é plana (</a:t>
            </a:r>
            <a:r>
              <a:rPr lang="pt-BR" sz="2800" i="1" dirty="0" smtClean="0"/>
              <a:t>flat) na banda de passagem e </a:t>
            </a:r>
            <a:r>
              <a:rPr lang="pt-BR" sz="2800" dirty="0" smtClean="0"/>
              <a:t>de corte;</a:t>
            </a:r>
          </a:p>
          <a:p>
            <a:r>
              <a:rPr lang="pt-BR" sz="2800" dirty="0" smtClean="0"/>
              <a:t>A resposta quadrática de magnitude de um FPB de </a:t>
            </a:r>
            <a:r>
              <a:rPr lang="pt-BR" sz="2800" dirty="0" err="1" smtClean="0"/>
              <a:t>N-ésima</a:t>
            </a:r>
            <a:r>
              <a:rPr lang="pt-BR" sz="2800" dirty="0" smtClean="0"/>
              <a:t> ordem é dada por:</a:t>
            </a:r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55576" y="5085184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sendo </a:t>
            </a:r>
            <a:r>
              <a:rPr lang="pt-BR" i="1" dirty="0" smtClean="0"/>
              <a:t>N </a:t>
            </a:r>
            <a:r>
              <a:rPr lang="pt-BR" dirty="0" smtClean="0"/>
              <a:t>é a ordem do filtro e </a:t>
            </a:r>
            <a:r>
              <a:rPr lang="el-GR" i="1" dirty="0" smtClean="0">
                <a:latin typeface="Times New Roman"/>
                <a:cs typeface="Times New Roman"/>
              </a:rPr>
              <a:t>Ω</a:t>
            </a:r>
            <a:r>
              <a:rPr lang="pt-BR" baseline="-25000" dirty="0" smtClean="0"/>
              <a:t>c</a:t>
            </a:r>
            <a:r>
              <a:rPr lang="pt-BR" dirty="0" smtClean="0"/>
              <a:t> é a frequência de corte.</a:t>
            </a:r>
            <a:endParaRPr lang="pt-BR" dirty="0"/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992188" y="3716338"/>
          <a:ext cx="3584575" cy="923925"/>
        </p:xfrm>
        <a:graphic>
          <a:graphicData uri="http://schemas.openxmlformats.org/presentationml/2006/ole">
            <p:oleObj spid="_x0000_s53252" name="Equation" r:id="rId3" imgW="1231560" imgH="317160" progId="Equation.3">
              <p:embed/>
            </p:oleObj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/>
          <a:srcRect r="4156"/>
          <a:stretch>
            <a:fillRect/>
          </a:stretch>
        </p:blipFill>
        <p:spPr bwMode="auto">
          <a:xfrm>
            <a:off x="4981128" y="3284984"/>
            <a:ext cx="4162872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Butterworth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31</a:t>
            </a:fld>
            <a:endParaRPr lang="pt-BR"/>
          </a:p>
        </p:txBody>
      </p:sp>
      <p:pic>
        <p:nvPicPr>
          <p:cNvPr id="54274" name="Picture 2" descr="https://upload.wikimedia.org/wikipedia/commons/2/2f/Butterworth_ord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80728"/>
            <a:ext cx="6416824" cy="455289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1335067" y="5661248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Quanto maior a ordem, menor a região de transição.</a:t>
            </a:r>
            <a:endParaRPr lang="pt-BR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</a:t>
            </a:r>
            <a:r>
              <a:rPr lang="pt-BR" dirty="0"/>
              <a:t>de </a:t>
            </a:r>
            <a:r>
              <a:rPr lang="pt-BR" dirty="0" err="1"/>
              <a:t>Chebyshev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544616"/>
          </a:xfrm>
        </p:spPr>
        <p:txBody>
          <a:bodyPr/>
          <a:lstStyle/>
          <a:p>
            <a:r>
              <a:rPr lang="pt-BR" sz="2400" dirty="0" smtClean="0"/>
              <a:t>Tenta minimizar a diferença entre as resposta real e ideal do filtro na banda de passagem ou rejeição;</a:t>
            </a:r>
          </a:p>
          <a:p>
            <a:r>
              <a:rPr lang="pt-BR" sz="2400" dirty="0" smtClean="0"/>
              <a:t>Para as mesma especificações, necessita de uma ordem menor do que os filtros </a:t>
            </a:r>
            <a:r>
              <a:rPr lang="pt-BR" sz="2400" dirty="0" err="1" smtClean="0"/>
              <a:t>Butterworth</a:t>
            </a:r>
            <a:r>
              <a:rPr lang="pt-BR" sz="2400" dirty="0" smtClean="0"/>
              <a:t>, contudo oscilam mais;</a:t>
            </a:r>
          </a:p>
          <a:p>
            <a:r>
              <a:rPr lang="pt-BR" sz="2400" dirty="0" smtClean="0"/>
              <a:t>Possui dois tipos:</a:t>
            </a:r>
          </a:p>
          <a:p>
            <a:pPr lvl="1"/>
            <a:r>
              <a:rPr lang="pt-BR" sz="2000" b="1" dirty="0" smtClean="0">
                <a:solidFill>
                  <a:srgbClr val="C00000"/>
                </a:solidFill>
              </a:rPr>
              <a:t>Tipo 1:</a:t>
            </a:r>
            <a:r>
              <a:rPr lang="pt-BR" sz="2000" dirty="0" smtClean="0"/>
              <a:t> Ondulação na banda de passagem e monotônico na banda de rejeição;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b="1" dirty="0" smtClean="0">
              <a:solidFill>
                <a:srgbClr val="0000FF"/>
              </a:solidFill>
            </a:endParaRPr>
          </a:p>
          <a:p>
            <a:pPr lvl="1"/>
            <a:r>
              <a:rPr lang="pt-BR" sz="2000" b="1" dirty="0" smtClean="0">
                <a:solidFill>
                  <a:srgbClr val="0000FF"/>
                </a:solidFill>
              </a:rPr>
              <a:t>Tipo 2: </a:t>
            </a:r>
            <a:r>
              <a:rPr lang="pt-BR" sz="2000" dirty="0"/>
              <a:t>Ondulação na banda </a:t>
            </a:r>
            <a:r>
              <a:rPr lang="pt-BR" sz="2000" dirty="0" smtClean="0"/>
              <a:t>de </a:t>
            </a:r>
            <a:r>
              <a:rPr lang="pt-BR" sz="2000" dirty="0"/>
              <a:t>rejeição</a:t>
            </a:r>
            <a:r>
              <a:rPr lang="pt-BR" sz="2000" dirty="0" smtClean="0"/>
              <a:t> e </a:t>
            </a:r>
            <a:r>
              <a:rPr lang="pt-BR" sz="2000" dirty="0"/>
              <a:t>monotônico na banda de </a:t>
            </a:r>
            <a:r>
              <a:rPr lang="pt-BR" sz="2000" dirty="0" smtClean="0"/>
              <a:t>passagem.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5" name="Retângulo 4"/>
          <p:cNvSpPr/>
          <p:nvPr/>
        </p:nvSpPr>
        <p:spPr bwMode="auto">
          <a:xfrm>
            <a:off x="0" y="6453336"/>
            <a:ext cx="6660232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860032" y="3934797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ε é o fator de ondulação da banda de passagem</a:t>
            </a:r>
            <a:endParaRPr lang="pt-BR" dirty="0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971600" y="3801219"/>
          <a:ext cx="3621087" cy="923925"/>
        </p:xfrm>
        <a:graphic>
          <a:graphicData uri="http://schemas.openxmlformats.org/presentationml/2006/ole">
            <p:oleObj spid="_x0000_s59395" name="Equation" r:id="rId3" imgW="1244520" imgH="317160" progId="Equation.3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971600" y="5733256"/>
          <a:ext cx="3744416" cy="869684"/>
        </p:xfrm>
        <a:graphic>
          <a:graphicData uri="http://schemas.openxmlformats.org/presentationml/2006/ole">
            <p:oleObj spid="_x0000_s59396" name="Equação" r:id="rId4" imgW="1968480" imgH="457200" progId="Equation.3">
              <p:embed/>
            </p:oleObj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5436096" y="5733256"/>
          <a:ext cx="3504578" cy="745207"/>
        </p:xfrm>
        <a:graphic>
          <a:graphicData uri="http://schemas.openxmlformats.org/presentationml/2006/ole">
            <p:oleObj spid="_x0000_s59397" name="Equação" r:id="rId5" imgW="2273040" imgH="482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060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Filtro </a:t>
            </a:r>
            <a:r>
              <a:rPr lang="pt-BR" sz="3200" dirty="0" err="1" smtClean="0"/>
              <a:t>Chebyshev</a:t>
            </a:r>
            <a:r>
              <a:rPr lang="pt-BR" sz="3200" dirty="0" smtClean="0"/>
              <a:t> – Tipo 1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33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732" y="1340768"/>
            <a:ext cx="8422724" cy="34563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349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</a:t>
            </a:r>
            <a:r>
              <a:rPr lang="pt-BR" dirty="0" err="1" smtClean="0"/>
              <a:t>Chebyshev</a:t>
            </a:r>
            <a:r>
              <a:rPr lang="pt-BR" dirty="0" smtClean="0"/>
              <a:t> – Tipo 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5" y="1484784"/>
            <a:ext cx="8385973" cy="35283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84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Bibliografia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256584"/>
          </a:xfrm>
        </p:spPr>
        <p:txBody>
          <a:bodyPr/>
          <a:lstStyle/>
          <a:p>
            <a:pPr algn="just">
              <a:buNone/>
            </a:pPr>
            <a:r>
              <a:rPr lang="pt-BR" sz="2000" dirty="0" smtClean="0"/>
              <a:t>[1] </a:t>
            </a:r>
            <a:r>
              <a:rPr lang="pt-BR" sz="2000" dirty="0" err="1" smtClean="0"/>
              <a:t>Modern</a:t>
            </a:r>
            <a:r>
              <a:rPr lang="pt-BR" sz="2000" dirty="0" smtClean="0"/>
              <a:t> Communication Systems </a:t>
            </a:r>
            <a:r>
              <a:rPr lang="pt-BR" sz="2000" dirty="0" err="1" smtClean="0"/>
              <a:t>Using</a:t>
            </a:r>
            <a:r>
              <a:rPr lang="pt-BR" sz="2000" dirty="0" smtClean="0"/>
              <a:t> MATLAB, </a:t>
            </a:r>
            <a:r>
              <a:rPr lang="pt-BR" sz="2000" dirty="0" err="1" smtClean="0"/>
              <a:t>Third</a:t>
            </a:r>
            <a:r>
              <a:rPr lang="pt-BR" sz="2000" dirty="0" smtClean="0"/>
              <a:t> </a:t>
            </a:r>
            <a:r>
              <a:rPr lang="pt-BR" sz="2000" dirty="0" err="1" smtClean="0"/>
              <a:t>International</a:t>
            </a:r>
            <a:r>
              <a:rPr lang="pt-BR" sz="2000" dirty="0" smtClean="0"/>
              <a:t> </a:t>
            </a:r>
            <a:r>
              <a:rPr lang="pt-BR" sz="2000" dirty="0" err="1" smtClean="0"/>
              <a:t>Edition</a:t>
            </a:r>
            <a:r>
              <a:rPr lang="pt-BR" sz="2000" dirty="0" smtClean="0"/>
              <a:t>- John G. </a:t>
            </a:r>
            <a:r>
              <a:rPr lang="pt-BR" sz="2000" dirty="0" err="1" smtClean="0"/>
              <a:t>Proakis</a:t>
            </a:r>
            <a:r>
              <a:rPr lang="pt-BR" sz="2000" dirty="0" smtClean="0"/>
              <a:t>, </a:t>
            </a:r>
            <a:r>
              <a:rPr lang="pt-BR" sz="2000" dirty="0" err="1" smtClean="0"/>
              <a:t>Masoud</a:t>
            </a:r>
            <a:r>
              <a:rPr lang="pt-BR" sz="2000" dirty="0" smtClean="0"/>
              <a:t> </a:t>
            </a:r>
            <a:r>
              <a:rPr lang="pt-BR" sz="2000" dirty="0" err="1" smtClean="0"/>
              <a:t>Selehi</a:t>
            </a:r>
            <a:r>
              <a:rPr lang="pt-BR" sz="2000" dirty="0" smtClean="0"/>
              <a:t>, Gerhard </a:t>
            </a:r>
            <a:r>
              <a:rPr lang="pt-BR" sz="2000" dirty="0" err="1" smtClean="0"/>
              <a:t>Bauch</a:t>
            </a:r>
            <a:endParaRPr lang="pt-BR" sz="2000" dirty="0" smtClean="0"/>
          </a:p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r>
              <a:rPr lang="pt-BR" sz="2000" dirty="0" smtClean="0"/>
              <a:t>[2]http://www.univasf.edu.br/~edmar.nascimento/topicos1/com_digital_aula02.pdf</a:t>
            </a:r>
          </a:p>
          <a:p>
            <a:pPr algn="just">
              <a:buNone/>
            </a:pPr>
            <a:endParaRPr lang="pt-BR" sz="2000" dirty="0"/>
          </a:p>
          <a:p>
            <a:pPr algn="just">
              <a:buNone/>
            </a:pPr>
            <a:r>
              <a:rPr lang="pt-BR" sz="2000" dirty="0" smtClean="0"/>
              <a:t>[3] </a:t>
            </a:r>
            <a:r>
              <a:rPr lang="pt-BR" sz="2000" dirty="0" err="1" smtClean="0"/>
              <a:t>Schaum’s</a:t>
            </a:r>
            <a:r>
              <a:rPr lang="pt-BR" sz="2000" dirty="0" smtClean="0"/>
              <a:t> </a:t>
            </a:r>
            <a:r>
              <a:rPr lang="pt-BR" sz="2000" dirty="0" err="1" smtClean="0"/>
              <a:t>Outline</a:t>
            </a:r>
            <a:r>
              <a:rPr lang="pt-BR" sz="2000" dirty="0"/>
              <a:t> </a:t>
            </a:r>
            <a:r>
              <a:rPr lang="pt-BR" sz="2000" dirty="0" err="1" smtClean="0"/>
              <a:t>of</a:t>
            </a:r>
            <a:r>
              <a:rPr lang="pt-BR" sz="2000" dirty="0" smtClean="0"/>
              <a:t> </a:t>
            </a:r>
            <a:r>
              <a:rPr lang="pt-BR" sz="2000" dirty="0" err="1" smtClean="0"/>
              <a:t>Theory</a:t>
            </a:r>
            <a:r>
              <a:rPr lang="pt-BR" sz="2000" dirty="0" smtClean="0"/>
              <a:t> </a:t>
            </a:r>
            <a:r>
              <a:rPr lang="pt-BR" sz="2000" dirty="0" err="1" smtClean="0"/>
              <a:t>and</a:t>
            </a:r>
            <a:r>
              <a:rPr lang="pt-BR" sz="2000" dirty="0" smtClean="0"/>
              <a:t> </a:t>
            </a:r>
            <a:r>
              <a:rPr lang="pt-BR" sz="2000" dirty="0" err="1" smtClean="0"/>
              <a:t>Problems</a:t>
            </a:r>
            <a:r>
              <a:rPr lang="pt-BR" sz="2000" dirty="0" smtClean="0"/>
              <a:t> </a:t>
            </a:r>
            <a:r>
              <a:rPr lang="pt-BR" sz="2000" dirty="0" err="1" smtClean="0"/>
              <a:t>of</a:t>
            </a:r>
            <a:r>
              <a:rPr lang="pt-BR" sz="2000" dirty="0" smtClean="0"/>
              <a:t> Digital </a:t>
            </a:r>
            <a:r>
              <a:rPr lang="pt-BR" sz="2000" dirty="0" err="1" smtClean="0"/>
              <a:t>Signal</a:t>
            </a:r>
            <a:r>
              <a:rPr lang="pt-BR" sz="2000" dirty="0" smtClean="0"/>
              <a:t> </a:t>
            </a:r>
            <a:r>
              <a:rPr lang="pt-BR" sz="2000" dirty="0" err="1" smtClean="0"/>
              <a:t>Processing</a:t>
            </a:r>
            <a:r>
              <a:rPr lang="pt-BR" sz="2000" dirty="0" smtClean="0"/>
              <a:t> – M. </a:t>
            </a:r>
            <a:r>
              <a:rPr lang="pt-BR" sz="2000" dirty="0" err="1" smtClean="0"/>
              <a:t>Hayes</a:t>
            </a:r>
            <a:endParaRPr lang="pt-BR" sz="2000" dirty="0" smtClean="0"/>
          </a:p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r>
              <a:rPr lang="pt-BR" sz="2000" dirty="0" smtClean="0"/>
              <a:t>[4] </a:t>
            </a:r>
            <a:r>
              <a:rPr lang="pt-BR" sz="2000" dirty="0" smtClean="0">
                <a:hlinkClick r:id="rId2"/>
              </a:rPr>
              <a:t>http://www.ece.ufrgs.br/~eng04006/aulas/aula24.pdf</a:t>
            </a:r>
            <a:endParaRPr lang="pt-BR" sz="2000" dirty="0" smtClean="0"/>
          </a:p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r>
              <a:rPr lang="pt-BR" sz="2000" dirty="0" smtClean="0"/>
              <a:t>[] Técnicas de Projeto de Filtros IIR, Carlos Alexandre Mello, http://www.cin.ufpe.br/~cabm/pds/PDS_Aula05%20Projeto%20de%20Filtros%20IIR.</a:t>
            </a:r>
            <a:r>
              <a:rPr lang="pt-BR" sz="2000" dirty="0" err="1" smtClean="0"/>
              <a:t>pdf</a:t>
            </a:r>
            <a:endParaRPr lang="pt-BR" sz="2000" dirty="0" smtClean="0"/>
          </a:p>
          <a:p>
            <a:pPr algn="just">
              <a:buNone/>
            </a:pPr>
            <a:endParaRPr lang="pt-BR" sz="2000" dirty="0" smtClean="0"/>
          </a:p>
          <a:p>
            <a:pPr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GppCom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A meta do GppCom é criar na UFRN um ambiente de </a:t>
            </a:r>
            <a:r>
              <a:rPr lang="pt-BR" sz="2000" b="1" dirty="0" err="1" smtClean="0"/>
              <a:t>P&amp;D</a:t>
            </a:r>
            <a:r>
              <a:rPr lang="pt-BR" sz="2000" b="1" dirty="0" smtClean="0"/>
              <a:t>&amp;I através de prototipagem rápida baseada em simulação via software e hardware nas áreas de sistemas de comunicação e processamento digital de sinais e imagens. O Grupo é formado pelos professores: Vicente Angelo de Sousa Junior (coordenador), Luiz Gonzaga de Queiroz Silveira Junior (</a:t>
            </a:r>
            <a:r>
              <a:rPr lang="pt-BR" sz="2000" b="1" dirty="0" err="1" smtClean="0"/>
              <a:t>vice-coordenador</a:t>
            </a:r>
            <a:r>
              <a:rPr lang="pt-BR" sz="2000" b="1" dirty="0" smtClean="0"/>
              <a:t>), Luiz Felipe de Queiroz Silveira, Marcio Eduardo da Costa Rodrigues, Adaildo Gomes D'Assunção (pesquisador associado), Cláudio Rodrigues Muniz da Silva (pesquisador associado), Cristhianne de Fátima Linhares de Vasconcelos (pesquisador associado). O GppCom está de portas abertas para novas parcerias, </a:t>
            </a:r>
            <a:r>
              <a:rPr lang="pt-BR" sz="2000" b="1" dirty="0" smtClean="0">
                <a:hlinkClick r:id="rId2"/>
              </a:rPr>
              <a:t>conheça o </a:t>
            </a:r>
            <a:r>
              <a:rPr lang="pt-BR" sz="2000" b="1" dirty="0" err="1" smtClean="0">
                <a:hlinkClick r:id="rId2"/>
              </a:rPr>
              <a:t>portifolio</a:t>
            </a:r>
            <a:r>
              <a:rPr lang="pt-BR" sz="2000" b="1" dirty="0" smtClean="0">
                <a:hlinkClick r:id="rId2"/>
              </a:rPr>
              <a:t> do grupo</a:t>
            </a:r>
            <a:r>
              <a:rPr lang="pt-BR" sz="2000" b="1" dirty="0" smtClean="0"/>
              <a:t>. </a:t>
            </a:r>
          </a:p>
          <a:p>
            <a:endParaRPr lang="pt-BR" sz="2000" b="1" dirty="0" smtClean="0"/>
          </a:p>
          <a:p>
            <a:pPr>
              <a:buNone/>
            </a:pPr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903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44624"/>
            <a:ext cx="5904656" cy="648072"/>
          </a:xfrm>
        </p:spPr>
        <p:txBody>
          <a:bodyPr/>
          <a:lstStyle/>
          <a:p>
            <a:pPr algn="ctr"/>
            <a:r>
              <a:rPr lang="pt-BR" sz="3200" dirty="0" smtClean="0"/>
              <a:t>Causalidade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8194" name="Picture 2" descr="C:\Users\GppCom\Desktop\mat_code\causalidad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2696"/>
            <a:ext cx="6408712" cy="2520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39552" y="3573016"/>
            <a:ext cx="83529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Realizável em tempo real;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 smtClean="0"/>
              <a:t>Em um dado tempo </a:t>
            </a:r>
            <a:r>
              <a:rPr lang="pt-BR" sz="2000" b="1" i="1" dirty="0" smtClean="0"/>
              <a:t>m</a:t>
            </a:r>
            <a:r>
              <a:rPr lang="pt-BR" sz="2000" b="1" dirty="0" smtClean="0"/>
              <a:t>, produz uma saída que é dependente somente das entradas presentes e passadas (</a:t>
            </a:r>
            <a:r>
              <a:rPr lang="pt-BR" sz="2000" b="1" i="1" dirty="0" err="1"/>
              <a:t>k</a:t>
            </a:r>
            <a:r>
              <a:rPr lang="pt-BR" sz="1600" b="1" i="1" dirty="0" err="1" smtClean="0"/>
              <a:t>≤</a:t>
            </a:r>
            <a:r>
              <a:rPr lang="pt-BR" sz="2000" b="1" i="1" dirty="0" err="1" smtClean="0"/>
              <a:t>m</a:t>
            </a:r>
            <a:r>
              <a:rPr lang="pt-BR" sz="2000" b="1" dirty="0" smtClean="0"/>
              <a:t>) e das saídas passadas (</a:t>
            </a:r>
            <a:r>
              <a:rPr lang="pt-BR" sz="2000" b="1" i="1" dirty="0" smtClean="0"/>
              <a:t>k</a:t>
            </a:r>
            <a:r>
              <a:rPr lang="pt-BR" sz="1600" b="1" dirty="0" smtClean="0"/>
              <a:t>&lt;</a:t>
            </a:r>
            <a:r>
              <a:rPr lang="pt-BR" sz="2000" b="1" i="1" dirty="0" smtClean="0"/>
              <a:t>m</a:t>
            </a:r>
            <a:r>
              <a:rPr lang="pt-BR" sz="2000" b="1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 smtClean="0"/>
              <a:t>Não depende de valores futuros de entrada e saída. Em um sistema prático, a saída não pode se antecipar.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</p:txBody>
      </p:sp>
    </p:spTree>
    <p:extLst>
      <p:ext uri="{BB962C8B-B14F-4D97-AF65-F5344CB8AC3E}">
        <p14:creationId xmlns="" xmlns:p14="http://schemas.microsoft.com/office/powerpoint/2010/main" val="41087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4624"/>
            <a:ext cx="7272808" cy="720080"/>
          </a:xfrm>
        </p:spPr>
        <p:txBody>
          <a:bodyPr/>
          <a:lstStyle/>
          <a:p>
            <a:pPr algn="ctr"/>
            <a:r>
              <a:rPr lang="pt-BR" sz="3200" dirty="0" smtClean="0"/>
              <a:t>Linearidade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7170" name="Picture 2" descr="C:\Users\GppCom\Desktop\mat_code\linearidad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6712"/>
            <a:ext cx="6496957" cy="3143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4365104"/>
            <a:ext cx="8784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/>
              <a:t>Atende o princípio da superposição: </a:t>
            </a:r>
            <a:r>
              <a:rPr lang="pt-BR" dirty="0" smtClean="0"/>
              <a:t>a resposta do sistema da combinação linear de duas entradas </a:t>
            </a:r>
            <a:r>
              <a:rPr lang="pt-BR" i="1" dirty="0" smtClean="0"/>
              <a:t>x</a:t>
            </a:r>
            <a:r>
              <a:rPr lang="pt-BR" sz="1200" dirty="0" smtClean="0"/>
              <a:t>1</a:t>
            </a:r>
            <a:r>
              <a:rPr lang="pt-BR" sz="1400" dirty="0" smtClean="0"/>
              <a:t> </a:t>
            </a:r>
            <a:r>
              <a:rPr lang="pt-BR" dirty="0" smtClean="0"/>
              <a:t>e </a:t>
            </a:r>
            <a:r>
              <a:rPr lang="pt-BR" i="1" dirty="0" smtClean="0"/>
              <a:t>x</a:t>
            </a:r>
            <a:r>
              <a:rPr lang="pt-BR" sz="1200" dirty="0" smtClean="0"/>
              <a:t>2 </a:t>
            </a:r>
            <a:r>
              <a:rPr lang="pt-BR" dirty="0" smtClean="0"/>
              <a:t>é a combinação linear de suas saídas </a:t>
            </a:r>
            <a:r>
              <a:rPr lang="pt-BR" i="1" dirty="0" smtClean="0"/>
              <a:t>y</a:t>
            </a:r>
            <a:r>
              <a:rPr lang="pt-BR" sz="1200" dirty="0" smtClean="0"/>
              <a:t>1</a:t>
            </a:r>
            <a:r>
              <a:rPr lang="pt-BR" dirty="0" smtClean="0"/>
              <a:t> e </a:t>
            </a:r>
            <a:r>
              <a:rPr lang="pt-BR" i="1" dirty="0" smtClean="0"/>
              <a:t>y</a:t>
            </a:r>
            <a:r>
              <a:rPr lang="pt-BR" sz="1200" dirty="0" smtClean="0"/>
              <a:t>2</a:t>
            </a:r>
            <a:r>
              <a:rPr lang="pt-BR" dirty="0" smtClean="0"/>
              <a:t>, quando a entrada é aplicada individualmente;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1" dirty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C00000"/>
                </a:solidFill>
              </a:rPr>
              <a:t>Para </a:t>
            </a:r>
            <a:r>
              <a:rPr lang="pt-BR" b="1" dirty="0">
                <a:solidFill>
                  <a:srgbClr val="C00000"/>
                </a:solidFill>
              </a:rPr>
              <a:t>um sistema linear ser causal é necessário e suficiente que a resposta ao impulso </a:t>
            </a:r>
            <a:r>
              <a:rPr lang="pt-BR" b="1" i="1" dirty="0">
                <a:solidFill>
                  <a:srgbClr val="C00000"/>
                </a:solidFill>
              </a:rPr>
              <a:t>h</a:t>
            </a:r>
            <a:r>
              <a:rPr lang="pt-BR" b="1" dirty="0">
                <a:solidFill>
                  <a:srgbClr val="C00000"/>
                </a:solidFill>
              </a:rPr>
              <a:t>(</a:t>
            </a:r>
            <a:r>
              <a:rPr lang="pt-BR" b="1" i="1" dirty="0">
                <a:solidFill>
                  <a:srgbClr val="C00000"/>
                </a:solidFill>
              </a:rPr>
              <a:t>t</a:t>
            </a:r>
            <a:r>
              <a:rPr lang="pt-BR" b="1" dirty="0">
                <a:solidFill>
                  <a:srgbClr val="C00000"/>
                </a:solidFill>
              </a:rPr>
              <a:t>) seja zero para </a:t>
            </a:r>
            <a:r>
              <a:rPr lang="pt-BR" b="1" i="1" dirty="0">
                <a:solidFill>
                  <a:srgbClr val="C00000"/>
                </a:solidFill>
              </a:rPr>
              <a:t>t </a:t>
            </a:r>
            <a:r>
              <a:rPr lang="pt-BR" b="1" dirty="0">
                <a:solidFill>
                  <a:srgbClr val="C00000"/>
                </a:solidFill>
              </a:rPr>
              <a:t>&lt; </a:t>
            </a:r>
            <a:r>
              <a:rPr lang="pt-BR" b="1" dirty="0" smtClean="0">
                <a:solidFill>
                  <a:srgbClr val="C00000"/>
                </a:solidFill>
              </a:rPr>
              <a:t>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11030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4624"/>
            <a:ext cx="7200800" cy="720080"/>
          </a:xfrm>
        </p:spPr>
        <p:txBody>
          <a:bodyPr/>
          <a:lstStyle/>
          <a:p>
            <a:pPr algn="ctr"/>
            <a:r>
              <a:rPr lang="pt-BR" sz="3200" dirty="0" smtClean="0"/>
              <a:t>Estabilidade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764704"/>
            <a:ext cx="8424936" cy="5400600"/>
          </a:xfrm>
        </p:spPr>
        <p:txBody>
          <a:bodyPr/>
          <a:lstStyle/>
          <a:p>
            <a:pPr algn="just"/>
            <a:r>
              <a:rPr lang="pt-BR" sz="2400" dirty="0" smtClean="0"/>
              <a:t>Um sistema é BIBO estável se para qualquer entrada limitada em amplitude, a saída também for limitada em amplitude, independente do estado interno do sistema;</a:t>
            </a:r>
          </a:p>
          <a:p>
            <a:pPr lvl="1" algn="just"/>
            <a:r>
              <a:rPr lang="en-US" sz="2400" dirty="0" smtClean="0"/>
              <a:t>BIBO: bounded input – bounded output;</a:t>
            </a:r>
          </a:p>
          <a:p>
            <a:pPr lvl="1" algn="just"/>
            <a:r>
              <a:rPr lang="pt-BR" sz="2400" dirty="0" smtClean="0"/>
              <a:t>Do ponto de vista prático, sistema instáveis não tem utilidade.</a:t>
            </a:r>
            <a:endParaRPr lang="en-US" sz="2400" dirty="0" smtClean="0"/>
          </a:p>
          <a:p>
            <a:r>
              <a:rPr lang="pt-BR" sz="2400" b="1" dirty="0" smtClean="0">
                <a:solidFill>
                  <a:srgbClr val="C00000"/>
                </a:solidFill>
              </a:rPr>
              <a:t>Determinação da BIBO estabilidade:</a:t>
            </a:r>
            <a:r>
              <a:rPr lang="pt-BR" sz="2400" dirty="0" smtClean="0"/>
              <a:t> está </a:t>
            </a:r>
            <a:r>
              <a:rPr lang="pt-BR" sz="2400" dirty="0"/>
              <a:t>associada à localização dos </a:t>
            </a:r>
            <a:r>
              <a:rPr lang="pt-BR" sz="2400" dirty="0" err="1" smtClean="0"/>
              <a:t>pólos</a:t>
            </a:r>
            <a:r>
              <a:rPr lang="pt-BR" sz="2400" dirty="0" smtClean="0"/>
              <a:t> (raízes da equação característica da função de transferência do sistema). </a:t>
            </a:r>
            <a:r>
              <a:rPr lang="pt-BR" sz="2400" dirty="0"/>
              <a:t>Se todos os </a:t>
            </a:r>
            <a:r>
              <a:rPr lang="pt-BR" sz="2400" dirty="0" err="1"/>
              <a:t>pólos</a:t>
            </a:r>
            <a:r>
              <a:rPr lang="pt-BR" sz="2400" dirty="0"/>
              <a:t> estiverem no </a:t>
            </a:r>
            <a:r>
              <a:rPr lang="pt-BR" sz="2400" dirty="0" err="1"/>
              <a:t>semiplano</a:t>
            </a:r>
            <a:r>
              <a:rPr lang="pt-BR" sz="2400" dirty="0"/>
              <a:t> esquerdo, então o sistema é BIBO-estável.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6529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44624"/>
            <a:ext cx="6552728" cy="576064"/>
          </a:xfrm>
        </p:spPr>
        <p:txBody>
          <a:bodyPr/>
          <a:lstStyle/>
          <a:p>
            <a:pPr algn="ctr"/>
            <a:r>
              <a:rPr lang="pt-BR" sz="3200" dirty="0"/>
              <a:t>Estabilidade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79512" y="4581128"/>
            <a:ext cx="8583488" cy="136815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Enquanto as oscilações nos sistemas estáveis diminuem, nos instáveis elas aumentam sem limite;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A presença de </a:t>
            </a:r>
            <a:r>
              <a:rPr lang="pt-BR" sz="2000" dirty="0" err="1" smtClean="0"/>
              <a:t>pólos</a:t>
            </a:r>
            <a:r>
              <a:rPr lang="pt-BR" sz="2000" dirty="0" smtClean="0"/>
              <a:t> no semiplano direito vai fazer com que a resposta aumente exponencialmente, de forma monotônica ou oscilatória.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endParaRPr lang="pt-BR" sz="2000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1484784"/>
            <a:ext cx="4434396" cy="270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5871" y="1484784"/>
            <a:ext cx="4370625" cy="270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0" y="1052736"/>
            <a:ext cx="4499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Sistema estável</a:t>
            </a:r>
            <a:endParaRPr lang="pt-BR" b="1" dirty="0"/>
          </a:p>
        </p:txBody>
      </p:sp>
      <p:sp>
        <p:nvSpPr>
          <p:cNvPr id="10" name="Retângulo 9"/>
          <p:cNvSpPr/>
          <p:nvPr/>
        </p:nvSpPr>
        <p:spPr>
          <a:xfrm>
            <a:off x="4673504" y="1052736"/>
            <a:ext cx="43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Sistema instável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26192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Filtros ideais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pPr algn="just"/>
            <a:r>
              <a:rPr lang="pt-BR" sz="2400" dirty="0" smtClean="0"/>
              <a:t>Ganho unitário (deixa passar o sinal sem distorção) em uma faixa de frequências e ganho zero (impede a passagem do sinal) em outras.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41181"/>
            <a:ext cx="7416824" cy="401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464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Filtros ideais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pPr algn="just"/>
            <a:r>
              <a:rPr lang="pt-BR" sz="2400" dirty="0" smtClean="0"/>
              <a:t>Filtros digitais são descritos pela seguinte equação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9</a:t>
            </a:fld>
            <a:endParaRPr lang="pt-BR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1259632" y="4283804"/>
          <a:ext cx="5250124" cy="942330"/>
        </p:xfrm>
        <a:graphic>
          <a:graphicData uri="http://schemas.openxmlformats.org/presentationml/2006/ole">
            <p:oleObj spid="_x0000_s51202" name="Equação" r:id="rId3" imgW="2476440" imgH="444240" progId="Equation.3">
              <p:embed/>
            </p:oleObj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39552" y="198884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C00000"/>
                </a:solidFill>
              </a:rPr>
              <a:t>Soma pesada da entrada atual e de valores passados de entrada e saída!!!</a:t>
            </a:r>
            <a:endParaRPr lang="pt-BR" b="1" dirty="0">
              <a:solidFill>
                <a:srgbClr val="C00000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 bwMode="auto">
          <a:xfrm flipH="1" flipV="1">
            <a:off x="3347864" y="5003884"/>
            <a:ext cx="936104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Conector de seta reta 9"/>
          <p:cNvCxnSpPr/>
          <p:nvPr/>
        </p:nvCxnSpPr>
        <p:spPr bwMode="auto">
          <a:xfrm flipV="1">
            <a:off x="4283968" y="5003884"/>
            <a:ext cx="792088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CaixaDeTexto 13"/>
          <p:cNvSpPr txBox="1"/>
          <p:nvPr/>
        </p:nvSpPr>
        <p:spPr>
          <a:xfrm>
            <a:off x="3923928" y="572396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pesos</a:t>
            </a:r>
            <a:endParaRPr lang="pt-BR" b="1" dirty="0"/>
          </a:p>
        </p:txBody>
      </p:sp>
      <p:cxnSp>
        <p:nvCxnSpPr>
          <p:cNvPr id="16" name="Conector de seta reta 15"/>
          <p:cNvCxnSpPr/>
          <p:nvPr/>
        </p:nvCxnSpPr>
        <p:spPr bwMode="auto">
          <a:xfrm>
            <a:off x="3203848" y="3995772"/>
            <a:ext cx="144016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tângulo 18"/>
          <p:cNvSpPr/>
          <p:nvPr/>
        </p:nvSpPr>
        <p:spPr>
          <a:xfrm>
            <a:off x="827584" y="3347700"/>
            <a:ext cx="244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0000FF"/>
                </a:solidFill>
              </a:rPr>
              <a:t>entrada atual e de valores passados de entrada</a:t>
            </a:r>
            <a:endParaRPr lang="pt-BR" dirty="0">
              <a:solidFill>
                <a:srgbClr val="0000FF"/>
              </a:solidFill>
            </a:endParaRPr>
          </a:p>
        </p:txBody>
      </p:sp>
      <p:cxnSp>
        <p:nvCxnSpPr>
          <p:cNvPr id="20" name="Conector de seta reta 19"/>
          <p:cNvCxnSpPr/>
          <p:nvPr/>
        </p:nvCxnSpPr>
        <p:spPr bwMode="auto">
          <a:xfrm flipH="1">
            <a:off x="6228184" y="4067780"/>
            <a:ext cx="216024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tângulo 20"/>
          <p:cNvSpPr/>
          <p:nvPr/>
        </p:nvSpPr>
        <p:spPr>
          <a:xfrm>
            <a:off x="5868144" y="3502749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0000FF"/>
                </a:solidFill>
              </a:rPr>
              <a:t>valores passados da saída</a:t>
            </a:r>
            <a:endParaRPr lang="pt-B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64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4753</TotalTime>
  <Words>1344</Words>
  <Application>Microsoft Office PowerPoint</Application>
  <PresentationFormat>Apresentação na tela (4:3)</PresentationFormat>
  <Paragraphs>237</Paragraphs>
  <Slides>36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36</vt:i4>
      </vt:variant>
    </vt:vector>
  </HeadingPairs>
  <TitlesOfParts>
    <vt:vector size="39" baseType="lpstr">
      <vt:lpstr>Technology at work design template</vt:lpstr>
      <vt:lpstr>Equação</vt:lpstr>
      <vt:lpstr>Equation</vt:lpstr>
      <vt:lpstr>Slide 1</vt:lpstr>
      <vt:lpstr>Objetivos</vt:lpstr>
      <vt:lpstr>Resposta ao Impulso</vt:lpstr>
      <vt:lpstr>Causalidade</vt:lpstr>
      <vt:lpstr>Linearidade</vt:lpstr>
      <vt:lpstr>Estabilidade</vt:lpstr>
      <vt:lpstr>Estabilidade </vt:lpstr>
      <vt:lpstr>Filtros ideais</vt:lpstr>
      <vt:lpstr>Filtros ideais</vt:lpstr>
      <vt:lpstr>Filtros Reais</vt:lpstr>
      <vt:lpstr>Filtros Ideais</vt:lpstr>
      <vt:lpstr>Filtros Ideais x Reais</vt:lpstr>
      <vt:lpstr>Ordem dos filtros (1/2)</vt:lpstr>
      <vt:lpstr>Ordem dos filtros (2/2)</vt:lpstr>
      <vt:lpstr>Vantagens dos filtros digitais</vt:lpstr>
      <vt:lpstr>Tipos de filtros digitais</vt:lpstr>
      <vt:lpstr>Filtros FIR (Finite Impulsional Response)</vt:lpstr>
      <vt:lpstr>Filtros FIR</vt:lpstr>
      <vt:lpstr>Filtros FIR</vt:lpstr>
      <vt:lpstr>Filtros IIR - Infinite Impulsional Response</vt:lpstr>
      <vt:lpstr>Filtros IIR</vt:lpstr>
      <vt:lpstr>Filtros IIR – Infite Impulsional Response</vt:lpstr>
      <vt:lpstr>Filtros IIR – Infite Impulsional Response</vt:lpstr>
      <vt:lpstr>Filtros FIR x IIR</vt:lpstr>
      <vt:lpstr>Projetos de Filtros FIR</vt:lpstr>
      <vt:lpstr>Janelas</vt:lpstr>
      <vt:lpstr>Janelas Kaiser</vt:lpstr>
      <vt:lpstr>Efeitos da janela</vt:lpstr>
      <vt:lpstr>Projetos de Filtros IIR</vt:lpstr>
      <vt:lpstr>Filtro de Butterworth</vt:lpstr>
      <vt:lpstr>Filtro de Butterworth</vt:lpstr>
      <vt:lpstr>Filtro de Chebyshev</vt:lpstr>
      <vt:lpstr>Filtro Chebyshev – Tipo 1</vt:lpstr>
      <vt:lpstr>Filtro Chebyshev – Tipo 2</vt:lpstr>
      <vt:lpstr>Bibliografia</vt:lpstr>
      <vt:lpstr>Sobre o GppCom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Leo</cp:lastModifiedBy>
  <cp:revision>789</cp:revision>
  <dcterms:created xsi:type="dcterms:W3CDTF">2010-09-08T14:21:37Z</dcterms:created>
  <dcterms:modified xsi:type="dcterms:W3CDTF">2015-10-06T14:41:14Z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