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5" r:id="rId2"/>
    <p:sldId id="328" r:id="rId3"/>
    <p:sldId id="338" r:id="rId4"/>
    <p:sldId id="349" r:id="rId5"/>
    <p:sldId id="350" r:id="rId6"/>
    <p:sldId id="351" r:id="rId7"/>
    <p:sldId id="352" r:id="rId8"/>
    <p:sldId id="358" r:id="rId9"/>
    <p:sldId id="362" r:id="rId10"/>
    <p:sldId id="353" r:id="rId11"/>
    <p:sldId id="360" r:id="rId12"/>
    <p:sldId id="359" r:id="rId13"/>
    <p:sldId id="363" r:id="rId14"/>
    <p:sldId id="354" r:id="rId15"/>
    <p:sldId id="361" r:id="rId1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0" autoAdjust="0"/>
    <p:restoredTop sz="94600" autoAdjust="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9.jpe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9.jpe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8.jpeg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406" y="242088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</a:t>
            </a:r>
            <a:r>
              <a:rPr lang="pt-BR" sz="3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06: 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Receptor WBFM (GRC)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30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6768752" cy="4899248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Análise espectral do FM</a:t>
            </a:r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</p:txBody>
      </p:sp>
      <p:sp>
        <p:nvSpPr>
          <p:cNvPr id="19" name="Espaço Reservado para Conteúdo 18"/>
          <p:cNvSpPr txBox="1">
            <a:spLocks/>
          </p:cNvSpPr>
          <p:nvPr/>
        </p:nvSpPr>
        <p:spPr bwMode="auto">
          <a:xfrm>
            <a:off x="107504" y="1556792"/>
            <a:ext cx="8583488" cy="4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Consideramos a onda modulante senoidal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2" descr="http://www.seowritingjobs.com/wp-content/uploads/2009/07/learn-s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-27384"/>
            <a:ext cx="1691680" cy="1377028"/>
          </a:xfrm>
          <a:prstGeom prst="rect">
            <a:avLst/>
          </a:prstGeom>
          <a:noFill/>
        </p:spPr>
      </p:pic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827584" y="3056766"/>
          <a:ext cx="2152650" cy="457200"/>
        </p:xfrm>
        <a:graphic>
          <a:graphicData uri="http://schemas.openxmlformats.org/presentationml/2006/ole">
            <p:oleObj spid="_x0000_s34838" name="Equação" r:id="rId4" imgW="1155700" imgH="241300" progId="Equation.3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958280" y="2059196"/>
          <a:ext cx="2413000" cy="433388"/>
        </p:xfrm>
        <a:graphic>
          <a:graphicData uri="http://schemas.openxmlformats.org/presentationml/2006/ole">
            <p:oleObj spid="_x0000_s34839" name="Equação" r:id="rId5" imgW="1295400" imgH="228600" progId="Equation.3">
              <p:embed/>
            </p:oleObj>
          </a:graphicData>
        </a:graphic>
      </p:graphicFrame>
      <p:sp>
        <p:nvSpPr>
          <p:cNvPr id="23" name="Espaço Reservado para Conteúdo 18"/>
          <p:cNvSpPr txBox="1">
            <a:spLocks/>
          </p:cNvSpPr>
          <p:nvPr/>
        </p:nvSpPr>
        <p:spPr bwMode="auto">
          <a:xfrm>
            <a:off x="107504" y="2492896"/>
            <a:ext cx="8583488" cy="4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frequência instantânea da onda FM é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2979167" y="3056146"/>
          <a:ext cx="2624138" cy="457200"/>
        </p:xfrm>
        <a:graphic>
          <a:graphicData uri="http://schemas.openxmlformats.org/presentationml/2006/ole">
            <p:oleObj spid="_x0000_s34840" name="Equação" r:id="rId6" imgW="1409088" imgH="241195" progId="Equation.3">
              <p:embed/>
            </p:oleObj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821755" y="3572084"/>
          <a:ext cx="2932112" cy="433387"/>
        </p:xfrm>
        <a:graphic>
          <a:graphicData uri="http://schemas.openxmlformats.org/presentationml/2006/ole">
            <p:oleObj spid="_x0000_s34841" name="Equation" r:id="rId7" imgW="1574800" imgH="228600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831530" y="4194384"/>
          <a:ext cx="1254125" cy="457200"/>
        </p:xfrm>
        <a:graphic>
          <a:graphicData uri="http://schemas.openxmlformats.org/presentationml/2006/ole">
            <p:oleObj spid="_x0000_s34842" name="Equação" r:id="rId8" imgW="672808" imgH="241195" progId="Equation.3">
              <p:embed/>
            </p:oleObj>
          </a:graphicData>
        </a:graphic>
      </p:graphicFrame>
      <p:cxnSp>
        <p:nvCxnSpPr>
          <p:cNvPr id="27" name="Conector reto 26"/>
          <p:cNvCxnSpPr/>
          <p:nvPr/>
        </p:nvCxnSpPr>
        <p:spPr bwMode="auto">
          <a:xfrm>
            <a:off x="445274" y="4208894"/>
            <a:ext cx="69127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ector de seta reta 27"/>
          <p:cNvCxnSpPr/>
          <p:nvPr/>
        </p:nvCxnSpPr>
        <p:spPr bwMode="auto">
          <a:xfrm flipV="1">
            <a:off x="2267744" y="3992870"/>
            <a:ext cx="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aixaDeTexto 28"/>
          <p:cNvSpPr txBox="1"/>
          <p:nvPr/>
        </p:nvSpPr>
        <p:spPr>
          <a:xfrm>
            <a:off x="373266" y="4208894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desvio de frequência (                   )</a:t>
            </a:r>
            <a:r>
              <a:rPr lang="pt-BR" dirty="0" smtClean="0"/>
              <a:t>: diferença máxima entre </a:t>
            </a:r>
            <a:r>
              <a:rPr lang="pt-BR" i="1" dirty="0" err="1" smtClean="0"/>
              <a:t>f</a:t>
            </a:r>
            <a:r>
              <a:rPr lang="pt-BR" baseline="-25000" dirty="0" err="1" smtClean="0"/>
              <a:t>c</a:t>
            </a:r>
            <a:r>
              <a:rPr lang="pt-BR" dirty="0" smtClean="0"/>
              <a:t> e </a:t>
            </a:r>
            <a:r>
              <a:rPr lang="pt-BR" i="1" dirty="0" err="1" smtClean="0"/>
              <a:t>f</a:t>
            </a:r>
            <a:r>
              <a:rPr lang="pt-BR" baseline="-25000" dirty="0" err="1" smtClean="0"/>
              <a:t>i</a:t>
            </a:r>
            <a:endParaRPr lang="pt-B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pic>
        <p:nvPicPr>
          <p:cNvPr id="20" name="Picture 2" descr="http://www.seowritingjobs.com/wp-content/uploads/2009/07/learn-s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-27384"/>
            <a:ext cx="1691680" cy="1377028"/>
          </a:xfrm>
          <a:prstGeom prst="rect">
            <a:avLst/>
          </a:prstGeom>
          <a:noFill/>
        </p:spPr>
      </p:pic>
      <p:sp>
        <p:nvSpPr>
          <p:cNvPr id="15" name="Espaço Reservado para Conteúdo 18"/>
          <p:cNvSpPr txBox="1">
            <a:spLocks/>
          </p:cNvSpPr>
          <p:nvPr/>
        </p:nvSpPr>
        <p:spPr bwMode="auto">
          <a:xfrm>
            <a:off x="179512" y="980728"/>
            <a:ext cx="8583488" cy="4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                                     , qual o ângulo de </a:t>
            </a:r>
            <a:r>
              <a:rPr kumimoji="0" lang="pt-BR" sz="2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)?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995363" y="1033909"/>
          <a:ext cx="2932112" cy="433388"/>
        </p:xfrm>
        <a:graphic>
          <a:graphicData uri="http://schemas.openxmlformats.org/presentationml/2006/ole">
            <p:oleObj spid="_x0000_s43016" name="Equation" r:id="rId4" imgW="1574800" imgH="2286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6238875" y="4027934"/>
          <a:ext cx="946150" cy="817563"/>
        </p:xfrm>
        <a:graphic>
          <a:graphicData uri="http://schemas.openxmlformats.org/presentationml/2006/ole">
            <p:oleObj spid="_x0000_s43017" name="Equation" r:id="rId5" imgW="508000" imgH="431800" progId="Equation.3">
              <p:embed/>
            </p:oleObj>
          </a:graphicData>
        </a:graphic>
      </p:graphicFrame>
      <p:cxnSp>
        <p:nvCxnSpPr>
          <p:cNvPr id="31" name="Conector reto 30"/>
          <p:cNvCxnSpPr/>
          <p:nvPr/>
        </p:nvCxnSpPr>
        <p:spPr bwMode="auto">
          <a:xfrm>
            <a:off x="3829650" y="3933056"/>
            <a:ext cx="47747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 flipV="1">
            <a:off x="5652120" y="3717032"/>
            <a:ext cx="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3757642" y="4223077"/>
            <a:ext cx="506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Índice de modulação (               )</a:t>
            </a:r>
            <a:r>
              <a:rPr lang="pt-BR" dirty="0" smtClean="0"/>
              <a:t>: diferença </a:t>
            </a:r>
          </a:p>
          <a:p>
            <a:endParaRPr lang="pt-BR" dirty="0" smtClean="0"/>
          </a:p>
          <a:p>
            <a:r>
              <a:rPr lang="pt-BR" dirty="0" smtClean="0"/>
              <a:t>máxima entre o ângulo 2</a:t>
            </a:r>
            <a:r>
              <a:rPr lang="pt-BR" dirty="0" smtClean="0">
                <a:sym typeface="Symbol"/>
              </a:rPr>
              <a:t></a:t>
            </a:r>
            <a:r>
              <a:rPr lang="pt-BR" i="1" dirty="0" err="1" smtClean="0"/>
              <a:t>f</a:t>
            </a:r>
            <a:r>
              <a:rPr lang="pt-BR" baseline="-25000" dirty="0" err="1" smtClean="0"/>
              <a:t>c</a:t>
            </a:r>
            <a:r>
              <a:rPr lang="pt-BR" dirty="0" smtClean="0"/>
              <a:t> e </a:t>
            </a:r>
            <a:r>
              <a:rPr lang="pt-BR" i="1" dirty="0" smtClean="0">
                <a:sym typeface="Symbol"/>
              </a:rPr>
              <a:t></a:t>
            </a:r>
            <a:r>
              <a:rPr lang="pt-BR" baseline="-25000" dirty="0" smtClean="0"/>
              <a:t>i</a:t>
            </a:r>
            <a:endParaRPr lang="pt-BR" baseline="-25000" dirty="0"/>
          </a:p>
        </p:txBody>
      </p:sp>
      <p:sp>
        <p:nvSpPr>
          <p:cNvPr id="34" name="Espaço Reservado para Conteúdo 18"/>
          <p:cNvSpPr txBox="1">
            <a:spLocks/>
          </p:cNvSpPr>
          <p:nvPr/>
        </p:nvSpPr>
        <p:spPr bwMode="auto">
          <a:xfrm>
            <a:off x="179512" y="1484784"/>
            <a:ext cx="8583488" cy="4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Sabemos que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911225" y="1868934"/>
          <a:ext cx="3825875" cy="911225"/>
        </p:xfrm>
        <a:graphic>
          <a:graphicData uri="http://schemas.openxmlformats.org/presentationml/2006/ole">
            <p:oleObj spid="_x0000_s43018" name="Equation" r:id="rId6" imgW="2057400" imgH="482600" progId="Equation.3">
              <p:embed/>
            </p:oleObj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917575" y="2803972"/>
          <a:ext cx="3541713" cy="814387"/>
        </p:xfrm>
        <a:graphic>
          <a:graphicData uri="http://schemas.openxmlformats.org/presentationml/2006/ole">
            <p:oleObj spid="_x0000_s43019" name="Equation" r:id="rId7" imgW="1905000" imgH="431800" progId="Equation.3">
              <p:embed/>
            </p:oleObj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4437063" y="2803972"/>
          <a:ext cx="2690812" cy="814387"/>
        </p:xfrm>
        <a:graphic>
          <a:graphicData uri="http://schemas.openxmlformats.org/presentationml/2006/ole">
            <p:oleObj spid="_x0000_s43020" name="Equation" r:id="rId8" imgW="1447800" imgH="431800" progId="Equation.3">
              <p:embed/>
            </p:oleObj>
          </a:graphicData>
        </a:graphic>
      </p:graphicFrame>
      <p:sp>
        <p:nvSpPr>
          <p:cNvPr id="38" name="Espaço Reservado para Conteúdo 18"/>
          <p:cNvSpPr txBox="1">
            <a:spLocks/>
          </p:cNvSpPr>
          <p:nvPr/>
        </p:nvSpPr>
        <p:spPr bwMode="auto">
          <a:xfrm>
            <a:off x="179512" y="5169386"/>
            <a:ext cx="8583488" cy="4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Assim, a onda FM para um tom é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2182664" y="5723979"/>
          <a:ext cx="3973512" cy="441325"/>
        </p:xfrm>
        <a:graphic>
          <a:graphicData uri="http://schemas.openxmlformats.org/presentationml/2006/ole">
            <p:oleObj spid="_x0000_s43021" name="Equação" r:id="rId9" imgW="2044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build="p"/>
      <p:bldP spid="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pic>
        <p:nvPicPr>
          <p:cNvPr id="20" name="Picture 2" descr="http://www.seowritingjobs.com/wp-content/uploads/2009/07/learn-s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-27384"/>
            <a:ext cx="1691680" cy="1377028"/>
          </a:xfrm>
          <a:prstGeom prst="rect">
            <a:avLst/>
          </a:prstGeom>
          <a:noFill/>
        </p:spPr>
      </p:pic>
      <p:sp>
        <p:nvSpPr>
          <p:cNvPr id="41" name="Espaço Reservado para Conteúdo 18"/>
          <p:cNvSpPr>
            <a:spLocks noGrp="1"/>
          </p:cNvSpPr>
          <p:nvPr>
            <p:ph idx="1"/>
          </p:nvPr>
        </p:nvSpPr>
        <p:spPr>
          <a:xfrm>
            <a:off x="179512" y="1124744"/>
            <a:ext cx="7200800" cy="491862"/>
          </a:xfrm>
        </p:spPr>
        <p:txBody>
          <a:bodyPr/>
          <a:lstStyle/>
          <a:p>
            <a:r>
              <a:rPr lang="pt-BR" sz="2200" dirty="0" smtClean="0"/>
              <a:t>Dependendo do índice de modulação definimos</a:t>
            </a:r>
          </a:p>
        </p:txBody>
      </p:sp>
      <p:sp>
        <p:nvSpPr>
          <p:cNvPr id="42" name="Espaço Reservado para Conteúdo 18"/>
          <p:cNvSpPr txBox="1">
            <a:spLocks/>
          </p:cNvSpPr>
          <p:nvPr/>
        </p:nvSpPr>
        <p:spPr bwMode="auto">
          <a:xfrm>
            <a:off x="179512" y="1700808"/>
            <a:ext cx="72008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Caso 1: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FM de banda estreita (narrowband FM)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	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é pequeno em comparação com 1 radiano ( &lt; 0,3 radiano)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Aplicação: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Magnetic tape storage (porções de luminância do sinal de vídeo em videocassetes); serviços de voz (quando a fidelidade de áudio não é importante, e.g. radio amador); GSM (GMSK)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3" name="Espaço Reservado para Conteúdo 18"/>
          <p:cNvSpPr txBox="1">
            <a:spLocks/>
          </p:cNvSpPr>
          <p:nvPr/>
        </p:nvSpPr>
        <p:spPr bwMode="auto">
          <a:xfrm>
            <a:off x="179512" y="4437112"/>
            <a:ext cx="72008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Caso 2: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FM de banda larga (wideband FM)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	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é grande em comparação com 1 radiano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Aplicação: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FM comercial (fidelidade de áudio); áudio da TV; AMPS (</a:t>
            </a: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 3 kHz; 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</a:t>
            </a:r>
            <a:r>
              <a:rPr kumimoji="0" lang="pt-B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</a:t>
            </a:r>
            <a:r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12 kHz)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Banda do sinal FM</a:t>
            </a:r>
            <a:endParaRPr lang="pt-BR" sz="20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Largura de banda de transmissão em sinais FM</a:t>
            </a:r>
          </a:p>
          <a:p>
            <a:pPr lvl="1"/>
            <a:r>
              <a:rPr lang="pt-BR" sz="2000" b="1" dirty="0" smtClean="0">
                <a:sym typeface="Symbol"/>
              </a:rPr>
              <a:t>Em teoria: </a:t>
            </a:r>
            <a:r>
              <a:rPr lang="pt-BR" sz="2000" dirty="0" smtClean="0">
                <a:sym typeface="Symbol"/>
              </a:rPr>
              <a:t>um sinal FM possui um número infinito de frequências laterais</a:t>
            </a:r>
          </a:p>
          <a:p>
            <a:pPr lvl="1"/>
            <a:r>
              <a:rPr lang="pt-BR" sz="2000" b="1" dirty="0" smtClean="0">
                <a:sym typeface="Symbol"/>
              </a:rPr>
              <a:t>Consequência:</a:t>
            </a:r>
            <a:r>
              <a:rPr lang="pt-BR" sz="2000" dirty="0" smtClean="0">
                <a:sym typeface="Symbol"/>
              </a:rPr>
              <a:t> um sistema deveria ter largura de banda infinita para transmitir tal sinal</a:t>
            </a:r>
          </a:p>
          <a:p>
            <a:pPr lvl="1"/>
            <a:r>
              <a:rPr lang="pt-BR" sz="2000" b="1" dirty="0" smtClean="0">
                <a:sym typeface="Symbol"/>
              </a:rPr>
              <a:t>Na prática: </a:t>
            </a:r>
            <a:r>
              <a:rPr lang="pt-BR" sz="2000" dirty="0" smtClean="0">
                <a:sym typeface="Symbol"/>
              </a:rPr>
              <a:t>sistemas limitam a transmitir um número finito de frequências laterais significativas com uma quantidade especificada de distorção</a:t>
            </a:r>
          </a:p>
          <a:p>
            <a:pPr lvl="1"/>
            <a:r>
              <a:rPr lang="pt-BR" sz="2000" b="1" dirty="0" smtClean="0">
                <a:sym typeface="Symbol"/>
              </a:rPr>
              <a:t>Assim, defini-se uma largura de banda efetiva requerida, por exemplo, pela regra de Carson  (regra empírica e pouco exigente)</a:t>
            </a:r>
            <a:r>
              <a:rPr lang="pt-BR" sz="2400" dirty="0" smtClean="0">
                <a:sym typeface="Symbol"/>
              </a:rPr>
              <a:t>:</a:t>
            </a:r>
            <a:endParaRPr lang="pt-BR" sz="2000" b="1" dirty="0" smtClean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91680" y="5085184"/>
          <a:ext cx="2051050" cy="500062"/>
        </p:xfrm>
        <a:graphic>
          <a:graphicData uri="http://schemas.openxmlformats.org/presentationml/2006/ole">
            <p:oleObj spid="_x0000_s45059" name="Equação" r:id="rId3" imgW="990170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10" name="Espaço Reservado para Conteúdo 18"/>
          <p:cNvSpPr>
            <a:spLocks noGrp="1"/>
          </p:cNvSpPr>
          <p:nvPr>
            <p:ph idx="1"/>
          </p:nvPr>
        </p:nvSpPr>
        <p:spPr>
          <a:xfrm>
            <a:off x="107504" y="980728"/>
            <a:ext cx="8496944" cy="504056"/>
          </a:xfrm>
        </p:spPr>
        <p:txBody>
          <a:bodyPr/>
          <a:lstStyle/>
          <a:p>
            <a:pPr>
              <a:buNone/>
            </a:pPr>
            <a:r>
              <a:rPr lang="pt-BR" sz="2200" b="1" dirty="0" smtClean="0"/>
              <a:t>	FM no Brasil</a:t>
            </a:r>
            <a:endParaRPr lang="pt-BR" sz="2200" dirty="0" smtClean="0"/>
          </a:p>
          <a:p>
            <a:pPr>
              <a:buNone/>
            </a:pPr>
            <a:endParaRPr lang="pt-BR" sz="2200" b="1" dirty="0" smtClean="0"/>
          </a:p>
        </p:txBody>
      </p:sp>
      <p:sp>
        <p:nvSpPr>
          <p:cNvPr id="11" name="Espaço Reservado para Conteúdo 18"/>
          <p:cNvSpPr txBox="1">
            <a:spLocks/>
          </p:cNvSpPr>
          <p:nvPr/>
        </p:nvSpPr>
        <p:spPr bwMode="auto">
          <a:xfrm>
            <a:off x="467544" y="1713002"/>
            <a:ext cx="8208912" cy="250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Segue as normas da 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FCC (</a:t>
            </a:r>
            <a:r>
              <a:rPr kumimoji="0" lang="pt-BR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Federal Communication </a:t>
            </a:r>
            <a:r>
              <a:rPr kumimoji="0" lang="pt-B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Comission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Faixa de frequências alocadas no Brasil: 88 MHz a 108 MHz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Banda de frequência do sinal de áudio: 50Hz a 15Khz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Desvio de frequência: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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75KHz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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 5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sz="2000" kern="0" dirty="0" smtClean="0">
                <a:latin typeface="+mn-lt"/>
              </a:rPr>
              <a:t>BW = 2(75+15) = </a:t>
            </a:r>
            <a:r>
              <a:rPr lang="pt-BR" sz="2000" kern="0" smtClean="0">
                <a:latin typeface="+mn-lt"/>
              </a:rPr>
              <a:t>180 kHz 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8" name="Espaço Reservado para Conteúdo 18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2508086"/>
          </a:xfrm>
        </p:spPr>
        <p:txBody>
          <a:bodyPr/>
          <a:lstStyle/>
          <a:p>
            <a:r>
              <a:rPr lang="pt-BR" sz="2400" dirty="0" smtClean="0"/>
              <a:t>A faixa de 88 a 108MHz é dividida em porções de 200KHz</a:t>
            </a:r>
          </a:p>
          <a:p>
            <a:pPr lvl="1"/>
            <a:r>
              <a:rPr lang="pt-BR" sz="2000" dirty="0" smtClean="0"/>
              <a:t>total máximo de 100 estações de rádio</a:t>
            </a:r>
          </a:p>
          <a:p>
            <a:r>
              <a:rPr lang="pt-BR" sz="2400" dirty="0" smtClean="0"/>
              <a:t>Na prática, são utilizadas no máximo 50 estações de rádio numa mesma região</a:t>
            </a:r>
          </a:p>
          <a:p>
            <a:pPr lvl="1"/>
            <a:r>
              <a:rPr lang="pt-BR" sz="2000" dirty="0" smtClean="0"/>
              <a:t>Não é permitido que duas emissoras ocupem faixas vizinhas</a:t>
            </a:r>
          </a:p>
          <a:p>
            <a:pPr lvl="1"/>
            <a:r>
              <a:rPr lang="pt-BR" sz="2000" dirty="0" smtClean="0"/>
              <a:t>Prevenir interferências de uma estação na outra e para permitir transmissão de sinais de áudio estéreo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6" y="4408512"/>
            <a:ext cx="8953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Usar blocos do GNU Radio para criar um receptor FM capaz de sintonizar rádios reais.</a:t>
            </a:r>
            <a:endParaRPr lang="pt-BR" sz="2800" dirty="0"/>
          </a:p>
        </p:txBody>
      </p:sp>
      <p:pic>
        <p:nvPicPr>
          <p:cNvPr id="12290" name="Picture 2" descr="http://t1.gstatic.com/images?q=tbn:ANd9GcSvNMsBKLzD2Ct5n9oGX1S8RZBstMG8rJfdaB_1ag-HgHcf_JK3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573016"/>
            <a:ext cx="3105150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Revisão sobre modulação FM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636912"/>
            <a:ext cx="341987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1050032"/>
            <a:ext cx="9036496" cy="4899248"/>
          </a:xfrm>
        </p:spPr>
        <p:txBody>
          <a:bodyPr/>
          <a:lstStyle/>
          <a:p>
            <a:pPr algn="just">
              <a:buNone/>
            </a:pPr>
            <a:r>
              <a:rPr lang="pt-BR" sz="2400" b="1" u="sng" dirty="0" smtClean="0"/>
              <a:t>Modulação analógica (banda-passante)</a:t>
            </a:r>
            <a:r>
              <a:rPr lang="pt-BR" sz="2400" b="1" dirty="0" smtClean="0"/>
              <a:t>: </a:t>
            </a:r>
            <a:r>
              <a:rPr lang="pt-BR" sz="2400" dirty="0" smtClean="0"/>
              <a:t>alguma característica da onda portadora é variada de acordo com a onda </a:t>
            </a:r>
            <a:r>
              <a:rPr lang="pt-BR" sz="2400" dirty="0" err="1" smtClean="0"/>
              <a:t>modulante</a:t>
            </a:r>
            <a:endParaRPr lang="pt-BR" sz="2400" b="1" u="sng" dirty="0" smtClean="0"/>
          </a:p>
          <a:p>
            <a:pPr lvl="2"/>
            <a:endParaRPr lang="pt-BR" sz="2000" dirty="0" smtClean="0"/>
          </a:p>
        </p:txBody>
      </p:sp>
      <p:sp>
        <p:nvSpPr>
          <p:cNvPr id="9" name="Rounded Rectangle 3"/>
          <p:cNvSpPr/>
          <p:nvPr/>
        </p:nvSpPr>
        <p:spPr>
          <a:xfrm>
            <a:off x="2483768" y="2852936"/>
            <a:ext cx="1872208" cy="936104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ight Arrow 4"/>
          <p:cNvSpPr/>
          <p:nvPr/>
        </p:nvSpPr>
        <p:spPr>
          <a:xfrm>
            <a:off x="4355976" y="3140968"/>
            <a:ext cx="720080" cy="504056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5"/>
          <p:cNvSpPr/>
          <p:nvPr/>
        </p:nvSpPr>
        <p:spPr>
          <a:xfrm>
            <a:off x="1619672" y="3140968"/>
            <a:ext cx="863832" cy="504056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7504" y="357301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Sinal de Mensagem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(ou onda </a:t>
            </a:r>
            <a:r>
              <a:rPr lang="pt-BR" sz="1600" b="1" kern="0" dirty="0" err="1" smtClean="0">
                <a:solidFill>
                  <a:sysClr val="windowText" lastClr="000000"/>
                </a:solidFill>
              </a:rPr>
              <a:t>m</a:t>
            </a:r>
            <a:r>
              <a:rPr kumimoji="0" lang="pt-B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odulante</a:t>
            </a: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ou sinal em banda-base)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Up Arrow 7"/>
          <p:cNvSpPr/>
          <p:nvPr/>
        </p:nvSpPr>
        <p:spPr>
          <a:xfrm>
            <a:off x="3203848" y="3789040"/>
            <a:ext cx="432048" cy="648072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3635896" y="393305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Portadora Senoidal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5580112" y="36450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Onda modulada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616060" y="3140968"/>
          <a:ext cx="787588" cy="504056"/>
        </p:xfrm>
        <a:graphic>
          <a:graphicData uri="http://schemas.openxmlformats.org/presentationml/2006/ole">
            <p:oleObj spid="_x0000_s10245" name="Equação" r:id="rId3" imgW="317225" imgH="203024" progId="Equation.3">
              <p:embed/>
            </p:oleObj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1341438" y="4695825"/>
          <a:ext cx="4227512" cy="565150"/>
        </p:xfrm>
        <a:graphic>
          <a:graphicData uri="http://schemas.openxmlformats.org/presentationml/2006/ole">
            <p:oleObj spid="_x0000_s10246" name="Equação" r:id="rId4" imgW="1701800" imgH="228600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436096" y="3098800"/>
          <a:ext cx="2932112" cy="503238"/>
        </p:xfrm>
        <a:graphic>
          <a:graphicData uri="http://schemas.openxmlformats.org/presentationml/2006/ole">
            <p:oleObj spid="_x0000_s10247" name="Equação" r:id="rId5" imgW="1180588" imgH="203112" progId="Equation.3">
              <p:embed/>
            </p:oleObj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80245" y="5645274"/>
            <a:ext cx="2263755" cy="12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588827" y="3329052"/>
          <a:ext cx="1656184" cy="419673"/>
        </p:xfrm>
        <a:graphic>
          <a:graphicData uri="http://schemas.openxmlformats.org/presentationml/2006/ole">
            <p:oleObj spid="_x0000_s10248" name="Equation" r:id="rId7" imgW="799753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41313" y="1052736"/>
            <a:ext cx="83454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O Processo de modulação explora os três parâmetros da </a:t>
            </a:r>
            <a:r>
              <a:rPr lang="pt-BR" sz="2800" kern="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senóide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 portadora: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Amplitude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,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Frequência 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e </a:t>
            </a:r>
            <a:r>
              <a:rPr lang="pt-BR" sz="28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Fase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pt-BR" sz="2800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800" kern="0" dirty="0" smtClean="0">
                <a:solidFill>
                  <a:prstClr val="black"/>
                </a:solidFill>
                <a:latin typeface="Calibri"/>
                <a:sym typeface="Symbol" charset="2"/>
              </a:rPr>
              <a:t>Portadora</a:t>
            </a:r>
            <a:r>
              <a:rPr lang="pt-BR" sz="2800" kern="0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sz="2800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A</a:t>
            </a:r>
            <a:r>
              <a:rPr lang="pt-BR" sz="2400" kern="0" baseline="-25000" dirty="0" err="1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Amplitude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2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πf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frequência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) = Fase</a:t>
            </a:r>
          </a:p>
          <a:p>
            <a:pPr marL="285750" indent="-285750" eaLnBrk="1" hangingPunct="1">
              <a:spcBef>
                <a:spcPct val="20000"/>
              </a:spcBef>
            </a:pPr>
            <a:endParaRPr lang="pt-BR" sz="2400" kern="0" dirty="0" smtClean="0">
              <a:solidFill>
                <a:prstClr val="black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285750" indent="-285750" eaLnBrk="1" hangingPunct="1">
              <a:spcBef>
                <a:spcPct val="20000"/>
              </a:spcBef>
            </a:pP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	Podemos dizer que a informação é transportada dependendo da variação </a:t>
            </a:r>
            <a:r>
              <a:rPr lang="pt-BR" sz="2400" b="1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linear</a:t>
            </a:r>
            <a:r>
              <a:rPr lang="pt-BR" sz="2400" kern="0" dirty="0" smtClean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 desses três parâmetros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072680" y="2492375"/>
          <a:ext cx="4227512" cy="565150"/>
        </p:xfrm>
        <a:graphic>
          <a:graphicData uri="http://schemas.openxmlformats.org/presentationml/2006/ole">
            <p:oleObj spid="_x0000_s31751" name="Equação" r:id="rId3" imgW="1701800" imgH="228600" progId="Equation.3">
              <p:embed/>
            </p:oleObj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644809"/>
            <a:ext cx="1619672" cy="121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73" y="1844824"/>
            <a:ext cx="444251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/>
              </a:rPr>
              <a:t>Modulação em Amplitude (AM)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2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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2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2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2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2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-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informação</a:t>
            </a:r>
            <a:endParaRPr lang="pt-BR" sz="2200" kern="0" dirty="0" smtClean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2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2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2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  <a:endParaRPr lang="pt-BR" sz="2200" kern="0" dirty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  <a:sym typeface="Symbol" charset="2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4283968" y="1844824"/>
            <a:ext cx="48600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Frequência (FM)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4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 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4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f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-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informação</a:t>
            </a:r>
            <a:endParaRPr lang="pt-BR" sz="2400" kern="0" dirty="0" smtClean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  <a:sym typeface="Symbol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 constante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Fase (PM)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A</a:t>
            </a:r>
            <a:r>
              <a:rPr lang="pt-BR" sz="2400" i="1" kern="0" baseline="-25000" dirty="0" err="1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=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</a:t>
            </a:r>
            <a:r>
              <a:rPr lang="pt-BR" sz="2400" kern="0" baseline="-2500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c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)= constante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/>
              </a:rPr>
              <a:t> 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k</a:t>
            </a:r>
            <a:r>
              <a:rPr lang="pt-BR" sz="2400" kern="0" baseline="-2500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p</a:t>
            </a:r>
            <a:r>
              <a:rPr lang="pt-BR" sz="2400" i="1" kern="0" dirty="0" err="1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m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sz="2400" i="1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sz="2400" kern="0" dirty="0" smtClean="0"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-</a:t>
            </a: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 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carrega a </a:t>
            </a:r>
            <a:r>
              <a:rPr lang="pt-BR" kern="0" dirty="0" smtClean="0">
                <a:solidFill>
                  <a:prstClr val="black"/>
                </a:solidFill>
                <a:latin typeface="Calibri"/>
                <a:ea typeface="ＭＳ Ｐゴシック" charset="-128"/>
              </a:rPr>
              <a:t>informação</a:t>
            </a:r>
            <a:endParaRPr lang="pt-BR" sz="2400" kern="0" dirty="0" smtClean="0">
              <a:solidFill>
                <a:prstClr val="black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572000" y="1916832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1095127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/>
                <a:sym typeface="Symbol" charset="2"/>
              </a:rPr>
              <a:t>Portadora</a:t>
            </a:r>
            <a:r>
              <a:rPr lang="pt-BR" sz="2400" b="1" kern="0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sz="2400" b="1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870075" y="1052513"/>
          <a:ext cx="4227513" cy="565150"/>
        </p:xfrm>
        <a:graphic>
          <a:graphicData uri="http://schemas.openxmlformats.org/presentationml/2006/ole">
            <p:oleObj spid="_x0000_s32772" name="Equação" r:id="rId3" imgW="1701800" imgH="2286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4716016" y="5733256"/>
            <a:ext cx="4283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kern="0" dirty="0" smtClean="0">
                <a:solidFill>
                  <a:prstClr val="black"/>
                </a:solidFill>
                <a:latin typeface="Calibri"/>
              </a:rPr>
              <a:t>FM e PM são classificadas como Modulação em Ângulo</a:t>
            </a:r>
            <a:endParaRPr lang="pt-BR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179512" y="5734997"/>
            <a:ext cx="428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a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f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 e </a:t>
            </a:r>
            <a:r>
              <a:rPr lang="pt-BR" i="1" kern="0" dirty="0" err="1" smtClean="0">
                <a:solidFill>
                  <a:prstClr val="black"/>
                </a:solidFill>
                <a:latin typeface="Calibri"/>
              </a:rPr>
              <a:t>K</a:t>
            </a:r>
            <a:r>
              <a:rPr lang="pt-BR" kern="0" baseline="-25000" dirty="0" err="1" smtClean="0">
                <a:solidFill>
                  <a:prstClr val="black"/>
                </a:solidFill>
                <a:latin typeface="Calibri"/>
              </a:rPr>
              <a:t>p</a:t>
            </a:r>
            <a:r>
              <a:rPr lang="pt-BR" kern="0" dirty="0" smtClean="0">
                <a:solidFill>
                  <a:prstClr val="black"/>
                </a:solidFill>
                <a:latin typeface="Calibri"/>
              </a:rPr>
              <a:t> são constante e parâmetros de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6269749" y="625203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V="1">
            <a:off x="7380312" y="84396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>
            <a:off x="7740352" y="625203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6300192" y="121147"/>
          <a:ext cx="684213" cy="436562"/>
        </p:xfrm>
        <a:graphic>
          <a:graphicData uri="http://schemas.openxmlformats.org/presentationml/2006/ole">
            <p:oleObj spid="_x0000_s33808" name="Equação" r:id="rId3" imgW="317225" imgH="203024" progId="Equation.3">
              <p:embed/>
            </p:oleObj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7381701" y="1052736"/>
          <a:ext cx="574675" cy="436563"/>
        </p:xfrm>
        <a:graphic>
          <a:graphicData uri="http://schemas.openxmlformats.org/presentationml/2006/ole">
            <p:oleObj spid="_x0000_s33809" name="Equação" r:id="rId4" imgW="266469" imgH="203024" progId="Equation.3">
              <p:embed/>
            </p:oleObj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8081963" y="116632"/>
          <a:ext cx="574675" cy="436563"/>
        </p:xfrm>
        <a:graphic>
          <a:graphicData uri="http://schemas.openxmlformats.org/presentationml/2006/ole">
            <p:oleObj spid="_x0000_s33810" name="Equação" r:id="rId5" imgW="266469" imgH="203024" progId="Equation.3">
              <p:embed/>
            </p:oleObj>
          </a:graphicData>
        </a:graphic>
      </p:graphicFrame>
      <p:sp>
        <p:nvSpPr>
          <p:cNvPr id="22" name="Retângulo de cantos arredondados 21"/>
          <p:cNvSpPr/>
          <p:nvPr/>
        </p:nvSpPr>
        <p:spPr bwMode="auto">
          <a:xfrm>
            <a:off x="7064570" y="398057"/>
            <a:ext cx="648072" cy="43204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F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7473" y="1844824"/>
            <a:ext cx="444251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Fase (PM)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ângulo varia linearmente com o sinal mensagem</a:t>
            </a:r>
          </a:p>
        </p:txBody>
      </p:sp>
      <p:sp>
        <p:nvSpPr>
          <p:cNvPr id="31" name="Rectangle 11"/>
          <p:cNvSpPr txBox="1">
            <a:spLocks noChangeArrowheads="1"/>
          </p:cNvSpPr>
          <p:nvPr/>
        </p:nvSpPr>
        <p:spPr bwMode="auto">
          <a:xfrm>
            <a:off x="4283968" y="1844824"/>
            <a:ext cx="48600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Frequência (FM)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	</a:t>
            </a:r>
            <a:r>
              <a:rPr lang="pt-BR" sz="20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frequência instantânea varia linearmente com o sinal mensagem</a:t>
            </a:r>
            <a:endParaRPr lang="pt-BR" sz="2200" kern="0" dirty="0" smtClean="0">
              <a:solidFill>
                <a:prstClr val="black"/>
              </a:solidFill>
              <a:latin typeface="Calibri" pitchFamily="34" charset="0"/>
              <a:ea typeface="ＭＳ Ｐゴシック" charset="-128"/>
              <a:cs typeface="Calibri" pitchFamily="34" charset="0"/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4572000" y="1916832"/>
            <a:ext cx="0" cy="3816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95536" y="1095127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prstClr val="black"/>
                </a:solidFill>
                <a:latin typeface="Calibri"/>
                <a:sym typeface="Symbol" charset="2"/>
              </a:rPr>
              <a:t>Portadora</a:t>
            </a:r>
            <a:r>
              <a:rPr lang="pt-BR" sz="2400" b="1" kern="0" dirty="0" smtClean="0">
                <a:solidFill>
                  <a:prstClr val="black"/>
                </a:solidFill>
                <a:latin typeface="Calibri"/>
              </a:rPr>
              <a:t>:</a:t>
            </a:r>
            <a:endParaRPr lang="pt-BR" sz="2400" b="1" kern="0" dirty="0" smtClean="0">
              <a:solidFill>
                <a:prstClr val="black"/>
              </a:solidFill>
              <a:latin typeface="Calibri"/>
              <a:sym typeface="Symbol" charset="2"/>
            </a:endParaRP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2051720" y="1052513"/>
          <a:ext cx="2840037" cy="565150"/>
        </p:xfrm>
        <a:graphic>
          <a:graphicData uri="http://schemas.openxmlformats.org/presentationml/2006/ole">
            <p:oleObj spid="_x0000_s33811" name="Equação" r:id="rId6" imgW="1143000" imgH="228600" progId="Equation.3">
              <p:embed/>
            </p:oleObj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1043608" y="3356992"/>
          <a:ext cx="2436813" cy="457200"/>
        </p:xfrm>
        <a:graphic>
          <a:graphicData uri="http://schemas.openxmlformats.org/presentationml/2006/ole">
            <p:oleObj spid="_x0000_s33812" name="Equação" r:id="rId7" imgW="1308100" imgH="241300" progId="Equation.3">
              <p:embed/>
            </p:oleObj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5227662" y="3356992"/>
          <a:ext cx="2152650" cy="457200"/>
        </p:xfrm>
        <a:graphic>
          <a:graphicData uri="http://schemas.openxmlformats.org/presentationml/2006/ole">
            <p:oleObj spid="_x0000_s33813" name="Equação" r:id="rId8" imgW="1155700" imgH="241300" progId="Equation.3">
              <p:embed/>
            </p:oleObj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179388" y="4221088"/>
          <a:ext cx="4229100" cy="1130300"/>
        </p:xfrm>
        <a:graphic>
          <a:graphicData uri="http://schemas.openxmlformats.org/presentationml/2006/ole">
            <p:oleObj spid="_x0000_s33814" name="Equação" r:id="rId9" imgW="1701800" imgH="457200" progId="Equation.3">
              <p:embed/>
            </p:oleObj>
          </a:graphicData>
        </a:graphic>
      </p:graphicFrame>
      <p:cxnSp>
        <p:nvCxnSpPr>
          <p:cNvPr id="38" name="Conector reto 37"/>
          <p:cNvCxnSpPr/>
          <p:nvPr/>
        </p:nvCxnSpPr>
        <p:spPr bwMode="auto">
          <a:xfrm>
            <a:off x="755576" y="5661248"/>
            <a:ext cx="36724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ctor de seta reta 38"/>
          <p:cNvCxnSpPr/>
          <p:nvPr/>
        </p:nvCxnSpPr>
        <p:spPr bwMode="auto">
          <a:xfrm flipV="1">
            <a:off x="3347864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tângulo 39"/>
          <p:cNvSpPr/>
          <p:nvPr/>
        </p:nvSpPr>
        <p:spPr>
          <a:xfrm>
            <a:off x="899592" y="5734997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Sensibilidade de fase do modulador (</a:t>
            </a:r>
            <a:r>
              <a:rPr lang="pt-BR" b="1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rad</a:t>
            </a:r>
            <a:r>
              <a:rPr lang="pt-BR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/volt)</a:t>
            </a:r>
            <a:endParaRPr lang="pt-BR" b="1" dirty="0"/>
          </a:p>
        </p:txBody>
      </p:sp>
      <p:cxnSp>
        <p:nvCxnSpPr>
          <p:cNvPr id="41" name="Conector reto 40"/>
          <p:cNvCxnSpPr/>
          <p:nvPr/>
        </p:nvCxnSpPr>
        <p:spPr bwMode="auto">
          <a:xfrm>
            <a:off x="5364088" y="4149080"/>
            <a:ext cx="2376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de seta reta 41"/>
          <p:cNvCxnSpPr/>
          <p:nvPr/>
        </p:nvCxnSpPr>
        <p:spPr bwMode="auto">
          <a:xfrm flipV="1">
            <a:off x="6660232" y="378904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tângulo 42"/>
          <p:cNvSpPr/>
          <p:nvPr/>
        </p:nvSpPr>
        <p:spPr>
          <a:xfrm>
            <a:off x="5447218" y="4233862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Sensibilidade de frequência do modulador (Hz/volt)</a:t>
            </a:r>
            <a:endParaRPr lang="pt-BR" b="1" dirty="0"/>
          </a:p>
        </p:txBody>
      </p:sp>
      <p:cxnSp>
        <p:nvCxnSpPr>
          <p:cNvPr id="44" name="Conector reto 43"/>
          <p:cNvCxnSpPr/>
          <p:nvPr/>
        </p:nvCxnSpPr>
        <p:spPr bwMode="auto">
          <a:xfrm>
            <a:off x="1907704" y="3789040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ector de seta reta 44"/>
          <p:cNvCxnSpPr/>
          <p:nvPr/>
        </p:nvCxnSpPr>
        <p:spPr bwMode="auto">
          <a:xfrm>
            <a:off x="2123728" y="3789040"/>
            <a:ext cx="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tângulo 45"/>
          <p:cNvSpPr/>
          <p:nvPr/>
        </p:nvSpPr>
        <p:spPr>
          <a:xfrm>
            <a:off x="899592" y="3933056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Ângulo da onda não modulada (</a:t>
            </a:r>
            <a:r>
              <a:rPr lang="pt-BR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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(</a:t>
            </a:r>
            <a:r>
              <a:rPr lang="pt-BR" i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t</a:t>
            </a:r>
            <a:r>
              <a:rPr lang="pt-BR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  = 0</a:t>
            </a:r>
            <a:r>
              <a:rPr lang="pt-BR" b="1" kern="0" dirty="0" smtClean="0">
                <a:solidFill>
                  <a:prstClr val="black"/>
                </a:solidFill>
                <a:latin typeface="Calibri" pitchFamily="34" charset="0"/>
                <a:ea typeface="ＭＳ Ｐゴシック" charset="-128"/>
                <a:cs typeface="Calibri" pitchFamily="34" charset="0"/>
                <a:sym typeface="Symbol" charset="2"/>
              </a:rPr>
              <a:t>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40" grpId="0"/>
      <p:bldP spid="43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6269749" y="625203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V="1">
            <a:off x="7380312" y="84396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>
            <a:off x="7740352" y="625203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6300192" y="121147"/>
          <a:ext cx="684213" cy="436562"/>
        </p:xfrm>
        <a:graphic>
          <a:graphicData uri="http://schemas.openxmlformats.org/presentationml/2006/ole">
            <p:oleObj spid="_x0000_s40980" name="Equação" r:id="rId3" imgW="317225" imgH="203024" progId="Equation.3">
              <p:embed/>
            </p:oleObj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8081963" y="116632"/>
          <a:ext cx="574675" cy="436563"/>
        </p:xfrm>
        <a:graphic>
          <a:graphicData uri="http://schemas.openxmlformats.org/presentationml/2006/ole">
            <p:oleObj spid="_x0000_s40981" name="Equação" r:id="rId4" imgW="266469" imgH="203024" progId="Equation.3">
              <p:embed/>
            </p:oleObj>
          </a:graphicData>
        </a:graphic>
      </p:graphicFrame>
      <p:sp>
        <p:nvSpPr>
          <p:cNvPr id="22" name="Retângulo de cantos arredondados 21"/>
          <p:cNvSpPr/>
          <p:nvPr/>
        </p:nvSpPr>
        <p:spPr bwMode="auto">
          <a:xfrm>
            <a:off x="7064570" y="398057"/>
            <a:ext cx="648072" cy="43204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F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52" name="Rectangle 11"/>
          <p:cNvSpPr txBox="1">
            <a:spLocks noChangeArrowheads="1"/>
          </p:cNvSpPr>
          <p:nvPr/>
        </p:nvSpPr>
        <p:spPr bwMode="auto">
          <a:xfrm>
            <a:off x="179512" y="980728"/>
            <a:ext cx="486003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Modulação em Frequência (FM):</a:t>
            </a:r>
            <a:endParaRPr lang="pt-BR" sz="2800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4860032" y="1027584"/>
          <a:ext cx="2152650" cy="457200"/>
        </p:xfrm>
        <a:graphic>
          <a:graphicData uri="http://schemas.openxmlformats.org/presentationml/2006/ole">
            <p:oleObj spid="_x0000_s40982" name="Equação" r:id="rId5" imgW="1155700" imgH="241300" progId="Equation.3">
              <p:embed/>
            </p:oleObj>
          </a:graphicData>
        </a:graphic>
      </p:graphicFrame>
      <p:sp>
        <p:nvSpPr>
          <p:cNvPr id="54" name="Espaço Reservado para Conteúdo 11"/>
          <p:cNvSpPr>
            <a:spLocks noGrp="1"/>
          </p:cNvSpPr>
          <p:nvPr>
            <p:ph idx="1"/>
          </p:nvPr>
        </p:nvSpPr>
        <p:spPr>
          <a:xfrm>
            <a:off x="108392" y="1628800"/>
            <a:ext cx="8583488" cy="504056"/>
          </a:xfrm>
        </p:spPr>
        <p:txBody>
          <a:bodyPr/>
          <a:lstStyle/>
          <a:p>
            <a:pPr lvl="1"/>
            <a:r>
              <a:rPr lang="pt-BR" sz="2000" dirty="0" smtClean="0">
                <a:sym typeface="Symbol"/>
              </a:rPr>
              <a:t>Sabemos que:</a:t>
            </a:r>
          </a:p>
        </p:txBody>
      </p:sp>
      <p:graphicFrame>
        <p:nvGraphicFramePr>
          <p:cNvPr id="55" name="Object 7"/>
          <p:cNvGraphicFramePr>
            <a:graphicFrameLocks noChangeAspect="1"/>
          </p:cNvGraphicFramePr>
          <p:nvPr/>
        </p:nvGraphicFramePr>
        <p:xfrm>
          <a:off x="971600" y="2060848"/>
          <a:ext cx="2314575" cy="911225"/>
        </p:xfrm>
        <a:graphic>
          <a:graphicData uri="http://schemas.openxmlformats.org/presentationml/2006/ole">
            <p:oleObj spid="_x0000_s40983" name="Equação" r:id="rId6" imgW="1244600" imgH="482600" progId="Equation.3">
              <p:embed/>
            </p:oleObj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925711" y="3140968"/>
          <a:ext cx="3070225" cy="911225"/>
        </p:xfrm>
        <a:graphic>
          <a:graphicData uri="http://schemas.openxmlformats.org/presentationml/2006/ole">
            <p:oleObj spid="_x0000_s40984" name="Equação" r:id="rId7" imgW="1651000" imgH="482600" progId="Equation.3">
              <p:embed/>
            </p:oleObj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3969990" y="3141663"/>
          <a:ext cx="2762250" cy="911225"/>
        </p:xfrm>
        <a:graphic>
          <a:graphicData uri="http://schemas.openxmlformats.org/presentationml/2006/ole">
            <p:oleObj spid="_x0000_s40985" name="Equação" r:id="rId8" imgW="1485900" imgH="482600" progId="Equation.3">
              <p:embed/>
            </p:oleObj>
          </a:graphicData>
        </a:graphic>
      </p:graphicFrame>
      <p:sp>
        <p:nvSpPr>
          <p:cNvPr id="58" name="Espaço Reservado para Conteúdo 11"/>
          <p:cNvSpPr txBox="1">
            <a:spLocks/>
          </p:cNvSpPr>
          <p:nvPr/>
        </p:nvSpPr>
        <p:spPr bwMode="auto">
          <a:xfrm>
            <a:off x="108392" y="4149080"/>
            <a:ext cx="85834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Então, a onda modulada em frequência é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/>
            </a:endParaRPr>
          </a:p>
        </p:txBody>
      </p:sp>
      <p:graphicFrame>
        <p:nvGraphicFramePr>
          <p:cNvPr id="59" name="Object 10"/>
          <p:cNvGraphicFramePr>
            <a:graphicFrameLocks noChangeAspect="1"/>
          </p:cNvGraphicFramePr>
          <p:nvPr/>
        </p:nvGraphicFramePr>
        <p:xfrm>
          <a:off x="827633" y="4547964"/>
          <a:ext cx="5616575" cy="1257300"/>
        </p:xfrm>
        <a:graphic>
          <a:graphicData uri="http://schemas.openxmlformats.org/presentationml/2006/ole">
            <p:oleObj spid="_x0000_s40986" name="Equação" r:id="rId9" imgW="2260600" imgH="508000" progId="Equation.3">
              <p:embed/>
            </p:oleObj>
          </a:graphicData>
        </a:graphic>
      </p:graphicFrame>
      <p:pic>
        <p:nvPicPr>
          <p:cNvPr id="60" name="Picture 2" descr="http://bbsimg.ngfiles.com/1/16443000/ngbbs483f07fba835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4368" y="5431043"/>
            <a:ext cx="946560" cy="1412776"/>
          </a:xfrm>
          <a:prstGeom prst="rect">
            <a:avLst/>
          </a:prstGeom>
          <a:noFill/>
        </p:spPr>
      </p:pic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2627784" y="1484784"/>
          <a:ext cx="1955800" cy="736600"/>
        </p:xfrm>
        <a:graphic>
          <a:graphicData uri="http://schemas.openxmlformats.org/presentationml/2006/ole">
            <p:oleObj spid="_x0000_s40987" name="Equação" r:id="rId11" imgW="10541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Modulação FM</a:t>
            </a:r>
            <a:endParaRPr lang="pt-BR" sz="2000" dirty="0"/>
          </a:p>
        </p:txBody>
      </p:sp>
      <p:pic>
        <p:nvPicPr>
          <p:cNvPr id="23" name="Imagem 1" descr="04_01.png"/>
          <p:cNvPicPr>
            <a:picLocks noChangeAspect="1"/>
          </p:cNvPicPr>
          <p:nvPr/>
        </p:nvPicPr>
        <p:blipFill>
          <a:blip r:embed="rId3" cstate="print"/>
          <a:srcRect b="67857"/>
          <a:stretch>
            <a:fillRect/>
          </a:stretch>
        </p:blipFill>
        <p:spPr bwMode="auto">
          <a:xfrm>
            <a:off x="323528" y="2996952"/>
            <a:ext cx="29672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1" descr="04_01.png"/>
          <p:cNvPicPr>
            <a:picLocks noChangeAspect="1"/>
          </p:cNvPicPr>
          <p:nvPr/>
        </p:nvPicPr>
        <p:blipFill>
          <a:blip r:embed="rId3" cstate="print"/>
          <a:srcRect t="78560" b="9004"/>
          <a:stretch>
            <a:fillRect/>
          </a:stretch>
        </p:blipFill>
        <p:spPr bwMode="auto">
          <a:xfrm>
            <a:off x="4576801" y="5805264"/>
            <a:ext cx="453170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tângulo 24"/>
          <p:cNvSpPr/>
          <p:nvPr/>
        </p:nvSpPr>
        <p:spPr bwMode="auto">
          <a:xfrm>
            <a:off x="1763688" y="3553966"/>
            <a:ext cx="216024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1309688" y="2565400"/>
          <a:ext cx="534987" cy="406400"/>
        </p:xfrm>
        <a:graphic>
          <a:graphicData uri="http://schemas.openxmlformats.org/presentationml/2006/ole">
            <p:oleObj spid="_x0000_s44047" name="Equação" r:id="rId4" imgW="266469" imgH="203024" progId="Equation.3">
              <p:embed/>
            </p:oleObj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1259632" y="3526656"/>
          <a:ext cx="636587" cy="406400"/>
        </p:xfrm>
        <a:graphic>
          <a:graphicData uri="http://schemas.openxmlformats.org/presentationml/2006/ole">
            <p:oleObj spid="_x0000_s44048" name="Equação" r:id="rId5" imgW="317225" imgH="203024" progId="Equation.3">
              <p:embed/>
            </p:oleObj>
          </a:graphicData>
        </a:graphic>
      </p:graphicFrame>
      <p:sp>
        <p:nvSpPr>
          <p:cNvPr id="28" name="Retângulo 27"/>
          <p:cNvSpPr/>
          <p:nvPr/>
        </p:nvSpPr>
        <p:spPr bwMode="auto">
          <a:xfrm>
            <a:off x="1763688" y="4365104"/>
            <a:ext cx="216024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Imagem 1" descr="04_01.png"/>
          <p:cNvPicPr>
            <a:picLocks noChangeAspect="1"/>
          </p:cNvPicPr>
          <p:nvPr/>
        </p:nvPicPr>
        <p:blipFill>
          <a:blip r:embed="rId3" cstate="print"/>
          <a:srcRect t="32641" b="45356"/>
          <a:stretch>
            <a:fillRect/>
          </a:stretch>
        </p:blipFill>
        <p:spPr bwMode="auto">
          <a:xfrm>
            <a:off x="4572000" y="1294562"/>
            <a:ext cx="4531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Imagem 1" descr="04_01.png"/>
          <p:cNvPicPr>
            <a:picLocks noChangeAspect="1"/>
          </p:cNvPicPr>
          <p:nvPr/>
        </p:nvPicPr>
        <p:blipFill>
          <a:blip r:embed="rId3" cstate="print"/>
          <a:srcRect t="59427" b="27180"/>
          <a:stretch>
            <a:fillRect/>
          </a:stretch>
        </p:blipFill>
        <p:spPr bwMode="auto">
          <a:xfrm>
            <a:off x="4576801" y="3717032"/>
            <a:ext cx="45317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5328840" y="5157192"/>
          <a:ext cx="3744168" cy="838457"/>
        </p:xfrm>
        <a:graphic>
          <a:graphicData uri="http://schemas.openxmlformats.org/presentationml/2006/ole">
            <p:oleObj spid="_x0000_s44049" name="Equação" r:id="rId6" imgW="2260600" imgH="508000" progId="Equation.3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5256832" y="2924944"/>
          <a:ext cx="2961393" cy="792087"/>
        </p:xfrm>
        <a:graphic>
          <a:graphicData uri="http://schemas.openxmlformats.org/presentationml/2006/ole">
            <p:oleObj spid="_x0000_s44050" name="Equação" r:id="rId7" imgW="1701800" imgH="457200" progId="Equation.3">
              <p:embed/>
            </p:oleObj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4764389" y="331269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PM:</a:t>
            </a:r>
            <a:endParaRPr lang="pt-BR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824784" y="5403659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FM:</a:t>
            </a:r>
            <a:endParaRPr lang="pt-BR" b="1" dirty="0"/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5490163" y="1052736"/>
          <a:ext cx="3130873" cy="385842"/>
        </p:xfrm>
        <a:graphic>
          <a:graphicData uri="http://schemas.openxmlformats.org/presentationml/2006/ole">
            <p:oleObj spid="_x0000_s44051" name="Equação" r:id="rId8" imgW="1854200" imgH="228600" progId="Equation.3">
              <p:embed/>
            </p:oleObj>
          </a:graphicData>
        </a:graphic>
      </p:graphicFrame>
      <p:sp>
        <p:nvSpPr>
          <p:cNvPr id="36" name="CaixaDeTexto 35"/>
          <p:cNvSpPr txBox="1"/>
          <p:nvPr/>
        </p:nvSpPr>
        <p:spPr>
          <a:xfrm>
            <a:off x="4932040" y="107977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AM: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23528" y="126876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Caracterização temporal:</a:t>
            </a:r>
          </a:p>
          <a:p>
            <a:r>
              <a:rPr lang="pt-BR" dirty="0" smtClean="0"/>
              <a:t>AM, PM e FM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538</Words>
  <Application>Microsoft Office PowerPoint</Application>
  <PresentationFormat>Apresentação na tela 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Technology at work design template</vt:lpstr>
      <vt:lpstr>Equação</vt:lpstr>
      <vt:lpstr>Equation</vt:lpstr>
      <vt:lpstr>Slide 1</vt:lpstr>
      <vt:lpstr>Objetivos do hands-on</vt:lpstr>
      <vt:lpstr>Objetivos desta apresentação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Modulação FM</vt:lpstr>
      <vt:lpstr>Introdução teórica  Banda do sinal FM</vt:lpstr>
      <vt:lpstr>Introdução teórica  Modulação FM</vt:lpstr>
      <vt:lpstr>Introdução teórica  Modulação FM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</cp:lastModifiedBy>
  <cp:revision>616</cp:revision>
  <dcterms:created xsi:type="dcterms:W3CDTF">2010-09-08T14:21:37Z</dcterms:created>
  <dcterms:modified xsi:type="dcterms:W3CDTF">2015-10-06T20:42:06Z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