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5" r:id="rId2"/>
    <p:sldId id="328" r:id="rId3"/>
    <p:sldId id="338" r:id="rId4"/>
    <p:sldId id="358" r:id="rId5"/>
    <p:sldId id="359" r:id="rId6"/>
    <p:sldId id="329" r:id="rId7"/>
    <p:sldId id="360" r:id="rId8"/>
    <p:sldId id="362" r:id="rId9"/>
    <p:sldId id="354" r:id="rId10"/>
    <p:sldId id="363" r:id="rId11"/>
    <p:sldId id="361" r:id="rId12"/>
    <p:sldId id="365" r:id="rId13"/>
    <p:sldId id="364" r:id="rId14"/>
    <p:sldId id="366" r:id="rId15"/>
    <p:sldId id="345" r:id="rId16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0" autoAdjust="0"/>
    <p:restoredTop sz="94600" autoAdjust="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FFF0A-CDD5-4325-91FE-C54465DCE0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6E8EFCE-2D29-4C82-8CF7-90F25E794F0C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dirty="0" smtClean="0"/>
            <a:t>Área clara: valores de </a:t>
          </a:r>
          <a:r>
            <a:rPr lang="pt-BR" dirty="0" err="1" smtClean="0"/>
            <a:t>f</a:t>
          </a:r>
          <a:r>
            <a:rPr lang="pt-BR" baseline="-25000" dirty="0" err="1" smtClean="0"/>
            <a:t>s</a:t>
          </a:r>
          <a:r>
            <a:rPr lang="pt-BR" dirty="0" smtClean="0"/>
            <a:t> que não causam </a:t>
          </a:r>
          <a:r>
            <a:rPr lang="pt-BR" dirty="0" err="1" smtClean="0"/>
            <a:t>aliasing</a:t>
          </a:r>
          <a:endParaRPr lang="pt-BR" dirty="0"/>
        </a:p>
      </dgm:t>
    </dgm:pt>
    <dgm:pt modelId="{F7B4DC5D-7499-45A5-A5C0-1708AC01A7A5}" type="parTrans" cxnId="{07AF311A-6D6F-43D9-9AF1-CEFD49A7A62F}">
      <dgm:prSet/>
      <dgm:spPr/>
      <dgm:t>
        <a:bodyPr/>
        <a:lstStyle/>
        <a:p>
          <a:endParaRPr lang="pt-BR"/>
        </a:p>
      </dgm:t>
    </dgm:pt>
    <dgm:pt modelId="{5E24056A-E2A0-4443-8C71-1434B0374C07}" type="sibTrans" cxnId="{07AF311A-6D6F-43D9-9AF1-CEFD49A7A62F}">
      <dgm:prSet/>
      <dgm:spPr/>
      <dgm:t>
        <a:bodyPr/>
        <a:lstStyle/>
        <a:p>
          <a:endParaRPr lang="pt-BR"/>
        </a:p>
      </dgm:t>
    </dgm:pt>
    <dgm:pt modelId="{E8C47B89-C824-4295-8E86-AEF3D5C339E7}" type="pres">
      <dgm:prSet presAssocID="{E4DFFF0A-CDD5-4325-91FE-C54465DCE0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55988A4-579B-466A-B828-243DB0DC91B6}" type="pres">
      <dgm:prSet presAssocID="{16E8EFCE-2D29-4C82-8CF7-90F25E794F0C}" presName="root" presStyleCnt="0"/>
      <dgm:spPr/>
    </dgm:pt>
    <dgm:pt modelId="{2A154D87-078C-4871-84D1-90D8D6A7B96E}" type="pres">
      <dgm:prSet presAssocID="{16E8EFCE-2D29-4C82-8CF7-90F25E794F0C}" presName="rootComposite" presStyleCnt="0"/>
      <dgm:spPr/>
    </dgm:pt>
    <dgm:pt modelId="{BC84B402-7AF8-4A2F-85A5-615F921B7260}" type="pres">
      <dgm:prSet presAssocID="{16E8EFCE-2D29-4C82-8CF7-90F25E794F0C}" presName="rootText" presStyleLbl="node1" presStyleIdx="0" presStyleCnt="1"/>
      <dgm:spPr/>
      <dgm:t>
        <a:bodyPr/>
        <a:lstStyle/>
        <a:p>
          <a:endParaRPr lang="pt-BR"/>
        </a:p>
      </dgm:t>
    </dgm:pt>
    <dgm:pt modelId="{2614BD20-4C68-403B-BB17-0A9A46FAAFE9}" type="pres">
      <dgm:prSet presAssocID="{16E8EFCE-2D29-4C82-8CF7-90F25E794F0C}" presName="rootConnector" presStyleLbl="node1" presStyleIdx="0" presStyleCnt="1"/>
      <dgm:spPr/>
      <dgm:t>
        <a:bodyPr/>
        <a:lstStyle/>
        <a:p>
          <a:endParaRPr lang="pt-BR"/>
        </a:p>
      </dgm:t>
    </dgm:pt>
    <dgm:pt modelId="{58228E2E-ACB1-4AB3-88A7-700B1FE6B6B3}" type="pres">
      <dgm:prSet presAssocID="{16E8EFCE-2D29-4C82-8CF7-90F25E794F0C}" presName="childShape" presStyleCnt="0"/>
      <dgm:spPr/>
    </dgm:pt>
  </dgm:ptLst>
  <dgm:cxnLst>
    <dgm:cxn modelId="{240A6557-FFB7-4AD3-8B67-88E1E79091FB}" type="presOf" srcId="{16E8EFCE-2D29-4C82-8CF7-90F25E794F0C}" destId="{2614BD20-4C68-403B-BB17-0A9A46FAAFE9}" srcOrd="1" destOrd="0" presId="urn:microsoft.com/office/officeart/2005/8/layout/hierarchy3"/>
    <dgm:cxn modelId="{1AC19D6C-8767-4B15-9890-80822EB2F07B}" type="presOf" srcId="{16E8EFCE-2D29-4C82-8CF7-90F25E794F0C}" destId="{BC84B402-7AF8-4A2F-85A5-615F921B7260}" srcOrd="0" destOrd="0" presId="urn:microsoft.com/office/officeart/2005/8/layout/hierarchy3"/>
    <dgm:cxn modelId="{07AF311A-6D6F-43D9-9AF1-CEFD49A7A62F}" srcId="{E4DFFF0A-CDD5-4325-91FE-C54465DCE050}" destId="{16E8EFCE-2D29-4C82-8CF7-90F25E794F0C}" srcOrd="0" destOrd="0" parTransId="{F7B4DC5D-7499-45A5-A5C0-1708AC01A7A5}" sibTransId="{5E24056A-E2A0-4443-8C71-1434B0374C07}"/>
    <dgm:cxn modelId="{C94FCD46-6E4B-463D-A19A-1EEC029009C3}" type="presOf" srcId="{E4DFFF0A-CDD5-4325-91FE-C54465DCE050}" destId="{E8C47B89-C824-4295-8E86-AEF3D5C339E7}" srcOrd="0" destOrd="0" presId="urn:microsoft.com/office/officeart/2005/8/layout/hierarchy3"/>
    <dgm:cxn modelId="{E0C78FF1-DC0D-4CEB-A0CD-53F6E78A202A}" type="presParOf" srcId="{E8C47B89-C824-4295-8E86-AEF3D5C339E7}" destId="{155988A4-579B-466A-B828-243DB0DC91B6}" srcOrd="0" destOrd="0" presId="urn:microsoft.com/office/officeart/2005/8/layout/hierarchy3"/>
    <dgm:cxn modelId="{DADAFBED-6289-4CA1-8294-3848F871517A}" type="presParOf" srcId="{155988A4-579B-466A-B828-243DB0DC91B6}" destId="{2A154D87-078C-4871-84D1-90D8D6A7B96E}" srcOrd="0" destOrd="0" presId="urn:microsoft.com/office/officeart/2005/8/layout/hierarchy3"/>
    <dgm:cxn modelId="{2A9F1615-E8AF-4118-9553-35B9AC1195D3}" type="presParOf" srcId="{2A154D87-078C-4871-84D1-90D8D6A7B96E}" destId="{BC84B402-7AF8-4A2F-85A5-615F921B7260}" srcOrd="0" destOrd="0" presId="urn:microsoft.com/office/officeart/2005/8/layout/hierarchy3"/>
    <dgm:cxn modelId="{11444FB0-4C70-47B1-8263-322E7A58A850}" type="presParOf" srcId="{2A154D87-078C-4871-84D1-90D8D6A7B96E}" destId="{2614BD20-4C68-403B-BB17-0A9A46FAAFE9}" srcOrd="1" destOrd="0" presId="urn:microsoft.com/office/officeart/2005/8/layout/hierarchy3"/>
    <dgm:cxn modelId="{40C25886-A095-4DEE-8247-5FC2DC1A35D1}" type="presParOf" srcId="{155988A4-579B-466A-B828-243DB0DC91B6}" destId="{58228E2E-ACB1-4AB3-88A7-700B1FE6B6B3}" srcOrd="1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625B5-437A-43E0-873F-49FED8E8B5A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F5C3F0D-771F-44D8-B024-DB9689CC4658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b="0" i="0" baseline="0" dirty="0" smtClean="0"/>
            <a:t>Área escura: </a:t>
          </a:r>
          <a:r>
            <a:rPr lang="pt-BR" b="0" i="0" baseline="0" dirty="0" err="1" smtClean="0"/>
            <a:t>Aliasing</a:t>
          </a:r>
          <a:endParaRPr lang="pt-BR" dirty="0"/>
        </a:p>
      </dgm:t>
    </dgm:pt>
    <dgm:pt modelId="{E3F022F9-881B-4EDA-8A5D-00AF231644BB}" type="parTrans" cxnId="{02E02111-19F8-4A5E-A901-1E45EC87C735}">
      <dgm:prSet/>
      <dgm:spPr/>
      <dgm:t>
        <a:bodyPr/>
        <a:lstStyle/>
        <a:p>
          <a:endParaRPr lang="pt-BR"/>
        </a:p>
      </dgm:t>
    </dgm:pt>
    <dgm:pt modelId="{50397366-A8C4-444A-AF9E-A3DDC17A62AD}" type="sibTrans" cxnId="{02E02111-19F8-4A5E-A901-1E45EC87C735}">
      <dgm:prSet/>
      <dgm:spPr/>
      <dgm:t>
        <a:bodyPr/>
        <a:lstStyle/>
        <a:p>
          <a:endParaRPr lang="pt-BR"/>
        </a:p>
      </dgm:t>
    </dgm:pt>
    <dgm:pt modelId="{22C9AB92-9A80-4618-9097-023406C49455}" type="pres">
      <dgm:prSet presAssocID="{616625B5-437A-43E0-873F-49FED8E8B5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B696E20-C573-4C9A-8007-25CFE7ABC504}" type="pres">
      <dgm:prSet presAssocID="{AF5C3F0D-771F-44D8-B024-DB9689CC4658}" presName="root" presStyleCnt="0"/>
      <dgm:spPr/>
    </dgm:pt>
    <dgm:pt modelId="{6DB4B9F4-F476-4019-8DD6-9BB2A67C505B}" type="pres">
      <dgm:prSet presAssocID="{AF5C3F0D-771F-44D8-B024-DB9689CC4658}" presName="rootComposite" presStyleCnt="0"/>
      <dgm:spPr/>
    </dgm:pt>
    <dgm:pt modelId="{4BDD5854-8E5D-418C-8295-9B3647661539}" type="pres">
      <dgm:prSet presAssocID="{AF5C3F0D-771F-44D8-B024-DB9689CC4658}" presName="rootText" presStyleLbl="node1" presStyleIdx="0" presStyleCnt="1" custLinFactNeighborX="-4045"/>
      <dgm:spPr/>
      <dgm:t>
        <a:bodyPr/>
        <a:lstStyle/>
        <a:p>
          <a:endParaRPr lang="pt-BR"/>
        </a:p>
      </dgm:t>
    </dgm:pt>
    <dgm:pt modelId="{EF8506AF-526B-4D76-9193-5767D45D8798}" type="pres">
      <dgm:prSet presAssocID="{AF5C3F0D-771F-44D8-B024-DB9689CC4658}" presName="rootConnector" presStyleLbl="node1" presStyleIdx="0" presStyleCnt="1"/>
      <dgm:spPr/>
      <dgm:t>
        <a:bodyPr/>
        <a:lstStyle/>
        <a:p>
          <a:endParaRPr lang="pt-BR"/>
        </a:p>
      </dgm:t>
    </dgm:pt>
    <dgm:pt modelId="{F6928FC4-EC5A-43B9-A9C0-A5E4F36F1CB2}" type="pres">
      <dgm:prSet presAssocID="{AF5C3F0D-771F-44D8-B024-DB9689CC4658}" presName="childShape" presStyleCnt="0"/>
      <dgm:spPr/>
    </dgm:pt>
  </dgm:ptLst>
  <dgm:cxnLst>
    <dgm:cxn modelId="{BB1149ED-D9D2-4095-B92B-56E8C001AFA1}" type="presOf" srcId="{616625B5-437A-43E0-873F-49FED8E8B5AF}" destId="{22C9AB92-9A80-4618-9097-023406C49455}" srcOrd="0" destOrd="0" presId="urn:microsoft.com/office/officeart/2005/8/layout/hierarchy3"/>
    <dgm:cxn modelId="{02E02111-19F8-4A5E-A901-1E45EC87C735}" srcId="{616625B5-437A-43E0-873F-49FED8E8B5AF}" destId="{AF5C3F0D-771F-44D8-B024-DB9689CC4658}" srcOrd="0" destOrd="0" parTransId="{E3F022F9-881B-4EDA-8A5D-00AF231644BB}" sibTransId="{50397366-A8C4-444A-AF9E-A3DDC17A62AD}"/>
    <dgm:cxn modelId="{DD41D41D-C024-43B6-A968-85BD139082D3}" type="presOf" srcId="{AF5C3F0D-771F-44D8-B024-DB9689CC4658}" destId="{4BDD5854-8E5D-418C-8295-9B3647661539}" srcOrd="0" destOrd="0" presId="urn:microsoft.com/office/officeart/2005/8/layout/hierarchy3"/>
    <dgm:cxn modelId="{9317B413-9DAE-4E21-B649-D619166BD0FC}" type="presOf" srcId="{AF5C3F0D-771F-44D8-B024-DB9689CC4658}" destId="{EF8506AF-526B-4D76-9193-5767D45D8798}" srcOrd="1" destOrd="0" presId="urn:microsoft.com/office/officeart/2005/8/layout/hierarchy3"/>
    <dgm:cxn modelId="{1F988A87-8B0A-49BF-A00B-617F325BBE0E}" type="presParOf" srcId="{22C9AB92-9A80-4618-9097-023406C49455}" destId="{EB696E20-C573-4C9A-8007-25CFE7ABC504}" srcOrd="0" destOrd="0" presId="urn:microsoft.com/office/officeart/2005/8/layout/hierarchy3"/>
    <dgm:cxn modelId="{C95F698D-2092-488D-A75F-6233A054FFB6}" type="presParOf" srcId="{EB696E20-C573-4C9A-8007-25CFE7ABC504}" destId="{6DB4B9F4-F476-4019-8DD6-9BB2A67C505B}" srcOrd="0" destOrd="0" presId="urn:microsoft.com/office/officeart/2005/8/layout/hierarchy3"/>
    <dgm:cxn modelId="{F623C0F1-CCAD-4000-A1ED-75F2DB897E7D}" type="presParOf" srcId="{6DB4B9F4-F476-4019-8DD6-9BB2A67C505B}" destId="{4BDD5854-8E5D-418C-8295-9B3647661539}" srcOrd="0" destOrd="0" presId="urn:microsoft.com/office/officeart/2005/8/layout/hierarchy3"/>
    <dgm:cxn modelId="{E682E041-A672-477B-B5EC-71C8AD6909D9}" type="presParOf" srcId="{6DB4B9F4-F476-4019-8DD6-9BB2A67C505B}" destId="{EF8506AF-526B-4D76-9193-5767D45D8798}" srcOrd="1" destOrd="0" presId="urn:microsoft.com/office/officeart/2005/8/layout/hierarchy3"/>
    <dgm:cxn modelId="{15088463-3C6D-4DD7-936A-B0E305822405}" type="presParOf" srcId="{EB696E20-C573-4C9A-8007-25CFE7ABC504}" destId="{F6928FC4-EC5A-43B9-A9C0-A5E4F36F1CB2}" srcOrd="1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08: transmissor e o receptor FM em 2.4GHz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Assim, escolhemos um </a:t>
            </a:r>
            <a:r>
              <a:rPr lang="pt-BR" sz="2400" i="1" dirty="0" smtClean="0"/>
              <a:t>n</a:t>
            </a:r>
            <a:r>
              <a:rPr lang="pt-BR" sz="2400" dirty="0" smtClean="0"/>
              <a:t> e calculamos </a:t>
            </a:r>
            <a:r>
              <a:rPr lang="pt-BR" sz="2400" i="1" dirty="0" err="1" smtClean="0"/>
              <a:t>f</a:t>
            </a:r>
            <a:r>
              <a:rPr lang="pt-BR" sz="2400" baseline="-25000" dirty="0" err="1" smtClean="0"/>
              <a:t>s</a:t>
            </a: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baseline="-250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r>
              <a:rPr lang="pt-BR" sz="2400" dirty="0" smtClean="0"/>
              <a:t>	</a:t>
            </a:r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80928"/>
            <a:ext cx="5818086" cy="181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915816" y="1700808"/>
          <a:ext cx="2061468" cy="768783"/>
        </p:xfrm>
        <a:graphic>
          <a:graphicData uri="http://schemas.openxmlformats.org/presentationml/2006/ole">
            <p:oleObj spid="_x0000_s35842" name="Equação" r:id="rId4" imgW="10540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Devemos ter cuidado com o valor de </a:t>
            </a:r>
            <a:r>
              <a:rPr lang="pt-BR" sz="2400" i="1" dirty="0" smtClean="0"/>
              <a:t>n</a:t>
            </a:r>
            <a:endParaRPr lang="pt-BR" sz="24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1907704" y="2204864"/>
            <a:ext cx="4721528" cy="3384376"/>
            <a:chOff x="937" y="799"/>
            <a:chExt cx="3584" cy="2569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37" y="799"/>
              <a:ext cx="3584" cy="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" y="799"/>
              <a:ext cx="3592" cy="2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xmlns="" val="4078930174"/>
              </p:ext>
            </p:extLst>
          </p:nvPr>
        </p:nvGraphicFramePr>
        <p:xfrm>
          <a:off x="547616" y="2225452"/>
          <a:ext cx="17281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Conector de seta reta 15"/>
          <p:cNvCxnSpPr/>
          <p:nvPr/>
        </p:nvCxnSpPr>
        <p:spPr bwMode="auto">
          <a:xfrm>
            <a:off x="2275808" y="2909528"/>
            <a:ext cx="864096" cy="3034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H="1">
            <a:off x="5444160" y="4365104"/>
            <a:ext cx="100811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xmlns="" val="2278659024"/>
              </p:ext>
            </p:extLst>
          </p:nvPr>
        </p:nvGraphicFramePr>
        <p:xfrm>
          <a:off x="6457456" y="3665544"/>
          <a:ext cx="17281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Exemplo do transmissor em 2,4 GHz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Frequência da portadora: 2,4 GHz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Largura de banda do sinal </a:t>
            </a:r>
            <a:r>
              <a:rPr lang="pt-BR" sz="2000" dirty="0" err="1" smtClean="0"/>
              <a:t>modulante</a:t>
            </a:r>
            <a:r>
              <a:rPr lang="pt-BR" sz="2000" dirty="0" smtClean="0"/>
              <a:t>: 15 kHz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Desvio de frequência: 75 kHz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BW = </a:t>
            </a:r>
            <a:r>
              <a:rPr lang="pt-BR" sz="2000" dirty="0" smtClean="0"/>
              <a:t>2.(75+15</a:t>
            </a:r>
            <a:r>
              <a:rPr lang="pt-BR" sz="2000" dirty="0" smtClean="0"/>
              <a:t>) = 180 kHz (regra de Carson)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1403648" y="5023346"/>
          <a:ext cx="1416050" cy="768350"/>
        </p:xfrm>
        <a:graphic>
          <a:graphicData uri="http://schemas.openxmlformats.org/presentationml/2006/ole">
            <p:oleObj spid="_x0000_s36867" name="Equação" r:id="rId3" imgW="723600" imgH="393480" progId="Equation.3">
              <p:embed/>
            </p:oleObj>
          </a:graphicData>
        </a:graphic>
      </p:graphicFrame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855913" y="5013325"/>
          <a:ext cx="3322637" cy="817563"/>
        </p:xfrm>
        <a:graphic>
          <a:graphicData uri="http://schemas.openxmlformats.org/presentationml/2006/ole">
            <p:oleObj spid="_x0000_s36868" name="Equação" r:id="rId4" imgW="1701720" imgH="419040" progId="Equation.3">
              <p:embed/>
            </p:oleObj>
          </a:graphicData>
        </a:graphic>
      </p:graphicFrame>
      <p:pic>
        <p:nvPicPr>
          <p:cNvPr id="28" name="Imagem 2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996952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5076056" y="2924944"/>
          <a:ext cx="2706688" cy="422275"/>
        </p:xfrm>
        <a:graphic>
          <a:graphicData uri="http://schemas.openxmlformats.org/presentationml/2006/ole">
            <p:oleObj spid="_x0000_s36871" name="Equação" r:id="rId6" imgW="1384200" imgH="215640" progId="Equation.3">
              <p:embed/>
            </p:oleObj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5113338" y="3573463"/>
          <a:ext cx="2632075" cy="422275"/>
        </p:xfrm>
        <a:graphic>
          <a:graphicData uri="http://schemas.openxmlformats.org/presentationml/2006/ole">
            <p:oleObj spid="_x0000_s36872" name="Equação" r:id="rId7" imgW="13460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Exemplo do transmissor em 2,4 GHz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Frequência da portadora: 2,4 GHz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Largura de banda do sinal </a:t>
            </a:r>
            <a:r>
              <a:rPr lang="pt-BR" sz="2000" dirty="0" err="1" smtClean="0"/>
              <a:t>modulante</a:t>
            </a:r>
            <a:r>
              <a:rPr lang="pt-BR" sz="2000" dirty="0" smtClean="0"/>
              <a:t>: 15 kHz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Desvio de frequência: 75 kHz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/>
              <a:t>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1043608" y="2564904"/>
          <a:ext cx="2061468" cy="768783"/>
        </p:xfrm>
        <a:graphic>
          <a:graphicData uri="http://schemas.openxmlformats.org/presentationml/2006/ole">
            <p:oleObj spid="_x0000_s34820" name="Equação" r:id="rId3" imgW="1054080" imgH="393480" progId="Equation.3">
              <p:embed/>
            </p:oleObj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899592" y="3501008"/>
          <a:ext cx="5691187" cy="768350"/>
        </p:xfrm>
        <a:graphic>
          <a:graphicData uri="http://schemas.openxmlformats.org/presentationml/2006/ole">
            <p:oleObj spid="_x0000_s34823" name="Equação" r:id="rId4" imgW="2908080" imgH="3934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763688" y="4581128"/>
          <a:ext cx="4448175" cy="446087"/>
        </p:xfrm>
        <a:graphic>
          <a:graphicData uri="http://schemas.openxmlformats.org/presentationml/2006/ole">
            <p:oleObj spid="_x0000_s34824" name="Equação" r:id="rId5" imgW="2273040" imgH="2286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>
          <a:xfrm>
            <a:off x="611560" y="501491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Assim, podemos verificar que é possível amostrar um sinal de 2,4GHz com a taxa de amostragem de 360 kHz.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573325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Problema: </a:t>
            </a:r>
            <a:r>
              <a:rPr lang="pt-BR" dirty="0" smtClean="0"/>
              <a:t>variação muito pequena de 0,0017 Hz e pode de ficar fora da margem de precisão de um equipamento SDR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Solução: escolher um </a:t>
            </a:r>
            <a:r>
              <a:rPr lang="pt-BR" sz="2400" i="1" dirty="0" smtClean="0"/>
              <a:t>n</a:t>
            </a:r>
            <a:r>
              <a:rPr lang="pt-BR" sz="2400" dirty="0" smtClean="0"/>
              <a:t> menor. Por exemplo, </a:t>
            </a:r>
            <a:r>
              <a:rPr lang="pt-BR" sz="2400" i="1" dirty="0" smtClean="0"/>
              <a:t>n</a:t>
            </a:r>
            <a:r>
              <a:rPr lang="pt-BR" sz="2400" dirty="0" smtClean="0"/>
              <a:t> = 2000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043608" y="1772816"/>
          <a:ext cx="5691187" cy="768350"/>
        </p:xfrm>
        <a:graphic>
          <a:graphicData uri="http://schemas.openxmlformats.org/presentationml/2006/ole">
            <p:oleObj spid="_x0000_s40965" name="Equação" r:id="rId3" imgW="2908080" imgH="393480" progId="Equation.3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416175" y="2854325"/>
          <a:ext cx="3429000" cy="446088"/>
        </p:xfrm>
        <a:graphic>
          <a:graphicData uri="http://schemas.openxmlformats.org/presentationml/2006/ole">
            <p:oleObj spid="_x0000_s40966" name="Equação" r:id="rId4" imgW="1752480" imgH="228600" progId="Equation.3">
              <p:embed/>
            </p:oleObj>
          </a:graphicData>
        </a:graphic>
      </p:graphicFrame>
      <p:sp>
        <p:nvSpPr>
          <p:cNvPr id="12" name="Retângulo 11"/>
          <p:cNvSpPr/>
          <p:nvPr/>
        </p:nvSpPr>
        <p:spPr>
          <a:xfrm>
            <a:off x="755576" y="4005064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Dando assim uma margem de variação da taxa de amostragem de 1020 Hz.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[1] http://www.snowymtn.ca/GNURadio/GNURAdioDoc-7.pdf - acesso em:04/12/2012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[2]</a:t>
            </a:r>
            <a:r>
              <a:rPr lang="fr-FR" dirty="0" smtClean="0"/>
              <a:t>A. Latiri. </a:t>
            </a:r>
            <a:r>
              <a:rPr lang="fr-FR" i="1" dirty="0" smtClean="0"/>
              <a:t>Architecture et conception de récepteur reconﬁgurable à échantillonnage RF pour les applications multistandard</a:t>
            </a:r>
            <a:r>
              <a:rPr lang="fr-FR" dirty="0" smtClean="0"/>
              <a:t>. PhD thesis, Telecom ParisTech, July 2008.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[3] R.G. Vaughan, N.L. Scott, and D.R. </a:t>
            </a:r>
            <a:r>
              <a:rPr lang="en-US" dirty="0" err="1" smtClean="0"/>
              <a:t>White.</a:t>
            </a:r>
            <a:r>
              <a:rPr lang="en-US" i="1" dirty="0" err="1" smtClean="0"/>
              <a:t>The</a:t>
            </a:r>
            <a:r>
              <a:rPr lang="en-US" i="1" dirty="0" smtClean="0"/>
              <a:t> theory of </a:t>
            </a:r>
            <a:r>
              <a:rPr lang="en-US" i="1" dirty="0" err="1" smtClean="0"/>
              <a:t>bandpass</a:t>
            </a:r>
            <a:r>
              <a:rPr lang="en-US" i="1" dirty="0" smtClean="0"/>
              <a:t> </a:t>
            </a:r>
            <a:r>
              <a:rPr lang="en-US" i="1" dirty="0" err="1" smtClean="0"/>
              <a:t>sampling</a:t>
            </a:r>
            <a:r>
              <a:rPr lang="en-US" dirty="0" err="1" smtClean="0"/>
              <a:t>.SignalProcessing</a:t>
            </a:r>
            <a:r>
              <a:rPr lang="en-US" dirty="0" smtClean="0"/>
              <a:t>, IEEE Transactions39(9):1973–1984, Sept. 1991.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[4] </a:t>
            </a:r>
            <a:r>
              <a:rPr lang="it-IT" dirty="0" smtClean="0"/>
              <a:t>Angrisani, L. D’Arco, M. Schiano Lo Moriello, R. &amp; Vadursi, M. (2004). </a:t>
            </a:r>
            <a:r>
              <a:rPr lang="it-IT" i="1" dirty="0" smtClean="0"/>
              <a:t>Optimal sampling </a:t>
            </a:r>
            <a:r>
              <a:rPr lang="en-US" i="1" dirty="0" smtClean="0"/>
              <a:t>strategies for </a:t>
            </a:r>
            <a:r>
              <a:rPr lang="en-US" i="1" dirty="0" err="1" smtClean="0"/>
              <a:t>bandpass</a:t>
            </a:r>
            <a:r>
              <a:rPr lang="en-US" i="1" dirty="0" smtClean="0"/>
              <a:t> measurement signals</a:t>
            </a:r>
            <a:r>
              <a:rPr lang="en-US" dirty="0" smtClean="0"/>
              <a:t>, Proc. of the IMEKO TC-4 </a:t>
            </a:r>
            <a:r>
              <a:rPr lang="en-US" dirty="0" err="1" smtClean="0"/>
              <a:t>Interational</a:t>
            </a:r>
            <a:r>
              <a:rPr lang="en-US" dirty="0" smtClean="0"/>
              <a:t> Symposium on Measurements for Research and Industry Applications</a:t>
            </a:r>
            <a:r>
              <a:rPr lang="en-US" i="1" dirty="0" smtClean="0"/>
              <a:t>. </a:t>
            </a:r>
            <a:r>
              <a:rPr lang="en-US" dirty="0" smtClean="0"/>
              <a:t>pp. 343-348, September 2004.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[5] J. </a:t>
            </a:r>
            <a:r>
              <a:rPr lang="en-US" dirty="0" err="1" smtClean="0"/>
              <a:t>Bae</a:t>
            </a:r>
            <a:r>
              <a:rPr lang="en-US" dirty="0" smtClean="0"/>
              <a:t>, J. Park. </a:t>
            </a:r>
            <a:r>
              <a:rPr lang="en-US" i="1" dirty="0" smtClean="0"/>
              <a:t>An efficient algorithm for </a:t>
            </a:r>
            <a:r>
              <a:rPr lang="en-US" i="1" dirty="0" err="1" smtClean="0"/>
              <a:t>bandpass</a:t>
            </a:r>
            <a:r>
              <a:rPr lang="en-US" i="1" dirty="0" smtClean="0"/>
              <a:t> sampling of multiple RF signals. </a:t>
            </a:r>
            <a:r>
              <a:rPr lang="pt-BR" dirty="0" err="1" smtClean="0"/>
              <a:t>SignalProcessing</a:t>
            </a:r>
            <a:r>
              <a:rPr lang="pt-BR" dirty="0" smtClean="0"/>
              <a:t>, IEEE Letters13(4):193- 196, </a:t>
            </a:r>
            <a:r>
              <a:rPr lang="pt-BR" dirty="0" err="1" smtClean="0"/>
              <a:t>April</a:t>
            </a:r>
            <a:r>
              <a:rPr lang="pt-BR" dirty="0" smtClean="0"/>
              <a:t> 2006.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 marL="914400" lvl="1" indent="-457200" eaLnBrk="1" hangingPunct="1">
              <a:lnSpc>
                <a:spcPct val="150000"/>
              </a:lnSpc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Construir transmissor e receptor FM em 2,4 GHz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Exercitar sub- e </a:t>
            </a:r>
            <a:r>
              <a:rPr lang="pt-BR" sz="2800" dirty="0" err="1" smtClean="0"/>
              <a:t>sobre-amostragem</a:t>
            </a:r>
            <a:r>
              <a:rPr lang="pt-BR" sz="2800" dirty="0" smtClean="0"/>
              <a:t> </a:t>
            </a:r>
            <a:r>
              <a:rPr lang="pt-BR" sz="2800" smtClean="0"/>
              <a:t>em aplicações </a:t>
            </a:r>
            <a:r>
              <a:rPr lang="pt-BR" sz="2800" dirty="0" smtClean="0"/>
              <a:t>de rádio definido por software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Demonstrar alguns pontos críticos no projeto de transceptores que utilizam amostragem em banda passante.</a:t>
            </a:r>
          </a:p>
          <a:p>
            <a:pPr>
              <a:spcAft>
                <a:spcPts val="600"/>
              </a:spcAft>
            </a:pPr>
            <a:endParaRPr lang="pt-BR" sz="2800" dirty="0" smtClean="0"/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" name="Picture 2" descr="http://i00.i.aliimg.com/img/pb/590/889/747/747889590_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005064"/>
            <a:ext cx="2458244" cy="2458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Aprender a evitar </a:t>
            </a:r>
            <a:r>
              <a:rPr lang="pt-BR" sz="2800" dirty="0" err="1" smtClean="0"/>
              <a:t>aliasing</a:t>
            </a:r>
            <a:r>
              <a:rPr lang="pt-BR" sz="2800" dirty="0" smtClean="0"/>
              <a:t> mesmo amostrando um sinal em banda-passante a uma taxa menor que a de </a:t>
            </a:r>
            <a:r>
              <a:rPr lang="pt-BR" sz="2800" dirty="0" err="1" smtClean="0"/>
              <a:t>Nyquist</a:t>
            </a:r>
            <a:endParaRPr lang="pt-BR" sz="2800" dirty="0" smtClean="0"/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5300" name="Picture 4" descr="http://3.bp.blogspot.com/-OCl_wCDs0DI/UsyHT7FU2WI/AAAAAAAAAyE/1s1BTnMkjQM/s1600/xc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8001000" cy="3086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-604" y="6079465"/>
            <a:ext cx="4215413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16132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graphicFrame>
        <p:nvGraphicFramePr>
          <p:cNvPr id="9" name="Espaço Reservado para Conteúdo 22"/>
          <p:cNvGraphicFramePr>
            <a:graphicFrameLocks noChangeAspect="1"/>
          </p:cNvGraphicFramePr>
          <p:nvPr/>
        </p:nvGraphicFramePr>
        <p:xfrm>
          <a:off x="179512" y="5845695"/>
          <a:ext cx="3960440" cy="799210"/>
        </p:xfrm>
        <a:graphic>
          <a:graphicData uri="http://schemas.openxmlformats.org/presentationml/2006/ole">
            <p:oleObj spid="_x0000_s2050" name="Equação" r:id="rId3" imgW="2197100" imgH="444500" progId="Equation.3">
              <p:embed/>
            </p:oleObj>
          </a:graphicData>
        </a:graphic>
      </p:graphicFrame>
      <p:graphicFrame>
        <p:nvGraphicFramePr>
          <p:cNvPr id="10" name="Espaço Reservado para Conteúdo 22"/>
          <p:cNvGraphicFramePr>
            <a:graphicFrameLocks noChangeAspect="1"/>
          </p:cNvGraphicFramePr>
          <p:nvPr/>
        </p:nvGraphicFramePr>
        <p:xfrm>
          <a:off x="5076056" y="5896652"/>
          <a:ext cx="3744416" cy="962567"/>
        </p:xfrm>
        <a:graphic>
          <a:graphicData uri="http://schemas.openxmlformats.org/presentationml/2006/ole">
            <p:oleObj spid="_x0000_s2051" name="Equação" r:id="rId4" imgW="2120900" imgH="546100" progId="Equation.3">
              <p:embed/>
            </p:oleObj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 l="4127" r="-8640" b="64330"/>
          <a:stretch>
            <a:fillRect/>
          </a:stretch>
        </p:blipFill>
        <p:spPr bwMode="auto">
          <a:xfrm>
            <a:off x="611560" y="1360148"/>
            <a:ext cx="82809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Sinal analógico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107504" y="3448380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Sinal discreto no tempo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13"/>
          <p:cNvGrpSpPr/>
          <p:nvPr/>
        </p:nvGrpSpPr>
        <p:grpSpPr>
          <a:xfrm>
            <a:off x="429591" y="3736412"/>
            <a:ext cx="7814817" cy="2160240"/>
            <a:chOff x="429591" y="3717032"/>
            <a:chExt cx="7814817" cy="216024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l="1370" t="66027" b="1"/>
            <a:stretch>
              <a:fillRect/>
            </a:stretch>
          </p:blipFill>
          <p:spPr bwMode="auto">
            <a:xfrm>
              <a:off x="429591" y="3888432"/>
              <a:ext cx="7814817" cy="198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tângulo 18"/>
            <p:cNvSpPr/>
            <p:nvPr/>
          </p:nvSpPr>
          <p:spPr bwMode="auto">
            <a:xfrm>
              <a:off x="5177092" y="3717032"/>
              <a:ext cx="108012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dirty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 bwMode="auto">
          <a:xfrm>
            <a:off x="79794" y="997755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Para que tudo isso funcione, duas condições devem ser atendidas:</a:t>
            </a:r>
            <a:endParaRPr lang="pt-BR" sz="2400" b="1" i="1" kern="0" noProof="0" dirty="0" smtClean="0">
              <a:latin typeface="+mn-lt"/>
            </a:endParaRPr>
          </a:p>
          <a:p>
            <a:pPr marL="914400" lvl="1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pt-BR" sz="24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pt-BR" sz="24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0, para </a:t>
            </a:r>
            <a:r>
              <a:rPr lang="pt-BR" sz="2400" kern="0" dirty="0" smtClean="0">
                <a:latin typeface="+mn-lt"/>
              </a:rPr>
              <a:t>| </a:t>
            </a:r>
            <a:r>
              <a:rPr kumimoji="0" lang="pt-BR" sz="2400" i="1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f</a:t>
            </a:r>
            <a:r>
              <a:rPr lang="pt-BR" sz="2400" i="1" kern="0" dirty="0" smtClean="0"/>
              <a:t> |</a:t>
            </a:r>
            <a:r>
              <a:rPr lang="pt-BR" sz="2400" kern="0" dirty="0" smtClean="0">
                <a:sym typeface="Symbol"/>
              </a:rPr>
              <a:t> &gt; </a:t>
            </a:r>
            <a:r>
              <a:rPr lang="pt-BR" sz="2400" i="1" kern="0" dirty="0" smtClean="0"/>
              <a:t>B</a:t>
            </a:r>
          </a:p>
          <a:p>
            <a:pPr marL="914400" lvl="1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pt-BR" sz="2400" i="1" kern="0" dirty="0" err="1" smtClean="0"/>
              <a:t>f</a:t>
            </a:r>
            <a:r>
              <a:rPr lang="pt-BR" sz="2400" i="1" kern="0" baseline="-25000" dirty="0" err="1" smtClean="0"/>
              <a:t>s</a:t>
            </a:r>
            <a:r>
              <a:rPr lang="pt-BR" sz="2400" i="1" kern="0" baseline="-25000" dirty="0" smtClean="0"/>
              <a:t> </a:t>
            </a:r>
            <a:r>
              <a:rPr lang="pt-BR" sz="2400" kern="0" dirty="0" smtClean="0">
                <a:latin typeface="+mn-lt"/>
              </a:rPr>
              <a:t>&gt; 2B</a:t>
            </a:r>
          </a:p>
          <a:p>
            <a:pPr marL="914400" lvl="1" indent="-457200" eaLnBrk="1" hangingPunct="1">
              <a:spcBef>
                <a:spcPct val="20000"/>
              </a:spcBef>
            </a:pPr>
            <a:endParaRPr lang="pt-BR" sz="2400" b="1" i="1" kern="0" dirty="0" smtClean="0"/>
          </a:p>
          <a:p>
            <a:pPr marL="914400" lvl="1" indent="-457200" eaLnBrk="1" hangingPunct="1"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5818" y="3157995"/>
            <a:ext cx="8363272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pt-BR" sz="3200" b="1" dirty="0" smtClean="0"/>
              <a:t>Se não, ocorre o </a:t>
            </a:r>
            <a:r>
              <a:rPr lang="pt-BR" sz="3200" b="1" dirty="0" err="1" smtClean="0"/>
              <a:t>aliasing</a:t>
            </a:r>
            <a:r>
              <a:rPr lang="pt-BR" sz="3200" b="1" dirty="0" smtClean="0"/>
              <a:t> (mascaramento)</a:t>
            </a:r>
            <a:endParaRPr lang="pt-BR" sz="2800" dirty="0" smtClean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 cstate="print"/>
          <a:srcRect l="38966" r="35380" b="64920"/>
          <a:stretch>
            <a:fillRect/>
          </a:stretch>
        </p:blipFill>
        <p:spPr bwMode="auto">
          <a:xfrm>
            <a:off x="3536178" y="3582722"/>
            <a:ext cx="2304256" cy="115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 cstate="print"/>
          <a:srcRect l="55639" t="32901"/>
          <a:stretch>
            <a:fillRect/>
          </a:stretch>
        </p:blipFill>
        <p:spPr bwMode="auto">
          <a:xfrm>
            <a:off x="5048346" y="4711728"/>
            <a:ext cx="3984495" cy="221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2" cstate="print"/>
          <a:srcRect t="35297" r="44361"/>
          <a:stretch>
            <a:fillRect/>
          </a:stretch>
        </p:blipFill>
        <p:spPr bwMode="auto">
          <a:xfrm>
            <a:off x="50766" y="4783736"/>
            <a:ext cx="4997580" cy="213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CaixaDeTexto 21"/>
          <p:cNvSpPr txBox="1"/>
          <p:nvPr/>
        </p:nvSpPr>
        <p:spPr>
          <a:xfrm>
            <a:off x="7327728" y="42410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?</a:t>
            </a:r>
            <a:endParaRPr lang="pt-BR" b="1" dirty="0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2" cstate="print"/>
          <a:srcRect l="70110" b="51898"/>
          <a:stretch>
            <a:fillRect/>
          </a:stretch>
        </p:blipFill>
        <p:spPr bwMode="auto">
          <a:xfrm>
            <a:off x="6344490" y="3584366"/>
            <a:ext cx="2684716" cy="15898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48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O teorema da amostragem é útil para sinais em banda-base, mas no contexto de sinais modulados...suponha um sinal modulado em FM em 88MHz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sz="2400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sz="2400" dirty="0" smtClean="0"/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pt-BR" sz="2400" dirty="0" smtClean="0"/>
              <a:t>A definição clássica se torna quase surreal em termos práticos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pt-BR" sz="2400" dirty="0" smtClean="0"/>
              <a:t>E se estivermos em GHz?</a:t>
            </a:r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952500" y="2420938"/>
          <a:ext cx="2684463" cy="474662"/>
        </p:xfrm>
        <a:graphic>
          <a:graphicData uri="http://schemas.openxmlformats.org/presentationml/2006/ole">
            <p:oleObj spid="_x0000_s3074" name="Equação" r:id="rId3" imgW="1295280" imgH="228600" progId="Equation.3">
              <p:embed/>
            </p:oleObj>
          </a:graphicData>
        </a:graphic>
      </p:graphicFrame>
      <p:pic>
        <p:nvPicPr>
          <p:cNvPr id="3076" name="Picture 4" descr="http://t2.gstatic.com/images?q=tbn:ANd9GcTzgGfuIzStFiTo0aCmNsteTjv_qW2yl04ZiA1VWAuv0vFkCBMRA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7075" y="5057775"/>
            <a:ext cx="206692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48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400" b="1" kern="0" dirty="0" smtClean="0">
                <a:solidFill>
                  <a:prstClr val="black"/>
                </a:solidFill>
                <a:latin typeface="Arial"/>
              </a:rPr>
              <a:t>Problema: amostrar sinais em alta frequência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Impossibilidade de amostrar na taxa de </a:t>
            </a:r>
            <a:r>
              <a:rPr lang="pt-BR" sz="2400" kern="0" dirty="0" err="1" smtClean="0">
                <a:solidFill>
                  <a:prstClr val="black"/>
                </a:solidFill>
                <a:latin typeface="Arial"/>
              </a:rPr>
              <a:t>Nyquist</a:t>
            </a: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;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Taxa de amostragem seria muito alta.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endParaRPr lang="pt-BR" sz="2400" kern="0" dirty="0" smtClean="0">
              <a:solidFill>
                <a:prstClr val="black"/>
              </a:solidFill>
              <a:latin typeface="Arial"/>
            </a:endParaRP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400" b="1" kern="0" dirty="0" smtClean="0">
                <a:solidFill>
                  <a:prstClr val="black"/>
                </a:solidFill>
                <a:latin typeface="Arial"/>
              </a:rPr>
              <a:t>Solução: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Usar taxa de amostragem menor que </a:t>
            </a:r>
            <a:r>
              <a:rPr lang="pt-BR" sz="2400" kern="0" dirty="0" err="1" smtClean="0">
                <a:solidFill>
                  <a:prstClr val="black"/>
                </a:solidFill>
                <a:latin typeface="Arial"/>
              </a:rPr>
              <a:t>Nyquist</a:t>
            </a: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, mas evitando o </a:t>
            </a:r>
            <a:r>
              <a:rPr lang="pt-BR" sz="2400" i="1" kern="0" dirty="0" err="1" smtClean="0">
                <a:solidFill>
                  <a:prstClr val="black"/>
                </a:solidFill>
                <a:latin typeface="Arial"/>
              </a:rPr>
              <a:t>aliasing</a:t>
            </a:r>
            <a:r>
              <a:rPr lang="pt-BR" sz="2400" i="1" kern="0" dirty="0" smtClean="0">
                <a:solidFill>
                  <a:prstClr val="black"/>
                </a:solidFill>
                <a:latin typeface="Arial"/>
              </a:rPr>
              <a:t>;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</a:pPr>
            <a:r>
              <a:rPr lang="pt-BR" sz="2400" kern="0" dirty="0" smtClean="0">
                <a:solidFill>
                  <a:prstClr val="black"/>
                </a:solidFill>
                <a:latin typeface="Arial"/>
              </a:rPr>
              <a:t>Cálculo da taxa de amostragem não é trivial e se não escolhida com cuidado traz alguns efeitos colaterais.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dirty="0" smtClean="0"/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  <a:defRPr/>
            </a:pPr>
            <a:endParaRPr lang="pt-BR" dirty="0" smtClean="0"/>
          </a:p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pt-BR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pt-BR" dirty="0" smtClean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kumimoji="0" lang="pt-B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6626" name="Picture 2" descr="http://t2.gstatic.com/images?q=tbn:ANd9GcS8sk0b5VsxyuXykiGxcZbPZTZXbW1a0wkogp2bc59HFWzCrs4v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5368595"/>
            <a:ext cx="1115616" cy="1489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A taxa de amostragem necessária para sinais em banda-passante </a:t>
            </a:r>
            <a:r>
              <a:rPr lang="pt-BR" sz="2400" b="1" dirty="0" smtClean="0"/>
              <a:t>passa a depender mais da banda do sinal do que da sua frequência máxima</a:t>
            </a:r>
            <a:r>
              <a:rPr lang="pt-BR" sz="2400" dirty="0" smtClean="0"/>
              <a:t> </a:t>
            </a:r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r>
              <a:rPr lang="pt-BR" sz="2400" smtClean="0"/>
              <a:t>Suponha um </a:t>
            </a:r>
            <a:r>
              <a:rPr lang="pt-BR" sz="2400" dirty="0" smtClean="0"/>
              <a:t>sinal em alta frequência e limitado em banda</a:t>
            </a:r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01008"/>
            <a:ext cx="5818086" cy="181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Amostragem em banda-passante</a:t>
            </a:r>
            <a:endParaRPr lang="pt-BR" sz="2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 smtClean="0"/>
              <a:t>Ele pode ser reconstruído se a taxa de amostragem  satisfaz as seguintes condições:</a:t>
            </a:r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r>
              <a:rPr lang="pt-BR" sz="2000" dirty="0" smtClean="0"/>
              <a:t>	com </a:t>
            </a:r>
            <a:r>
              <a:rPr lang="pt-BR" sz="2000" i="1" dirty="0" smtClean="0"/>
              <a:t>n </a:t>
            </a:r>
            <a:r>
              <a:rPr lang="pt-BR" sz="2000" dirty="0" smtClean="0"/>
              <a:t>sendo inteiro entre 1 e </a:t>
            </a:r>
            <a:r>
              <a:rPr lang="pt-BR" sz="2000" i="1" dirty="0" err="1" smtClean="0"/>
              <a:t>f</a:t>
            </a:r>
            <a:r>
              <a:rPr lang="pt-BR" sz="2000" baseline="-25000" dirty="0" err="1" smtClean="0"/>
              <a:t>H</a:t>
            </a:r>
            <a:r>
              <a:rPr lang="pt-BR" sz="2000" dirty="0" smtClean="0"/>
              <a:t>/BW</a:t>
            </a:r>
          </a:p>
          <a:p>
            <a:pPr>
              <a:spcBef>
                <a:spcPts val="0"/>
              </a:spcBef>
            </a:pPr>
            <a:endParaRPr lang="pt-BR" sz="2000" i="1" dirty="0" smtClean="0"/>
          </a:p>
          <a:p>
            <a:pPr>
              <a:spcBef>
                <a:spcPts val="0"/>
              </a:spcBef>
            </a:pPr>
            <a:r>
              <a:rPr lang="pt-BR" sz="2400" dirty="0" smtClean="0"/>
              <a:t>Isolando </a:t>
            </a:r>
            <a:r>
              <a:rPr lang="pt-BR" sz="2400" i="1" dirty="0" err="1" smtClean="0"/>
              <a:t>f</a:t>
            </a:r>
            <a:r>
              <a:rPr lang="pt-BR" sz="2400" baseline="-25000" dirty="0" err="1" smtClean="0"/>
              <a:t>s</a:t>
            </a:r>
            <a:r>
              <a:rPr lang="pt-BR" sz="2400" dirty="0" smtClean="0"/>
              <a:t>, temos:</a:t>
            </a:r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r>
              <a:rPr lang="pt-BR" sz="2400" dirty="0" smtClean="0"/>
              <a:t>	</a:t>
            </a:r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  <a:p>
            <a:pPr>
              <a:spcBef>
                <a:spcPts val="0"/>
              </a:spcBef>
              <a:buNone/>
            </a:pPr>
            <a:endParaRPr lang="pt-BR" sz="24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123729" y="4221088"/>
          <a:ext cx="2123959" cy="792088"/>
        </p:xfrm>
        <a:graphic>
          <a:graphicData uri="http://schemas.openxmlformats.org/presentationml/2006/ole">
            <p:oleObj spid="_x0000_s13320" name="Equação" r:id="rId3" imgW="1054080" imgH="393480" progId="Equation.3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427984" y="2060773"/>
          <a:ext cx="1176337" cy="790575"/>
        </p:xfrm>
        <a:graphic>
          <a:graphicData uri="http://schemas.openxmlformats.org/presentationml/2006/ole">
            <p:oleObj spid="_x0000_s13321" name="Equação" r:id="rId4" imgW="583920" imgH="39348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259632" y="2060773"/>
          <a:ext cx="1714500" cy="792163"/>
        </p:xfrm>
        <a:graphic>
          <a:graphicData uri="http://schemas.openxmlformats.org/presentationml/2006/ole">
            <p:oleObj spid="_x0000_s13322" name="Equação" r:id="rId5" imgW="850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622</Words>
  <Application>Microsoft Office PowerPoint</Application>
  <PresentationFormat>Apresentação na tela (4:3)</PresentationFormat>
  <Paragraphs>130</Paragraphs>
  <Slides>15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Technology at work design template</vt:lpstr>
      <vt:lpstr>Equação</vt:lpstr>
      <vt:lpstr>Microsoft Equation 3.0</vt:lpstr>
      <vt:lpstr>Slide 1</vt:lpstr>
      <vt:lpstr>Objetivos do hands-on</vt:lpstr>
      <vt:lpstr>Objetivos desta apresentação</vt:lpstr>
      <vt:lpstr>Introdução teórica  Amostragem</vt:lpstr>
      <vt:lpstr>Introdução teórica  Amostragem</vt:lpstr>
      <vt:lpstr>Introdução teórica  Amostragem</vt:lpstr>
      <vt:lpstr>Introdução teórica  Amostragem</vt:lpstr>
      <vt:lpstr>Introdução teórica  Amostragem em banda-passante</vt:lpstr>
      <vt:lpstr>Introdução teórica  Amostragem em banda-passante</vt:lpstr>
      <vt:lpstr>Introdução teórica  Amostragem em banda-passante</vt:lpstr>
      <vt:lpstr>Introdução teórica  Amostragem em banda-passante</vt:lpstr>
      <vt:lpstr>Introdução teórica  Amostragem em banda-passante</vt:lpstr>
      <vt:lpstr>Introdução teórica  Amostragem em banda-passante</vt:lpstr>
      <vt:lpstr>Introdução teórica  Amostragem em banda-passante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</cp:lastModifiedBy>
  <cp:revision>647</cp:revision>
  <dcterms:created xsi:type="dcterms:W3CDTF">2010-09-08T14:21:37Z</dcterms:created>
  <dcterms:modified xsi:type="dcterms:W3CDTF">2016-11-16T18:30:57Z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