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33" r:id="rId3"/>
    <p:sldId id="372" r:id="rId4"/>
    <p:sldId id="373" r:id="rId5"/>
    <p:sldId id="376" r:id="rId6"/>
    <p:sldId id="375" r:id="rId7"/>
    <p:sldId id="374" r:id="rId8"/>
    <p:sldId id="377" r:id="rId9"/>
    <p:sldId id="378" r:id="rId10"/>
    <p:sldId id="351" r:id="rId11"/>
    <p:sldId id="379" r:id="rId12"/>
    <p:sldId id="332" r:id="rId13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0" autoAdjust="0"/>
    <p:restoredTop sz="94600" autoAdjust="0"/>
  </p:normalViewPr>
  <p:slideViewPr>
    <p:cSldViewPr>
      <p:cViewPr>
        <p:scale>
          <a:sx n="70" d="100"/>
          <a:sy n="70" d="100"/>
        </p:scale>
        <p:origin x="-1578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96" y="-84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79228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23/11/2016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0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©Grupo GppCom@DCO-UFRN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>
                <a:solidFill>
                  <a:prstClr val="black"/>
                </a:solidFill>
              </a:rPr>
              <a:t>31/03/2011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 l="2000" t="6000" r="2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73" r:id="rId10"/>
    <p:sldLayoutId id="214748365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o.ct.ufrn.br/docs/Grupo_GppComv14.pdf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3528" y="2708920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Hands-on</a:t>
            </a:r>
            <a:r>
              <a:rPr lang="pt-BR" sz="28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 9: Transmissão/Recepção DPSK usando a USRP – vencendo o canal sem fio</a:t>
            </a:r>
            <a:endParaRPr lang="pt-BR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29309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Leonardo Damasceno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  <p:sp>
        <p:nvSpPr>
          <p:cNvPr id="9" name="Rectangle 12"/>
          <p:cNvSpPr/>
          <p:nvPr/>
        </p:nvSpPr>
        <p:spPr>
          <a:xfrm>
            <a:off x="827584" y="5157192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Natal, </a:t>
            </a:r>
            <a:r>
              <a:rPr lang="pt-BR" sz="16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23/11/2016</a:t>
            </a:r>
            <a:endParaRPr lang="pt-BR" sz="1600" b="1" dirty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Problemas clássicos do canal sem fio e limitado em banda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pPr algn="just"/>
            <a:r>
              <a:rPr lang="pt-BR" sz="1800" b="1" u="sng" dirty="0" smtClean="0"/>
              <a:t>Ruído AWGN</a:t>
            </a:r>
            <a:r>
              <a:rPr lang="pt-BR" sz="1800" dirty="0" smtClean="0"/>
              <a:t>: ocorre devido o movimento aleatório de elétrons na cadeia de transmissão e recepção, espalhado por todo espectro (inevitável num sistema de comunicação real).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FF0000"/>
                </a:solidFill>
              </a:rPr>
              <a:t>Problema: </a:t>
            </a:r>
            <a:r>
              <a:rPr lang="pt-BR" sz="1600" dirty="0" smtClean="0"/>
              <a:t>sinal aleatório adicionado ao sinal recebido; </a:t>
            </a:r>
          </a:p>
          <a:p>
            <a:pPr lvl="1" algn="just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00B050"/>
                </a:solidFill>
              </a:rPr>
              <a:t>Um solução simples: </a:t>
            </a:r>
            <a:r>
              <a:rPr lang="pt-BR" sz="1600" dirty="0" smtClean="0"/>
              <a:t>controle de potência (aumento de SNR);</a:t>
            </a:r>
            <a:endParaRPr lang="pt-BR" sz="2000" b="1" dirty="0"/>
          </a:p>
          <a:p>
            <a:endParaRPr lang="pt-BR" sz="2000" b="1" dirty="0"/>
          </a:p>
          <a:p>
            <a:pPr>
              <a:buNone/>
            </a:pPr>
            <a:endParaRPr lang="pt-BR" sz="2000" i="1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b="1" i="1" u="sng" dirty="0"/>
          </a:p>
          <a:p>
            <a:pPr algn="just"/>
            <a:endParaRPr lang="pt-BR" sz="2000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3</a:t>
            </a:r>
          </a:p>
        </p:txBody>
      </p:sp>
      <p:sp>
        <p:nvSpPr>
          <p:cNvPr id="5122" name="AutoShape 2" descr="Image result for awgn chan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/>
          <a:srcRect l="25970" t="23333" r="25274" b="34090"/>
          <a:stretch>
            <a:fillRect/>
          </a:stretch>
        </p:blipFill>
        <p:spPr bwMode="auto">
          <a:xfrm>
            <a:off x="1071538" y="2714620"/>
            <a:ext cx="6687403" cy="364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auto">
          <a:xfrm>
            <a:off x="-32" y="6357958"/>
            <a:ext cx="4500594" cy="5000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Problemas clássicos do canal sem fio e limitado em banda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pPr algn="just"/>
            <a:r>
              <a:rPr lang="pt-BR" sz="1800" b="1" u="sng" dirty="0" smtClean="0"/>
              <a:t>Ruído AWGN</a:t>
            </a:r>
            <a:r>
              <a:rPr lang="pt-BR" sz="1800" dirty="0" smtClean="0"/>
              <a:t>: ocorre devido o movimento aleatório de elétrons na cadeia de transmissão e recepção, espalhado por todo espectro (inevitável num sistema de comunicação real).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FF0000"/>
                </a:solidFill>
              </a:rPr>
              <a:t>Problema: </a:t>
            </a:r>
            <a:r>
              <a:rPr lang="pt-BR" sz="1600" dirty="0" smtClean="0"/>
              <a:t>sinal aleatório adicionado ao sinal recebido; </a:t>
            </a:r>
          </a:p>
          <a:p>
            <a:pPr lvl="1" algn="just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00B050"/>
                </a:solidFill>
              </a:rPr>
              <a:t>Um solução simples: </a:t>
            </a:r>
            <a:r>
              <a:rPr lang="pt-BR" sz="1600" dirty="0" smtClean="0"/>
              <a:t>controle de potência (aumento de SNR);</a:t>
            </a:r>
            <a:endParaRPr lang="pt-BR" sz="2000" b="1" dirty="0"/>
          </a:p>
          <a:p>
            <a:endParaRPr lang="pt-BR" sz="2000" b="1" dirty="0"/>
          </a:p>
          <a:p>
            <a:pPr>
              <a:buNone/>
            </a:pPr>
            <a:endParaRPr lang="pt-BR" sz="2000" i="1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b="1" i="1" u="sng" dirty="0"/>
          </a:p>
          <a:p>
            <a:pPr algn="just"/>
            <a:endParaRPr lang="pt-BR" sz="2000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3</a:t>
            </a:r>
          </a:p>
        </p:txBody>
      </p:sp>
      <p:sp>
        <p:nvSpPr>
          <p:cNvPr id="5122" name="AutoShape 2" descr="Image result for awgn chan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2"/>
          <a:srcRect b="73880"/>
          <a:stretch>
            <a:fillRect/>
          </a:stretch>
        </p:blipFill>
        <p:spPr bwMode="auto">
          <a:xfrm>
            <a:off x="857224" y="2357430"/>
            <a:ext cx="7072362" cy="2359968"/>
          </a:xfrm>
          <a:prstGeom prst="rect">
            <a:avLst/>
          </a:prstGeom>
          <a:noFill/>
        </p:spPr>
      </p:pic>
      <p:pic>
        <p:nvPicPr>
          <p:cNvPr id="9" name="Picture 2" descr="Image result"/>
          <p:cNvPicPr>
            <a:picLocks noChangeAspect="1" noChangeArrowheads="1"/>
          </p:cNvPicPr>
          <p:nvPr/>
        </p:nvPicPr>
        <p:blipFill>
          <a:blip r:embed="rId2"/>
          <a:srcRect t="75113" b="-413"/>
          <a:stretch>
            <a:fillRect/>
          </a:stretch>
        </p:blipFill>
        <p:spPr bwMode="auto">
          <a:xfrm>
            <a:off x="857224" y="4500570"/>
            <a:ext cx="7072362" cy="22860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GppCom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A meta do GppCom é criar na UFRN um ambiente de </a:t>
            </a:r>
            <a:r>
              <a:rPr lang="pt-BR" sz="2000" b="1" dirty="0" err="1"/>
              <a:t>P&amp;D</a:t>
            </a:r>
            <a:r>
              <a:rPr lang="pt-BR" sz="2000" b="1" dirty="0"/>
              <a:t>&amp;I através de prototipagem rápida baseada em simulação via software e hardware nas áreas de sistemas de comunicação e processamento digital de sinais e imagens. O Grupo é formado pelos professores: Vicente Angelo de Sousa Junior (coordenador), Luiz Gonzaga de Queiroz Silveira Junior (</a:t>
            </a:r>
            <a:r>
              <a:rPr lang="pt-BR" sz="2000" b="1" dirty="0" err="1"/>
              <a:t>vice-coordenador</a:t>
            </a:r>
            <a:r>
              <a:rPr lang="pt-BR" sz="2000" b="1" dirty="0"/>
              <a:t>), Luiz Felipe de Queiroz Silveira, Marcio Eduardo da Costa Rodrigues, Adaildo Gomes D'Assunção (pesquisador associado), Cláudio Rodrigues Muniz da Silva (pesquisador associado), Cristhianne de Fátima Linhares de Vasconcelos (pesquisador associado). O GppCom está de portas abertas para novas parcerias, </a:t>
            </a:r>
            <a:r>
              <a:rPr lang="pt-BR" sz="2000" b="1" dirty="0">
                <a:hlinkClick r:id="rId2"/>
              </a:rPr>
              <a:t>conheça o </a:t>
            </a:r>
            <a:r>
              <a:rPr lang="pt-BR" sz="2000" b="1" dirty="0" err="1">
                <a:hlinkClick r:id="rId2"/>
              </a:rPr>
              <a:t>portifolio</a:t>
            </a:r>
            <a:r>
              <a:rPr lang="pt-BR" sz="2000" b="1" dirty="0">
                <a:hlinkClick r:id="rId2"/>
              </a:rPr>
              <a:t> do grupo</a:t>
            </a:r>
            <a:r>
              <a:rPr lang="pt-BR" sz="2000" b="1" dirty="0"/>
              <a:t>. </a:t>
            </a:r>
          </a:p>
          <a:p>
            <a:endParaRPr lang="pt-BR" sz="2000" b="1" dirty="0"/>
          </a:p>
          <a:p>
            <a:r>
              <a:rPr lang="pt-BR" sz="2000" b="1" dirty="0"/>
              <a:t>Contato: </a:t>
            </a:r>
            <a:r>
              <a:rPr lang="pt-BR" sz="2000" dirty="0"/>
              <a:t>vicente.gppcom@gmail.com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99033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305800" cy="576064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algn="just"/>
            <a:r>
              <a:rPr lang="pt-BR" sz="2400" dirty="0" smtClean="0"/>
              <a:t>Construir uma cadeia de transmissão/recepção no GNU Radio para trocar um arquivo de texto entre duas USRP N210 (canal sem fio e limitado em banda); </a:t>
            </a:r>
            <a:endParaRPr lang="pt-BR" sz="2400" dirty="0"/>
          </a:p>
          <a:p>
            <a:pPr algn="just">
              <a:buNone/>
            </a:pPr>
            <a:endParaRPr lang="pt-BR" sz="2000" dirty="0"/>
          </a:p>
          <a:p>
            <a:pPr algn="just"/>
            <a:r>
              <a:rPr lang="pt-BR" sz="2400" dirty="0" smtClean="0"/>
              <a:t>Apresentar os problemas relacionados ao </a:t>
            </a:r>
            <a:r>
              <a:rPr lang="pt-BR" sz="2400" b="1" dirty="0" smtClean="0"/>
              <a:t>canal </a:t>
            </a:r>
            <a:r>
              <a:rPr lang="pt-BR" sz="2400" dirty="0" smtClean="0"/>
              <a:t>sem fio e os opções simples para soluciona-los.</a:t>
            </a:r>
            <a:endParaRPr lang="pt-BR" sz="2400" b="1" dirty="0"/>
          </a:p>
          <a:p>
            <a:pPr algn="just">
              <a:buNone/>
            </a:pPr>
            <a:endParaRPr lang="pt-BR" sz="2000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460432" y="6309320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Cadeia de Transmissão/Recepção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b="1" dirty="0"/>
          </a:p>
          <a:p>
            <a:endParaRPr lang="pt-BR" sz="2000" dirty="0"/>
          </a:p>
          <a:p>
            <a:endParaRPr lang="pt-BR" sz="2000" b="1" dirty="0"/>
          </a:p>
          <a:p>
            <a:endParaRPr lang="pt-BR" sz="2000" b="1" dirty="0"/>
          </a:p>
          <a:p>
            <a:pPr>
              <a:buNone/>
            </a:pPr>
            <a:endParaRPr lang="pt-BR" sz="2000" i="1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b="1" i="1" u="sng" dirty="0"/>
          </a:p>
          <a:p>
            <a:pPr algn="just"/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2</a:t>
            </a:r>
          </a:p>
        </p:txBody>
      </p:sp>
      <p:pic>
        <p:nvPicPr>
          <p:cNvPr id="38913" name="Picture 1" descr="C:\Users\GppCom\Desktop\AA.png"/>
          <p:cNvPicPr>
            <a:picLocks noChangeAspect="1" noChangeArrowheads="1"/>
          </p:cNvPicPr>
          <p:nvPr/>
        </p:nvPicPr>
        <p:blipFill>
          <a:blip r:embed="rId2" cstate="print"/>
          <a:srcRect b="51426"/>
          <a:stretch>
            <a:fillRect/>
          </a:stretch>
        </p:blipFill>
        <p:spPr bwMode="auto">
          <a:xfrm>
            <a:off x="323528" y="692696"/>
            <a:ext cx="8453635" cy="2828426"/>
          </a:xfrm>
          <a:prstGeom prst="rect">
            <a:avLst/>
          </a:prstGeom>
          <a:noFill/>
        </p:spPr>
      </p:pic>
      <p:pic>
        <p:nvPicPr>
          <p:cNvPr id="38917" name="Picture 5" descr="Image result for arquivo tx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92896"/>
            <a:ext cx="430957" cy="430957"/>
          </a:xfrm>
          <a:prstGeom prst="rect">
            <a:avLst/>
          </a:prstGeom>
          <a:noFill/>
        </p:spPr>
      </p:pic>
      <p:grpSp>
        <p:nvGrpSpPr>
          <p:cNvPr id="12" name="Grupo 11"/>
          <p:cNvGrpSpPr/>
          <p:nvPr/>
        </p:nvGrpSpPr>
        <p:grpSpPr>
          <a:xfrm>
            <a:off x="357158" y="3643314"/>
            <a:ext cx="8453635" cy="2977971"/>
            <a:chOff x="357158" y="3643314"/>
            <a:chExt cx="8453635" cy="2977971"/>
          </a:xfrm>
        </p:grpSpPr>
        <p:pic>
          <p:nvPicPr>
            <p:cNvPr id="10" name="Picture 1" descr="C:\Users\GppCom\Desktop\AA.png"/>
            <p:cNvPicPr>
              <a:picLocks noChangeAspect="1" noChangeArrowheads="1"/>
            </p:cNvPicPr>
            <p:nvPr/>
          </p:nvPicPr>
          <p:blipFill>
            <a:blip r:embed="rId2" cstate="print"/>
            <a:srcRect t="48858"/>
            <a:stretch>
              <a:fillRect/>
            </a:stretch>
          </p:blipFill>
          <p:spPr bwMode="auto">
            <a:xfrm>
              <a:off x="357158" y="3643314"/>
              <a:ext cx="8453635" cy="2977971"/>
            </a:xfrm>
            <a:prstGeom prst="rect">
              <a:avLst/>
            </a:prstGeom>
            <a:noFill/>
          </p:spPr>
        </p:pic>
        <p:pic>
          <p:nvPicPr>
            <p:cNvPr id="11" name="Picture 5" descr="Image result for arquivo tx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43834" y="5357826"/>
              <a:ext cx="430957" cy="43095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Problemas clássicos do canal sem fio e limitado em banda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r>
              <a:rPr lang="pt-BR" sz="1800" b="1" u="sng" dirty="0" smtClean="0"/>
              <a:t>Sincronismo de Tempo</a:t>
            </a:r>
            <a:r>
              <a:rPr lang="pt-BR" sz="1800" dirty="0" smtClean="0"/>
              <a:t>: Perda de sincronismo devido aos equipamentos do transmissor e receptor terem </a:t>
            </a:r>
            <a:r>
              <a:rPr lang="pt-BR" sz="1800" i="1" dirty="0" err="1" smtClean="0"/>
              <a:t>clocks</a:t>
            </a:r>
            <a:r>
              <a:rPr lang="pt-BR" sz="1800" i="1" dirty="0" smtClean="0"/>
              <a:t> </a:t>
            </a:r>
            <a:r>
              <a:rPr lang="pt-BR" sz="1800" dirty="0" smtClean="0"/>
              <a:t>diferentes e o canal impor atraso de propagação variável;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FF0000"/>
                </a:solidFill>
              </a:rPr>
              <a:t>Problema:</a:t>
            </a:r>
            <a:r>
              <a:rPr lang="pt-BR" sz="1600" dirty="0" smtClean="0"/>
              <a:t> o receptor pode amostrar o sinal recebido sem maximizar a SNR (perder o começo e o final do tempo de bits), afetando a recuperação do sinal. As amostras não geram diagrama de olho aberto;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00B050"/>
                </a:solidFill>
              </a:rPr>
              <a:t>Uma solução simples: </a:t>
            </a:r>
            <a:r>
              <a:rPr lang="pt-BR" sz="1600" b="1" dirty="0" smtClean="0"/>
              <a:t>PFB (Banco de Filtro </a:t>
            </a:r>
            <a:r>
              <a:rPr lang="pt-BR" sz="1600" b="1" dirty="0" err="1" smtClean="0"/>
              <a:t>Polifásico</a:t>
            </a:r>
            <a:r>
              <a:rPr lang="pt-BR" sz="1600" b="1" dirty="0" smtClean="0"/>
              <a:t>).</a:t>
            </a:r>
            <a:endParaRPr lang="pt-BR" sz="1600" b="1" dirty="0" smtClean="0">
              <a:solidFill>
                <a:srgbClr val="00B050"/>
              </a:solidFill>
            </a:endParaRP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 </a:t>
            </a:r>
            <a:endParaRPr lang="pt-BR" sz="2000" b="1" u="sng" dirty="0" smtClean="0"/>
          </a:p>
          <a:p>
            <a:pPr>
              <a:buNone/>
            </a:pPr>
            <a:endParaRPr lang="pt-BR" sz="2000" b="1" dirty="0"/>
          </a:p>
          <a:p>
            <a:endParaRPr lang="pt-BR" sz="2000" b="1" dirty="0"/>
          </a:p>
          <a:p>
            <a:pPr>
              <a:buNone/>
            </a:pPr>
            <a:endParaRPr lang="pt-BR" sz="2000" i="1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b="1" i="1" u="sng" dirty="0"/>
          </a:p>
          <a:p>
            <a:pPr algn="just"/>
            <a:endParaRPr lang="pt-BR" sz="2000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3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 l="32812" t="33333" r="27604" b="39167"/>
          <a:stretch>
            <a:fillRect/>
          </a:stretch>
        </p:blipFill>
        <p:spPr bwMode="auto">
          <a:xfrm>
            <a:off x="428596" y="4000504"/>
            <a:ext cx="345500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31250" t="29167" r="32813" b="28333"/>
          <a:stretch>
            <a:fillRect/>
          </a:stretch>
        </p:blipFill>
        <p:spPr bwMode="auto">
          <a:xfrm>
            <a:off x="4214778" y="3214662"/>
            <a:ext cx="492922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Problemas clássicos do canal sem fio e limitado em banda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r>
              <a:rPr lang="pt-BR" sz="1800" b="1" u="sng" dirty="0" smtClean="0"/>
              <a:t>Interferência Inter-simbólica ou ISI</a:t>
            </a:r>
            <a:r>
              <a:rPr lang="pt-BR" sz="1800" dirty="0" smtClean="0"/>
              <a:t>: Invasão temporal do sinal de um símbolo no sinal de símbolos vizinhos. Ocorre devido a formatação de pulso para limitar a banda do sinal transmitido e devido aos </a:t>
            </a:r>
            <a:r>
              <a:rPr lang="pt-BR" sz="1800" dirty="0" err="1" smtClean="0"/>
              <a:t>multipercursos</a:t>
            </a:r>
            <a:r>
              <a:rPr lang="pt-BR" sz="1800" dirty="0" smtClean="0"/>
              <a:t> do canal sem fio (</a:t>
            </a:r>
            <a:r>
              <a:rPr lang="pt-BR" sz="1800" dirty="0" err="1" smtClean="0"/>
              <a:t>delay</a:t>
            </a:r>
            <a:r>
              <a:rPr lang="pt-BR" sz="1800" dirty="0" smtClean="0"/>
              <a:t> spread);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FF0000"/>
                </a:solidFill>
              </a:rPr>
              <a:t>Problema: </a:t>
            </a:r>
            <a:r>
              <a:rPr lang="pt-BR" sz="1600" dirty="0" smtClean="0"/>
              <a:t>rotação da constelação; piso de BER (existe um limite de BER irredutível, mesmo com o aumento de SNR)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00B050"/>
                </a:solidFill>
              </a:rPr>
              <a:t>Uma solução simples: </a:t>
            </a:r>
            <a:r>
              <a:rPr lang="pt-BR" sz="1600" dirty="0" smtClean="0"/>
              <a:t>Equalizador.</a:t>
            </a:r>
            <a:endParaRPr lang="pt-BR" sz="1600" dirty="0" smtClean="0">
              <a:solidFill>
                <a:srgbClr val="00B050"/>
              </a:solidFill>
            </a:endParaRP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3</a:t>
            </a:r>
          </a:p>
        </p:txBody>
      </p:sp>
      <p:pic>
        <p:nvPicPr>
          <p:cNvPr id="23556" name="Picture 4" descr="Image resu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714752"/>
            <a:ext cx="4104139" cy="1870060"/>
          </a:xfrm>
          <a:prstGeom prst="rect">
            <a:avLst/>
          </a:prstGeom>
          <a:noFill/>
        </p:spPr>
      </p:pic>
      <p:pic>
        <p:nvPicPr>
          <p:cNvPr id="23558" name="Picture 6" descr="Image resul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71942"/>
            <a:ext cx="4267200" cy="1143001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214282" y="3643314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Formatação de pulso 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>
            <a:off x="4714876" y="328612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/>
              <a:t>Multipercursos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Problemas clássicos do canal sem fio e limitado em banda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r>
              <a:rPr lang="pt-BR" sz="1800" b="1" u="sng" dirty="0" smtClean="0"/>
              <a:t>Interferência Inter-simbólica ou ISI</a:t>
            </a:r>
            <a:r>
              <a:rPr lang="pt-BR" sz="1800" dirty="0" smtClean="0"/>
              <a:t>: Invasão temporal do sinal de um símbolo no sinal de símbolos vizinhos. Ocorre devido a formatação de pulso para limitar a banda do sinal transmitido e devido aos </a:t>
            </a:r>
            <a:r>
              <a:rPr lang="pt-BR" sz="1800" dirty="0" err="1" smtClean="0"/>
              <a:t>multipercursos</a:t>
            </a:r>
            <a:r>
              <a:rPr lang="pt-BR" sz="1800" dirty="0" smtClean="0"/>
              <a:t> do canal sem fio (</a:t>
            </a:r>
            <a:r>
              <a:rPr lang="pt-BR" sz="1800" dirty="0" err="1" smtClean="0"/>
              <a:t>delay</a:t>
            </a:r>
            <a:r>
              <a:rPr lang="pt-BR" sz="1800" dirty="0" smtClean="0"/>
              <a:t> spread);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FF0000"/>
                </a:solidFill>
              </a:rPr>
              <a:t>Problema: </a:t>
            </a:r>
            <a:r>
              <a:rPr lang="pt-BR" sz="1600" b="1" dirty="0" smtClean="0"/>
              <a:t>rotação da constelação; </a:t>
            </a:r>
            <a:r>
              <a:rPr lang="pt-BR" sz="1600" dirty="0" smtClean="0"/>
              <a:t>piso de BER (existe um limite de BER irredutível, mesmo com o aumento de SNR)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3</a:t>
            </a:r>
          </a:p>
        </p:txBody>
      </p:sp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6915150" cy="2762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Problemas clássicos do canal sem fio e limitado em banda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r>
              <a:rPr lang="pt-BR" sz="1800" b="1" u="sng" dirty="0" smtClean="0"/>
              <a:t>Interferência Inter-simbólica ou ISI</a:t>
            </a:r>
            <a:r>
              <a:rPr lang="pt-BR" sz="1800" dirty="0" smtClean="0"/>
              <a:t>: Invasão temporal do sinal de um símbolo no sinal de símbolos vizinhos. Ocorre devido a formatação de pulso para limitar a banda do sinal transmitido e devido aos </a:t>
            </a:r>
            <a:r>
              <a:rPr lang="pt-BR" sz="1800" dirty="0" err="1" smtClean="0"/>
              <a:t>multipercursos</a:t>
            </a:r>
            <a:r>
              <a:rPr lang="pt-BR" sz="1800" dirty="0" smtClean="0"/>
              <a:t> do canal sem fio (</a:t>
            </a:r>
            <a:r>
              <a:rPr lang="pt-BR" sz="1800" dirty="0" err="1" smtClean="0"/>
              <a:t>delay</a:t>
            </a:r>
            <a:r>
              <a:rPr lang="pt-BR" sz="1800" dirty="0" smtClean="0"/>
              <a:t> spread);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FF0000"/>
                </a:solidFill>
              </a:rPr>
              <a:t>Problema: </a:t>
            </a:r>
            <a:r>
              <a:rPr lang="pt-BR" sz="1600" dirty="0" smtClean="0"/>
              <a:t>rotação da constelação</a:t>
            </a:r>
            <a:r>
              <a:rPr lang="pt-BR" sz="1600" b="1" dirty="0" smtClean="0"/>
              <a:t>; piso de BER (existe um limite de BER irredutível, mesmo com o aumento de SNR)</a:t>
            </a:r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3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/>
          <a:srcRect l="10156" t="12500" r="6250" b="14583"/>
          <a:stretch>
            <a:fillRect/>
          </a:stretch>
        </p:blipFill>
        <p:spPr bwMode="auto">
          <a:xfrm>
            <a:off x="1857356" y="3214686"/>
            <a:ext cx="4804716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Problemas clássicos do canal sem fio e limitado em banda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pPr algn="just"/>
            <a:r>
              <a:rPr lang="pt-BR" sz="1800" b="1" u="sng" dirty="0" smtClean="0"/>
              <a:t>Sincronismo de Fase e Frequência</a:t>
            </a:r>
            <a:r>
              <a:rPr lang="pt-BR" sz="1800" dirty="0" smtClean="0"/>
              <a:t>: ocorre quando o sinal sofre múltiplos percursos e efeito </a:t>
            </a:r>
            <a:r>
              <a:rPr lang="pt-BR" sz="1800" dirty="0" err="1" smtClean="0"/>
              <a:t>doppler</a:t>
            </a:r>
            <a:r>
              <a:rPr lang="pt-BR" sz="1800" dirty="0" smtClean="0"/>
              <a:t> até chegar no receptor (e.g. um canal seletivo no tempo </a:t>
            </a:r>
            <a:r>
              <a:rPr lang="en-US" sz="1800" dirty="0" err="1" smtClean="0"/>
              <a:t>causa</a:t>
            </a:r>
            <a:r>
              <a:rPr lang="en-US" sz="1800" dirty="0" smtClean="0"/>
              <a:t> um </a:t>
            </a:r>
            <a:r>
              <a:rPr lang="en-US" sz="1800" dirty="0" err="1" smtClean="0"/>
              <a:t>offeset</a:t>
            </a:r>
            <a:r>
              <a:rPr lang="en-US" sz="1800" dirty="0" smtClean="0"/>
              <a:t> de </a:t>
            </a:r>
            <a:r>
              <a:rPr lang="en-US" sz="1800" dirty="0" err="1" smtClean="0"/>
              <a:t>fase</a:t>
            </a:r>
            <a:r>
              <a:rPr lang="en-US" sz="1800" dirty="0" smtClean="0"/>
              <a:t> no </a:t>
            </a:r>
            <a:r>
              <a:rPr lang="en-US" sz="1800" dirty="0" err="1" smtClean="0"/>
              <a:t>sinal</a:t>
            </a:r>
            <a:r>
              <a:rPr lang="en-US" sz="1800" dirty="0" smtClean="0"/>
              <a:t> </a:t>
            </a:r>
            <a:r>
              <a:rPr lang="en-US" sz="1800" dirty="0" err="1" smtClean="0"/>
              <a:t>recebido</a:t>
            </a:r>
            <a:r>
              <a:rPr lang="pt-BR" sz="1800" dirty="0" smtClean="0"/>
              <a:t>).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FF0000"/>
                </a:solidFill>
              </a:rPr>
              <a:t>Problema: </a:t>
            </a:r>
            <a:r>
              <a:rPr lang="pt-BR" sz="1600" dirty="0" smtClean="0"/>
              <a:t>rotação da constelação; efeito nulo de quadratura; </a:t>
            </a:r>
          </a:p>
          <a:p>
            <a:pPr lvl="1" algn="just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00B050"/>
                </a:solidFill>
              </a:rPr>
              <a:t>Solução simples:  </a:t>
            </a:r>
            <a:r>
              <a:rPr lang="pt-BR" sz="1600" dirty="0" smtClean="0"/>
              <a:t>Modulação DPSK e algoritmo </a:t>
            </a:r>
            <a:r>
              <a:rPr lang="pt-BR" sz="1600" b="1" dirty="0" smtClean="0"/>
              <a:t>Costas Loop</a:t>
            </a:r>
            <a:r>
              <a:rPr lang="pt-BR" sz="1600" dirty="0" smtClean="0"/>
              <a:t>.</a:t>
            </a:r>
          </a:p>
          <a:p>
            <a:pPr algn="just">
              <a:buNone/>
            </a:pPr>
            <a:endParaRPr lang="pt-BR" sz="1800" b="1" u="sng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 </a:t>
            </a:r>
            <a:endParaRPr lang="pt-BR" sz="2000" b="1" u="sng" dirty="0" smtClean="0"/>
          </a:p>
          <a:p>
            <a:pPr>
              <a:buNone/>
            </a:pPr>
            <a:endParaRPr lang="pt-BR" sz="2000" b="1" dirty="0"/>
          </a:p>
          <a:p>
            <a:endParaRPr lang="pt-BR" sz="2000" b="1" dirty="0"/>
          </a:p>
          <a:p>
            <a:pPr>
              <a:buNone/>
            </a:pPr>
            <a:endParaRPr lang="pt-BR" sz="2000" i="1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b="1" i="1" u="sng" dirty="0"/>
          </a:p>
          <a:p>
            <a:pPr algn="just"/>
            <a:endParaRPr lang="pt-BR" sz="2000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3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 l="26041" t="22500" r="28646" b="45833"/>
          <a:stretch>
            <a:fillRect/>
          </a:stretch>
        </p:blipFill>
        <p:spPr bwMode="auto">
          <a:xfrm>
            <a:off x="1214414" y="2786058"/>
            <a:ext cx="6357982" cy="27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2428860" y="5488560"/>
            <a:ext cx="1928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Erro de fase</a:t>
            </a:r>
            <a:endParaRPr lang="pt-BR" b="1" dirty="0"/>
          </a:p>
        </p:txBody>
      </p:sp>
      <p:sp>
        <p:nvSpPr>
          <p:cNvPr id="10" name="Retângulo 9"/>
          <p:cNvSpPr/>
          <p:nvPr/>
        </p:nvSpPr>
        <p:spPr>
          <a:xfrm>
            <a:off x="4572000" y="5488560"/>
            <a:ext cx="2357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Erro de </a:t>
            </a:r>
            <a:r>
              <a:rPr lang="pt-BR" b="1" dirty="0" err="1" smtClean="0"/>
              <a:t>frequência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1784" cy="459432"/>
          </a:xfrm>
        </p:spPr>
        <p:txBody>
          <a:bodyPr/>
          <a:lstStyle/>
          <a:p>
            <a:r>
              <a:rPr lang="pt-BR" sz="2400" dirty="0" smtClean="0"/>
              <a:t>Problemas clássicos do canal sem fio e limitado em banda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836712"/>
            <a:ext cx="8583488" cy="5688632"/>
          </a:xfrm>
        </p:spPr>
        <p:txBody>
          <a:bodyPr/>
          <a:lstStyle/>
          <a:p>
            <a:pPr algn="just"/>
            <a:r>
              <a:rPr lang="pt-BR" sz="1800" b="1" u="sng" dirty="0" smtClean="0"/>
              <a:t>Ruído AWGN</a:t>
            </a:r>
            <a:r>
              <a:rPr lang="pt-BR" sz="1800" dirty="0" smtClean="0"/>
              <a:t>: ocorre devido o movimento aleatório de elétrons na cadeia de transmissão e recepção, espalhado por todo espectro (inevitável num sistema de comunicação real).</a:t>
            </a:r>
          </a:p>
          <a:p>
            <a:pPr lvl="1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FF0000"/>
                </a:solidFill>
              </a:rPr>
              <a:t>Problema: </a:t>
            </a:r>
            <a:r>
              <a:rPr lang="pt-BR" sz="1600" dirty="0" smtClean="0"/>
              <a:t>sinal aleatório adicionado ao sinal recebido; </a:t>
            </a:r>
          </a:p>
          <a:p>
            <a:pPr lvl="1" algn="just">
              <a:buFont typeface="Wingdings" pitchFamily="2" charset="2"/>
              <a:buChar char="ü"/>
            </a:pPr>
            <a:r>
              <a:rPr lang="pt-BR" sz="1600" b="1" dirty="0" smtClean="0">
                <a:solidFill>
                  <a:srgbClr val="00B050"/>
                </a:solidFill>
              </a:rPr>
              <a:t>Um solução simples: </a:t>
            </a:r>
            <a:r>
              <a:rPr lang="pt-BR" sz="1600" dirty="0" smtClean="0"/>
              <a:t>controle de potência (aumento de SNR);</a:t>
            </a:r>
            <a:r>
              <a:rPr lang="pt-BR" sz="2000" dirty="0" smtClean="0"/>
              <a:t> </a:t>
            </a:r>
            <a:endParaRPr lang="pt-BR" sz="2000" b="1" u="sng" dirty="0" smtClean="0"/>
          </a:p>
          <a:p>
            <a:pPr>
              <a:buNone/>
            </a:pPr>
            <a:endParaRPr lang="pt-BR" sz="2000" b="1" dirty="0"/>
          </a:p>
          <a:p>
            <a:endParaRPr lang="pt-BR" sz="2000" b="1" dirty="0"/>
          </a:p>
          <a:p>
            <a:pPr>
              <a:buNone/>
            </a:pPr>
            <a:endParaRPr lang="pt-BR" sz="2000" i="1" dirty="0"/>
          </a:p>
          <a:p>
            <a:pPr>
              <a:buNone/>
            </a:pPr>
            <a:endParaRPr lang="pt-BR" sz="2000" dirty="0"/>
          </a:p>
          <a:p>
            <a:pPr>
              <a:buNone/>
            </a:pPr>
            <a:endParaRPr lang="pt-BR" sz="2000" b="1" i="1" u="sng" dirty="0"/>
          </a:p>
          <a:p>
            <a:pPr algn="just"/>
            <a:endParaRPr lang="pt-BR" sz="2000" dirty="0"/>
          </a:p>
        </p:txBody>
      </p:sp>
      <p:sp>
        <p:nvSpPr>
          <p:cNvPr id="4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53336"/>
            <a:ext cx="432172" cy="288777"/>
          </a:xfrm>
          <a:prstGeom prst="rect">
            <a:avLst/>
          </a:prstGeom>
          <a:noFill/>
        </p:spPr>
        <p:txBody>
          <a:bodyPr/>
          <a:lstStyle/>
          <a:p>
            <a:r>
              <a:rPr lang="pt-BR" sz="1200" dirty="0" smtClean="0">
                <a:latin typeface="+mn-lt"/>
              </a:rPr>
              <a:t>3</a:t>
            </a:r>
          </a:p>
        </p:txBody>
      </p:sp>
      <p:sp>
        <p:nvSpPr>
          <p:cNvPr id="5122" name="AutoShape 2" descr="Image result for awgn chan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 l="26562" t="23333" r="24479" b="32339"/>
          <a:stretch>
            <a:fillRect/>
          </a:stretch>
        </p:blipFill>
        <p:spPr bwMode="auto">
          <a:xfrm>
            <a:off x="1357290" y="2643182"/>
            <a:ext cx="6715172" cy="38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10327</TotalTime>
  <Words>796</Words>
  <Application>Microsoft Office PowerPoint</Application>
  <PresentationFormat>Apresentação na tela (4:3)</PresentationFormat>
  <Paragraphs>93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Technology at work design template</vt:lpstr>
      <vt:lpstr>Slide 1</vt:lpstr>
      <vt:lpstr>Objetivos</vt:lpstr>
      <vt:lpstr>Cadeia de Transmissão/Recepção</vt:lpstr>
      <vt:lpstr>Problemas clássicos do canal sem fio e limitado em banda</vt:lpstr>
      <vt:lpstr>Problemas clássicos do canal sem fio e limitado em banda</vt:lpstr>
      <vt:lpstr>Problemas clássicos do canal sem fio e limitado em banda</vt:lpstr>
      <vt:lpstr>Problemas clássicos do canal sem fio e limitado em banda</vt:lpstr>
      <vt:lpstr>Problemas clássicos do canal sem fio e limitado em banda</vt:lpstr>
      <vt:lpstr>Problemas clássicos do canal sem fio e limitado em banda</vt:lpstr>
      <vt:lpstr>Problemas clássicos do canal sem fio e limitado em banda</vt:lpstr>
      <vt:lpstr>Problemas clássicos do canal sem fio e limitado em banda</vt:lpstr>
      <vt:lpstr>Sobre o GppCom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</cp:lastModifiedBy>
  <cp:revision>1215</cp:revision>
  <dcterms:created xsi:type="dcterms:W3CDTF">2010-09-08T14:21:37Z</dcterms:created>
  <dcterms:modified xsi:type="dcterms:W3CDTF">2016-11-23T15:06:10Z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