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10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Override9.xml" ContentType="application/vnd.openxmlformats-officedocument.themeOverr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5" r:id="rId2"/>
    <p:sldId id="328" r:id="rId3"/>
    <p:sldId id="354" r:id="rId4"/>
  </p:sldIdLst>
  <p:sldSz cx="9144000" cy="6858000" type="screen4x3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3333CC"/>
    <a:srgbClr val="BA0003"/>
    <a:srgbClr val="62139E"/>
    <a:srgbClr val="219797"/>
    <a:srgbClr val="E3CD74"/>
    <a:srgbClr val="EEB42D"/>
    <a:srgbClr val="EED4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00" autoAdjust="0"/>
    <p:restoredTop sz="94600" autoAdjust="0"/>
  </p:normalViewPr>
  <p:slideViewPr>
    <p:cSldViewPr>
      <p:cViewPr varScale="1">
        <p:scale>
          <a:sx n="86" d="100"/>
          <a:sy n="8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B4BF1-90CD-4994-80D7-B6A10D7E43D3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CC778-779E-466F-936F-AA822415B6E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4525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4F83A60-A70A-4C35-A759-A44B98CEA1FA}" type="datetimeFigureOut">
              <a:rPr lang="pt-BR" smtClean="0"/>
              <a:pPr/>
              <a:t>16/11/2016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D5EFA9-A741-46AB-8557-ED62BC726E3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387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©Grupo GppCom@DCO-UFRN</a:t>
            </a:r>
            <a:endParaRPr lang="pt-BR">
              <a:solidFill>
                <a:prstClr val="black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6F0000-EEA9-421A-A398-EA53BA5BF011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>
              <a:solidFill>
                <a:prstClr val="black"/>
              </a:solidFill>
            </a:endParaRPr>
          </a:p>
        </p:txBody>
      </p:sp>
      <p:sp>
        <p:nvSpPr>
          <p:cNvPr id="8" name="Espaço Reservado para Data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pt-BR" smtClean="0">
                <a:solidFill>
                  <a:prstClr val="black"/>
                </a:solidFill>
              </a:rPr>
              <a:t>31/03/2011</a:t>
            </a:r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10378A-298C-4171-BBCA-7539D2BF46E1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86550" y="1828800"/>
            <a:ext cx="2076450" cy="4267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828800"/>
            <a:ext cx="6076950" cy="4267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D3C22-8A2D-4712-8D76-BD97299AC4A5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0689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9580199-F511-47B0-8E84-499637128E84}" type="slidenum">
              <a:rPr lang="pt-BR" smtClean="0">
                <a:solidFill>
                  <a:prstClr val="black"/>
                </a:solidFill>
                <a:latin typeface="Times New Roman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pt-BR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-2264" y="-1488"/>
            <a:ext cx="9146263" cy="550168"/>
          </a:xfrm>
          <a:solidFill>
            <a:srgbClr val="E3CD74"/>
          </a:solidFill>
        </p:spPr>
        <p:txBody>
          <a:bodyPr/>
          <a:lstStyle>
            <a:lvl1pPr>
              <a:defRPr sz="2400"/>
            </a:lvl1pPr>
          </a:lstStyle>
          <a:p>
            <a:r>
              <a:rPr lang="pt-BR" dirty="0" smtClean="0"/>
              <a:t>Princípios de Telecomunicações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583488" cy="4899248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0" name="Espaço Reservado para Conteúdo 8"/>
          <p:cNvSpPr>
            <a:spLocks noGrp="1"/>
          </p:cNvSpPr>
          <p:nvPr>
            <p:ph sz="quarter" idx="13" hasCustomPrompt="1"/>
          </p:nvPr>
        </p:nvSpPr>
        <p:spPr>
          <a:xfrm>
            <a:off x="0" y="548680"/>
            <a:ext cx="9144000" cy="360039"/>
          </a:xfrm>
          <a:solidFill>
            <a:schemeClr val="accent2"/>
          </a:solidFill>
        </p:spPr>
        <p:txBody>
          <a:bodyPr/>
          <a:lstStyle>
            <a:lvl1pPr>
              <a:buNone/>
              <a:defRPr lang="pt-BR" sz="1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44624"/>
            <a:ext cx="8305800" cy="838200"/>
          </a:xfrm>
        </p:spPr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583488" cy="5256584"/>
          </a:xfrm>
        </p:spPr>
        <p:txBody>
          <a:bodyPr/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7669088" y="6453336"/>
            <a:ext cx="1295400" cy="288032"/>
          </a:xfrm>
        </p:spPr>
        <p:txBody>
          <a:bodyPr/>
          <a:lstStyle>
            <a:lvl1pPr>
              <a:defRPr/>
            </a:lvl1pPr>
          </a:lstStyle>
          <a:p>
            <a:fld id="{CB44E7A9-0A9B-4293-B1B1-B022477B5E4B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86300" y="2667000"/>
            <a:ext cx="4076700" cy="3429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C7F44-C129-4B69-BF24-F0D0DBD7AC0A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C0751-9D60-432F-AC43-A5A60972E45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5989F-F624-4792-8EE8-7E3AA77E24F7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0F6EA-57D3-4910-8A97-092E4916FFF7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5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E910-3852-4039-A701-A4ED66B428F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EA31D-7463-4A91-94F3-1178A3EB444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9512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</a:t>
            </a:r>
            <a:r>
              <a:rPr kumimoji="0" lang="pt-BR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Angelo</a:t>
            </a: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de Sousa Junior @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3" cstate="print">
            <a:alphaModFix amt="1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FE579-4380-479B-9AF6-8A2BBAD1061C}" type="slidenum">
              <a:rPr lang="pt-BR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88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67000"/>
            <a:ext cx="8305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cs typeface="Arial" charset="0"/>
              </a:defRPr>
            </a:lvl1pPr>
          </a:lstStyle>
          <a:p>
            <a:fld id="{DB7DAC3F-FC06-4846-91B5-C2DC74526F3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8" name="Espaço Reservado para Rodapé 4"/>
          <p:cNvSpPr txBox="1">
            <a:spLocks/>
          </p:cNvSpPr>
          <p:nvPr userDrawn="1"/>
        </p:nvSpPr>
        <p:spPr bwMode="auto">
          <a:xfrm>
            <a:off x="176808" y="6489104"/>
            <a:ext cx="7059488" cy="32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Prof. Dr. Vicente Angelo de Sousa Junior @ GppCom  - UFRN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vicente.sousa@ct.ufrn.br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de cantos arredondados 28"/>
          <p:cNvSpPr/>
          <p:nvPr/>
        </p:nvSpPr>
        <p:spPr>
          <a:xfrm>
            <a:off x="0" y="5733255"/>
            <a:ext cx="9144000" cy="1124745"/>
          </a:xfrm>
          <a:prstGeom prst="roundRect">
            <a:avLst>
              <a:gd name="adj" fmla="val 10000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63500" h="25400"/>
          </a:sp3d>
        </p:spPr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156176" y="476672"/>
            <a:ext cx="263583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406" y="2420888"/>
            <a:ext cx="9072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Avaliação da UNIDADE III</a:t>
            </a:r>
          </a:p>
        </p:txBody>
      </p:sp>
      <p:sp>
        <p:nvSpPr>
          <p:cNvPr id="14" name="Rectangle 6"/>
          <p:cNvSpPr/>
          <p:nvPr/>
        </p:nvSpPr>
        <p:spPr>
          <a:xfrm>
            <a:off x="251520" y="5930116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</a:rPr>
              <a:t>Universidade Federal do Rio Grande do Norte (UFRN)</a:t>
            </a:r>
            <a:endParaRPr lang="pt-BR" sz="2800" dirty="0" smtClean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</a:endParaRPr>
          </a:p>
        </p:txBody>
      </p:sp>
      <p:pic>
        <p:nvPicPr>
          <p:cNvPr id="12" name="Picture 11" descr="gppcom_logotipo.jpg"/>
          <p:cNvPicPr>
            <a:picLocks noChangeAspect="1"/>
          </p:cNvPicPr>
          <p:nvPr/>
        </p:nvPicPr>
        <p:blipFill>
          <a:blip r:embed="rId4" cstate="print"/>
          <a:srcRect l="5416" t="7483" r="4652" b="13955"/>
          <a:stretch>
            <a:fillRect/>
          </a:stretch>
        </p:blipFill>
        <p:spPr>
          <a:xfrm>
            <a:off x="251520" y="332656"/>
            <a:ext cx="2220878" cy="14550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23528" y="4149080"/>
            <a:ext cx="80648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Vicente Sousa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srgbClr val="1F497D">
                    <a:lumMod val="75000"/>
                  </a:srgbClr>
                </a:solidFill>
                <a:latin typeface="Times New Roman"/>
              </a:rPr>
              <a:t>GppCom/DCO/UFRN</a:t>
            </a:r>
            <a:endParaRPr lang="pt-BR" sz="2400" b="1" dirty="0" smtClean="0">
              <a:solidFill>
                <a:srgbClr val="1F497D">
                  <a:lumMod val="75000"/>
                </a:srgbClr>
              </a:solidFill>
              <a:latin typeface="Times New Roman"/>
            </a:endParaRPr>
          </a:p>
        </p:txBody>
      </p:sp>
      <p:pic>
        <p:nvPicPr>
          <p:cNvPr id="10" name="Picture 9" descr="dc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59832" y="476672"/>
            <a:ext cx="2694195" cy="1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sz="2800" dirty="0" smtClean="0"/>
              <a:t>Usar blocos do GNU Radio para construir um transmissor e um receptor </a:t>
            </a:r>
            <a:r>
              <a:rPr lang="pt-BR" sz="2800" dirty="0" smtClean="0"/>
              <a:t>banda-estreita;</a:t>
            </a:r>
            <a:endParaRPr lang="pt-BR" sz="2800" dirty="0" smtClean="0"/>
          </a:p>
          <a:p>
            <a:pPr>
              <a:spcAft>
                <a:spcPts val="600"/>
              </a:spcAft>
            </a:pPr>
            <a:r>
              <a:rPr lang="pt-BR" sz="2800" dirty="0" smtClean="0"/>
              <a:t>Pesquisar como é a implementação de blocos do GNU </a:t>
            </a:r>
            <a:r>
              <a:rPr lang="pt-BR" sz="2800" dirty="0" smtClean="0"/>
              <a:t>Radio e documentar.</a:t>
            </a:r>
            <a:endParaRPr lang="pt-BR" sz="2800" dirty="0"/>
          </a:p>
        </p:txBody>
      </p:sp>
      <p:pic>
        <p:nvPicPr>
          <p:cNvPr id="12290" name="Picture 2" descr="http://t1.gstatic.com/images?q=tbn:ANd9GcSvNMsBKLzD2Ct5n9oGX1S8RZBstMG8rJfdaB_1ag-HgHcf_JK3H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3573016"/>
            <a:ext cx="3105150" cy="147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Objetos</a:t>
            </a:r>
            <a:endParaRPr lang="pt-BR" sz="1800" dirty="0"/>
          </a:p>
        </p:txBody>
      </p:sp>
      <p:sp>
        <p:nvSpPr>
          <p:cNvPr id="6" name="Espaço Reservado para Conteúdo 10"/>
          <p:cNvSpPr>
            <a:spLocks noGrp="1"/>
          </p:cNvSpPr>
          <p:nvPr>
            <p:ph idx="1"/>
          </p:nvPr>
        </p:nvSpPr>
        <p:spPr>
          <a:xfrm>
            <a:off x="179512" y="908720"/>
            <a:ext cx="8583488" cy="4949172"/>
          </a:xfrm>
        </p:spPr>
        <p:txBody>
          <a:bodyPr/>
          <a:lstStyle/>
          <a:p>
            <a:r>
              <a:rPr lang="pt-BR" sz="2000" dirty="0" err="1" smtClean="0"/>
              <a:t>Loopback</a:t>
            </a:r>
            <a:r>
              <a:rPr lang="pt-BR" sz="2000" dirty="0" smtClean="0"/>
              <a:t> ou transmissão e recepção real (usando a USRP) do NBFM;</a:t>
            </a:r>
          </a:p>
          <a:p>
            <a:pPr lvl="1"/>
            <a:r>
              <a:rPr lang="pt-BR" sz="2000" dirty="0" smtClean="0">
                <a:solidFill>
                  <a:schemeClr val="tx2"/>
                </a:solidFill>
              </a:rPr>
              <a:t>Parte 1: tom senoidal;</a:t>
            </a:r>
          </a:p>
          <a:p>
            <a:pPr lvl="1"/>
            <a:r>
              <a:rPr lang="pt-BR" sz="2000" dirty="0" smtClean="0">
                <a:solidFill>
                  <a:schemeClr val="tx2"/>
                </a:solidFill>
              </a:rPr>
              <a:t>Parte 2: música.</a:t>
            </a:r>
          </a:p>
          <a:p>
            <a:r>
              <a:rPr lang="pt-BR" sz="2400" b="1" dirty="0" smtClean="0">
                <a:solidFill>
                  <a:schemeClr val="tx2"/>
                </a:solidFill>
              </a:rPr>
              <a:t>Entregas (via SIGAA)</a:t>
            </a:r>
          </a:p>
          <a:p>
            <a:pPr lvl="1"/>
            <a:r>
              <a:rPr lang="pt-BR" sz="2000" dirty="0" smtClean="0">
                <a:solidFill>
                  <a:schemeClr val="tx2"/>
                </a:solidFill>
              </a:rPr>
              <a:t> Arquivos </a:t>
            </a:r>
            <a:r>
              <a:rPr lang="pt-BR" sz="2000" dirty="0" err="1" smtClean="0">
                <a:solidFill>
                  <a:schemeClr val="tx2"/>
                </a:solidFill>
              </a:rPr>
              <a:t>GRCs</a:t>
            </a:r>
            <a:endParaRPr lang="pt-BR" sz="2000" dirty="0" smtClean="0">
              <a:solidFill>
                <a:schemeClr val="tx2"/>
              </a:solidFill>
            </a:endParaRPr>
          </a:p>
          <a:p>
            <a:pPr lvl="1"/>
            <a:r>
              <a:rPr lang="pt-BR" sz="2000" dirty="0" smtClean="0">
                <a:solidFill>
                  <a:schemeClr val="tx2"/>
                </a:solidFill>
              </a:rPr>
              <a:t>Relatório de no máximo 5 páginas sobre o experimento (cada página a mais desconta 1 ponto da avaliação)</a:t>
            </a:r>
          </a:p>
          <a:p>
            <a:r>
              <a:rPr lang="pt-BR" sz="2400" b="1" dirty="0" smtClean="0">
                <a:solidFill>
                  <a:schemeClr val="tx2"/>
                </a:solidFill>
              </a:rPr>
              <a:t>Prazo</a:t>
            </a:r>
          </a:p>
          <a:p>
            <a:pPr lvl="1"/>
            <a:r>
              <a:rPr lang="pt-BR" sz="2000" dirty="0" smtClean="0"/>
              <a:t>SIGAA: 30/11/2016;</a:t>
            </a:r>
          </a:p>
          <a:p>
            <a:pPr lvl="1"/>
            <a:r>
              <a:rPr lang="pt-BR" sz="2000" dirty="0" smtClean="0">
                <a:solidFill>
                  <a:schemeClr val="tx2"/>
                </a:solidFill>
              </a:rPr>
              <a:t>Para os experimentos que exigem a USRP, o aluno deve fazer o demonstrativo em laboratório no dia </a:t>
            </a:r>
            <a:r>
              <a:rPr lang="pt-BR" sz="2000" dirty="0" smtClean="0"/>
              <a:t>30/11/2016.</a:t>
            </a:r>
            <a:endParaRPr lang="pt-BR" sz="2000" dirty="0" smtClean="0"/>
          </a:p>
          <a:p>
            <a:pPr lvl="1"/>
            <a:endParaRPr lang="pt-BR" sz="2000" dirty="0" smtClean="0">
              <a:solidFill>
                <a:schemeClr val="tx2"/>
              </a:solidFill>
            </a:endParaRPr>
          </a:p>
          <a:p>
            <a:pPr lvl="1"/>
            <a:endParaRPr lang="pt-BR" sz="2000" dirty="0" smtClean="0">
              <a:solidFill>
                <a:schemeClr val="tx2"/>
              </a:solidFill>
            </a:endParaRPr>
          </a:p>
          <a:p>
            <a:pPr lvl="1"/>
            <a:endParaRPr lang="pt-BR" sz="20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theme/theme1.xml><?xml version="1.0" encoding="utf-8"?>
<a:theme xmlns:a="http://schemas.openxmlformats.org/drawingml/2006/main" name="Technology at work design templat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4D4D4D"/>
        </a:dk1>
        <a:lt1>
          <a:srgbClr val="FFFFD9"/>
        </a:lt1>
        <a:dk2>
          <a:srgbClr val="000000"/>
        </a:dk2>
        <a:lt2>
          <a:srgbClr val="7F7F7D"/>
        </a:lt2>
        <a:accent1>
          <a:srgbClr val="DEDACF"/>
        </a:accent1>
        <a:accent2>
          <a:srgbClr val="536D89"/>
        </a:accent2>
        <a:accent3>
          <a:srgbClr val="FFFFE9"/>
        </a:accent3>
        <a:accent4>
          <a:srgbClr val="404040"/>
        </a:accent4>
        <a:accent5>
          <a:srgbClr val="ECEAE4"/>
        </a:accent5>
        <a:accent6>
          <a:srgbClr val="4A627C"/>
        </a:accent6>
        <a:hlink>
          <a:srgbClr val="943C35"/>
        </a:hlink>
        <a:folHlink>
          <a:srgbClr val="6340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E1EAED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EF3F4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5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666666"/>
        </a:dk1>
        <a:lt1>
          <a:srgbClr val="FFFFFF"/>
        </a:lt1>
        <a:dk2>
          <a:srgbClr val="000000"/>
        </a:dk2>
        <a:lt2>
          <a:srgbClr val="333333"/>
        </a:lt2>
        <a:accent1>
          <a:srgbClr val="D7DCC8"/>
        </a:accent1>
        <a:accent2>
          <a:srgbClr val="8DC6FF"/>
        </a:accent2>
        <a:accent3>
          <a:srgbClr val="FFFFFF"/>
        </a:accent3>
        <a:accent4>
          <a:srgbClr val="565656"/>
        </a:accent4>
        <a:accent5>
          <a:srgbClr val="E8EBE0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58572B"/>
        </a:dk1>
        <a:lt1>
          <a:srgbClr val="FFFFFF"/>
        </a:lt1>
        <a:dk2>
          <a:srgbClr val="808000"/>
        </a:dk2>
        <a:lt2>
          <a:srgbClr val="333333"/>
        </a:lt2>
        <a:accent1>
          <a:srgbClr val="CCCC99"/>
        </a:accent1>
        <a:accent2>
          <a:srgbClr val="FFFFCC"/>
        </a:accent2>
        <a:accent3>
          <a:srgbClr val="FFFFFF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666633"/>
        </a:dk1>
        <a:lt1>
          <a:srgbClr val="008080"/>
        </a:lt1>
        <a:dk2>
          <a:srgbClr val="808000"/>
        </a:dk2>
        <a:lt2>
          <a:srgbClr val="005A58"/>
        </a:lt2>
        <a:accent1>
          <a:srgbClr val="B5C6B3"/>
        </a:accent1>
        <a:accent2>
          <a:srgbClr val="FFA962"/>
        </a:accent2>
        <a:accent3>
          <a:srgbClr val="AAC0C0"/>
        </a:accent3>
        <a:accent4>
          <a:srgbClr val="56562A"/>
        </a:accent4>
        <a:accent5>
          <a:srgbClr val="D7DFD6"/>
        </a:accent5>
        <a:accent6>
          <a:srgbClr val="E79958"/>
        </a:accent6>
        <a:hlink>
          <a:srgbClr val="FFEFCE"/>
        </a:hlink>
        <a:folHlink>
          <a:srgbClr val="A741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3366"/>
        </a:dk1>
        <a:lt1>
          <a:srgbClr val="A28E73"/>
        </a:lt1>
        <a:dk2>
          <a:srgbClr val="000099"/>
        </a:dk2>
        <a:lt2>
          <a:srgbClr val="D2C368"/>
        </a:lt2>
        <a:accent1>
          <a:srgbClr val="D1EBEA"/>
        </a:accent1>
        <a:accent2>
          <a:srgbClr val="CEC975"/>
        </a:accent2>
        <a:accent3>
          <a:srgbClr val="AAAACA"/>
        </a:accent3>
        <a:accent4>
          <a:srgbClr val="8A7861"/>
        </a:accent4>
        <a:accent5>
          <a:srgbClr val="E5F3F3"/>
        </a:accent5>
        <a:accent6>
          <a:srgbClr val="BAB669"/>
        </a:accent6>
        <a:hlink>
          <a:srgbClr val="7EBA93"/>
        </a:hlink>
        <a:folHlink>
          <a:srgbClr val="F09D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36699"/>
        </a:dk1>
        <a:lt1>
          <a:srgbClr val="969696"/>
        </a:lt1>
        <a:dk2>
          <a:srgbClr val="000000"/>
        </a:dk2>
        <a:lt2>
          <a:srgbClr val="517FA1"/>
        </a:lt2>
        <a:accent1>
          <a:srgbClr val="F3F5DD"/>
        </a:accent1>
        <a:accent2>
          <a:srgbClr val="CB4B0A"/>
        </a:accent2>
        <a:accent3>
          <a:srgbClr val="AAAAAA"/>
        </a:accent3>
        <a:accent4>
          <a:srgbClr val="7F7F7F"/>
        </a:accent4>
        <a:accent5>
          <a:srgbClr val="F8F9EB"/>
        </a:accent5>
        <a:accent6>
          <a:srgbClr val="B84308"/>
        </a:accent6>
        <a:hlink>
          <a:srgbClr val="D4B224"/>
        </a:hlink>
        <a:folHlink>
          <a:srgbClr val="D58E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5C1F00"/>
        </a:dk1>
        <a:lt1>
          <a:srgbClr val="8FA418"/>
        </a:lt1>
        <a:dk2>
          <a:srgbClr val="800000"/>
        </a:dk2>
        <a:lt2>
          <a:srgbClr val="A89546"/>
        </a:lt2>
        <a:accent1>
          <a:srgbClr val="EDF6BE"/>
        </a:accent1>
        <a:accent2>
          <a:srgbClr val="ADBC00"/>
        </a:accent2>
        <a:accent3>
          <a:srgbClr val="C0AAAA"/>
        </a:accent3>
        <a:accent4>
          <a:srgbClr val="798B13"/>
        </a:accent4>
        <a:accent5>
          <a:srgbClr val="F4FADB"/>
        </a:accent5>
        <a:accent6>
          <a:srgbClr val="9CAA00"/>
        </a:accent6>
        <a:hlink>
          <a:srgbClr val="FF7500"/>
        </a:hlink>
        <a:folHlink>
          <a:srgbClr val="3E5E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0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1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1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3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4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5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6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7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8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9.xml><?xml version="1.0" encoding="utf-8"?>
<a:themeOverride xmlns:a="http://schemas.openxmlformats.org/drawingml/2006/main">
  <a:clrScheme name="Escala de Cinza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</TotalTime>
  <Words>129</Words>
  <Application>Microsoft Office PowerPoint</Application>
  <PresentationFormat>Apresentação na tela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Technology at work design template</vt:lpstr>
      <vt:lpstr>Slide 1</vt:lpstr>
      <vt:lpstr>Objetivos</vt:lpstr>
      <vt:lpstr>Objetos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Comunicações Móveis</dc:title>
  <dc:creator>Juliana</dc:creator>
  <cp:lastModifiedBy>vicente</cp:lastModifiedBy>
  <cp:revision>641</cp:revision>
  <dcterms:created xsi:type="dcterms:W3CDTF">2010-09-08T14:21:37Z</dcterms:created>
  <dcterms:modified xsi:type="dcterms:W3CDTF">2016-11-16T16:47:53Z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TC010721571046</vt:lpwstr>
  </property>
</Properties>
</file>