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Codec Pro Bold" charset="1" panose="00000600000000000000"/>
      <p:regular r:id="rId14"/>
    </p:embeddedFont>
    <p:embeddedFont>
      <p:font typeface="Bree Serif" charset="1" panose="02000503040000020004"/>
      <p:regular r:id="rId15"/>
    </p:embeddedFont>
    <p:embeddedFont>
      <p:font typeface="Codec Pro Ultra-Bold" charset="1" panose="00000700000000000000"/>
      <p:regular r:id="rId16"/>
    </p:embeddedFont>
    <p:embeddedFont>
      <p:font typeface="Codec Pro" charset="1" panose="000005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jpeg" Type="http://schemas.openxmlformats.org/officeDocument/2006/relationships/image"/><Relationship Id="rId3" Target="../media/image14.png" Type="http://schemas.openxmlformats.org/officeDocument/2006/relationships/image"/><Relationship Id="rId4" Target="../media/image15.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5C69F5">
                <a:alpha val="100000"/>
              </a:srgbClr>
            </a:gs>
          </a:gsLst>
          <a:lin ang="2700000"/>
        </a:gradFill>
      </p:bgPr>
    </p:bg>
    <p:spTree>
      <p:nvGrpSpPr>
        <p:cNvPr id="1" name=""/>
        <p:cNvGrpSpPr/>
        <p:nvPr/>
      </p:nvGrpSpPr>
      <p:grpSpPr>
        <a:xfrm>
          <a:off x="0" y="0"/>
          <a:ext cx="0" cy="0"/>
          <a:chOff x="0" y="0"/>
          <a:chExt cx="0" cy="0"/>
        </a:xfrm>
      </p:grpSpPr>
      <p:sp>
        <p:nvSpPr>
          <p:cNvPr name="Freeform 2" id="2"/>
          <p:cNvSpPr/>
          <p:nvPr/>
        </p:nvSpPr>
        <p:spPr>
          <a:xfrm flipH="false" flipV="false" rot="0">
            <a:off x="-1103384" y="-1675084"/>
            <a:ext cx="6000534" cy="3567590"/>
          </a:xfrm>
          <a:custGeom>
            <a:avLst/>
            <a:gdLst/>
            <a:ahLst/>
            <a:cxnLst/>
            <a:rect r="r" b="b" t="t" l="l"/>
            <a:pathLst>
              <a:path h="3567590" w="6000534">
                <a:moveTo>
                  <a:pt x="0" y="0"/>
                </a:moveTo>
                <a:lnTo>
                  <a:pt x="6000534" y="0"/>
                </a:lnTo>
                <a:lnTo>
                  <a:pt x="6000534" y="3567591"/>
                </a:lnTo>
                <a:lnTo>
                  <a:pt x="0" y="35675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800000">
            <a:off x="12542441" y="8591206"/>
            <a:ext cx="6000534" cy="3567590"/>
          </a:xfrm>
          <a:custGeom>
            <a:avLst/>
            <a:gdLst/>
            <a:ahLst/>
            <a:cxnLst/>
            <a:rect r="r" b="b" t="t" l="l"/>
            <a:pathLst>
              <a:path h="3567590" w="6000534">
                <a:moveTo>
                  <a:pt x="0" y="0"/>
                </a:moveTo>
                <a:lnTo>
                  <a:pt x="6000534" y="0"/>
                </a:lnTo>
                <a:lnTo>
                  <a:pt x="6000534" y="3567590"/>
                </a:lnTo>
                <a:lnTo>
                  <a:pt x="0" y="35675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741048" y="537816"/>
            <a:ext cx="6000534" cy="3567590"/>
          </a:xfrm>
          <a:custGeom>
            <a:avLst/>
            <a:gdLst/>
            <a:ahLst/>
            <a:cxnLst/>
            <a:rect r="r" b="b" t="t" l="l"/>
            <a:pathLst>
              <a:path h="3567590" w="6000534">
                <a:moveTo>
                  <a:pt x="0" y="0"/>
                </a:moveTo>
                <a:lnTo>
                  <a:pt x="6000534" y="0"/>
                </a:lnTo>
                <a:lnTo>
                  <a:pt x="6000534" y="3567590"/>
                </a:lnTo>
                <a:lnTo>
                  <a:pt x="0" y="35675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10800000">
            <a:off x="14180105" y="6181594"/>
            <a:ext cx="6000534" cy="3567590"/>
          </a:xfrm>
          <a:custGeom>
            <a:avLst/>
            <a:gdLst/>
            <a:ahLst/>
            <a:cxnLst/>
            <a:rect r="r" b="b" t="t" l="l"/>
            <a:pathLst>
              <a:path h="3567590" w="6000534">
                <a:moveTo>
                  <a:pt x="0" y="0"/>
                </a:moveTo>
                <a:lnTo>
                  <a:pt x="6000534" y="0"/>
                </a:lnTo>
                <a:lnTo>
                  <a:pt x="6000534" y="3567590"/>
                </a:lnTo>
                <a:lnTo>
                  <a:pt x="0" y="35675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2904533" y="-494599"/>
            <a:ext cx="5081972" cy="3021463"/>
          </a:xfrm>
          <a:custGeom>
            <a:avLst/>
            <a:gdLst/>
            <a:ahLst/>
            <a:cxnLst/>
            <a:rect r="r" b="b" t="t" l="l"/>
            <a:pathLst>
              <a:path h="3021463" w="5081972">
                <a:moveTo>
                  <a:pt x="0" y="0"/>
                </a:moveTo>
                <a:lnTo>
                  <a:pt x="5081972" y="0"/>
                </a:lnTo>
                <a:lnTo>
                  <a:pt x="5081972" y="3021464"/>
                </a:lnTo>
                <a:lnTo>
                  <a:pt x="0" y="30214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3275713" y="4625635"/>
            <a:ext cx="5081972" cy="3021463"/>
          </a:xfrm>
          <a:custGeom>
            <a:avLst/>
            <a:gdLst/>
            <a:ahLst/>
            <a:cxnLst/>
            <a:rect r="r" b="b" t="t" l="l"/>
            <a:pathLst>
              <a:path h="3021463" w="5081972">
                <a:moveTo>
                  <a:pt x="0" y="0"/>
                </a:moveTo>
                <a:lnTo>
                  <a:pt x="5081972" y="0"/>
                </a:lnTo>
                <a:lnTo>
                  <a:pt x="5081972" y="3021463"/>
                </a:lnTo>
                <a:lnTo>
                  <a:pt x="0" y="30214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10800000">
            <a:off x="14960748" y="7760135"/>
            <a:ext cx="5081972" cy="3021463"/>
          </a:xfrm>
          <a:custGeom>
            <a:avLst/>
            <a:gdLst/>
            <a:ahLst/>
            <a:cxnLst/>
            <a:rect r="r" b="b" t="t" l="l"/>
            <a:pathLst>
              <a:path h="3021463" w="5081972">
                <a:moveTo>
                  <a:pt x="0" y="0"/>
                </a:moveTo>
                <a:lnTo>
                  <a:pt x="5081972" y="0"/>
                </a:lnTo>
                <a:lnTo>
                  <a:pt x="5081972" y="3021464"/>
                </a:lnTo>
                <a:lnTo>
                  <a:pt x="0" y="30214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10800000">
            <a:off x="16481741" y="2654155"/>
            <a:ext cx="5081972" cy="3021463"/>
          </a:xfrm>
          <a:custGeom>
            <a:avLst/>
            <a:gdLst/>
            <a:ahLst/>
            <a:cxnLst/>
            <a:rect r="r" b="b" t="t" l="l"/>
            <a:pathLst>
              <a:path h="3021463" w="5081972">
                <a:moveTo>
                  <a:pt x="0" y="0"/>
                </a:moveTo>
                <a:lnTo>
                  <a:pt x="5081972" y="0"/>
                </a:lnTo>
                <a:lnTo>
                  <a:pt x="5081972" y="3021464"/>
                </a:lnTo>
                <a:lnTo>
                  <a:pt x="0" y="30214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5531401" y="7032332"/>
            <a:ext cx="7225199" cy="700433"/>
            <a:chOff x="0" y="0"/>
            <a:chExt cx="1356880" cy="131540"/>
          </a:xfrm>
        </p:grpSpPr>
        <p:sp>
          <p:nvSpPr>
            <p:cNvPr name="Freeform 11" id="11"/>
            <p:cNvSpPr/>
            <p:nvPr/>
          </p:nvSpPr>
          <p:spPr>
            <a:xfrm flipH="false" flipV="false" rot="0">
              <a:off x="0" y="0"/>
              <a:ext cx="1356880" cy="131540"/>
            </a:xfrm>
            <a:custGeom>
              <a:avLst/>
              <a:gdLst/>
              <a:ahLst/>
              <a:cxnLst/>
              <a:rect r="r" b="b" t="t" l="l"/>
              <a:pathLst>
                <a:path h="131540" w="1356880">
                  <a:moveTo>
                    <a:pt x="65770" y="0"/>
                  </a:moveTo>
                  <a:lnTo>
                    <a:pt x="1291110" y="0"/>
                  </a:lnTo>
                  <a:cubicBezTo>
                    <a:pt x="1327434" y="0"/>
                    <a:pt x="1356880" y="29446"/>
                    <a:pt x="1356880" y="65770"/>
                  </a:cubicBezTo>
                  <a:lnTo>
                    <a:pt x="1356880" y="65770"/>
                  </a:lnTo>
                  <a:cubicBezTo>
                    <a:pt x="1356880" y="83213"/>
                    <a:pt x="1349951" y="99942"/>
                    <a:pt x="1337617" y="112276"/>
                  </a:cubicBezTo>
                  <a:cubicBezTo>
                    <a:pt x="1325283" y="124611"/>
                    <a:pt x="1308554" y="131540"/>
                    <a:pt x="1291110" y="131540"/>
                  </a:cubicBezTo>
                  <a:lnTo>
                    <a:pt x="65770" y="131540"/>
                  </a:lnTo>
                  <a:cubicBezTo>
                    <a:pt x="29446" y="131540"/>
                    <a:pt x="0" y="102094"/>
                    <a:pt x="0" y="65770"/>
                  </a:cubicBezTo>
                  <a:lnTo>
                    <a:pt x="0" y="65770"/>
                  </a:lnTo>
                  <a:cubicBezTo>
                    <a:pt x="0" y="29446"/>
                    <a:pt x="29446" y="0"/>
                    <a:pt x="65770" y="0"/>
                  </a:cubicBezTo>
                  <a:close/>
                </a:path>
              </a:pathLst>
            </a:custGeom>
            <a:solidFill>
              <a:srgbClr val="5666F8"/>
            </a:solidFill>
            <a:ln cap="rnd">
              <a:noFill/>
              <a:prstDash val="solid"/>
              <a:round/>
            </a:ln>
          </p:spPr>
        </p:sp>
        <p:sp>
          <p:nvSpPr>
            <p:cNvPr name="TextBox 12" id="12"/>
            <p:cNvSpPr txBox="true"/>
            <p:nvPr/>
          </p:nvSpPr>
          <p:spPr>
            <a:xfrm>
              <a:off x="0" y="-9525"/>
              <a:ext cx="1356880" cy="141065"/>
            </a:xfrm>
            <a:prstGeom prst="rect">
              <a:avLst/>
            </a:prstGeom>
          </p:spPr>
          <p:txBody>
            <a:bodyPr anchor="ctr" rtlCol="false" tIns="31918" lIns="31918" bIns="31918" rIns="31918"/>
            <a:lstStyle/>
            <a:p>
              <a:pPr algn="ctr">
                <a:lnSpc>
                  <a:spcPts val="1381"/>
                </a:lnSpc>
              </a:pPr>
            </a:p>
          </p:txBody>
        </p:sp>
      </p:grpSp>
      <p:sp>
        <p:nvSpPr>
          <p:cNvPr name="Freeform 13" id="13"/>
          <p:cNvSpPr/>
          <p:nvPr/>
        </p:nvSpPr>
        <p:spPr>
          <a:xfrm flipH="false" flipV="false" rot="0">
            <a:off x="13678754" y="5702735"/>
            <a:ext cx="4609246" cy="4114800"/>
          </a:xfrm>
          <a:custGeom>
            <a:avLst/>
            <a:gdLst/>
            <a:ahLst/>
            <a:cxnLst/>
            <a:rect r="r" b="b" t="t" l="l"/>
            <a:pathLst>
              <a:path h="4114800" w="4609246">
                <a:moveTo>
                  <a:pt x="0" y="0"/>
                </a:moveTo>
                <a:lnTo>
                  <a:pt x="4609246" y="0"/>
                </a:lnTo>
                <a:lnTo>
                  <a:pt x="4609246" y="4114800"/>
                </a:lnTo>
                <a:lnTo>
                  <a:pt x="0" y="4114800"/>
                </a:lnTo>
                <a:lnTo>
                  <a:pt x="0" y="0"/>
                </a:lnTo>
                <a:close/>
              </a:path>
            </a:pathLst>
          </a:custGeom>
          <a:blipFill>
            <a:blip r:embed="rId4">
              <a:alphaModFix amt="79000"/>
              <a:extLst>
                <a:ext uri="{96DAC541-7B7A-43D3-8B79-37D633B846F1}">
                  <asvg:svgBlip xmlns:asvg="http://schemas.microsoft.com/office/drawing/2016/SVG/main" r:embed="rId5"/>
                </a:ext>
              </a:extLst>
            </a:blip>
            <a:stretch>
              <a:fillRect l="0" t="0" r="0" b="0"/>
            </a:stretch>
          </a:blipFill>
        </p:spPr>
      </p:sp>
      <p:sp>
        <p:nvSpPr>
          <p:cNvPr name="TextBox 14" id="14"/>
          <p:cNvSpPr txBox="true"/>
          <p:nvPr/>
        </p:nvSpPr>
        <p:spPr>
          <a:xfrm rot="0">
            <a:off x="4517383" y="3732783"/>
            <a:ext cx="9253234" cy="2940463"/>
          </a:xfrm>
          <a:prstGeom prst="rect">
            <a:avLst/>
          </a:prstGeom>
        </p:spPr>
        <p:txBody>
          <a:bodyPr anchor="t" rtlCol="false" tIns="0" lIns="0" bIns="0" rIns="0">
            <a:spAutoFit/>
          </a:bodyPr>
          <a:lstStyle/>
          <a:p>
            <a:pPr algn="ctr">
              <a:lnSpc>
                <a:spcPts val="10534"/>
              </a:lnSpc>
            </a:pPr>
            <a:r>
              <a:rPr lang="en-US" sz="11206" b="true">
                <a:solidFill>
                  <a:srgbClr val="FFFFFF"/>
                </a:solidFill>
                <a:latin typeface="Codec Pro Bold"/>
                <a:ea typeface="Codec Pro Bold"/>
                <a:cs typeface="Codec Pro Bold"/>
                <a:sym typeface="Codec Pro Bold"/>
              </a:rPr>
              <a:t>Ingeniería de software</a:t>
            </a:r>
          </a:p>
        </p:txBody>
      </p:sp>
      <p:sp>
        <p:nvSpPr>
          <p:cNvPr name="TextBox 15" id="15"/>
          <p:cNvSpPr txBox="true"/>
          <p:nvPr/>
        </p:nvSpPr>
        <p:spPr>
          <a:xfrm rot="0">
            <a:off x="6521477" y="7235129"/>
            <a:ext cx="5245047" cy="405721"/>
          </a:xfrm>
          <a:prstGeom prst="rect">
            <a:avLst/>
          </a:prstGeom>
        </p:spPr>
        <p:txBody>
          <a:bodyPr anchor="t" rtlCol="false" tIns="0" lIns="0" bIns="0" rIns="0">
            <a:spAutoFit/>
          </a:bodyPr>
          <a:lstStyle/>
          <a:p>
            <a:pPr algn="ctr">
              <a:lnSpc>
                <a:spcPts val="2620"/>
              </a:lnSpc>
            </a:pPr>
            <a:r>
              <a:rPr lang="en-US" b="true" sz="2787" spc="78">
                <a:solidFill>
                  <a:srgbClr val="E4E5EC"/>
                </a:solidFill>
                <a:latin typeface="Codec Pro Bold"/>
                <a:ea typeface="Codec Pro Bold"/>
                <a:cs typeface="Codec Pro Bold"/>
                <a:sym typeface="Codec Pro Bold"/>
              </a:rPr>
              <a:t>PROPUESTA DE PROYECTO</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D1D2DB"/>
        </a:solidFill>
      </p:bgPr>
    </p:bg>
    <p:spTree>
      <p:nvGrpSpPr>
        <p:cNvPr id="1" name=""/>
        <p:cNvGrpSpPr/>
        <p:nvPr/>
      </p:nvGrpSpPr>
      <p:grpSpPr>
        <a:xfrm>
          <a:off x="0" y="0"/>
          <a:ext cx="0" cy="0"/>
          <a:chOff x="0" y="0"/>
          <a:chExt cx="0" cy="0"/>
        </a:xfrm>
      </p:grpSpPr>
      <p:grpSp>
        <p:nvGrpSpPr>
          <p:cNvPr name="Group 2" id="2"/>
          <p:cNvGrpSpPr/>
          <p:nvPr/>
        </p:nvGrpSpPr>
        <p:grpSpPr>
          <a:xfrm rot="0">
            <a:off x="2725388" y="1716698"/>
            <a:ext cx="1070406" cy="276506"/>
            <a:chOff x="0" y="0"/>
            <a:chExt cx="484642" cy="125192"/>
          </a:xfrm>
        </p:grpSpPr>
        <p:sp>
          <p:nvSpPr>
            <p:cNvPr name="Freeform 3" id="3"/>
            <p:cNvSpPr/>
            <p:nvPr/>
          </p:nvSpPr>
          <p:spPr>
            <a:xfrm flipH="false" flipV="false" rot="0">
              <a:off x="0" y="0"/>
              <a:ext cx="484642" cy="125192"/>
            </a:xfrm>
            <a:custGeom>
              <a:avLst/>
              <a:gdLst/>
              <a:ahLst/>
              <a:cxnLst/>
              <a:rect r="r" b="b" t="t" l="l"/>
              <a:pathLst>
                <a:path h="125192" w="484642">
                  <a:moveTo>
                    <a:pt x="62596" y="0"/>
                  </a:moveTo>
                  <a:lnTo>
                    <a:pt x="422046" y="0"/>
                  </a:lnTo>
                  <a:cubicBezTo>
                    <a:pt x="456617" y="0"/>
                    <a:pt x="484642" y="28025"/>
                    <a:pt x="484642" y="62596"/>
                  </a:cubicBezTo>
                  <a:lnTo>
                    <a:pt x="484642" y="62596"/>
                  </a:lnTo>
                  <a:cubicBezTo>
                    <a:pt x="484642" y="97167"/>
                    <a:pt x="456617" y="125192"/>
                    <a:pt x="422046" y="125192"/>
                  </a:cubicBezTo>
                  <a:lnTo>
                    <a:pt x="62596" y="125192"/>
                  </a:lnTo>
                  <a:cubicBezTo>
                    <a:pt x="28025" y="125192"/>
                    <a:pt x="0" y="97167"/>
                    <a:pt x="0" y="62596"/>
                  </a:cubicBezTo>
                  <a:lnTo>
                    <a:pt x="0" y="62596"/>
                  </a:lnTo>
                  <a:cubicBezTo>
                    <a:pt x="0" y="28025"/>
                    <a:pt x="28025" y="0"/>
                    <a:pt x="62596" y="0"/>
                  </a:cubicBezTo>
                  <a:close/>
                </a:path>
              </a:pathLst>
            </a:custGeom>
            <a:solidFill>
              <a:srgbClr val="15193E"/>
            </a:solidFill>
            <a:ln cap="sq">
              <a:noFill/>
              <a:prstDash val="solid"/>
              <a:miter/>
            </a:ln>
          </p:spPr>
        </p:sp>
        <p:sp>
          <p:nvSpPr>
            <p:cNvPr name="TextBox 4" id="4"/>
            <p:cNvSpPr txBox="true"/>
            <p:nvPr/>
          </p:nvSpPr>
          <p:spPr>
            <a:xfrm>
              <a:off x="0" y="-9525"/>
              <a:ext cx="484642" cy="134717"/>
            </a:xfrm>
            <a:prstGeom prst="rect">
              <a:avLst/>
            </a:prstGeom>
          </p:spPr>
          <p:txBody>
            <a:bodyPr anchor="ctr" rtlCol="false" tIns="31918" lIns="31918" bIns="31918" rIns="31918"/>
            <a:lstStyle/>
            <a:p>
              <a:pPr algn="ctr">
                <a:lnSpc>
                  <a:spcPts val="1381"/>
                </a:lnSpc>
              </a:pPr>
            </a:p>
          </p:txBody>
        </p:sp>
      </p:grpSp>
      <p:sp>
        <p:nvSpPr>
          <p:cNvPr name="Freeform 5" id="5"/>
          <p:cNvSpPr/>
          <p:nvPr/>
        </p:nvSpPr>
        <p:spPr>
          <a:xfrm flipH="false" flipV="false" rot="0">
            <a:off x="-178431" y="-230885"/>
            <a:ext cx="18644862" cy="8466714"/>
          </a:xfrm>
          <a:custGeom>
            <a:avLst/>
            <a:gdLst/>
            <a:ahLst/>
            <a:cxnLst/>
            <a:rect r="r" b="b" t="t" l="l"/>
            <a:pathLst>
              <a:path h="8466714" w="18644862">
                <a:moveTo>
                  <a:pt x="0" y="0"/>
                </a:moveTo>
                <a:lnTo>
                  <a:pt x="18644862" y="0"/>
                </a:lnTo>
                <a:lnTo>
                  <a:pt x="18644862" y="8466714"/>
                </a:lnTo>
                <a:lnTo>
                  <a:pt x="0" y="8466714"/>
                </a:lnTo>
                <a:lnTo>
                  <a:pt x="0" y="0"/>
                </a:lnTo>
                <a:close/>
              </a:path>
            </a:pathLst>
          </a:custGeom>
          <a:blipFill>
            <a:blip r:embed="rId2">
              <a:extLst>
                <a:ext uri="{96DAC541-7B7A-43D3-8B79-37D633B846F1}">
                  <asvg:svgBlip xmlns:asvg="http://schemas.microsoft.com/office/drawing/2016/SVG/main" r:embed="rId3"/>
                </a:ext>
              </a:extLst>
            </a:blip>
            <a:stretch>
              <a:fillRect l="0" t="-120213" r="0" b="0"/>
            </a:stretch>
          </a:blipFill>
        </p:spPr>
      </p:sp>
      <p:grpSp>
        <p:nvGrpSpPr>
          <p:cNvPr name="Group 6" id="6"/>
          <p:cNvGrpSpPr/>
          <p:nvPr/>
        </p:nvGrpSpPr>
        <p:grpSpPr>
          <a:xfrm rot="0">
            <a:off x="537705" y="3271738"/>
            <a:ext cx="10819739" cy="4280724"/>
            <a:chOff x="0" y="0"/>
            <a:chExt cx="2849643" cy="1127433"/>
          </a:xfrm>
        </p:grpSpPr>
        <p:sp>
          <p:nvSpPr>
            <p:cNvPr name="Freeform 7" id="7"/>
            <p:cNvSpPr/>
            <p:nvPr/>
          </p:nvSpPr>
          <p:spPr>
            <a:xfrm flipH="false" flipV="false" rot="0">
              <a:off x="0" y="0"/>
              <a:ext cx="2849643" cy="1127433"/>
            </a:xfrm>
            <a:custGeom>
              <a:avLst/>
              <a:gdLst/>
              <a:ahLst/>
              <a:cxnLst/>
              <a:rect r="r" b="b" t="t" l="l"/>
              <a:pathLst>
                <a:path h="1127433" w="2849643">
                  <a:moveTo>
                    <a:pt x="22897" y="0"/>
                  </a:moveTo>
                  <a:lnTo>
                    <a:pt x="2826746" y="0"/>
                  </a:lnTo>
                  <a:cubicBezTo>
                    <a:pt x="2832819" y="0"/>
                    <a:pt x="2838643" y="2412"/>
                    <a:pt x="2842937" y="6706"/>
                  </a:cubicBezTo>
                  <a:cubicBezTo>
                    <a:pt x="2847231" y="11000"/>
                    <a:pt x="2849643" y="16824"/>
                    <a:pt x="2849643" y="22897"/>
                  </a:cubicBezTo>
                  <a:lnTo>
                    <a:pt x="2849643" y="1104536"/>
                  </a:lnTo>
                  <a:cubicBezTo>
                    <a:pt x="2849643" y="1110609"/>
                    <a:pt x="2847231" y="1116433"/>
                    <a:pt x="2842937" y="1120727"/>
                  </a:cubicBezTo>
                  <a:cubicBezTo>
                    <a:pt x="2838643" y="1125021"/>
                    <a:pt x="2832819" y="1127433"/>
                    <a:pt x="2826746" y="1127433"/>
                  </a:cubicBezTo>
                  <a:lnTo>
                    <a:pt x="22897" y="1127433"/>
                  </a:lnTo>
                  <a:cubicBezTo>
                    <a:pt x="16824" y="1127433"/>
                    <a:pt x="11000" y="1125021"/>
                    <a:pt x="6706" y="1120727"/>
                  </a:cubicBezTo>
                  <a:cubicBezTo>
                    <a:pt x="2412" y="1116433"/>
                    <a:pt x="0" y="1110609"/>
                    <a:pt x="0" y="1104536"/>
                  </a:cubicBezTo>
                  <a:lnTo>
                    <a:pt x="0" y="22897"/>
                  </a:lnTo>
                  <a:cubicBezTo>
                    <a:pt x="0" y="16824"/>
                    <a:pt x="2412" y="11000"/>
                    <a:pt x="6706" y="6706"/>
                  </a:cubicBezTo>
                  <a:cubicBezTo>
                    <a:pt x="11000" y="2412"/>
                    <a:pt x="16824" y="0"/>
                    <a:pt x="22897" y="0"/>
                  </a:cubicBezTo>
                  <a:close/>
                </a:path>
              </a:pathLst>
            </a:custGeom>
            <a:solidFill>
              <a:srgbClr val="E4E5EC"/>
            </a:solidFill>
          </p:spPr>
        </p:sp>
        <p:sp>
          <p:nvSpPr>
            <p:cNvPr name="TextBox 8" id="8"/>
            <p:cNvSpPr txBox="true"/>
            <p:nvPr/>
          </p:nvSpPr>
          <p:spPr>
            <a:xfrm>
              <a:off x="0" y="-57150"/>
              <a:ext cx="2849643" cy="1184583"/>
            </a:xfrm>
            <a:prstGeom prst="rect">
              <a:avLst/>
            </a:prstGeom>
          </p:spPr>
          <p:txBody>
            <a:bodyPr anchor="ctr" rtlCol="false" tIns="50800" lIns="50800" bIns="50800" rIns="50800"/>
            <a:lstStyle/>
            <a:p>
              <a:pPr algn="just">
                <a:lnSpc>
                  <a:spcPts val="3639"/>
                </a:lnSpc>
              </a:pPr>
              <a:r>
                <a:rPr lang="en-US" sz="2599">
                  <a:solidFill>
                    <a:srgbClr val="000000"/>
                  </a:solidFill>
                  <a:latin typeface="Bree Serif"/>
                  <a:ea typeface="Bree Serif"/>
                  <a:cs typeface="Bree Serif"/>
                  <a:sym typeface="Bree Serif"/>
                </a:rPr>
                <a:t>El sistema de control fronterizo terrestre entre Chile y Argentina enfrenta diversas limitaciones operativas, las cuales se hacen particularmente notorias en temporadas de alta demanda, como vacaciones, fines de semana largos o días festivos. En estos momentos, se producen extensas filas de vehículos y demoras prolongadas, lo que impacta negativamente tanto en la experiencia de los viajeros como en el desempeño del personal de control fronterizo.</a:t>
              </a:r>
            </a:p>
            <a:p>
              <a:pPr algn="just">
                <a:lnSpc>
                  <a:spcPts val="3639"/>
                </a:lnSpc>
                <a:spcBef>
                  <a:spcPct val="0"/>
                </a:spcBef>
              </a:pPr>
            </a:p>
          </p:txBody>
        </p:sp>
      </p:grpSp>
      <p:sp>
        <p:nvSpPr>
          <p:cNvPr name="TextBox 9" id="9"/>
          <p:cNvSpPr txBox="true"/>
          <p:nvPr/>
        </p:nvSpPr>
        <p:spPr>
          <a:xfrm rot="0">
            <a:off x="1740752" y="2059879"/>
            <a:ext cx="8803623" cy="915755"/>
          </a:xfrm>
          <a:prstGeom prst="rect">
            <a:avLst/>
          </a:prstGeom>
        </p:spPr>
        <p:txBody>
          <a:bodyPr anchor="t" rtlCol="false" tIns="0" lIns="0" bIns="0" rIns="0">
            <a:spAutoFit/>
          </a:bodyPr>
          <a:lstStyle/>
          <a:p>
            <a:pPr algn="l">
              <a:lnSpc>
                <a:spcPts val="6058"/>
              </a:lnSpc>
            </a:pPr>
            <a:r>
              <a:rPr lang="en-US" sz="6444" b="true">
                <a:solidFill>
                  <a:srgbClr val="F0F2FD"/>
                </a:solidFill>
                <a:latin typeface="Codec Pro Ultra-Bold"/>
                <a:ea typeface="Codec Pro Ultra-Bold"/>
                <a:cs typeface="Codec Pro Ultra-Bold"/>
                <a:sym typeface="Codec Pro Ultra-Bold"/>
              </a:rPr>
              <a:t>CONTEXTO DEL CASO</a:t>
            </a:r>
          </a:p>
        </p:txBody>
      </p:sp>
      <p:sp>
        <p:nvSpPr>
          <p:cNvPr name="Freeform 10" id="10"/>
          <p:cNvSpPr/>
          <p:nvPr/>
        </p:nvSpPr>
        <p:spPr>
          <a:xfrm flipH="false" flipV="false" rot="0">
            <a:off x="-651470" y="-757964"/>
            <a:ext cx="3655283" cy="2173232"/>
          </a:xfrm>
          <a:custGeom>
            <a:avLst/>
            <a:gdLst/>
            <a:ahLst/>
            <a:cxnLst/>
            <a:rect r="r" b="b" t="t" l="l"/>
            <a:pathLst>
              <a:path h="2173232" w="3655283">
                <a:moveTo>
                  <a:pt x="0" y="0"/>
                </a:moveTo>
                <a:lnTo>
                  <a:pt x="3655283" y="0"/>
                </a:lnTo>
                <a:lnTo>
                  <a:pt x="3655283" y="2173232"/>
                </a:lnTo>
                <a:lnTo>
                  <a:pt x="0" y="21732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394806" y="659463"/>
            <a:ext cx="3484317" cy="2071585"/>
          </a:xfrm>
          <a:custGeom>
            <a:avLst/>
            <a:gdLst/>
            <a:ahLst/>
            <a:cxnLst/>
            <a:rect r="r" b="b" t="t" l="l"/>
            <a:pathLst>
              <a:path h="2071585" w="3484317">
                <a:moveTo>
                  <a:pt x="0" y="0"/>
                </a:moveTo>
                <a:lnTo>
                  <a:pt x="3484317" y="0"/>
                </a:lnTo>
                <a:lnTo>
                  <a:pt x="3484317" y="2071585"/>
                </a:lnTo>
                <a:lnTo>
                  <a:pt x="0" y="20715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15113293" y="8973379"/>
            <a:ext cx="3484317" cy="2071585"/>
          </a:xfrm>
          <a:custGeom>
            <a:avLst/>
            <a:gdLst/>
            <a:ahLst/>
            <a:cxnLst/>
            <a:rect r="r" b="b" t="t" l="l"/>
            <a:pathLst>
              <a:path h="2071585" w="3484317">
                <a:moveTo>
                  <a:pt x="0" y="0"/>
                </a:moveTo>
                <a:lnTo>
                  <a:pt x="3484317" y="0"/>
                </a:lnTo>
                <a:lnTo>
                  <a:pt x="3484317" y="2071585"/>
                </a:lnTo>
                <a:lnTo>
                  <a:pt x="0" y="20715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16027523" y="7552462"/>
            <a:ext cx="3655283" cy="2173232"/>
          </a:xfrm>
          <a:custGeom>
            <a:avLst/>
            <a:gdLst/>
            <a:ahLst/>
            <a:cxnLst/>
            <a:rect r="r" b="b" t="t" l="l"/>
            <a:pathLst>
              <a:path h="2173232" w="3655283">
                <a:moveTo>
                  <a:pt x="0" y="0"/>
                </a:moveTo>
                <a:lnTo>
                  <a:pt x="3655283" y="0"/>
                </a:lnTo>
                <a:lnTo>
                  <a:pt x="3655283" y="2173231"/>
                </a:lnTo>
                <a:lnTo>
                  <a:pt x="0" y="217323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0">
            <a:off x="12152626" y="1854951"/>
            <a:ext cx="4562466" cy="4114800"/>
          </a:xfrm>
          <a:custGeom>
            <a:avLst/>
            <a:gdLst/>
            <a:ahLst/>
            <a:cxnLst/>
            <a:rect r="r" b="b" t="t" l="l"/>
            <a:pathLst>
              <a:path h="4114800" w="4562466">
                <a:moveTo>
                  <a:pt x="0" y="0"/>
                </a:moveTo>
                <a:lnTo>
                  <a:pt x="4562466" y="0"/>
                </a:lnTo>
                <a:lnTo>
                  <a:pt x="4562466"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4E5EC"/>
        </a:solidFill>
      </p:bgPr>
    </p:bg>
    <p:spTree>
      <p:nvGrpSpPr>
        <p:cNvPr id="1" name=""/>
        <p:cNvGrpSpPr/>
        <p:nvPr/>
      </p:nvGrpSpPr>
      <p:grpSpPr>
        <a:xfrm>
          <a:off x="0" y="0"/>
          <a:ext cx="0" cy="0"/>
          <a:chOff x="0" y="0"/>
          <a:chExt cx="0" cy="0"/>
        </a:xfrm>
      </p:grpSpPr>
      <p:sp>
        <p:nvSpPr>
          <p:cNvPr name="Freeform 2" id="2"/>
          <p:cNvSpPr/>
          <p:nvPr/>
        </p:nvSpPr>
        <p:spPr>
          <a:xfrm flipH="false" flipV="false" rot="0">
            <a:off x="10720624" y="0"/>
            <a:ext cx="7668455" cy="10401374"/>
          </a:xfrm>
          <a:custGeom>
            <a:avLst/>
            <a:gdLst/>
            <a:ahLst/>
            <a:cxnLst/>
            <a:rect r="r" b="b" t="t" l="l"/>
            <a:pathLst>
              <a:path h="10401374" w="7668455">
                <a:moveTo>
                  <a:pt x="0" y="0"/>
                </a:moveTo>
                <a:lnTo>
                  <a:pt x="7668455" y="0"/>
                </a:lnTo>
                <a:lnTo>
                  <a:pt x="7668455" y="10401374"/>
                </a:lnTo>
                <a:lnTo>
                  <a:pt x="0" y="10401374"/>
                </a:lnTo>
                <a:lnTo>
                  <a:pt x="0" y="0"/>
                </a:lnTo>
                <a:close/>
              </a:path>
            </a:pathLst>
          </a:custGeom>
          <a:blipFill>
            <a:blip r:embed="rId2">
              <a:extLst>
                <a:ext uri="{96DAC541-7B7A-43D3-8B79-37D633B846F1}">
                  <asvg:svgBlip xmlns:asvg="http://schemas.microsoft.com/office/drawing/2016/SVG/main" r:embed="rId3"/>
                </a:ext>
              </a:extLst>
            </a:blip>
            <a:stretch>
              <a:fillRect l="0" t="0" r="-35638" b="0"/>
            </a:stretch>
          </a:blipFill>
        </p:spPr>
      </p:sp>
      <p:sp>
        <p:nvSpPr>
          <p:cNvPr name="Freeform 3" id="3"/>
          <p:cNvSpPr/>
          <p:nvPr/>
        </p:nvSpPr>
        <p:spPr>
          <a:xfrm flipH="false" flipV="false" rot="0">
            <a:off x="-139536" y="-549566"/>
            <a:ext cx="2789693" cy="1658599"/>
          </a:xfrm>
          <a:custGeom>
            <a:avLst/>
            <a:gdLst/>
            <a:ahLst/>
            <a:cxnLst/>
            <a:rect r="r" b="b" t="t" l="l"/>
            <a:pathLst>
              <a:path h="1658599" w="2789693">
                <a:moveTo>
                  <a:pt x="0" y="0"/>
                </a:moveTo>
                <a:lnTo>
                  <a:pt x="2789693" y="0"/>
                </a:lnTo>
                <a:lnTo>
                  <a:pt x="2789693" y="1658599"/>
                </a:lnTo>
                <a:lnTo>
                  <a:pt x="0" y="16585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14315" y="479227"/>
            <a:ext cx="2789693" cy="1658599"/>
          </a:xfrm>
          <a:custGeom>
            <a:avLst/>
            <a:gdLst/>
            <a:ahLst/>
            <a:cxnLst/>
            <a:rect r="r" b="b" t="t" l="l"/>
            <a:pathLst>
              <a:path h="1658599" w="2789693">
                <a:moveTo>
                  <a:pt x="0" y="0"/>
                </a:moveTo>
                <a:lnTo>
                  <a:pt x="2789693" y="0"/>
                </a:lnTo>
                <a:lnTo>
                  <a:pt x="2789693" y="1658599"/>
                </a:lnTo>
                <a:lnTo>
                  <a:pt x="0" y="16585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000792" y="-422617"/>
            <a:ext cx="2362646" cy="1404701"/>
          </a:xfrm>
          <a:custGeom>
            <a:avLst/>
            <a:gdLst/>
            <a:ahLst/>
            <a:cxnLst/>
            <a:rect r="r" b="b" t="t" l="l"/>
            <a:pathLst>
              <a:path h="1404701" w="2362646">
                <a:moveTo>
                  <a:pt x="0" y="0"/>
                </a:moveTo>
                <a:lnTo>
                  <a:pt x="2362647" y="0"/>
                </a:lnTo>
                <a:lnTo>
                  <a:pt x="2362647" y="1404701"/>
                </a:lnTo>
                <a:lnTo>
                  <a:pt x="0" y="14047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true" rot="0">
            <a:off x="-139536" y="9177967"/>
            <a:ext cx="2789693" cy="1658599"/>
          </a:xfrm>
          <a:custGeom>
            <a:avLst/>
            <a:gdLst/>
            <a:ahLst/>
            <a:cxnLst/>
            <a:rect r="r" b="b" t="t" l="l"/>
            <a:pathLst>
              <a:path h="1658599" w="2789693">
                <a:moveTo>
                  <a:pt x="0" y="1658599"/>
                </a:moveTo>
                <a:lnTo>
                  <a:pt x="2789693" y="1658599"/>
                </a:lnTo>
                <a:lnTo>
                  <a:pt x="2789693" y="0"/>
                </a:lnTo>
                <a:lnTo>
                  <a:pt x="0" y="0"/>
                </a:lnTo>
                <a:lnTo>
                  <a:pt x="0" y="165859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true" rot="0">
            <a:off x="-1214315" y="8234368"/>
            <a:ext cx="2789693" cy="1658599"/>
          </a:xfrm>
          <a:custGeom>
            <a:avLst/>
            <a:gdLst/>
            <a:ahLst/>
            <a:cxnLst/>
            <a:rect r="r" b="b" t="t" l="l"/>
            <a:pathLst>
              <a:path h="1658599" w="2789693">
                <a:moveTo>
                  <a:pt x="0" y="1658599"/>
                </a:moveTo>
                <a:lnTo>
                  <a:pt x="2789693" y="1658599"/>
                </a:lnTo>
                <a:lnTo>
                  <a:pt x="2789693" y="0"/>
                </a:lnTo>
                <a:lnTo>
                  <a:pt x="0" y="0"/>
                </a:lnTo>
                <a:lnTo>
                  <a:pt x="0" y="165859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true" rot="0">
            <a:off x="-1000792" y="9238143"/>
            <a:ext cx="2362646" cy="1404701"/>
          </a:xfrm>
          <a:custGeom>
            <a:avLst/>
            <a:gdLst/>
            <a:ahLst/>
            <a:cxnLst/>
            <a:rect r="r" b="b" t="t" l="l"/>
            <a:pathLst>
              <a:path h="1404701" w="2362646">
                <a:moveTo>
                  <a:pt x="0" y="1404701"/>
                </a:moveTo>
                <a:lnTo>
                  <a:pt x="2362647" y="1404701"/>
                </a:lnTo>
                <a:lnTo>
                  <a:pt x="2362647" y="0"/>
                </a:lnTo>
                <a:lnTo>
                  <a:pt x="0" y="0"/>
                </a:lnTo>
                <a:lnTo>
                  <a:pt x="0" y="1404701"/>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2268851" y="3143287"/>
            <a:ext cx="4572000" cy="4114800"/>
          </a:xfrm>
          <a:custGeom>
            <a:avLst/>
            <a:gdLst/>
            <a:ahLst/>
            <a:cxnLst/>
            <a:rect r="r" b="b" t="t" l="l"/>
            <a:pathLst>
              <a:path h="4114800" w="4572000">
                <a:moveTo>
                  <a:pt x="0" y="0"/>
                </a:moveTo>
                <a:lnTo>
                  <a:pt x="4572000" y="0"/>
                </a:lnTo>
                <a:lnTo>
                  <a:pt x="45720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0" id="10"/>
          <p:cNvSpPr txBox="true"/>
          <p:nvPr/>
        </p:nvSpPr>
        <p:spPr>
          <a:xfrm rot="0">
            <a:off x="1575378" y="1327312"/>
            <a:ext cx="7525531" cy="1678178"/>
          </a:xfrm>
          <a:prstGeom prst="rect">
            <a:avLst/>
          </a:prstGeom>
        </p:spPr>
        <p:txBody>
          <a:bodyPr anchor="t" rtlCol="false" tIns="0" lIns="0" bIns="0" rIns="0">
            <a:spAutoFit/>
          </a:bodyPr>
          <a:lstStyle/>
          <a:p>
            <a:pPr algn="l">
              <a:lnSpc>
                <a:spcPts val="6015"/>
              </a:lnSpc>
            </a:pPr>
            <a:r>
              <a:rPr lang="en-US" sz="6399" b="true">
                <a:solidFill>
                  <a:srgbClr val="15193E"/>
                </a:solidFill>
                <a:latin typeface="Codec Pro Ultra-Bold"/>
                <a:ea typeface="Codec Pro Ultra-Bold"/>
                <a:cs typeface="Codec Pro Ultra-Bold"/>
                <a:sym typeface="Codec Pro Ultra-Bold"/>
              </a:rPr>
              <a:t>PROPOSITO DE NUESTRO SISTEMA</a:t>
            </a:r>
          </a:p>
        </p:txBody>
      </p:sp>
      <p:sp>
        <p:nvSpPr>
          <p:cNvPr name="TextBox 11" id="11"/>
          <p:cNvSpPr txBox="true"/>
          <p:nvPr/>
        </p:nvSpPr>
        <p:spPr>
          <a:xfrm rot="0">
            <a:off x="1361855" y="3300418"/>
            <a:ext cx="7482440" cy="4933950"/>
          </a:xfrm>
          <a:prstGeom prst="rect">
            <a:avLst/>
          </a:prstGeom>
        </p:spPr>
        <p:txBody>
          <a:bodyPr anchor="t" rtlCol="false" tIns="0" lIns="0" bIns="0" rIns="0">
            <a:spAutoFit/>
          </a:bodyPr>
          <a:lstStyle/>
          <a:p>
            <a:pPr algn="l">
              <a:lnSpc>
                <a:spcPts val="2813"/>
              </a:lnSpc>
            </a:pPr>
            <a:r>
              <a:rPr lang="en-US" sz="2344">
                <a:solidFill>
                  <a:srgbClr val="15193E"/>
                </a:solidFill>
                <a:latin typeface="Bree Serif"/>
                <a:ea typeface="Bree Serif"/>
                <a:cs typeface="Bree Serif"/>
                <a:sym typeface="Bree Serif"/>
              </a:rPr>
              <a:t>El sistema de salida de vehículos en la aduana tiene como objetivo principal gestionar de manera eficiente y ordenada el proceso de egreso de automóviles desde el territorio nacional. Entre sus funciones básicas se incluyen:</a:t>
            </a:r>
          </a:p>
          <a:p>
            <a:pPr algn="l">
              <a:lnSpc>
                <a:spcPts val="2813"/>
              </a:lnSpc>
            </a:pPr>
            <a:r>
              <a:rPr lang="en-US" sz="2344">
                <a:solidFill>
                  <a:srgbClr val="15193E"/>
                </a:solidFill>
                <a:latin typeface="Bree Serif"/>
                <a:ea typeface="Bree Serif"/>
                <a:cs typeface="Bree Serif"/>
                <a:sym typeface="Bree Serif"/>
              </a:rPr>
              <a:t>-Registro de Vehículos</a:t>
            </a:r>
          </a:p>
          <a:p>
            <a:pPr algn="l">
              <a:lnSpc>
                <a:spcPts val="2813"/>
              </a:lnSpc>
            </a:pPr>
            <a:r>
              <a:rPr lang="en-US" sz="2344">
                <a:solidFill>
                  <a:srgbClr val="15193E"/>
                </a:solidFill>
                <a:latin typeface="Bree Serif"/>
                <a:ea typeface="Bree Serif"/>
                <a:cs typeface="Bree Serif"/>
                <a:sym typeface="Bree Serif"/>
              </a:rPr>
              <a:t>-Verificacion de documentos</a:t>
            </a:r>
          </a:p>
          <a:p>
            <a:pPr algn="l">
              <a:lnSpc>
                <a:spcPts val="2813"/>
              </a:lnSpc>
            </a:pPr>
            <a:r>
              <a:rPr lang="en-US" sz="2344">
                <a:solidFill>
                  <a:srgbClr val="15193E"/>
                </a:solidFill>
                <a:latin typeface="Bree Serif"/>
                <a:ea typeface="Bree Serif"/>
                <a:cs typeface="Bree Serif"/>
                <a:sym typeface="Bree Serif"/>
              </a:rPr>
              <a:t>-Control de inspeccion</a:t>
            </a:r>
          </a:p>
          <a:p>
            <a:pPr algn="l">
              <a:lnSpc>
                <a:spcPts val="2813"/>
              </a:lnSpc>
            </a:pPr>
            <a:r>
              <a:rPr lang="en-US" sz="2344">
                <a:solidFill>
                  <a:srgbClr val="15193E"/>
                </a:solidFill>
                <a:latin typeface="Bree Serif"/>
                <a:ea typeface="Bree Serif"/>
                <a:cs typeface="Bree Serif"/>
                <a:sym typeface="Bree Serif"/>
              </a:rPr>
              <a:t>-Gestion de turnos</a:t>
            </a:r>
          </a:p>
          <a:p>
            <a:pPr algn="l">
              <a:lnSpc>
                <a:spcPts val="2813"/>
              </a:lnSpc>
            </a:pPr>
            <a:r>
              <a:rPr lang="en-US" sz="2344">
                <a:solidFill>
                  <a:srgbClr val="15193E"/>
                </a:solidFill>
                <a:latin typeface="Bree Serif"/>
                <a:ea typeface="Bree Serif"/>
                <a:cs typeface="Bree Serif"/>
                <a:sym typeface="Bree Serif"/>
              </a:rPr>
              <a:t>-Autorizacion de salida</a:t>
            </a:r>
          </a:p>
          <a:p>
            <a:pPr algn="l">
              <a:lnSpc>
                <a:spcPts val="2813"/>
              </a:lnSpc>
            </a:pPr>
            <a:r>
              <a:rPr lang="en-US" sz="2344">
                <a:solidFill>
                  <a:srgbClr val="15193E"/>
                </a:solidFill>
                <a:latin typeface="Bree Serif"/>
                <a:ea typeface="Bree Serif"/>
                <a:cs typeface="Bree Serif"/>
                <a:sym typeface="Bree Serif"/>
              </a:rPr>
              <a:t>-Generacion de reportes</a:t>
            </a:r>
          </a:p>
          <a:p>
            <a:pPr algn="l">
              <a:lnSpc>
                <a:spcPts val="2813"/>
              </a:lnSpc>
            </a:pPr>
          </a:p>
          <a:p>
            <a:pPr algn="l">
              <a:lnSpc>
                <a:spcPts val="2813"/>
              </a:lnSpc>
            </a:pPr>
          </a:p>
          <a:p>
            <a:pPr algn="l">
              <a:lnSpc>
                <a:spcPts val="2813"/>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5C69F5">
                <a:alpha val="100000"/>
              </a:srgbClr>
            </a:gs>
          </a:gsLst>
          <a:lin ang="2700000"/>
        </a:gradFill>
      </p:bgPr>
    </p:bg>
    <p:spTree>
      <p:nvGrpSpPr>
        <p:cNvPr id="1" name=""/>
        <p:cNvGrpSpPr/>
        <p:nvPr/>
      </p:nvGrpSpPr>
      <p:grpSpPr>
        <a:xfrm>
          <a:off x="0" y="0"/>
          <a:ext cx="0" cy="0"/>
          <a:chOff x="0" y="0"/>
          <a:chExt cx="0" cy="0"/>
        </a:xfrm>
      </p:grpSpPr>
      <p:sp>
        <p:nvSpPr>
          <p:cNvPr name="Freeform 2" id="2"/>
          <p:cNvSpPr/>
          <p:nvPr/>
        </p:nvSpPr>
        <p:spPr>
          <a:xfrm flipH="false" flipV="false" rot="0">
            <a:off x="761935" y="695244"/>
            <a:ext cx="16764130" cy="8896513"/>
          </a:xfrm>
          <a:custGeom>
            <a:avLst/>
            <a:gdLst/>
            <a:ahLst/>
            <a:cxnLst/>
            <a:rect r="r" b="b" t="t" l="l"/>
            <a:pathLst>
              <a:path h="8896513" w="16764130">
                <a:moveTo>
                  <a:pt x="0" y="0"/>
                </a:moveTo>
                <a:lnTo>
                  <a:pt x="16764130" y="0"/>
                </a:lnTo>
                <a:lnTo>
                  <a:pt x="16764130" y="8896512"/>
                </a:lnTo>
                <a:lnTo>
                  <a:pt x="0" y="8896512"/>
                </a:lnTo>
                <a:lnTo>
                  <a:pt x="0" y="0"/>
                </a:lnTo>
                <a:close/>
              </a:path>
            </a:pathLst>
          </a:custGeom>
          <a:blipFill>
            <a:blip r:embed="rId2">
              <a:alphaModFix amt="37000"/>
            </a:blip>
            <a:stretch>
              <a:fillRect l="0" t="-12419" r="0" b="-12419"/>
            </a:stretch>
          </a:blipFill>
        </p:spPr>
      </p:sp>
      <p:grpSp>
        <p:nvGrpSpPr>
          <p:cNvPr name="Group 3" id="3"/>
          <p:cNvGrpSpPr/>
          <p:nvPr/>
        </p:nvGrpSpPr>
        <p:grpSpPr>
          <a:xfrm rot="0">
            <a:off x="2475560" y="1028700"/>
            <a:ext cx="14505942" cy="8229600"/>
            <a:chOff x="0" y="0"/>
            <a:chExt cx="3820495" cy="2167467"/>
          </a:xfrm>
        </p:grpSpPr>
        <p:sp>
          <p:nvSpPr>
            <p:cNvPr name="Freeform 4" id="4"/>
            <p:cNvSpPr/>
            <p:nvPr/>
          </p:nvSpPr>
          <p:spPr>
            <a:xfrm flipH="false" flipV="false" rot="0">
              <a:off x="0" y="0"/>
              <a:ext cx="3820495" cy="2167467"/>
            </a:xfrm>
            <a:custGeom>
              <a:avLst/>
              <a:gdLst/>
              <a:ahLst/>
              <a:cxnLst/>
              <a:rect r="r" b="b" t="t" l="l"/>
              <a:pathLst>
                <a:path h="2167467" w="3820495">
                  <a:moveTo>
                    <a:pt x="17079" y="0"/>
                  </a:moveTo>
                  <a:lnTo>
                    <a:pt x="3803416" y="0"/>
                  </a:lnTo>
                  <a:cubicBezTo>
                    <a:pt x="3807946" y="0"/>
                    <a:pt x="3812290" y="1799"/>
                    <a:pt x="3815493" y="5002"/>
                  </a:cubicBezTo>
                  <a:cubicBezTo>
                    <a:pt x="3818696" y="8205"/>
                    <a:pt x="3820495" y="12549"/>
                    <a:pt x="3820495" y="17079"/>
                  </a:cubicBezTo>
                  <a:lnTo>
                    <a:pt x="3820495" y="2150388"/>
                  </a:lnTo>
                  <a:cubicBezTo>
                    <a:pt x="3820495" y="2154918"/>
                    <a:pt x="3818696" y="2159262"/>
                    <a:pt x="3815493" y="2162465"/>
                  </a:cubicBezTo>
                  <a:cubicBezTo>
                    <a:pt x="3812290" y="2165667"/>
                    <a:pt x="3807946" y="2167467"/>
                    <a:pt x="3803416" y="2167467"/>
                  </a:cubicBezTo>
                  <a:lnTo>
                    <a:pt x="17079" y="2167467"/>
                  </a:lnTo>
                  <a:cubicBezTo>
                    <a:pt x="12549" y="2167467"/>
                    <a:pt x="8205" y="2165667"/>
                    <a:pt x="5002" y="2162465"/>
                  </a:cubicBezTo>
                  <a:cubicBezTo>
                    <a:pt x="1799" y="2159262"/>
                    <a:pt x="0" y="2154918"/>
                    <a:pt x="0" y="2150388"/>
                  </a:cubicBezTo>
                  <a:lnTo>
                    <a:pt x="0" y="17079"/>
                  </a:lnTo>
                  <a:cubicBezTo>
                    <a:pt x="0" y="12549"/>
                    <a:pt x="1799" y="8205"/>
                    <a:pt x="5002" y="5002"/>
                  </a:cubicBezTo>
                  <a:cubicBezTo>
                    <a:pt x="8205" y="1799"/>
                    <a:pt x="12549" y="0"/>
                    <a:pt x="17079" y="0"/>
                  </a:cubicBezTo>
                  <a:close/>
                </a:path>
              </a:pathLst>
            </a:custGeom>
            <a:solidFill>
              <a:srgbClr val="E4E5EC"/>
            </a:solidFill>
          </p:spPr>
        </p:sp>
        <p:sp>
          <p:nvSpPr>
            <p:cNvPr name="TextBox 5" id="5"/>
            <p:cNvSpPr txBox="true"/>
            <p:nvPr/>
          </p:nvSpPr>
          <p:spPr>
            <a:xfrm>
              <a:off x="0" y="-38100"/>
              <a:ext cx="3820495" cy="2205567"/>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4379963" y="1403219"/>
            <a:ext cx="11792971" cy="916178"/>
          </a:xfrm>
          <a:prstGeom prst="rect">
            <a:avLst/>
          </a:prstGeom>
        </p:spPr>
        <p:txBody>
          <a:bodyPr anchor="t" rtlCol="false" tIns="0" lIns="0" bIns="0" rIns="0">
            <a:spAutoFit/>
          </a:bodyPr>
          <a:lstStyle/>
          <a:p>
            <a:pPr algn="l">
              <a:lnSpc>
                <a:spcPts val="6015"/>
              </a:lnSpc>
            </a:pPr>
            <a:r>
              <a:rPr lang="en-US" sz="6399" b="true">
                <a:solidFill>
                  <a:srgbClr val="15193E"/>
                </a:solidFill>
                <a:latin typeface="Codec Pro Ultra-Bold"/>
                <a:ea typeface="Codec Pro Ultra-Bold"/>
                <a:cs typeface="Codec Pro Ultra-Bold"/>
                <a:sym typeface="Codec Pro Ultra-Bold"/>
              </a:rPr>
              <a:t>VISTA PREVIA DEL PROTOTIPO</a:t>
            </a:r>
          </a:p>
        </p:txBody>
      </p:sp>
      <p:sp>
        <p:nvSpPr>
          <p:cNvPr name="TextBox 7" id="7"/>
          <p:cNvSpPr txBox="true"/>
          <p:nvPr/>
        </p:nvSpPr>
        <p:spPr>
          <a:xfrm rot="0">
            <a:off x="3170547" y="2670217"/>
            <a:ext cx="13810956" cy="10563225"/>
          </a:xfrm>
          <a:prstGeom prst="rect">
            <a:avLst/>
          </a:prstGeom>
        </p:spPr>
        <p:txBody>
          <a:bodyPr anchor="t" rtlCol="false" tIns="0" lIns="0" bIns="0" rIns="0">
            <a:spAutoFit/>
          </a:bodyPr>
          <a:lstStyle/>
          <a:p>
            <a:pPr algn="l">
              <a:lnSpc>
                <a:spcPts val="3479"/>
              </a:lnSpc>
            </a:pPr>
            <a:r>
              <a:rPr lang="en-US" sz="2899" b="true">
                <a:solidFill>
                  <a:srgbClr val="15193E"/>
                </a:solidFill>
                <a:latin typeface="Codec Pro Bold"/>
                <a:ea typeface="Codec Pro Bold"/>
                <a:cs typeface="Codec Pro Bold"/>
                <a:sym typeface="Codec Pro Bold"/>
              </a:rPr>
              <a:t>¿Qué es lo que nuestra propuesta de prototipo va a contener?</a:t>
            </a:r>
          </a:p>
          <a:p>
            <a:pPr algn="l">
              <a:lnSpc>
                <a:spcPts val="3479"/>
              </a:lnSpc>
            </a:pPr>
          </a:p>
          <a:p>
            <a:pPr algn="just">
              <a:lnSpc>
                <a:spcPts val="3479"/>
              </a:lnSpc>
            </a:pPr>
            <a:r>
              <a:rPr lang="en-US" sz="2899">
                <a:solidFill>
                  <a:srgbClr val="15193E"/>
                </a:solidFill>
                <a:latin typeface="Codec Pro"/>
                <a:ea typeface="Codec Pro"/>
                <a:cs typeface="Codec Pro"/>
                <a:sym typeface="Codec Pro"/>
              </a:rPr>
              <a:t>-La pagina principal contara con la información necesaria de los requisitos y   documentación que será solicitada.</a:t>
            </a:r>
          </a:p>
          <a:p>
            <a:pPr algn="l">
              <a:lnSpc>
                <a:spcPts val="3479"/>
              </a:lnSpc>
            </a:pPr>
            <a:r>
              <a:rPr lang="en-US" sz="2899">
                <a:solidFill>
                  <a:srgbClr val="15193E"/>
                </a:solidFill>
                <a:latin typeface="Codec Pro"/>
                <a:ea typeface="Codec Pro"/>
                <a:cs typeface="Codec Pro"/>
                <a:sym typeface="Codec Pro"/>
              </a:rPr>
              <a:t>-Para ingresar al portal deberemos contar con nuestra clave única</a:t>
            </a:r>
          </a:p>
          <a:p>
            <a:pPr algn="l">
              <a:lnSpc>
                <a:spcPts val="3479"/>
              </a:lnSpc>
            </a:pPr>
            <a:r>
              <a:rPr lang="en-US" sz="2899">
                <a:solidFill>
                  <a:srgbClr val="15193E"/>
                </a:solidFill>
                <a:latin typeface="Codec Pro"/>
                <a:ea typeface="Codec Pro"/>
                <a:cs typeface="Codec Pro"/>
                <a:sym typeface="Codec Pro"/>
              </a:rPr>
              <a:t>-Debemos seleccionar si el vehículo es propio o prestado.</a:t>
            </a:r>
          </a:p>
          <a:p>
            <a:pPr algn="l">
              <a:lnSpc>
                <a:spcPts val="3479"/>
              </a:lnSpc>
            </a:pPr>
            <a:r>
              <a:rPr lang="en-US" sz="2899">
                <a:solidFill>
                  <a:srgbClr val="15193E"/>
                </a:solidFill>
                <a:latin typeface="Codec Pro"/>
                <a:ea typeface="Codec Pro"/>
                <a:cs typeface="Codec Pro"/>
                <a:sym typeface="Codec Pro"/>
              </a:rPr>
              <a:t>-Existirán apartados donde se puedan adjuntar los documentos.</a:t>
            </a:r>
          </a:p>
          <a:p>
            <a:pPr algn="l">
              <a:lnSpc>
                <a:spcPts val="3479"/>
              </a:lnSpc>
            </a:pPr>
            <a:r>
              <a:rPr lang="en-US" sz="2899">
                <a:solidFill>
                  <a:srgbClr val="15193E"/>
                </a:solidFill>
                <a:latin typeface="Codec Pro"/>
                <a:ea typeface="Codec Pro"/>
                <a:cs typeface="Codec Pro"/>
                <a:sym typeface="Codec Pro"/>
              </a:rPr>
              <a:t>-Se abrirá una cuadro que nos haga rectificar que la documentación subida sea la correcta</a:t>
            </a:r>
          </a:p>
          <a:p>
            <a:pPr algn="l">
              <a:lnSpc>
                <a:spcPts val="3479"/>
              </a:lnSpc>
            </a:pPr>
            <a:r>
              <a:rPr lang="en-US" sz="2899">
                <a:solidFill>
                  <a:srgbClr val="15193E"/>
                </a:solidFill>
                <a:latin typeface="Codec Pro"/>
                <a:ea typeface="Codec Pro"/>
                <a:cs typeface="Codec Pro"/>
                <a:sym typeface="Codec Pro"/>
              </a:rPr>
              <a:t>-Se mostraran diferentes vistas para cada tipo de usuario (Usuario normal, Fiscalizador, Jefe de turno)</a:t>
            </a:r>
          </a:p>
          <a:p>
            <a:pPr algn="l">
              <a:lnSpc>
                <a:spcPts val="3479"/>
              </a:lnSpc>
            </a:pPr>
          </a:p>
          <a:p>
            <a:pPr algn="l">
              <a:lnSpc>
                <a:spcPts val="3479"/>
              </a:lnSpc>
            </a:pPr>
            <a:r>
              <a:rPr lang="en-US" sz="2899">
                <a:solidFill>
                  <a:srgbClr val="15193E"/>
                </a:solidFill>
                <a:latin typeface="Codec Pro"/>
                <a:ea typeface="Codec Pro"/>
                <a:cs typeface="Codec Pro"/>
                <a:sym typeface="Codec Pro"/>
              </a:rPr>
              <a:t>LINK: https://www.figma.com/design/iHunpLjxS3VOncTc2yKdmV/Untitled?node-id=0-1&amp;m=dev&amp;t=qFchR1io1B9Vrc83-1</a:t>
            </a:r>
          </a:p>
          <a:p>
            <a:pPr algn="l">
              <a:lnSpc>
                <a:spcPts val="3479"/>
              </a:lnSpc>
            </a:pPr>
          </a:p>
          <a:p>
            <a:pPr algn="l">
              <a:lnSpc>
                <a:spcPts val="3479"/>
              </a:lnSpc>
            </a:pPr>
          </a:p>
          <a:p>
            <a:pPr algn="l">
              <a:lnSpc>
                <a:spcPts val="3479"/>
              </a:lnSpc>
            </a:pPr>
          </a:p>
          <a:p>
            <a:pPr algn="l">
              <a:lnSpc>
                <a:spcPts val="3479"/>
              </a:lnSpc>
            </a:pPr>
          </a:p>
          <a:p>
            <a:pPr algn="l">
              <a:lnSpc>
                <a:spcPts val="3479"/>
              </a:lnSpc>
            </a:pPr>
          </a:p>
          <a:p>
            <a:pPr algn="l">
              <a:lnSpc>
                <a:spcPts val="3479"/>
              </a:lnSpc>
            </a:pPr>
          </a:p>
          <a:p>
            <a:pPr algn="l">
              <a:lnSpc>
                <a:spcPts val="3479"/>
              </a:lnSpc>
            </a:pPr>
          </a:p>
          <a:p>
            <a:pPr algn="l">
              <a:lnSpc>
                <a:spcPts val="3479"/>
              </a:lnSpc>
            </a:pPr>
          </a:p>
          <a:p>
            <a:pPr algn="l">
              <a:lnSpc>
                <a:spcPts val="3479"/>
              </a:lnSpc>
            </a:pPr>
          </a:p>
          <a:p>
            <a:pPr algn="l">
              <a:lnSpc>
                <a:spcPts val="3479"/>
              </a:lnSpc>
            </a:pPr>
          </a:p>
        </p:txBody>
      </p:sp>
      <p:sp>
        <p:nvSpPr>
          <p:cNvPr name="Freeform 8" id="8"/>
          <p:cNvSpPr/>
          <p:nvPr/>
        </p:nvSpPr>
        <p:spPr>
          <a:xfrm flipH="false" flipV="false" rot="0">
            <a:off x="1653028" y="535426"/>
            <a:ext cx="2726935" cy="1621287"/>
          </a:xfrm>
          <a:custGeom>
            <a:avLst/>
            <a:gdLst/>
            <a:ahLst/>
            <a:cxnLst/>
            <a:rect r="r" b="b" t="t" l="l"/>
            <a:pathLst>
              <a:path h="1621287" w="2726935">
                <a:moveTo>
                  <a:pt x="0" y="0"/>
                </a:moveTo>
                <a:lnTo>
                  <a:pt x="2726935" y="0"/>
                </a:lnTo>
                <a:lnTo>
                  <a:pt x="2726935" y="1621287"/>
                </a:lnTo>
                <a:lnTo>
                  <a:pt x="0" y="162128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571156" y="1610537"/>
            <a:ext cx="2599390" cy="1545456"/>
          </a:xfrm>
          <a:custGeom>
            <a:avLst/>
            <a:gdLst/>
            <a:ahLst/>
            <a:cxnLst/>
            <a:rect r="r" b="b" t="t" l="l"/>
            <a:pathLst>
              <a:path h="1545456" w="2599390">
                <a:moveTo>
                  <a:pt x="0" y="0"/>
                </a:moveTo>
                <a:lnTo>
                  <a:pt x="2599391" y="0"/>
                </a:lnTo>
                <a:lnTo>
                  <a:pt x="2599391" y="1545455"/>
                </a:lnTo>
                <a:lnTo>
                  <a:pt x="0" y="15454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4E5EC"/>
        </a:solidFill>
      </p:bgPr>
    </p:bg>
    <p:spTree>
      <p:nvGrpSpPr>
        <p:cNvPr id="1" name=""/>
        <p:cNvGrpSpPr/>
        <p:nvPr/>
      </p:nvGrpSpPr>
      <p:grpSpPr>
        <a:xfrm>
          <a:off x="0" y="0"/>
          <a:ext cx="0" cy="0"/>
          <a:chOff x="0" y="0"/>
          <a:chExt cx="0" cy="0"/>
        </a:xfrm>
      </p:grpSpPr>
      <p:sp>
        <p:nvSpPr>
          <p:cNvPr name="Freeform 2" id="2"/>
          <p:cNvSpPr/>
          <p:nvPr/>
        </p:nvSpPr>
        <p:spPr>
          <a:xfrm flipH="false" flipV="false" rot="0">
            <a:off x="-127795" y="-549566"/>
            <a:ext cx="2789693" cy="1658599"/>
          </a:xfrm>
          <a:custGeom>
            <a:avLst/>
            <a:gdLst/>
            <a:ahLst/>
            <a:cxnLst/>
            <a:rect r="r" b="b" t="t" l="l"/>
            <a:pathLst>
              <a:path h="1658599" w="2789693">
                <a:moveTo>
                  <a:pt x="0" y="0"/>
                </a:moveTo>
                <a:lnTo>
                  <a:pt x="2789693" y="0"/>
                </a:lnTo>
                <a:lnTo>
                  <a:pt x="2789693" y="1658599"/>
                </a:lnTo>
                <a:lnTo>
                  <a:pt x="0" y="16585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5626102" y="-549566"/>
            <a:ext cx="2789693" cy="1658599"/>
          </a:xfrm>
          <a:custGeom>
            <a:avLst/>
            <a:gdLst/>
            <a:ahLst/>
            <a:cxnLst/>
            <a:rect r="r" b="b" t="t" l="l"/>
            <a:pathLst>
              <a:path h="1658599" w="2789693">
                <a:moveTo>
                  <a:pt x="2789693" y="0"/>
                </a:moveTo>
                <a:lnTo>
                  <a:pt x="0" y="0"/>
                </a:lnTo>
                <a:lnTo>
                  <a:pt x="0" y="1658599"/>
                </a:lnTo>
                <a:lnTo>
                  <a:pt x="2789693" y="1658599"/>
                </a:lnTo>
                <a:lnTo>
                  <a:pt x="2789693"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60994" y="451930"/>
            <a:ext cx="2789693" cy="1658599"/>
          </a:xfrm>
          <a:custGeom>
            <a:avLst/>
            <a:gdLst/>
            <a:ahLst/>
            <a:cxnLst/>
            <a:rect r="r" b="b" t="t" l="l"/>
            <a:pathLst>
              <a:path h="1658599" w="2789693">
                <a:moveTo>
                  <a:pt x="0" y="0"/>
                </a:moveTo>
                <a:lnTo>
                  <a:pt x="2789692" y="0"/>
                </a:lnTo>
                <a:lnTo>
                  <a:pt x="2789692" y="1658600"/>
                </a:lnTo>
                <a:lnTo>
                  <a:pt x="0" y="16586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true" flipV="false" rot="0">
            <a:off x="16559302" y="451930"/>
            <a:ext cx="2789693" cy="1658599"/>
          </a:xfrm>
          <a:custGeom>
            <a:avLst/>
            <a:gdLst/>
            <a:ahLst/>
            <a:cxnLst/>
            <a:rect r="r" b="b" t="t" l="l"/>
            <a:pathLst>
              <a:path h="1658599" w="2789693">
                <a:moveTo>
                  <a:pt x="2789692" y="0"/>
                </a:moveTo>
                <a:lnTo>
                  <a:pt x="0" y="0"/>
                </a:lnTo>
                <a:lnTo>
                  <a:pt x="0" y="1658600"/>
                </a:lnTo>
                <a:lnTo>
                  <a:pt x="2789692" y="1658600"/>
                </a:lnTo>
                <a:lnTo>
                  <a:pt x="2789692"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47471" y="-422617"/>
            <a:ext cx="2362646" cy="1404701"/>
          </a:xfrm>
          <a:custGeom>
            <a:avLst/>
            <a:gdLst/>
            <a:ahLst/>
            <a:cxnLst/>
            <a:rect r="r" b="b" t="t" l="l"/>
            <a:pathLst>
              <a:path h="1404701" w="2362646">
                <a:moveTo>
                  <a:pt x="0" y="0"/>
                </a:moveTo>
                <a:lnTo>
                  <a:pt x="2362646" y="0"/>
                </a:lnTo>
                <a:lnTo>
                  <a:pt x="2362646" y="1404701"/>
                </a:lnTo>
                <a:lnTo>
                  <a:pt x="0" y="14047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true" flipV="false" rot="0">
            <a:off x="16772825" y="-422617"/>
            <a:ext cx="2362646" cy="1404701"/>
          </a:xfrm>
          <a:custGeom>
            <a:avLst/>
            <a:gdLst/>
            <a:ahLst/>
            <a:cxnLst/>
            <a:rect r="r" b="b" t="t" l="l"/>
            <a:pathLst>
              <a:path h="1404701" w="2362646">
                <a:moveTo>
                  <a:pt x="2362646" y="0"/>
                </a:moveTo>
                <a:lnTo>
                  <a:pt x="0" y="0"/>
                </a:lnTo>
                <a:lnTo>
                  <a:pt x="0" y="1404701"/>
                </a:lnTo>
                <a:lnTo>
                  <a:pt x="2362646" y="1404701"/>
                </a:lnTo>
                <a:lnTo>
                  <a:pt x="236264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2812733" y="2163527"/>
            <a:ext cx="12662534" cy="5959946"/>
          </a:xfrm>
          <a:custGeom>
            <a:avLst/>
            <a:gdLst/>
            <a:ahLst/>
            <a:cxnLst/>
            <a:rect r="r" b="b" t="t" l="l"/>
            <a:pathLst>
              <a:path h="5959946" w="12662534">
                <a:moveTo>
                  <a:pt x="0" y="0"/>
                </a:moveTo>
                <a:lnTo>
                  <a:pt x="12662534" y="0"/>
                </a:lnTo>
                <a:lnTo>
                  <a:pt x="12662534" y="5959946"/>
                </a:lnTo>
                <a:lnTo>
                  <a:pt x="0" y="5959946"/>
                </a:lnTo>
                <a:lnTo>
                  <a:pt x="0" y="0"/>
                </a:lnTo>
                <a:close/>
              </a:path>
            </a:pathLst>
          </a:custGeom>
          <a:blipFill>
            <a:blip r:embed="rId4"/>
            <a:stretch>
              <a:fillRect l="0" t="0" r="0" b="0"/>
            </a:stretch>
          </a:blipFill>
        </p:spPr>
      </p:sp>
      <p:sp>
        <p:nvSpPr>
          <p:cNvPr name="Freeform 9" id="9"/>
          <p:cNvSpPr/>
          <p:nvPr/>
        </p:nvSpPr>
        <p:spPr>
          <a:xfrm flipH="false" flipV="false" rot="0">
            <a:off x="-127795" y="1889575"/>
            <a:ext cx="18415795" cy="8814207"/>
          </a:xfrm>
          <a:custGeom>
            <a:avLst/>
            <a:gdLst/>
            <a:ahLst/>
            <a:cxnLst/>
            <a:rect r="r" b="b" t="t" l="l"/>
            <a:pathLst>
              <a:path h="8814207" w="18415795">
                <a:moveTo>
                  <a:pt x="0" y="0"/>
                </a:moveTo>
                <a:lnTo>
                  <a:pt x="18415795" y="0"/>
                </a:lnTo>
                <a:lnTo>
                  <a:pt x="18415795" y="8814208"/>
                </a:lnTo>
                <a:lnTo>
                  <a:pt x="0" y="8814208"/>
                </a:lnTo>
                <a:lnTo>
                  <a:pt x="0" y="0"/>
                </a:lnTo>
                <a:close/>
              </a:path>
            </a:pathLst>
          </a:custGeom>
          <a:blipFill>
            <a:blip r:embed="rId4"/>
            <a:stretch>
              <a:fillRect l="0" t="0" r="-1688" b="0"/>
            </a:stretch>
          </a:blipFill>
        </p:spPr>
      </p:sp>
      <p:sp>
        <p:nvSpPr>
          <p:cNvPr name="TextBox 10" id="10"/>
          <p:cNvSpPr txBox="true"/>
          <p:nvPr/>
        </p:nvSpPr>
        <p:spPr>
          <a:xfrm rot="0">
            <a:off x="2863501" y="298519"/>
            <a:ext cx="10765530" cy="916178"/>
          </a:xfrm>
          <a:prstGeom prst="rect">
            <a:avLst/>
          </a:prstGeom>
        </p:spPr>
        <p:txBody>
          <a:bodyPr anchor="t" rtlCol="false" tIns="0" lIns="0" bIns="0" rIns="0">
            <a:spAutoFit/>
          </a:bodyPr>
          <a:lstStyle/>
          <a:p>
            <a:pPr algn="l">
              <a:lnSpc>
                <a:spcPts val="6015"/>
              </a:lnSpc>
            </a:pPr>
            <a:r>
              <a:rPr lang="en-US" sz="6399" b="true">
                <a:solidFill>
                  <a:srgbClr val="15193E"/>
                </a:solidFill>
                <a:latin typeface="Codec Pro Ultra-Bold"/>
                <a:ea typeface="Codec Pro Ultra-Bold"/>
                <a:cs typeface="Codec Pro Ultra-Bold"/>
                <a:sym typeface="Codec Pro Ultra-Bold"/>
              </a:rPr>
              <a:t>EVALUACIÓN DE CALIDAD</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D1D2DB"/>
        </a:solidFill>
      </p:bgPr>
    </p:bg>
    <p:spTree>
      <p:nvGrpSpPr>
        <p:cNvPr id="1" name=""/>
        <p:cNvGrpSpPr/>
        <p:nvPr/>
      </p:nvGrpSpPr>
      <p:grpSpPr>
        <a:xfrm>
          <a:off x="0" y="0"/>
          <a:ext cx="0" cy="0"/>
          <a:chOff x="0" y="0"/>
          <a:chExt cx="0" cy="0"/>
        </a:xfrm>
      </p:grpSpPr>
      <p:sp>
        <p:nvSpPr>
          <p:cNvPr name="Freeform 2" id="2"/>
          <p:cNvSpPr/>
          <p:nvPr/>
        </p:nvSpPr>
        <p:spPr>
          <a:xfrm flipH="true" flipV="false" rot="0">
            <a:off x="0" y="0"/>
            <a:ext cx="7668455" cy="10401374"/>
          </a:xfrm>
          <a:custGeom>
            <a:avLst/>
            <a:gdLst/>
            <a:ahLst/>
            <a:cxnLst/>
            <a:rect r="r" b="b" t="t" l="l"/>
            <a:pathLst>
              <a:path h="10401374" w="7668455">
                <a:moveTo>
                  <a:pt x="7668455" y="0"/>
                </a:moveTo>
                <a:lnTo>
                  <a:pt x="0" y="0"/>
                </a:lnTo>
                <a:lnTo>
                  <a:pt x="0" y="10401374"/>
                </a:lnTo>
                <a:lnTo>
                  <a:pt x="7668455" y="10401374"/>
                </a:lnTo>
                <a:lnTo>
                  <a:pt x="7668455" y="0"/>
                </a:lnTo>
                <a:close/>
              </a:path>
            </a:pathLst>
          </a:custGeom>
          <a:blipFill>
            <a:blip r:embed="rId2">
              <a:extLst>
                <a:ext uri="{96DAC541-7B7A-43D3-8B79-37D633B846F1}">
                  <asvg:svgBlip xmlns:asvg="http://schemas.microsoft.com/office/drawing/2016/SVG/main" r:embed="rId3"/>
                </a:ext>
              </a:extLst>
            </a:blip>
            <a:stretch>
              <a:fillRect l="0" t="0" r="-35638" b="0"/>
            </a:stretch>
          </a:blipFill>
        </p:spPr>
      </p:sp>
      <p:sp>
        <p:nvSpPr>
          <p:cNvPr name="Freeform 3" id="3"/>
          <p:cNvSpPr/>
          <p:nvPr/>
        </p:nvSpPr>
        <p:spPr>
          <a:xfrm flipH="true" flipV="false" rot="0">
            <a:off x="15682795" y="-549566"/>
            <a:ext cx="2789693" cy="1658599"/>
          </a:xfrm>
          <a:custGeom>
            <a:avLst/>
            <a:gdLst/>
            <a:ahLst/>
            <a:cxnLst/>
            <a:rect r="r" b="b" t="t" l="l"/>
            <a:pathLst>
              <a:path h="1658599" w="2789693">
                <a:moveTo>
                  <a:pt x="2789692" y="0"/>
                </a:moveTo>
                <a:lnTo>
                  <a:pt x="0" y="0"/>
                </a:lnTo>
                <a:lnTo>
                  <a:pt x="0" y="1658599"/>
                </a:lnTo>
                <a:lnTo>
                  <a:pt x="2789692" y="1658599"/>
                </a:lnTo>
                <a:lnTo>
                  <a:pt x="278969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0">
            <a:off x="16559302" y="451930"/>
            <a:ext cx="2789693" cy="1658599"/>
          </a:xfrm>
          <a:custGeom>
            <a:avLst/>
            <a:gdLst/>
            <a:ahLst/>
            <a:cxnLst/>
            <a:rect r="r" b="b" t="t" l="l"/>
            <a:pathLst>
              <a:path h="1658599" w="2789693">
                <a:moveTo>
                  <a:pt x="2789692" y="0"/>
                </a:moveTo>
                <a:lnTo>
                  <a:pt x="0" y="0"/>
                </a:lnTo>
                <a:lnTo>
                  <a:pt x="0" y="1658600"/>
                </a:lnTo>
                <a:lnTo>
                  <a:pt x="2789692" y="1658600"/>
                </a:lnTo>
                <a:lnTo>
                  <a:pt x="278969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16772825" y="-422617"/>
            <a:ext cx="2362646" cy="1404701"/>
          </a:xfrm>
          <a:custGeom>
            <a:avLst/>
            <a:gdLst/>
            <a:ahLst/>
            <a:cxnLst/>
            <a:rect r="r" b="b" t="t" l="l"/>
            <a:pathLst>
              <a:path h="1404701" w="2362646">
                <a:moveTo>
                  <a:pt x="2362646" y="0"/>
                </a:moveTo>
                <a:lnTo>
                  <a:pt x="0" y="0"/>
                </a:lnTo>
                <a:lnTo>
                  <a:pt x="0" y="1404701"/>
                </a:lnTo>
                <a:lnTo>
                  <a:pt x="2362646" y="1404701"/>
                </a:lnTo>
                <a:lnTo>
                  <a:pt x="236264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286470" y="3420921"/>
            <a:ext cx="7095515" cy="3202178"/>
          </a:xfrm>
          <a:prstGeom prst="rect">
            <a:avLst/>
          </a:prstGeom>
        </p:spPr>
        <p:txBody>
          <a:bodyPr anchor="t" rtlCol="false" tIns="0" lIns="0" bIns="0" rIns="0">
            <a:spAutoFit/>
          </a:bodyPr>
          <a:lstStyle/>
          <a:p>
            <a:pPr algn="l">
              <a:lnSpc>
                <a:spcPts val="6015"/>
              </a:lnSpc>
            </a:pPr>
            <a:r>
              <a:rPr lang="en-US" sz="6399" b="true">
                <a:solidFill>
                  <a:srgbClr val="FEFEFE"/>
                </a:solidFill>
                <a:latin typeface="Codec Pro Ultra-Bold"/>
                <a:ea typeface="Codec Pro Ultra-Bold"/>
                <a:cs typeface="Codec Pro Ultra-Bold"/>
                <a:sym typeface="Codec Pro Ultra-Bold"/>
              </a:rPr>
              <a:t>HERRAMIENTA Y PRACTICA USADA PARA CONTROL DE VERSIONES</a:t>
            </a:r>
          </a:p>
        </p:txBody>
      </p:sp>
      <p:sp>
        <p:nvSpPr>
          <p:cNvPr name="TextBox 7" id="7"/>
          <p:cNvSpPr txBox="true"/>
          <p:nvPr/>
        </p:nvSpPr>
        <p:spPr>
          <a:xfrm rot="0">
            <a:off x="8419855" y="567894"/>
            <a:ext cx="8657786" cy="8895746"/>
          </a:xfrm>
          <a:prstGeom prst="rect">
            <a:avLst/>
          </a:prstGeom>
        </p:spPr>
        <p:txBody>
          <a:bodyPr anchor="t" rtlCol="false" tIns="0" lIns="0" bIns="0" rIns="0">
            <a:spAutoFit/>
          </a:bodyPr>
          <a:lstStyle/>
          <a:p>
            <a:pPr algn="l">
              <a:lnSpc>
                <a:spcPts val="3553"/>
              </a:lnSpc>
            </a:pPr>
            <a:r>
              <a:rPr lang="en-US" sz="2961" u="sng">
                <a:solidFill>
                  <a:srgbClr val="15193E"/>
                </a:solidFill>
                <a:latin typeface="Bree Serif"/>
                <a:ea typeface="Bree Serif"/>
                <a:cs typeface="Bree Serif"/>
                <a:sym typeface="Bree Serif"/>
              </a:rPr>
              <a:t>GitHub</a:t>
            </a:r>
          </a:p>
          <a:p>
            <a:pPr algn="l">
              <a:lnSpc>
                <a:spcPts val="3553"/>
              </a:lnSpc>
            </a:pPr>
          </a:p>
          <a:p>
            <a:pPr algn="l">
              <a:lnSpc>
                <a:spcPts val="3553"/>
              </a:lnSpc>
            </a:pPr>
            <a:r>
              <a:rPr lang="en-US" sz="2961">
                <a:solidFill>
                  <a:srgbClr val="15193E"/>
                </a:solidFill>
                <a:latin typeface="Bree Serif"/>
                <a:ea typeface="Bree Serif"/>
                <a:cs typeface="Bree Serif"/>
                <a:sym typeface="Bree Serif"/>
              </a:rPr>
              <a:t>Durante el desarrollo del sistema, se utilizó GitHub como plataforma de control de versiones. Esto permitió llevar un registro ordenado de los cambios realizados en el código, facilitar la colaboración entre integrantes del equipo, y asegurar la trazabilidad del proyecto.</a:t>
            </a:r>
          </a:p>
          <a:p>
            <a:pPr algn="l">
              <a:lnSpc>
                <a:spcPts val="3553"/>
              </a:lnSpc>
            </a:pPr>
          </a:p>
          <a:p>
            <a:pPr algn="l">
              <a:lnSpc>
                <a:spcPts val="3553"/>
              </a:lnSpc>
            </a:pPr>
          </a:p>
          <a:p>
            <a:pPr algn="l">
              <a:lnSpc>
                <a:spcPts val="3553"/>
              </a:lnSpc>
            </a:pPr>
            <a:r>
              <a:rPr lang="en-US" sz="2961" u="sng">
                <a:solidFill>
                  <a:srgbClr val="15193E"/>
                </a:solidFill>
                <a:latin typeface="Bree Serif"/>
                <a:ea typeface="Bree Serif"/>
                <a:cs typeface="Bree Serif"/>
                <a:sym typeface="Bree Serif"/>
              </a:rPr>
              <a:t>Uso de control semántico</a:t>
            </a:r>
          </a:p>
          <a:p>
            <a:pPr algn="l">
              <a:lnSpc>
                <a:spcPts val="3553"/>
              </a:lnSpc>
            </a:pPr>
          </a:p>
          <a:p>
            <a:pPr algn="l">
              <a:lnSpc>
                <a:spcPts val="3553"/>
              </a:lnSpc>
            </a:pPr>
            <a:r>
              <a:rPr lang="en-US" sz="2961">
                <a:solidFill>
                  <a:srgbClr val="15193E"/>
                </a:solidFill>
                <a:latin typeface="Bree Serif"/>
                <a:ea typeface="Bree Serif"/>
                <a:cs typeface="Bree Serif"/>
                <a:sym typeface="Bree Serif"/>
              </a:rPr>
              <a:t>En el desarrollo del sistema se aplicó control semántico para garantizar que las operaciones y estructuras utilizadas en el código fueran  correctas .  Esto permitió detectar errores como incompatibilidad de tipos, uso indebido de variables y llamados incorrectos a funciones, mejorando la fiabilidad y robustez del sistema.</a:t>
            </a:r>
          </a:p>
          <a:p>
            <a:pPr algn="l">
              <a:lnSpc>
                <a:spcPts val="3553"/>
              </a:lnSpc>
            </a:pPr>
          </a:p>
        </p:txBody>
      </p:sp>
      <p:sp>
        <p:nvSpPr>
          <p:cNvPr name="Freeform 8" id="8"/>
          <p:cNvSpPr/>
          <p:nvPr/>
        </p:nvSpPr>
        <p:spPr>
          <a:xfrm flipH="true" flipV="true" rot="0">
            <a:off x="15682795" y="9177967"/>
            <a:ext cx="2789693" cy="1658599"/>
          </a:xfrm>
          <a:custGeom>
            <a:avLst/>
            <a:gdLst/>
            <a:ahLst/>
            <a:cxnLst/>
            <a:rect r="r" b="b" t="t" l="l"/>
            <a:pathLst>
              <a:path h="1658599" w="2789693">
                <a:moveTo>
                  <a:pt x="2789692" y="1658599"/>
                </a:moveTo>
                <a:lnTo>
                  <a:pt x="0" y="1658599"/>
                </a:lnTo>
                <a:lnTo>
                  <a:pt x="0" y="0"/>
                </a:lnTo>
                <a:lnTo>
                  <a:pt x="2789692" y="0"/>
                </a:lnTo>
                <a:lnTo>
                  <a:pt x="2789692" y="165859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true" rot="0">
            <a:off x="16772825" y="8281895"/>
            <a:ext cx="2789693" cy="1658599"/>
          </a:xfrm>
          <a:custGeom>
            <a:avLst/>
            <a:gdLst/>
            <a:ahLst/>
            <a:cxnLst/>
            <a:rect r="r" b="b" t="t" l="l"/>
            <a:pathLst>
              <a:path h="1658599" w="2789693">
                <a:moveTo>
                  <a:pt x="2789693" y="1658599"/>
                </a:moveTo>
                <a:lnTo>
                  <a:pt x="0" y="1658599"/>
                </a:lnTo>
                <a:lnTo>
                  <a:pt x="0" y="0"/>
                </a:lnTo>
                <a:lnTo>
                  <a:pt x="2789693" y="0"/>
                </a:lnTo>
                <a:lnTo>
                  <a:pt x="2789693" y="165859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true" flipV="true" rot="0">
            <a:off x="16772825" y="9238143"/>
            <a:ext cx="2362646" cy="1404701"/>
          </a:xfrm>
          <a:custGeom>
            <a:avLst/>
            <a:gdLst/>
            <a:ahLst/>
            <a:cxnLst/>
            <a:rect r="r" b="b" t="t" l="l"/>
            <a:pathLst>
              <a:path h="1404701" w="2362646">
                <a:moveTo>
                  <a:pt x="2362646" y="1404701"/>
                </a:moveTo>
                <a:lnTo>
                  <a:pt x="0" y="1404701"/>
                </a:lnTo>
                <a:lnTo>
                  <a:pt x="0" y="0"/>
                </a:lnTo>
                <a:lnTo>
                  <a:pt x="2362646" y="0"/>
                </a:lnTo>
                <a:lnTo>
                  <a:pt x="2362646" y="1404701"/>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D1D2DB"/>
        </a:solidFill>
      </p:bgPr>
    </p:bg>
    <p:spTree>
      <p:nvGrpSpPr>
        <p:cNvPr id="1" name=""/>
        <p:cNvGrpSpPr/>
        <p:nvPr/>
      </p:nvGrpSpPr>
      <p:grpSpPr>
        <a:xfrm>
          <a:off x="0" y="0"/>
          <a:ext cx="0" cy="0"/>
          <a:chOff x="0" y="0"/>
          <a:chExt cx="0" cy="0"/>
        </a:xfrm>
      </p:grpSpPr>
      <p:sp>
        <p:nvSpPr>
          <p:cNvPr name="Freeform 2" id="2"/>
          <p:cNvSpPr/>
          <p:nvPr/>
        </p:nvSpPr>
        <p:spPr>
          <a:xfrm flipH="true" flipV="false" rot="0">
            <a:off x="0" y="0"/>
            <a:ext cx="7668455" cy="10401374"/>
          </a:xfrm>
          <a:custGeom>
            <a:avLst/>
            <a:gdLst/>
            <a:ahLst/>
            <a:cxnLst/>
            <a:rect r="r" b="b" t="t" l="l"/>
            <a:pathLst>
              <a:path h="10401374" w="7668455">
                <a:moveTo>
                  <a:pt x="7668455" y="0"/>
                </a:moveTo>
                <a:lnTo>
                  <a:pt x="0" y="0"/>
                </a:lnTo>
                <a:lnTo>
                  <a:pt x="0" y="10401374"/>
                </a:lnTo>
                <a:lnTo>
                  <a:pt x="7668455" y="10401374"/>
                </a:lnTo>
                <a:lnTo>
                  <a:pt x="7668455" y="0"/>
                </a:lnTo>
                <a:close/>
              </a:path>
            </a:pathLst>
          </a:custGeom>
          <a:blipFill>
            <a:blip r:embed="rId2">
              <a:extLst>
                <a:ext uri="{96DAC541-7B7A-43D3-8B79-37D633B846F1}">
                  <asvg:svgBlip xmlns:asvg="http://schemas.microsoft.com/office/drawing/2016/SVG/main" r:embed="rId3"/>
                </a:ext>
              </a:extLst>
            </a:blip>
            <a:stretch>
              <a:fillRect l="0" t="0" r="-35638" b="0"/>
            </a:stretch>
          </a:blipFill>
        </p:spPr>
      </p:sp>
      <p:sp>
        <p:nvSpPr>
          <p:cNvPr name="Freeform 3" id="3"/>
          <p:cNvSpPr/>
          <p:nvPr/>
        </p:nvSpPr>
        <p:spPr>
          <a:xfrm flipH="true" flipV="false" rot="0">
            <a:off x="15682795" y="-549566"/>
            <a:ext cx="2789693" cy="1658599"/>
          </a:xfrm>
          <a:custGeom>
            <a:avLst/>
            <a:gdLst/>
            <a:ahLst/>
            <a:cxnLst/>
            <a:rect r="r" b="b" t="t" l="l"/>
            <a:pathLst>
              <a:path h="1658599" w="2789693">
                <a:moveTo>
                  <a:pt x="2789692" y="0"/>
                </a:moveTo>
                <a:lnTo>
                  <a:pt x="0" y="0"/>
                </a:lnTo>
                <a:lnTo>
                  <a:pt x="0" y="1658599"/>
                </a:lnTo>
                <a:lnTo>
                  <a:pt x="2789692" y="1658599"/>
                </a:lnTo>
                <a:lnTo>
                  <a:pt x="278969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0">
            <a:off x="16559302" y="451930"/>
            <a:ext cx="2789693" cy="1658599"/>
          </a:xfrm>
          <a:custGeom>
            <a:avLst/>
            <a:gdLst/>
            <a:ahLst/>
            <a:cxnLst/>
            <a:rect r="r" b="b" t="t" l="l"/>
            <a:pathLst>
              <a:path h="1658599" w="2789693">
                <a:moveTo>
                  <a:pt x="2789692" y="0"/>
                </a:moveTo>
                <a:lnTo>
                  <a:pt x="0" y="0"/>
                </a:lnTo>
                <a:lnTo>
                  <a:pt x="0" y="1658600"/>
                </a:lnTo>
                <a:lnTo>
                  <a:pt x="2789692" y="1658600"/>
                </a:lnTo>
                <a:lnTo>
                  <a:pt x="278969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16772825" y="-422617"/>
            <a:ext cx="2362646" cy="1404701"/>
          </a:xfrm>
          <a:custGeom>
            <a:avLst/>
            <a:gdLst/>
            <a:ahLst/>
            <a:cxnLst/>
            <a:rect r="r" b="b" t="t" l="l"/>
            <a:pathLst>
              <a:path h="1404701" w="2362646">
                <a:moveTo>
                  <a:pt x="2362646" y="0"/>
                </a:moveTo>
                <a:lnTo>
                  <a:pt x="0" y="0"/>
                </a:lnTo>
                <a:lnTo>
                  <a:pt x="0" y="1404701"/>
                </a:lnTo>
                <a:lnTo>
                  <a:pt x="2362646" y="1404701"/>
                </a:lnTo>
                <a:lnTo>
                  <a:pt x="236264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748339" y="4713986"/>
            <a:ext cx="7095515" cy="916178"/>
          </a:xfrm>
          <a:prstGeom prst="rect">
            <a:avLst/>
          </a:prstGeom>
        </p:spPr>
        <p:txBody>
          <a:bodyPr anchor="t" rtlCol="false" tIns="0" lIns="0" bIns="0" rIns="0">
            <a:spAutoFit/>
          </a:bodyPr>
          <a:lstStyle/>
          <a:p>
            <a:pPr algn="l">
              <a:lnSpc>
                <a:spcPts val="6015"/>
              </a:lnSpc>
            </a:pPr>
            <a:r>
              <a:rPr lang="en-US" sz="6399" b="true">
                <a:solidFill>
                  <a:srgbClr val="FEFEFE"/>
                </a:solidFill>
                <a:latin typeface="Codec Pro Ultra-Bold"/>
                <a:ea typeface="Codec Pro Ultra-Bold"/>
                <a:cs typeface="Codec Pro Ultra-Bold"/>
                <a:sym typeface="Codec Pro Ultra-Bold"/>
              </a:rPr>
              <a:t>CONCLUSIÓN</a:t>
            </a:r>
          </a:p>
        </p:txBody>
      </p:sp>
      <p:sp>
        <p:nvSpPr>
          <p:cNvPr name="TextBox 7" id="7"/>
          <p:cNvSpPr txBox="true"/>
          <p:nvPr/>
        </p:nvSpPr>
        <p:spPr>
          <a:xfrm rot="0">
            <a:off x="8274340" y="3211515"/>
            <a:ext cx="9679808" cy="3978343"/>
          </a:xfrm>
          <a:prstGeom prst="rect">
            <a:avLst/>
          </a:prstGeom>
        </p:spPr>
        <p:txBody>
          <a:bodyPr anchor="t" rtlCol="false" tIns="0" lIns="0" bIns="0" rIns="0">
            <a:spAutoFit/>
          </a:bodyPr>
          <a:lstStyle/>
          <a:p>
            <a:pPr algn="l">
              <a:lnSpc>
                <a:spcPts val="3972"/>
              </a:lnSpc>
            </a:pPr>
            <a:r>
              <a:rPr lang="en-US" sz="3310">
                <a:solidFill>
                  <a:srgbClr val="15193E"/>
                </a:solidFill>
                <a:latin typeface="Bree Serif"/>
                <a:ea typeface="Bree Serif"/>
                <a:cs typeface="Bree Serif"/>
                <a:sym typeface="Bree Serif"/>
              </a:rPr>
              <a:t>El proyecto permitió diseñar una solución eficiente para mejorar el proceso de salida de vehículos en la aduana, reduciendo tiempos de espera y facilitando el trabajo del personal. Se utilizaron herramientas como GitHub para el control de versiones y se aplicó control semántico para asegurar la coherencia del sistema, logrando una propuesta clara, funcional y bien estructurada.</a:t>
            </a:r>
          </a:p>
        </p:txBody>
      </p:sp>
      <p:sp>
        <p:nvSpPr>
          <p:cNvPr name="Freeform 8" id="8"/>
          <p:cNvSpPr/>
          <p:nvPr/>
        </p:nvSpPr>
        <p:spPr>
          <a:xfrm flipH="true" flipV="true" rot="0">
            <a:off x="15682795" y="9177967"/>
            <a:ext cx="2789693" cy="1658599"/>
          </a:xfrm>
          <a:custGeom>
            <a:avLst/>
            <a:gdLst/>
            <a:ahLst/>
            <a:cxnLst/>
            <a:rect r="r" b="b" t="t" l="l"/>
            <a:pathLst>
              <a:path h="1658599" w="2789693">
                <a:moveTo>
                  <a:pt x="2789692" y="1658599"/>
                </a:moveTo>
                <a:lnTo>
                  <a:pt x="0" y="1658599"/>
                </a:lnTo>
                <a:lnTo>
                  <a:pt x="0" y="0"/>
                </a:lnTo>
                <a:lnTo>
                  <a:pt x="2789692" y="0"/>
                </a:lnTo>
                <a:lnTo>
                  <a:pt x="2789692" y="165859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true" rot="0">
            <a:off x="16772825" y="8281895"/>
            <a:ext cx="2789693" cy="1658599"/>
          </a:xfrm>
          <a:custGeom>
            <a:avLst/>
            <a:gdLst/>
            <a:ahLst/>
            <a:cxnLst/>
            <a:rect r="r" b="b" t="t" l="l"/>
            <a:pathLst>
              <a:path h="1658599" w="2789693">
                <a:moveTo>
                  <a:pt x="2789693" y="1658599"/>
                </a:moveTo>
                <a:lnTo>
                  <a:pt x="0" y="1658599"/>
                </a:lnTo>
                <a:lnTo>
                  <a:pt x="0" y="0"/>
                </a:lnTo>
                <a:lnTo>
                  <a:pt x="2789693" y="0"/>
                </a:lnTo>
                <a:lnTo>
                  <a:pt x="2789693" y="165859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true" flipV="true" rot="0">
            <a:off x="16772825" y="9238143"/>
            <a:ext cx="2362646" cy="1404701"/>
          </a:xfrm>
          <a:custGeom>
            <a:avLst/>
            <a:gdLst/>
            <a:ahLst/>
            <a:cxnLst/>
            <a:rect r="r" b="b" t="t" l="l"/>
            <a:pathLst>
              <a:path h="1404701" w="2362646">
                <a:moveTo>
                  <a:pt x="2362646" y="1404701"/>
                </a:moveTo>
                <a:lnTo>
                  <a:pt x="0" y="1404701"/>
                </a:lnTo>
                <a:lnTo>
                  <a:pt x="0" y="0"/>
                </a:lnTo>
                <a:lnTo>
                  <a:pt x="2362646" y="0"/>
                </a:lnTo>
                <a:lnTo>
                  <a:pt x="2362646" y="1404701"/>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4E5EC"/>
        </a:solidFill>
      </p:bgPr>
    </p:bg>
    <p:spTree>
      <p:nvGrpSpPr>
        <p:cNvPr id="1" name=""/>
        <p:cNvGrpSpPr/>
        <p:nvPr/>
      </p:nvGrpSpPr>
      <p:grpSpPr>
        <a:xfrm>
          <a:off x="0" y="0"/>
          <a:ext cx="0" cy="0"/>
          <a:chOff x="0" y="0"/>
          <a:chExt cx="0" cy="0"/>
        </a:xfrm>
      </p:grpSpPr>
      <p:sp>
        <p:nvSpPr>
          <p:cNvPr name="Freeform 2" id="2"/>
          <p:cNvSpPr/>
          <p:nvPr/>
        </p:nvSpPr>
        <p:spPr>
          <a:xfrm flipH="false" flipV="false" rot="0">
            <a:off x="10720624" y="0"/>
            <a:ext cx="7668455" cy="10401374"/>
          </a:xfrm>
          <a:custGeom>
            <a:avLst/>
            <a:gdLst/>
            <a:ahLst/>
            <a:cxnLst/>
            <a:rect r="r" b="b" t="t" l="l"/>
            <a:pathLst>
              <a:path h="10401374" w="7668455">
                <a:moveTo>
                  <a:pt x="0" y="0"/>
                </a:moveTo>
                <a:lnTo>
                  <a:pt x="7668455" y="0"/>
                </a:lnTo>
                <a:lnTo>
                  <a:pt x="7668455" y="10401374"/>
                </a:lnTo>
                <a:lnTo>
                  <a:pt x="0" y="10401374"/>
                </a:lnTo>
                <a:lnTo>
                  <a:pt x="0" y="0"/>
                </a:lnTo>
                <a:close/>
              </a:path>
            </a:pathLst>
          </a:custGeom>
          <a:blipFill>
            <a:blip r:embed="rId2">
              <a:extLst>
                <a:ext uri="{96DAC541-7B7A-43D3-8B79-37D633B846F1}">
                  <asvg:svgBlip xmlns:asvg="http://schemas.microsoft.com/office/drawing/2016/SVG/main" r:embed="rId3"/>
                </a:ext>
              </a:extLst>
            </a:blip>
            <a:stretch>
              <a:fillRect l="0" t="0" r="-35638" b="0"/>
            </a:stretch>
          </a:blipFill>
        </p:spPr>
      </p:sp>
      <p:sp>
        <p:nvSpPr>
          <p:cNvPr name="Freeform 3" id="3"/>
          <p:cNvSpPr/>
          <p:nvPr/>
        </p:nvSpPr>
        <p:spPr>
          <a:xfrm flipH="false" flipV="false" rot="0">
            <a:off x="-139536" y="-549566"/>
            <a:ext cx="2789693" cy="1658599"/>
          </a:xfrm>
          <a:custGeom>
            <a:avLst/>
            <a:gdLst/>
            <a:ahLst/>
            <a:cxnLst/>
            <a:rect r="r" b="b" t="t" l="l"/>
            <a:pathLst>
              <a:path h="1658599" w="2789693">
                <a:moveTo>
                  <a:pt x="0" y="0"/>
                </a:moveTo>
                <a:lnTo>
                  <a:pt x="2789693" y="0"/>
                </a:lnTo>
                <a:lnTo>
                  <a:pt x="2789693" y="1658599"/>
                </a:lnTo>
                <a:lnTo>
                  <a:pt x="0" y="16585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14315" y="479227"/>
            <a:ext cx="2789693" cy="1658599"/>
          </a:xfrm>
          <a:custGeom>
            <a:avLst/>
            <a:gdLst/>
            <a:ahLst/>
            <a:cxnLst/>
            <a:rect r="r" b="b" t="t" l="l"/>
            <a:pathLst>
              <a:path h="1658599" w="2789693">
                <a:moveTo>
                  <a:pt x="0" y="0"/>
                </a:moveTo>
                <a:lnTo>
                  <a:pt x="2789693" y="0"/>
                </a:lnTo>
                <a:lnTo>
                  <a:pt x="2789693" y="1658599"/>
                </a:lnTo>
                <a:lnTo>
                  <a:pt x="0" y="16585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000792" y="-422617"/>
            <a:ext cx="2362646" cy="1404701"/>
          </a:xfrm>
          <a:custGeom>
            <a:avLst/>
            <a:gdLst/>
            <a:ahLst/>
            <a:cxnLst/>
            <a:rect r="r" b="b" t="t" l="l"/>
            <a:pathLst>
              <a:path h="1404701" w="2362646">
                <a:moveTo>
                  <a:pt x="0" y="0"/>
                </a:moveTo>
                <a:lnTo>
                  <a:pt x="2362647" y="0"/>
                </a:lnTo>
                <a:lnTo>
                  <a:pt x="2362647" y="1404701"/>
                </a:lnTo>
                <a:lnTo>
                  <a:pt x="0" y="14047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true" rot="0">
            <a:off x="-139536" y="9177967"/>
            <a:ext cx="2789693" cy="1658599"/>
          </a:xfrm>
          <a:custGeom>
            <a:avLst/>
            <a:gdLst/>
            <a:ahLst/>
            <a:cxnLst/>
            <a:rect r="r" b="b" t="t" l="l"/>
            <a:pathLst>
              <a:path h="1658599" w="2789693">
                <a:moveTo>
                  <a:pt x="0" y="1658599"/>
                </a:moveTo>
                <a:lnTo>
                  <a:pt x="2789693" y="1658599"/>
                </a:lnTo>
                <a:lnTo>
                  <a:pt x="2789693" y="0"/>
                </a:lnTo>
                <a:lnTo>
                  <a:pt x="0" y="0"/>
                </a:lnTo>
                <a:lnTo>
                  <a:pt x="0" y="165859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true" rot="0">
            <a:off x="-1214315" y="8234368"/>
            <a:ext cx="2789693" cy="1658599"/>
          </a:xfrm>
          <a:custGeom>
            <a:avLst/>
            <a:gdLst/>
            <a:ahLst/>
            <a:cxnLst/>
            <a:rect r="r" b="b" t="t" l="l"/>
            <a:pathLst>
              <a:path h="1658599" w="2789693">
                <a:moveTo>
                  <a:pt x="0" y="1658599"/>
                </a:moveTo>
                <a:lnTo>
                  <a:pt x="2789693" y="1658599"/>
                </a:lnTo>
                <a:lnTo>
                  <a:pt x="2789693" y="0"/>
                </a:lnTo>
                <a:lnTo>
                  <a:pt x="0" y="0"/>
                </a:lnTo>
                <a:lnTo>
                  <a:pt x="0" y="165859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true" rot="0">
            <a:off x="-1000792" y="9238143"/>
            <a:ext cx="2362646" cy="1404701"/>
          </a:xfrm>
          <a:custGeom>
            <a:avLst/>
            <a:gdLst/>
            <a:ahLst/>
            <a:cxnLst/>
            <a:rect r="r" b="b" t="t" l="l"/>
            <a:pathLst>
              <a:path h="1404701" w="2362646">
                <a:moveTo>
                  <a:pt x="0" y="1404701"/>
                </a:moveTo>
                <a:lnTo>
                  <a:pt x="2362647" y="1404701"/>
                </a:lnTo>
                <a:lnTo>
                  <a:pt x="2362647" y="0"/>
                </a:lnTo>
                <a:lnTo>
                  <a:pt x="0" y="0"/>
                </a:lnTo>
                <a:lnTo>
                  <a:pt x="0" y="1404701"/>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1575378" y="1413037"/>
            <a:ext cx="7525531" cy="830453"/>
          </a:xfrm>
          <a:prstGeom prst="rect">
            <a:avLst/>
          </a:prstGeom>
        </p:spPr>
        <p:txBody>
          <a:bodyPr anchor="t" rtlCol="false" tIns="0" lIns="0" bIns="0" rIns="0">
            <a:spAutoFit/>
          </a:bodyPr>
          <a:lstStyle/>
          <a:p>
            <a:pPr algn="l">
              <a:lnSpc>
                <a:spcPts val="6015"/>
              </a:lnSpc>
            </a:pPr>
            <a:r>
              <a:rPr lang="en-US" sz="6399" u="sng">
                <a:solidFill>
                  <a:srgbClr val="15193E"/>
                </a:solidFill>
                <a:latin typeface="Bree Serif"/>
                <a:ea typeface="Bree Serif"/>
                <a:cs typeface="Bree Serif"/>
                <a:sym typeface="Bree Serif"/>
              </a:rPr>
              <a:t>LINK PROTOTIPO</a:t>
            </a:r>
          </a:p>
        </p:txBody>
      </p:sp>
      <p:sp>
        <p:nvSpPr>
          <p:cNvPr name="TextBox 10" id="10"/>
          <p:cNvSpPr txBox="true"/>
          <p:nvPr/>
        </p:nvSpPr>
        <p:spPr>
          <a:xfrm rot="0">
            <a:off x="1618469" y="4281525"/>
            <a:ext cx="7482440" cy="1800225"/>
          </a:xfrm>
          <a:prstGeom prst="rect">
            <a:avLst/>
          </a:prstGeom>
        </p:spPr>
        <p:txBody>
          <a:bodyPr anchor="t" rtlCol="false" tIns="0" lIns="0" bIns="0" rIns="0">
            <a:spAutoFit/>
          </a:bodyPr>
          <a:lstStyle/>
          <a:p>
            <a:pPr algn="l">
              <a:lnSpc>
                <a:spcPts val="2813"/>
              </a:lnSpc>
            </a:pPr>
            <a:r>
              <a:rPr lang="en-US" sz="2344">
                <a:solidFill>
                  <a:srgbClr val="15193E"/>
                </a:solidFill>
                <a:latin typeface="Codec Pro"/>
                <a:ea typeface="Codec Pro"/>
                <a:cs typeface="Codec Pro"/>
                <a:sym typeface="Codec Pro"/>
              </a:rPr>
              <a:t>https://www.figma.com/design/iHunpLjxS3VOncTc2yKdmV/Untitled?node-id=0-1&amp;m=dev&amp;t=qFchR1io1B9Vrc83-1</a:t>
            </a:r>
          </a:p>
          <a:p>
            <a:pPr algn="l">
              <a:lnSpc>
                <a:spcPts val="2813"/>
              </a:lnSpc>
            </a:pPr>
          </a:p>
          <a:p>
            <a:pPr algn="l">
              <a:lnSpc>
                <a:spcPts val="2813"/>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DAGrSKwGVx0</dc:identifier>
  <dcterms:modified xsi:type="dcterms:W3CDTF">2011-08-01T06:04:30Z</dcterms:modified>
  <cp:revision>1</cp:revision>
  <dc:title>Presentación de prototipo </dc:title>
</cp:coreProperties>
</file>