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embeddedFontLst>
    <p:embeddedFont>
      <p:font typeface="Poppi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jA8ynuhEbZwbIwmidUVLK1ft3F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Poppi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bold.fntdata"/><Relationship Id="rId6" Type="http://schemas.openxmlformats.org/officeDocument/2006/relationships/slide" Target="slides/slide1.xml"/><Relationship Id="rId18" Type="http://schemas.openxmlformats.org/officeDocument/2006/relationships/font" Target="fonts/Poppi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jp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63" l="0" r="0" t="-16664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-519367" y="-352343"/>
            <a:ext cx="10991686" cy="10991686"/>
          </a:xfrm>
          <a:custGeom>
            <a:rect b="b" l="l" r="r" t="t"/>
            <a:pathLst>
              <a:path extrusionOk="0" h="10991686" w="10991686">
                <a:moveTo>
                  <a:pt x="0" y="0"/>
                </a:moveTo>
                <a:lnTo>
                  <a:pt x="10991686" y="0"/>
                </a:lnTo>
                <a:lnTo>
                  <a:pt x="10991686" y="10991686"/>
                </a:lnTo>
                <a:lnTo>
                  <a:pt x="0" y="109916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9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2012386" y="3447475"/>
            <a:ext cx="2797197" cy="2746339"/>
          </a:xfrm>
          <a:custGeom>
            <a:rect b="b" l="l" r="r" t="t"/>
            <a:pathLst>
              <a:path extrusionOk="0" h="2746339" w="2797197">
                <a:moveTo>
                  <a:pt x="0" y="0"/>
                </a:moveTo>
                <a:lnTo>
                  <a:pt x="2797197" y="0"/>
                </a:lnTo>
                <a:lnTo>
                  <a:pt x="2797197" y="2746339"/>
                </a:lnTo>
                <a:lnTo>
                  <a:pt x="0" y="27463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26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 txBox="1"/>
          <p:nvPr/>
        </p:nvSpPr>
        <p:spPr>
          <a:xfrm>
            <a:off x="4014484" y="1414895"/>
            <a:ext cx="10259033" cy="4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9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Ingeniería de software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2964729" y="6079514"/>
            <a:ext cx="12358542" cy="2759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77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Vicente Tapia</a:t>
            </a:r>
            <a:endParaRPr/>
          </a:p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77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Barbara Lemunao</a:t>
            </a:r>
            <a:endParaRPr/>
          </a:p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77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David Torrealba</a:t>
            </a:r>
            <a:endParaRPr/>
          </a:p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77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Gregory Jimenez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63" l="0" r="0" t="-16664"/>
            </a:stretch>
          </a:blipFill>
          <a:ln>
            <a:noFill/>
          </a:ln>
        </p:spPr>
      </p:sp>
      <p:sp>
        <p:nvSpPr>
          <p:cNvPr id="168" name="Google Shape;168;p10"/>
          <p:cNvSpPr/>
          <p:nvPr/>
        </p:nvSpPr>
        <p:spPr>
          <a:xfrm>
            <a:off x="3292650" y="577294"/>
            <a:ext cx="11702700" cy="2936314"/>
          </a:xfrm>
          <a:custGeom>
            <a:rect b="b" l="l" r="r" t="t"/>
            <a:pathLst>
              <a:path extrusionOk="0" h="2936314" w="11702700">
                <a:moveTo>
                  <a:pt x="0" y="0"/>
                </a:moveTo>
                <a:lnTo>
                  <a:pt x="11702700" y="0"/>
                </a:lnTo>
                <a:lnTo>
                  <a:pt x="11702700" y="2936314"/>
                </a:lnTo>
                <a:lnTo>
                  <a:pt x="0" y="29363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9" name="Google Shape;169;p10"/>
          <p:cNvSpPr txBox="1"/>
          <p:nvPr/>
        </p:nvSpPr>
        <p:spPr>
          <a:xfrm>
            <a:off x="6362252" y="424850"/>
            <a:ext cx="55635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76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DIAGRAMAS</a:t>
            </a:r>
            <a:endParaRPr/>
          </a:p>
        </p:txBody>
      </p:sp>
      <p:sp>
        <p:nvSpPr>
          <p:cNvPr id="170" name="Google Shape;170;p10"/>
          <p:cNvSpPr txBox="1"/>
          <p:nvPr/>
        </p:nvSpPr>
        <p:spPr>
          <a:xfrm>
            <a:off x="4253180" y="1382090"/>
            <a:ext cx="95667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76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VISTA FISICA</a:t>
            </a:r>
            <a:endParaRPr/>
          </a:p>
        </p:txBody>
      </p:sp>
      <p:sp>
        <p:nvSpPr>
          <p:cNvPr id="171" name="Google Shape;171;p10"/>
          <p:cNvSpPr/>
          <p:nvPr/>
        </p:nvSpPr>
        <p:spPr>
          <a:xfrm>
            <a:off x="3292650" y="2991066"/>
            <a:ext cx="11487887" cy="7036331"/>
          </a:xfrm>
          <a:custGeom>
            <a:rect b="b" l="l" r="r" t="t"/>
            <a:pathLst>
              <a:path extrusionOk="0" h="7036331" w="11487887">
                <a:moveTo>
                  <a:pt x="0" y="0"/>
                </a:moveTo>
                <a:lnTo>
                  <a:pt x="11487887" y="0"/>
                </a:lnTo>
                <a:lnTo>
                  <a:pt x="11487887" y="7036331"/>
                </a:lnTo>
                <a:lnTo>
                  <a:pt x="0" y="70363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63" l="0" r="0" t="-16664"/>
            </a:stretch>
          </a:blipFill>
          <a:ln>
            <a:noFill/>
          </a:ln>
        </p:spPr>
      </p:sp>
      <p:sp>
        <p:nvSpPr>
          <p:cNvPr id="177" name="Google Shape;177;p11"/>
          <p:cNvSpPr/>
          <p:nvPr/>
        </p:nvSpPr>
        <p:spPr>
          <a:xfrm>
            <a:off x="1089514" y="1509434"/>
            <a:ext cx="16581124" cy="11064132"/>
          </a:xfrm>
          <a:custGeom>
            <a:rect b="b" l="l" r="r" t="t"/>
            <a:pathLst>
              <a:path extrusionOk="0" h="11064132" w="16581124">
                <a:moveTo>
                  <a:pt x="0" y="0"/>
                </a:moveTo>
                <a:lnTo>
                  <a:pt x="16581124" y="0"/>
                </a:lnTo>
                <a:lnTo>
                  <a:pt x="16581124" y="11064131"/>
                </a:lnTo>
                <a:lnTo>
                  <a:pt x="0" y="110641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11"/>
          <p:cNvSpPr txBox="1"/>
          <p:nvPr/>
        </p:nvSpPr>
        <p:spPr>
          <a:xfrm>
            <a:off x="5381972" y="783934"/>
            <a:ext cx="7524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"/>
          <p:cNvSpPr txBox="1"/>
          <p:nvPr/>
        </p:nvSpPr>
        <p:spPr>
          <a:xfrm>
            <a:off x="3569571" y="4668418"/>
            <a:ext cx="11621100" cy="54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77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 aplicaron ideas básicas para que el sistema sea claro y útil:</a:t>
            </a:r>
            <a:endParaRPr sz="1300"/>
          </a:p>
          <a:p>
            <a:pPr indent="-315023" lvl="1" marL="642745" marR="0" rtl="0" algn="l">
              <a:lnSpc>
                <a:spcPct val="13997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77"/>
              <a:buFont typeface="Arial"/>
              <a:buChar char="•"/>
            </a:pPr>
            <a:r>
              <a:rPr b="0" i="0" lang="en-US" sz="2877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Que sea fácil de usar y no confunda al usuario.</a:t>
            </a:r>
            <a:endParaRPr sz="1300"/>
          </a:p>
          <a:p>
            <a:pPr indent="-315023" lvl="1" marL="642745" marR="0" rtl="0" algn="l">
              <a:lnSpc>
                <a:spcPct val="13997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77"/>
              <a:buFont typeface="Arial"/>
              <a:buChar char="•"/>
            </a:pPr>
            <a:r>
              <a:rPr b="0" i="0" lang="en-US" sz="2877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Que cada parte del sistema esté bien separada y cumpla una función.</a:t>
            </a:r>
            <a:endParaRPr sz="1300"/>
          </a:p>
          <a:p>
            <a:pPr indent="-315023" lvl="1" marL="642745" marR="0" rtl="0" algn="l">
              <a:lnSpc>
                <a:spcPct val="13997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77"/>
              <a:buFont typeface="Arial"/>
              <a:buChar char="•"/>
            </a:pPr>
            <a:r>
              <a:rPr b="0" i="0" lang="en-US" sz="2877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Que sea rápido y no se caiga cuando muchos lo usen.</a:t>
            </a:r>
            <a:endParaRPr sz="1300"/>
          </a:p>
          <a:p>
            <a:pPr indent="-315023" lvl="1" marL="642745" marR="0" rtl="0" algn="l">
              <a:lnSpc>
                <a:spcPct val="13997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77"/>
              <a:buFont typeface="Arial"/>
              <a:buChar char="•"/>
            </a:pPr>
            <a:r>
              <a:rPr b="0" i="0" lang="en-US" sz="2877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Que permita validar datos y evitar errores.</a:t>
            </a:r>
            <a:endParaRPr sz="1300"/>
          </a:p>
          <a:p>
            <a:pPr indent="-315023" lvl="1" marL="642745" marR="0" rtl="0" algn="l">
              <a:lnSpc>
                <a:spcPct val="139973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77"/>
              <a:buFont typeface="Arial"/>
              <a:buChar char="•"/>
            </a:pPr>
            <a:r>
              <a:rPr b="0" i="0" lang="en-US" sz="2877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Que esté bien explicado para que cualquier persona pueda entender cómo funciona o arreglarlo si falla.</a:t>
            </a:r>
            <a:endParaRPr sz="1300"/>
          </a:p>
          <a:p>
            <a:pPr indent="0" lvl="0" marL="0" marR="0" rtl="0" algn="l">
              <a:lnSpc>
                <a:spcPct val="1399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77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5039825" y="2256950"/>
            <a:ext cx="9713100" cy="17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ESTANDARES DE CALIDAD</a:t>
            </a:r>
            <a:endParaRPr sz="100"/>
          </a:p>
        </p:txBody>
      </p:sp>
      <p:sp>
        <p:nvSpPr>
          <p:cNvPr id="181" name="Google Shape;181;p11"/>
          <p:cNvSpPr/>
          <p:nvPr/>
        </p:nvSpPr>
        <p:spPr>
          <a:xfrm>
            <a:off x="661013" y="1028700"/>
            <a:ext cx="1894745" cy="1860295"/>
          </a:xfrm>
          <a:custGeom>
            <a:rect b="b" l="l" r="r" t="t"/>
            <a:pathLst>
              <a:path extrusionOk="0" h="1860295" w="1894745">
                <a:moveTo>
                  <a:pt x="0" y="0"/>
                </a:moveTo>
                <a:lnTo>
                  <a:pt x="1894745" y="0"/>
                </a:lnTo>
                <a:lnTo>
                  <a:pt x="1894745" y="1860295"/>
                </a:lnTo>
                <a:lnTo>
                  <a:pt x="0" y="18602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26000"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63" l="0" r="0" t="-16664"/>
            </a:stretch>
          </a:blipFill>
          <a:ln>
            <a:noFill/>
          </a:ln>
        </p:spPr>
      </p:sp>
      <p:sp>
        <p:nvSpPr>
          <p:cNvPr id="187" name="Google Shape;187;p12"/>
          <p:cNvSpPr/>
          <p:nvPr/>
        </p:nvSpPr>
        <p:spPr>
          <a:xfrm>
            <a:off x="-125907" y="2894043"/>
            <a:ext cx="6554005" cy="5696027"/>
          </a:xfrm>
          <a:custGeom>
            <a:rect b="b" l="l" r="r" t="t"/>
            <a:pathLst>
              <a:path extrusionOk="0" h="5696027" w="6554005">
                <a:moveTo>
                  <a:pt x="0" y="0"/>
                </a:moveTo>
                <a:lnTo>
                  <a:pt x="6554005" y="0"/>
                </a:lnTo>
                <a:lnTo>
                  <a:pt x="6554005" y="5696027"/>
                </a:lnTo>
                <a:lnTo>
                  <a:pt x="0" y="56960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8" name="Google Shape;188;p12"/>
          <p:cNvSpPr txBox="1"/>
          <p:nvPr/>
        </p:nvSpPr>
        <p:spPr>
          <a:xfrm>
            <a:off x="7453249" y="2287850"/>
            <a:ext cx="10502400" cy="10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40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89" name="Google Shape;189;p12"/>
          <p:cNvSpPr txBox="1"/>
          <p:nvPr/>
        </p:nvSpPr>
        <p:spPr>
          <a:xfrm>
            <a:off x="7549994" y="3676269"/>
            <a:ext cx="9037800" cy="57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77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 proyecto se enfocó en resolver un problema real: las largas esperas en el cruce de vehículos entre Chile y Argentina. Usando lo aprendido durante el curso, se propuso un sistema simple pero útil, que permitiría ordenar el proceso y hacerlo mucho más rápido. El uso del modelo 4+1 permitió pensar el sistema desde distintos lados, lo que ayudó a construir una propuesta más completa.</a:t>
            </a:r>
            <a:endParaRPr sz="1300"/>
          </a:p>
        </p:txBody>
      </p:sp>
      <p:sp>
        <p:nvSpPr>
          <p:cNvPr id="190" name="Google Shape;190;p12"/>
          <p:cNvSpPr/>
          <p:nvPr/>
        </p:nvSpPr>
        <p:spPr>
          <a:xfrm>
            <a:off x="3880901" y="1640144"/>
            <a:ext cx="2961265" cy="2907424"/>
          </a:xfrm>
          <a:custGeom>
            <a:rect b="b" l="l" r="r" t="t"/>
            <a:pathLst>
              <a:path extrusionOk="0" h="2907424" w="2961265">
                <a:moveTo>
                  <a:pt x="0" y="0"/>
                </a:moveTo>
                <a:lnTo>
                  <a:pt x="2961265" y="0"/>
                </a:lnTo>
                <a:lnTo>
                  <a:pt x="2961265" y="2907423"/>
                </a:lnTo>
                <a:lnTo>
                  <a:pt x="0" y="29074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26000"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63" l="0" r="0" t="-16664"/>
            </a:stretch>
          </a:blipFill>
          <a:ln>
            <a:noFill/>
          </a:ln>
        </p:spPr>
      </p:sp>
      <p:sp>
        <p:nvSpPr>
          <p:cNvPr id="94" name="Google Shape;94;p2"/>
          <p:cNvSpPr/>
          <p:nvPr/>
        </p:nvSpPr>
        <p:spPr>
          <a:xfrm>
            <a:off x="10437498" y="-560877"/>
            <a:ext cx="10753446" cy="10753446"/>
          </a:xfrm>
          <a:custGeom>
            <a:rect b="b" l="l" r="r" t="t"/>
            <a:pathLst>
              <a:path extrusionOk="0" h="10753446" w="10753446">
                <a:moveTo>
                  <a:pt x="0" y="0"/>
                </a:moveTo>
                <a:lnTo>
                  <a:pt x="10753447" y="0"/>
                </a:lnTo>
                <a:lnTo>
                  <a:pt x="10753447" y="10753447"/>
                </a:lnTo>
                <a:lnTo>
                  <a:pt x="0" y="107534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4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2"/>
          <p:cNvSpPr/>
          <p:nvPr/>
        </p:nvSpPr>
        <p:spPr>
          <a:xfrm>
            <a:off x="1444170" y="2791470"/>
            <a:ext cx="2797197" cy="2746339"/>
          </a:xfrm>
          <a:custGeom>
            <a:rect b="b" l="l" r="r" t="t"/>
            <a:pathLst>
              <a:path extrusionOk="0" h="2746339" w="2797197">
                <a:moveTo>
                  <a:pt x="0" y="0"/>
                </a:moveTo>
                <a:lnTo>
                  <a:pt x="2797197" y="0"/>
                </a:lnTo>
                <a:lnTo>
                  <a:pt x="2797197" y="2746338"/>
                </a:lnTo>
                <a:lnTo>
                  <a:pt x="0" y="27463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26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2"/>
          <p:cNvSpPr/>
          <p:nvPr/>
        </p:nvSpPr>
        <p:spPr>
          <a:xfrm>
            <a:off x="0" y="8455366"/>
            <a:ext cx="5377655" cy="1605867"/>
          </a:xfrm>
          <a:custGeom>
            <a:rect b="b" l="l" r="r" t="t"/>
            <a:pathLst>
              <a:path extrusionOk="0" h="1605867" w="5377655">
                <a:moveTo>
                  <a:pt x="0" y="0"/>
                </a:moveTo>
                <a:lnTo>
                  <a:pt x="5377655" y="0"/>
                </a:lnTo>
                <a:lnTo>
                  <a:pt x="5377655" y="1605868"/>
                </a:lnTo>
                <a:lnTo>
                  <a:pt x="0" y="16058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2"/>
          <p:cNvSpPr txBox="1"/>
          <p:nvPr/>
        </p:nvSpPr>
        <p:spPr>
          <a:xfrm>
            <a:off x="3888481" y="683794"/>
            <a:ext cx="10511037" cy="30538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76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LEVANTAMIENTO DE INFORMACION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2964729" y="3758247"/>
            <a:ext cx="12358542" cy="34448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77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 identificaron los principales problemas al momento de cruzar la frontera, como las largas filas, tiempos de espera y exceso de papeleo. Se investigó cómo funciona el proceso actualmente y qué es lo que más molesta a los usuarios.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63" l="0" r="0" t="-16664"/>
            </a:stretch>
          </a:blipFill>
          <a:ln>
            <a:noFill/>
          </a:ln>
        </p:spPr>
      </p:sp>
      <p:sp>
        <p:nvSpPr>
          <p:cNvPr id="104" name="Google Shape;104;p3"/>
          <p:cNvSpPr/>
          <p:nvPr/>
        </p:nvSpPr>
        <p:spPr>
          <a:xfrm>
            <a:off x="5174797" y="1111981"/>
            <a:ext cx="11214023" cy="8420712"/>
          </a:xfrm>
          <a:custGeom>
            <a:rect b="b" l="l" r="r" t="t"/>
            <a:pathLst>
              <a:path extrusionOk="0" h="8420712" w="11214023">
                <a:moveTo>
                  <a:pt x="0" y="0"/>
                </a:moveTo>
                <a:lnTo>
                  <a:pt x="11214023" y="0"/>
                </a:lnTo>
                <a:lnTo>
                  <a:pt x="11214023" y="8420712"/>
                </a:lnTo>
                <a:lnTo>
                  <a:pt x="0" y="84207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3"/>
          <p:cNvSpPr/>
          <p:nvPr/>
        </p:nvSpPr>
        <p:spPr>
          <a:xfrm>
            <a:off x="228989" y="766676"/>
            <a:ext cx="2797197" cy="2746339"/>
          </a:xfrm>
          <a:custGeom>
            <a:rect b="b" l="l" r="r" t="t"/>
            <a:pathLst>
              <a:path extrusionOk="0" h="2746339" w="2797197">
                <a:moveTo>
                  <a:pt x="0" y="0"/>
                </a:moveTo>
                <a:lnTo>
                  <a:pt x="2797197" y="0"/>
                </a:lnTo>
                <a:lnTo>
                  <a:pt x="2797197" y="2746339"/>
                </a:lnTo>
                <a:lnTo>
                  <a:pt x="0" y="27463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26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3"/>
          <p:cNvSpPr/>
          <p:nvPr/>
        </p:nvSpPr>
        <p:spPr>
          <a:xfrm>
            <a:off x="716796" y="3877303"/>
            <a:ext cx="3913352" cy="5776599"/>
          </a:xfrm>
          <a:custGeom>
            <a:rect b="b" l="l" r="r" t="t"/>
            <a:pathLst>
              <a:path extrusionOk="0" h="5776599" w="3913352">
                <a:moveTo>
                  <a:pt x="0" y="0"/>
                </a:moveTo>
                <a:lnTo>
                  <a:pt x="3913352" y="0"/>
                </a:lnTo>
                <a:lnTo>
                  <a:pt x="3913352" y="5776598"/>
                </a:lnTo>
                <a:lnTo>
                  <a:pt x="0" y="57765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" name="Google Shape;107;p3"/>
          <p:cNvSpPr txBox="1"/>
          <p:nvPr/>
        </p:nvSpPr>
        <p:spPr>
          <a:xfrm>
            <a:off x="7255066" y="1971776"/>
            <a:ext cx="7053485" cy="19055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5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72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Análisis de requerimientos</a:t>
            </a:r>
            <a:endParaRPr/>
          </a:p>
          <a:p>
            <a:pPr indent="0" lvl="0" marL="0" marR="0" rtl="0" algn="ctr">
              <a:lnSpc>
                <a:spcPct val="5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721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6231643" y="3932908"/>
            <a:ext cx="9869729" cy="41302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891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 definió que el sistema debe permitir a los conductores subir su documentación antes de llegar al paso fronterizo, para que los funcionarios la puedan revisar con tiempo y así evitar demoras.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/>
          <p:nvPr/>
        </p:nvSpPr>
        <p:spPr>
          <a:xfrm>
            <a:off x="9125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63" l="0" r="0" t="-16664"/>
            </a:stretch>
          </a:blipFill>
          <a:ln>
            <a:noFill/>
          </a:ln>
        </p:spPr>
      </p:sp>
      <p:sp>
        <p:nvSpPr>
          <p:cNvPr id="114" name="Google Shape;114;p4"/>
          <p:cNvSpPr/>
          <p:nvPr/>
        </p:nvSpPr>
        <p:spPr>
          <a:xfrm>
            <a:off x="15125139" y="4441838"/>
            <a:ext cx="2797197" cy="2746339"/>
          </a:xfrm>
          <a:custGeom>
            <a:rect b="b" l="l" r="r" t="t"/>
            <a:pathLst>
              <a:path extrusionOk="0" h="2746339" w="2797197">
                <a:moveTo>
                  <a:pt x="0" y="0"/>
                </a:moveTo>
                <a:lnTo>
                  <a:pt x="2797197" y="0"/>
                </a:lnTo>
                <a:lnTo>
                  <a:pt x="2797197" y="2746339"/>
                </a:lnTo>
                <a:lnTo>
                  <a:pt x="0" y="27463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26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5" name="Google Shape;115;p4"/>
          <p:cNvSpPr txBox="1"/>
          <p:nvPr/>
        </p:nvSpPr>
        <p:spPr>
          <a:xfrm>
            <a:off x="5447401" y="1527415"/>
            <a:ext cx="73932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5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43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DISEÑO</a:t>
            </a:r>
            <a:endParaRPr/>
          </a:p>
        </p:txBody>
      </p:sp>
      <p:sp>
        <p:nvSpPr>
          <p:cNvPr id="116" name="Google Shape;116;p4"/>
          <p:cNvSpPr txBox="1"/>
          <p:nvPr/>
        </p:nvSpPr>
        <p:spPr>
          <a:xfrm>
            <a:off x="3977928" y="3658699"/>
            <a:ext cx="10332000" cy="3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99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 trabajó con el modelo 4+1 para planear cómo se verá el sistema, cómo va a funcionar y cómo se organizará internamente.</a:t>
            </a:r>
            <a:endParaRPr/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799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63" l="0" r="0" t="-16664"/>
            </a:stretch>
          </a:blipFill>
          <a:ln>
            <a:noFill/>
          </a:ln>
        </p:spPr>
      </p:sp>
      <p:sp>
        <p:nvSpPr>
          <p:cNvPr id="122" name="Google Shape;122;p5"/>
          <p:cNvSpPr/>
          <p:nvPr/>
        </p:nvSpPr>
        <p:spPr>
          <a:xfrm>
            <a:off x="-4199" y="4643432"/>
            <a:ext cx="2797197" cy="2746339"/>
          </a:xfrm>
          <a:custGeom>
            <a:rect b="b" l="l" r="r" t="t"/>
            <a:pathLst>
              <a:path extrusionOk="0" h="2746339" w="2797197">
                <a:moveTo>
                  <a:pt x="0" y="0"/>
                </a:moveTo>
                <a:lnTo>
                  <a:pt x="2797197" y="0"/>
                </a:lnTo>
                <a:lnTo>
                  <a:pt x="2797197" y="2746338"/>
                </a:lnTo>
                <a:lnTo>
                  <a:pt x="0" y="27463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26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" name="Google Shape;123;p5"/>
          <p:cNvSpPr/>
          <p:nvPr/>
        </p:nvSpPr>
        <p:spPr>
          <a:xfrm>
            <a:off x="15332395" y="108399"/>
            <a:ext cx="2353189" cy="2388692"/>
          </a:xfrm>
          <a:custGeom>
            <a:rect b="b" l="l" r="r" t="t"/>
            <a:pathLst>
              <a:path extrusionOk="0" h="2388692" w="2353189">
                <a:moveTo>
                  <a:pt x="0" y="0"/>
                </a:moveTo>
                <a:lnTo>
                  <a:pt x="2353189" y="0"/>
                </a:lnTo>
                <a:lnTo>
                  <a:pt x="2353189" y="2388692"/>
                </a:lnTo>
                <a:lnTo>
                  <a:pt x="0" y="23886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5"/>
          <p:cNvSpPr txBox="1"/>
          <p:nvPr/>
        </p:nvSpPr>
        <p:spPr>
          <a:xfrm>
            <a:off x="1028700" y="1246080"/>
            <a:ext cx="7749518" cy="1243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31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MODELO 4+1 APLICADO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1028700" y="2838327"/>
            <a:ext cx="6179998" cy="3722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3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 utilizaron las cinco vistas del modelo 4+1 para entender mejor el sistema desde distintos ángulos: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7403505" y="2293001"/>
            <a:ext cx="9450000" cy="75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3562" lvl="1" marL="777925" marR="0" rtl="0" algn="l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3"/>
              <a:buFont typeface="Arial"/>
              <a:buChar char="•"/>
            </a:pPr>
            <a:r>
              <a:rPr b="1" i="0" lang="en-US" sz="3203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Vista de Escenario:</a:t>
            </a:r>
            <a:r>
              <a:rPr b="0" i="0" lang="en-US" sz="3203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cómo actúan los usuarios en situaciones reales.</a:t>
            </a:r>
            <a:endParaRPr sz="1000"/>
          </a:p>
          <a:p>
            <a:pPr indent="-363562" lvl="1" marL="777925" marR="0" rtl="0" algn="l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3"/>
              <a:buFont typeface="Arial"/>
              <a:buChar char="•"/>
            </a:pPr>
            <a:r>
              <a:rPr b="1" i="0" lang="en-US" sz="3203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Vista Lógica:</a:t>
            </a:r>
            <a:r>
              <a:rPr b="0" i="0" lang="en-US" sz="3203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cómo se organizan las partes del sistema por dentro.</a:t>
            </a:r>
            <a:endParaRPr sz="1000"/>
          </a:p>
          <a:p>
            <a:pPr indent="-363562" lvl="1" marL="777925" marR="0" rtl="0" algn="l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3"/>
              <a:buFont typeface="Arial"/>
              <a:buChar char="•"/>
            </a:pPr>
            <a:r>
              <a:rPr b="1" i="0" lang="en-US" sz="3203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Vista de Procesos:</a:t>
            </a:r>
            <a:r>
              <a:rPr b="0" i="0" lang="en-US" sz="3203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cómo funciona el sistema con el tiempo </a:t>
            </a:r>
            <a:endParaRPr sz="1000"/>
          </a:p>
          <a:p>
            <a:pPr indent="-363562" lvl="1" marL="777925" marR="0" rtl="0" algn="l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3"/>
              <a:buFont typeface="Arial"/>
              <a:buChar char="•"/>
            </a:pPr>
            <a:r>
              <a:rPr b="1" i="0" lang="en-US" sz="3203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Vista de Desarrollo:</a:t>
            </a:r>
            <a:r>
              <a:rPr b="0" i="0" lang="en-US" sz="3203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cómo se divide el sistema para que sea más fácil de trabajar por los desarrolladores.</a:t>
            </a:r>
            <a:endParaRPr sz="1000"/>
          </a:p>
          <a:p>
            <a:pPr indent="-388962" lvl="1" marL="777925" marR="0" rtl="0" algn="l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3"/>
              <a:buFont typeface="Arial"/>
              <a:buChar char="•"/>
            </a:pPr>
            <a:r>
              <a:rPr b="1" i="0" lang="en-US" sz="3203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Vista Física:</a:t>
            </a:r>
            <a:r>
              <a:rPr b="0" i="0" lang="en-US" sz="3203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cómo se instala o distribuye el sistema</a:t>
            </a:r>
            <a:r>
              <a:rPr b="0" i="0" lang="en-US" sz="3603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63" l="0" r="0" t="-16664"/>
            </a:stretch>
          </a:blipFill>
          <a:ln>
            <a:noFill/>
          </a:ln>
        </p:spPr>
      </p:sp>
      <p:sp>
        <p:nvSpPr>
          <p:cNvPr id="132" name="Google Shape;132;p6"/>
          <p:cNvSpPr/>
          <p:nvPr/>
        </p:nvSpPr>
        <p:spPr>
          <a:xfrm>
            <a:off x="3292650" y="577294"/>
            <a:ext cx="11702700" cy="2936314"/>
          </a:xfrm>
          <a:custGeom>
            <a:rect b="b" l="l" r="r" t="t"/>
            <a:pathLst>
              <a:path extrusionOk="0" h="2936314" w="11702700">
                <a:moveTo>
                  <a:pt x="0" y="0"/>
                </a:moveTo>
                <a:lnTo>
                  <a:pt x="11702700" y="0"/>
                </a:lnTo>
                <a:lnTo>
                  <a:pt x="11702700" y="2936314"/>
                </a:lnTo>
                <a:lnTo>
                  <a:pt x="0" y="29363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3" name="Google Shape;133;p6"/>
          <p:cNvSpPr txBox="1"/>
          <p:nvPr/>
        </p:nvSpPr>
        <p:spPr>
          <a:xfrm>
            <a:off x="6579001" y="577300"/>
            <a:ext cx="51300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76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DIAGRAMAS</a:t>
            </a:r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4530602" y="1447700"/>
            <a:ext cx="92268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76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VISTA ESCENARIO</a:t>
            </a:r>
            <a:endParaRPr/>
          </a:p>
        </p:txBody>
      </p:sp>
      <p:sp>
        <p:nvSpPr>
          <p:cNvPr id="135" name="Google Shape;135;p6"/>
          <p:cNvSpPr/>
          <p:nvPr/>
        </p:nvSpPr>
        <p:spPr>
          <a:xfrm>
            <a:off x="3493371" y="3580078"/>
            <a:ext cx="12244145" cy="5678222"/>
          </a:xfrm>
          <a:custGeom>
            <a:rect b="b" l="l" r="r" t="t"/>
            <a:pathLst>
              <a:path extrusionOk="0" h="5678222" w="12244145">
                <a:moveTo>
                  <a:pt x="0" y="0"/>
                </a:moveTo>
                <a:lnTo>
                  <a:pt x="12244144" y="0"/>
                </a:lnTo>
                <a:lnTo>
                  <a:pt x="12244144" y="5678222"/>
                </a:lnTo>
                <a:lnTo>
                  <a:pt x="0" y="5678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63" l="0" r="0" t="-16664"/>
            </a:stretch>
          </a:blipFill>
          <a:ln>
            <a:noFill/>
          </a:ln>
        </p:spPr>
      </p:sp>
      <p:sp>
        <p:nvSpPr>
          <p:cNvPr id="141" name="Google Shape;141;p7"/>
          <p:cNvSpPr/>
          <p:nvPr/>
        </p:nvSpPr>
        <p:spPr>
          <a:xfrm>
            <a:off x="4320382" y="254363"/>
            <a:ext cx="9647237" cy="2420579"/>
          </a:xfrm>
          <a:custGeom>
            <a:rect b="b" l="l" r="r" t="t"/>
            <a:pathLst>
              <a:path extrusionOk="0" h="2420579" w="9647237">
                <a:moveTo>
                  <a:pt x="0" y="0"/>
                </a:moveTo>
                <a:lnTo>
                  <a:pt x="9647236" y="0"/>
                </a:lnTo>
                <a:lnTo>
                  <a:pt x="9647236" y="2420579"/>
                </a:lnTo>
                <a:lnTo>
                  <a:pt x="0" y="24205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7"/>
          <p:cNvSpPr txBox="1"/>
          <p:nvPr/>
        </p:nvSpPr>
        <p:spPr>
          <a:xfrm>
            <a:off x="6758327" y="117275"/>
            <a:ext cx="50865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76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DIAGRAMAS</a:t>
            </a:r>
            <a:endParaRPr/>
          </a:p>
        </p:txBody>
      </p:sp>
      <p:sp>
        <p:nvSpPr>
          <p:cNvPr id="143" name="Google Shape;143;p7"/>
          <p:cNvSpPr txBox="1"/>
          <p:nvPr/>
        </p:nvSpPr>
        <p:spPr>
          <a:xfrm>
            <a:off x="5193241" y="907560"/>
            <a:ext cx="79014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76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VISTA LOGICA</a:t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3958622" y="2966839"/>
            <a:ext cx="10685896" cy="6687062"/>
          </a:xfrm>
          <a:custGeom>
            <a:rect b="b" l="l" r="r" t="t"/>
            <a:pathLst>
              <a:path extrusionOk="0" h="6687062" w="10685896">
                <a:moveTo>
                  <a:pt x="0" y="0"/>
                </a:moveTo>
                <a:lnTo>
                  <a:pt x="10685896" y="0"/>
                </a:lnTo>
                <a:lnTo>
                  <a:pt x="10685896" y="6687062"/>
                </a:lnTo>
                <a:lnTo>
                  <a:pt x="0" y="66870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6427" l="0" r="0" t="-6427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63" l="0" r="0" t="-16664"/>
            </a:stretch>
          </a:blipFill>
          <a:ln>
            <a:noFill/>
          </a:ln>
        </p:spPr>
      </p:sp>
      <p:sp>
        <p:nvSpPr>
          <p:cNvPr id="150" name="Google Shape;150;p8"/>
          <p:cNvSpPr/>
          <p:nvPr/>
        </p:nvSpPr>
        <p:spPr>
          <a:xfrm>
            <a:off x="3292650" y="577294"/>
            <a:ext cx="11702700" cy="2936314"/>
          </a:xfrm>
          <a:custGeom>
            <a:rect b="b" l="l" r="r" t="t"/>
            <a:pathLst>
              <a:path extrusionOk="0" h="2936314" w="11702700">
                <a:moveTo>
                  <a:pt x="0" y="0"/>
                </a:moveTo>
                <a:lnTo>
                  <a:pt x="11702700" y="0"/>
                </a:lnTo>
                <a:lnTo>
                  <a:pt x="11702700" y="2936314"/>
                </a:lnTo>
                <a:lnTo>
                  <a:pt x="0" y="29363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8"/>
          <p:cNvSpPr txBox="1"/>
          <p:nvPr/>
        </p:nvSpPr>
        <p:spPr>
          <a:xfrm>
            <a:off x="6377402" y="532525"/>
            <a:ext cx="55332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76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DIAGRAMAS</a:t>
            </a:r>
            <a:endParaRPr/>
          </a:p>
        </p:txBody>
      </p:sp>
      <p:sp>
        <p:nvSpPr>
          <p:cNvPr id="152" name="Google Shape;152;p8"/>
          <p:cNvSpPr txBox="1"/>
          <p:nvPr/>
        </p:nvSpPr>
        <p:spPr>
          <a:xfrm>
            <a:off x="4692749" y="1534850"/>
            <a:ext cx="8902500" cy="10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3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VISTA DE PROCESOS</a:t>
            </a: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5396675" y="3589808"/>
            <a:ext cx="7494650" cy="6363131"/>
          </a:xfrm>
          <a:custGeom>
            <a:rect b="b" l="l" r="r" t="t"/>
            <a:pathLst>
              <a:path extrusionOk="0" h="6363131" w="7494650">
                <a:moveTo>
                  <a:pt x="0" y="0"/>
                </a:moveTo>
                <a:lnTo>
                  <a:pt x="7494650" y="0"/>
                </a:lnTo>
                <a:lnTo>
                  <a:pt x="7494650" y="6363131"/>
                </a:lnTo>
                <a:lnTo>
                  <a:pt x="0" y="63631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63" l="0" r="0" t="-16664"/>
            </a:stretch>
          </a:blipFill>
          <a:ln>
            <a:noFill/>
          </a:ln>
        </p:spPr>
      </p:sp>
      <p:sp>
        <p:nvSpPr>
          <p:cNvPr id="159" name="Google Shape;159;p9"/>
          <p:cNvSpPr/>
          <p:nvPr/>
        </p:nvSpPr>
        <p:spPr>
          <a:xfrm>
            <a:off x="3292650" y="577294"/>
            <a:ext cx="11702700" cy="2936314"/>
          </a:xfrm>
          <a:custGeom>
            <a:rect b="b" l="l" r="r" t="t"/>
            <a:pathLst>
              <a:path extrusionOk="0" h="2936314" w="11702700">
                <a:moveTo>
                  <a:pt x="0" y="0"/>
                </a:moveTo>
                <a:lnTo>
                  <a:pt x="11702700" y="0"/>
                </a:lnTo>
                <a:lnTo>
                  <a:pt x="11702700" y="2936314"/>
                </a:lnTo>
                <a:lnTo>
                  <a:pt x="0" y="29363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9"/>
          <p:cNvSpPr txBox="1"/>
          <p:nvPr/>
        </p:nvSpPr>
        <p:spPr>
          <a:xfrm>
            <a:off x="6986276" y="478450"/>
            <a:ext cx="50388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76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DIAGRAMAS</a:t>
            </a:r>
            <a:endParaRPr/>
          </a:p>
        </p:txBody>
      </p:sp>
      <p:sp>
        <p:nvSpPr>
          <p:cNvPr id="161" name="Google Shape;161;p9"/>
          <p:cNvSpPr txBox="1"/>
          <p:nvPr/>
        </p:nvSpPr>
        <p:spPr>
          <a:xfrm>
            <a:off x="3187225" y="1517000"/>
            <a:ext cx="126369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86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VISTA DE DESARROLLO</a:t>
            </a:r>
            <a:endParaRPr sz="6166"/>
          </a:p>
        </p:txBody>
      </p:sp>
      <p:sp>
        <p:nvSpPr>
          <p:cNvPr id="162" name="Google Shape;162;p9"/>
          <p:cNvSpPr/>
          <p:nvPr/>
        </p:nvSpPr>
        <p:spPr>
          <a:xfrm>
            <a:off x="3942094" y="3207670"/>
            <a:ext cx="10869140" cy="6562243"/>
          </a:xfrm>
          <a:custGeom>
            <a:rect b="b" l="l" r="r" t="t"/>
            <a:pathLst>
              <a:path extrusionOk="0" h="6562243" w="10869140">
                <a:moveTo>
                  <a:pt x="0" y="0"/>
                </a:moveTo>
                <a:lnTo>
                  <a:pt x="10869140" y="0"/>
                </a:lnTo>
                <a:lnTo>
                  <a:pt x="10869140" y="6562243"/>
                </a:lnTo>
                <a:lnTo>
                  <a:pt x="0" y="65622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