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DM Serif Display" charset="1" panose="00000000000000000000"/>
      <p:regular r:id="rId18"/>
    </p:embeddedFont>
    <p:embeddedFont>
      <p:font typeface="Montserrat"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9939568" y="-3820836"/>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48521" y="5463041"/>
            <a:ext cx="7641673" cy="764167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077665" y="8338225"/>
            <a:ext cx="1840150" cy="18401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3435527" y="5143500"/>
            <a:ext cx="1253611" cy="12536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9617627" y="1754306"/>
            <a:ext cx="920075" cy="92007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10800000">
            <a:off x="10779165" y="8793275"/>
            <a:ext cx="3593446" cy="1796723"/>
          </a:xfrm>
          <a:custGeom>
            <a:avLst/>
            <a:gdLst/>
            <a:ahLst/>
            <a:cxnLst/>
            <a:rect r="r" b="b" t="t" l="l"/>
            <a:pathLst>
              <a:path h="1796723" w="3593446">
                <a:moveTo>
                  <a:pt x="0" y="0"/>
                </a:moveTo>
                <a:lnTo>
                  <a:pt x="3593446" y="0"/>
                </a:lnTo>
                <a:lnTo>
                  <a:pt x="3593446" y="1796723"/>
                </a:lnTo>
                <a:lnTo>
                  <a:pt x="0" y="1796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5400000">
            <a:off x="11994053" y="7894913"/>
            <a:ext cx="1796723" cy="3593446"/>
          </a:xfrm>
          <a:custGeom>
            <a:avLst/>
            <a:gdLst/>
            <a:ahLst/>
            <a:cxnLst/>
            <a:rect r="r" b="b" t="t" l="l"/>
            <a:pathLst>
              <a:path h="3593446" w="1796723">
                <a:moveTo>
                  <a:pt x="0" y="0"/>
                </a:moveTo>
                <a:lnTo>
                  <a:pt x="1796723" y="0"/>
                </a:lnTo>
                <a:lnTo>
                  <a:pt x="1796723" y="3593447"/>
                </a:lnTo>
                <a:lnTo>
                  <a:pt x="0" y="3593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true" flipV="true" rot="-5400000">
            <a:off x="15347413" y="-2504047"/>
            <a:ext cx="3823773" cy="7647547"/>
          </a:xfrm>
          <a:custGeom>
            <a:avLst/>
            <a:gdLst/>
            <a:ahLst/>
            <a:cxnLst/>
            <a:rect r="r" b="b" t="t" l="l"/>
            <a:pathLst>
              <a:path h="7647547" w="3823773">
                <a:moveTo>
                  <a:pt x="3823774" y="7647547"/>
                </a:moveTo>
                <a:lnTo>
                  <a:pt x="0" y="7647547"/>
                </a:lnTo>
                <a:lnTo>
                  <a:pt x="0" y="0"/>
                </a:lnTo>
                <a:lnTo>
                  <a:pt x="3823774" y="0"/>
                </a:lnTo>
                <a:lnTo>
                  <a:pt x="3823774" y="764754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true" flipV="false" rot="0">
            <a:off x="163807" y="8247459"/>
            <a:ext cx="1922810" cy="1922810"/>
          </a:xfrm>
          <a:custGeom>
            <a:avLst/>
            <a:gdLst/>
            <a:ahLst/>
            <a:cxnLst/>
            <a:rect r="r" b="b" t="t" l="l"/>
            <a:pathLst>
              <a:path h="1922810" w="1922810">
                <a:moveTo>
                  <a:pt x="1922810" y="0"/>
                </a:moveTo>
                <a:lnTo>
                  <a:pt x="0" y="0"/>
                </a:lnTo>
                <a:lnTo>
                  <a:pt x="0" y="1922811"/>
                </a:lnTo>
                <a:lnTo>
                  <a:pt x="1922810" y="1922811"/>
                </a:lnTo>
                <a:lnTo>
                  <a:pt x="192281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885431" y="618971"/>
            <a:ext cx="1025811" cy="1034289"/>
          </a:xfrm>
          <a:custGeom>
            <a:avLst/>
            <a:gdLst/>
            <a:ahLst/>
            <a:cxnLst/>
            <a:rect r="r" b="b" t="t" l="l"/>
            <a:pathLst>
              <a:path h="1034289" w="1025811">
                <a:moveTo>
                  <a:pt x="0" y="0"/>
                </a:moveTo>
                <a:lnTo>
                  <a:pt x="1025811" y="0"/>
                </a:lnTo>
                <a:lnTo>
                  <a:pt x="1025811" y="1034289"/>
                </a:lnTo>
                <a:lnTo>
                  <a:pt x="0" y="1034289"/>
                </a:lnTo>
                <a:lnTo>
                  <a:pt x="0" y="0"/>
                </a:lnTo>
                <a:close/>
              </a:path>
            </a:pathLst>
          </a:custGeom>
          <a:blipFill>
            <a:blip r:embed="rId10"/>
            <a:stretch>
              <a:fillRect l="0" t="0" r="0" b="0"/>
            </a:stretch>
          </a:blipFill>
        </p:spPr>
      </p:sp>
      <p:sp>
        <p:nvSpPr>
          <p:cNvPr name="TextBox 22" id="22"/>
          <p:cNvSpPr txBox="true"/>
          <p:nvPr/>
        </p:nvSpPr>
        <p:spPr>
          <a:xfrm rot="0">
            <a:off x="1398337" y="2781022"/>
            <a:ext cx="9606000" cy="1990239"/>
          </a:xfrm>
          <a:prstGeom prst="rect">
            <a:avLst/>
          </a:prstGeom>
        </p:spPr>
        <p:txBody>
          <a:bodyPr anchor="t" rtlCol="false" tIns="0" lIns="0" bIns="0" rIns="0">
            <a:spAutoFit/>
          </a:bodyPr>
          <a:lstStyle/>
          <a:p>
            <a:pPr algn="l">
              <a:lnSpc>
                <a:spcPts val="16301"/>
              </a:lnSpc>
            </a:pPr>
            <a:r>
              <a:rPr lang="en-US" sz="11644">
                <a:solidFill>
                  <a:srgbClr val="C20909"/>
                </a:solidFill>
                <a:latin typeface="DM Sans Bold"/>
              </a:rPr>
              <a:t>technical</a:t>
            </a:r>
          </a:p>
        </p:txBody>
      </p:sp>
      <p:sp>
        <p:nvSpPr>
          <p:cNvPr name="TextBox 23" id="23"/>
          <p:cNvSpPr txBox="true"/>
          <p:nvPr/>
        </p:nvSpPr>
        <p:spPr>
          <a:xfrm rot="0">
            <a:off x="1317248" y="3741605"/>
            <a:ext cx="9606000" cy="3808507"/>
          </a:xfrm>
          <a:prstGeom prst="rect">
            <a:avLst/>
          </a:prstGeom>
        </p:spPr>
        <p:txBody>
          <a:bodyPr anchor="t" rtlCol="false" tIns="0" lIns="0" bIns="0" rIns="0">
            <a:spAutoFit/>
          </a:bodyPr>
          <a:lstStyle/>
          <a:p>
            <a:pPr algn="l">
              <a:lnSpc>
                <a:spcPts val="31117"/>
              </a:lnSpc>
            </a:pPr>
            <a:r>
              <a:rPr lang="en-US" sz="22226">
                <a:solidFill>
                  <a:srgbClr val="000000"/>
                </a:solidFill>
                <a:latin typeface="DM Sans Bold"/>
              </a:rPr>
              <a:t>Report</a:t>
            </a:r>
          </a:p>
        </p:txBody>
      </p:sp>
      <p:sp>
        <p:nvSpPr>
          <p:cNvPr name="TextBox 24" id="24"/>
          <p:cNvSpPr txBox="true"/>
          <p:nvPr/>
        </p:nvSpPr>
        <p:spPr>
          <a:xfrm rot="0">
            <a:off x="2072315" y="7693203"/>
            <a:ext cx="9219728" cy="1590675"/>
          </a:xfrm>
          <a:prstGeom prst="rect">
            <a:avLst/>
          </a:prstGeom>
        </p:spPr>
        <p:txBody>
          <a:bodyPr anchor="t" rtlCol="false" tIns="0" lIns="0" bIns="0" rIns="0">
            <a:spAutoFit/>
          </a:bodyPr>
          <a:lstStyle/>
          <a:p>
            <a:pPr algn="l">
              <a:lnSpc>
                <a:spcPts val="4200"/>
              </a:lnSpc>
            </a:pPr>
            <a:r>
              <a:rPr lang="en-US" sz="3000">
                <a:solidFill>
                  <a:srgbClr val="000000"/>
                </a:solidFill>
                <a:latin typeface="Open Sauce"/>
              </a:rPr>
              <a:t>Resultado de los análisis efectuados sobre el Hotel Echaurren S.L sobre vulnerabilidades encontradas en su sistemas.</a:t>
            </a:r>
          </a:p>
        </p:txBody>
      </p:sp>
      <p:sp>
        <p:nvSpPr>
          <p:cNvPr name="TextBox 25" id="25"/>
          <p:cNvSpPr txBox="true"/>
          <p:nvPr/>
        </p:nvSpPr>
        <p:spPr>
          <a:xfrm rot="0">
            <a:off x="1398337" y="2262788"/>
            <a:ext cx="1991585" cy="750875"/>
          </a:xfrm>
          <a:prstGeom prst="rect">
            <a:avLst/>
          </a:prstGeom>
        </p:spPr>
        <p:txBody>
          <a:bodyPr anchor="t" rtlCol="false" tIns="0" lIns="0" bIns="0" rIns="0">
            <a:spAutoFit/>
          </a:bodyPr>
          <a:lstStyle/>
          <a:p>
            <a:pPr algn="l">
              <a:lnSpc>
                <a:spcPts val="6110"/>
              </a:lnSpc>
            </a:pPr>
            <a:r>
              <a:rPr lang="en-US" sz="4364">
                <a:solidFill>
                  <a:srgbClr val="000000"/>
                </a:solidFill>
                <a:latin typeface="Open Sauce Bold"/>
              </a:rPr>
              <a:t>2024</a:t>
            </a:r>
          </a:p>
        </p:txBody>
      </p:sp>
      <p:sp>
        <p:nvSpPr>
          <p:cNvPr name="TextBox 26" id="26"/>
          <p:cNvSpPr txBox="true"/>
          <p:nvPr/>
        </p:nvSpPr>
        <p:spPr>
          <a:xfrm rot="0">
            <a:off x="1945652" y="807135"/>
            <a:ext cx="10630235" cy="621455"/>
          </a:xfrm>
          <a:prstGeom prst="rect">
            <a:avLst/>
          </a:prstGeom>
        </p:spPr>
        <p:txBody>
          <a:bodyPr anchor="t" rtlCol="false" tIns="0" lIns="0" bIns="0" rIns="0">
            <a:spAutoFit/>
          </a:bodyPr>
          <a:lstStyle/>
          <a:p>
            <a:pPr algn="l">
              <a:lnSpc>
                <a:spcPts val="5121"/>
              </a:lnSpc>
            </a:pPr>
            <a:r>
              <a:rPr lang="en-US" sz="3658">
                <a:solidFill>
                  <a:srgbClr val="000000"/>
                </a:solidFill>
                <a:latin typeface="DM Sans Bold"/>
              </a:rPr>
              <a:t>THE BRIDGE | DIGITAL TALENT ACECELERATOR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2898890" y="4285905"/>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5475" y="8682396"/>
            <a:ext cx="1922810" cy="1922810"/>
          </a:xfrm>
          <a:custGeom>
            <a:avLst/>
            <a:gdLst/>
            <a:ahLst/>
            <a:cxnLst/>
            <a:rect r="r" b="b" t="t" l="l"/>
            <a:pathLst>
              <a:path h="1922810" w="1922810">
                <a:moveTo>
                  <a:pt x="1922810" y="0"/>
                </a:moveTo>
                <a:lnTo>
                  <a:pt x="0" y="0"/>
                </a:lnTo>
                <a:lnTo>
                  <a:pt x="0" y="1922810"/>
                </a:lnTo>
                <a:lnTo>
                  <a:pt x="1922810" y="1922810"/>
                </a:lnTo>
                <a:lnTo>
                  <a:pt x="19228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557554" y="9064831"/>
            <a:ext cx="626805" cy="62680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6524624" y="2196825"/>
            <a:ext cx="1009535" cy="100953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6558348" y="-688990"/>
            <a:ext cx="1840150" cy="18401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5400000">
            <a:off x="11628097" y="-1949704"/>
            <a:ext cx="3100864" cy="6201727"/>
          </a:xfrm>
          <a:custGeom>
            <a:avLst/>
            <a:gdLst/>
            <a:ahLst/>
            <a:cxnLst/>
            <a:rect r="r" b="b" t="t" l="l"/>
            <a:pathLst>
              <a:path h="6201727" w="3100864">
                <a:moveTo>
                  <a:pt x="0" y="0"/>
                </a:moveTo>
                <a:lnTo>
                  <a:pt x="3100864" y="0"/>
                </a:lnTo>
                <a:lnTo>
                  <a:pt x="3100864" y="6201728"/>
                </a:lnTo>
                <a:lnTo>
                  <a:pt x="0" y="6201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5171891" y="4529496"/>
            <a:ext cx="3612924" cy="1047750"/>
          </a:xfrm>
          <a:prstGeom prst="rect">
            <a:avLst/>
          </a:prstGeom>
        </p:spPr>
        <p:txBody>
          <a:bodyPr anchor="t" rtlCol="false" tIns="0" lIns="0" bIns="0" rIns="0">
            <a:spAutoFit/>
          </a:bodyPr>
          <a:lstStyle/>
          <a:p>
            <a:pPr algn="ctr">
              <a:lnSpc>
                <a:spcPts val="4200"/>
              </a:lnSpc>
            </a:pPr>
            <a:r>
              <a:rPr lang="en-US" sz="3500">
                <a:solidFill>
                  <a:srgbClr val="000000"/>
                </a:solidFill>
                <a:latin typeface="Open Sauce"/>
              </a:rPr>
              <a:t>Aspectos destacados</a:t>
            </a:r>
          </a:p>
        </p:txBody>
      </p:sp>
      <p:sp>
        <p:nvSpPr>
          <p:cNvPr name="TextBox 17" id="17"/>
          <p:cNvSpPr txBox="true"/>
          <p:nvPr/>
        </p:nvSpPr>
        <p:spPr>
          <a:xfrm rot="0">
            <a:off x="571435" y="4529496"/>
            <a:ext cx="3612924" cy="1047750"/>
          </a:xfrm>
          <a:prstGeom prst="rect">
            <a:avLst/>
          </a:prstGeom>
        </p:spPr>
        <p:txBody>
          <a:bodyPr anchor="t" rtlCol="false" tIns="0" lIns="0" bIns="0" rIns="0">
            <a:spAutoFit/>
          </a:bodyPr>
          <a:lstStyle/>
          <a:p>
            <a:pPr algn="ctr">
              <a:lnSpc>
                <a:spcPts val="4200"/>
              </a:lnSpc>
            </a:pPr>
            <a:r>
              <a:rPr lang="en-US" sz="3500">
                <a:solidFill>
                  <a:srgbClr val="000000"/>
                </a:solidFill>
                <a:latin typeface="Open Sauce"/>
              </a:rPr>
              <a:t>Proposito de la  presentacion</a:t>
            </a:r>
          </a:p>
        </p:txBody>
      </p:sp>
      <p:sp>
        <p:nvSpPr>
          <p:cNvPr name="TextBox 18" id="18"/>
          <p:cNvSpPr txBox="true"/>
          <p:nvPr/>
        </p:nvSpPr>
        <p:spPr>
          <a:xfrm rot="0">
            <a:off x="1188006" y="3674676"/>
            <a:ext cx="2379782" cy="677333"/>
          </a:xfrm>
          <a:prstGeom prst="rect">
            <a:avLst/>
          </a:prstGeom>
        </p:spPr>
        <p:txBody>
          <a:bodyPr anchor="t" rtlCol="false" tIns="0" lIns="0" bIns="0" rIns="0">
            <a:spAutoFit/>
          </a:bodyPr>
          <a:lstStyle/>
          <a:p>
            <a:pPr algn="ctr">
              <a:lnSpc>
                <a:spcPts val="5400"/>
              </a:lnSpc>
            </a:pPr>
            <a:r>
              <a:rPr lang="en-US" sz="4500">
                <a:solidFill>
                  <a:srgbClr val="000000"/>
                </a:solidFill>
                <a:latin typeface="Open Sauce"/>
              </a:rPr>
              <a:t>01</a:t>
            </a:r>
          </a:p>
        </p:txBody>
      </p:sp>
      <p:sp>
        <p:nvSpPr>
          <p:cNvPr name="TextBox 19" id="19"/>
          <p:cNvSpPr txBox="true"/>
          <p:nvPr/>
        </p:nvSpPr>
        <p:spPr>
          <a:xfrm rot="0">
            <a:off x="9108665" y="4529496"/>
            <a:ext cx="3470284" cy="1047750"/>
          </a:xfrm>
          <a:prstGeom prst="rect">
            <a:avLst/>
          </a:prstGeom>
        </p:spPr>
        <p:txBody>
          <a:bodyPr anchor="t" rtlCol="false" tIns="0" lIns="0" bIns="0" rIns="0">
            <a:spAutoFit/>
          </a:bodyPr>
          <a:lstStyle/>
          <a:p>
            <a:pPr algn="ctr">
              <a:lnSpc>
                <a:spcPts val="4200"/>
              </a:lnSpc>
            </a:pPr>
            <a:r>
              <a:rPr lang="en-US" sz="3500">
                <a:solidFill>
                  <a:srgbClr val="000000"/>
                </a:solidFill>
                <a:latin typeface="Open Sauce"/>
              </a:rPr>
              <a:t>propuestas de mejora</a:t>
            </a:r>
          </a:p>
        </p:txBody>
      </p:sp>
      <p:sp>
        <p:nvSpPr>
          <p:cNvPr name="TextBox 20" id="20"/>
          <p:cNvSpPr txBox="true"/>
          <p:nvPr/>
        </p:nvSpPr>
        <p:spPr>
          <a:xfrm rot="0">
            <a:off x="5547344" y="3674676"/>
            <a:ext cx="2379782" cy="677333"/>
          </a:xfrm>
          <a:prstGeom prst="rect">
            <a:avLst/>
          </a:prstGeom>
        </p:spPr>
        <p:txBody>
          <a:bodyPr anchor="t" rtlCol="false" tIns="0" lIns="0" bIns="0" rIns="0">
            <a:spAutoFit/>
          </a:bodyPr>
          <a:lstStyle/>
          <a:p>
            <a:pPr algn="ctr">
              <a:lnSpc>
                <a:spcPts val="5400"/>
              </a:lnSpc>
            </a:pPr>
            <a:r>
              <a:rPr lang="en-US" sz="4500">
                <a:solidFill>
                  <a:srgbClr val="000000"/>
                </a:solidFill>
                <a:latin typeface="Open Sauce"/>
              </a:rPr>
              <a:t>02</a:t>
            </a:r>
          </a:p>
        </p:txBody>
      </p:sp>
      <p:sp>
        <p:nvSpPr>
          <p:cNvPr name="TextBox 21" id="21"/>
          <p:cNvSpPr txBox="true"/>
          <p:nvPr/>
        </p:nvSpPr>
        <p:spPr>
          <a:xfrm rot="0">
            <a:off x="9689251" y="3674676"/>
            <a:ext cx="2379782" cy="677333"/>
          </a:xfrm>
          <a:prstGeom prst="rect">
            <a:avLst/>
          </a:prstGeom>
        </p:spPr>
        <p:txBody>
          <a:bodyPr anchor="t" rtlCol="false" tIns="0" lIns="0" bIns="0" rIns="0">
            <a:spAutoFit/>
          </a:bodyPr>
          <a:lstStyle/>
          <a:p>
            <a:pPr algn="ctr">
              <a:lnSpc>
                <a:spcPts val="5400"/>
              </a:lnSpc>
            </a:pPr>
            <a:r>
              <a:rPr lang="en-US" sz="4500">
                <a:solidFill>
                  <a:srgbClr val="000000"/>
                </a:solidFill>
                <a:latin typeface="Open Sauce"/>
              </a:rPr>
              <a:t>03</a:t>
            </a:r>
          </a:p>
        </p:txBody>
      </p:sp>
      <p:sp>
        <p:nvSpPr>
          <p:cNvPr name="TextBox 22" id="22"/>
          <p:cNvSpPr txBox="true"/>
          <p:nvPr/>
        </p:nvSpPr>
        <p:spPr>
          <a:xfrm rot="0">
            <a:off x="13178529" y="5053371"/>
            <a:ext cx="4355630" cy="771525"/>
          </a:xfrm>
          <a:prstGeom prst="rect">
            <a:avLst/>
          </a:prstGeom>
        </p:spPr>
        <p:txBody>
          <a:bodyPr anchor="t" rtlCol="false" tIns="0" lIns="0" bIns="0" rIns="0">
            <a:spAutoFit/>
          </a:bodyPr>
          <a:lstStyle/>
          <a:p>
            <a:pPr algn="ctr">
              <a:lnSpc>
                <a:spcPts val="6119"/>
              </a:lnSpc>
            </a:pPr>
            <a:r>
              <a:rPr lang="en-US" sz="5099">
                <a:solidFill>
                  <a:srgbClr val="000000"/>
                </a:solidFill>
                <a:latin typeface="Open Sauce"/>
              </a:rPr>
              <a:t>Conclusiones</a:t>
            </a:r>
          </a:p>
        </p:txBody>
      </p:sp>
      <p:sp>
        <p:nvSpPr>
          <p:cNvPr name="TextBox 23" id="23"/>
          <p:cNvSpPr txBox="true"/>
          <p:nvPr/>
        </p:nvSpPr>
        <p:spPr>
          <a:xfrm rot="0">
            <a:off x="13835178" y="3674676"/>
            <a:ext cx="2379782" cy="677333"/>
          </a:xfrm>
          <a:prstGeom prst="rect">
            <a:avLst/>
          </a:prstGeom>
        </p:spPr>
        <p:txBody>
          <a:bodyPr anchor="t" rtlCol="false" tIns="0" lIns="0" bIns="0" rIns="0">
            <a:spAutoFit/>
          </a:bodyPr>
          <a:lstStyle/>
          <a:p>
            <a:pPr algn="ctr">
              <a:lnSpc>
                <a:spcPts val="5400"/>
              </a:lnSpc>
            </a:pPr>
            <a:r>
              <a:rPr lang="en-US" sz="4500">
                <a:solidFill>
                  <a:srgbClr val="000000"/>
                </a:solidFill>
                <a:latin typeface="Open Sauce"/>
              </a:rPr>
              <a:t>04</a:t>
            </a:r>
          </a:p>
        </p:txBody>
      </p:sp>
      <p:sp>
        <p:nvSpPr>
          <p:cNvPr name="TextBox 24" id="24"/>
          <p:cNvSpPr txBox="true"/>
          <p:nvPr/>
        </p:nvSpPr>
        <p:spPr>
          <a:xfrm rot="0">
            <a:off x="1188006" y="1698429"/>
            <a:ext cx="6747792" cy="1377949"/>
          </a:xfrm>
          <a:prstGeom prst="rect">
            <a:avLst/>
          </a:prstGeom>
        </p:spPr>
        <p:txBody>
          <a:bodyPr anchor="t" rtlCol="false" tIns="0" lIns="0" bIns="0" rIns="0">
            <a:spAutoFit/>
          </a:bodyPr>
          <a:lstStyle/>
          <a:p>
            <a:pPr algn="l">
              <a:lnSpc>
                <a:spcPts val="11200"/>
              </a:lnSpc>
            </a:pPr>
            <a:r>
              <a:rPr lang="en-US" sz="8000">
                <a:solidFill>
                  <a:srgbClr val="B1774D"/>
                </a:solidFill>
                <a:latin typeface="DM Sans Bold"/>
              </a:rPr>
              <a:t>Report Stage</a:t>
            </a:r>
          </a:p>
        </p:txBody>
      </p:sp>
      <p:sp>
        <p:nvSpPr>
          <p:cNvPr name="TextBox 25" id="25"/>
          <p:cNvSpPr txBox="true"/>
          <p:nvPr/>
        </p:nvSpPr>
        <p:spPr>
          <a:xfrm rot="0">
            <a:off x="884838" y="5876092"/>
            <a:ext cx="3677064" cy="2673606"/>
          </a:xfrm>
          <a:prstGeom prst="rect">
            <a:avLst/>
          </a:prstGeom>
        </p:spPr>
        <p:txBody>
          <a:bodyPr anchor="t" rtlCol="false" tIns="0" lIns="0" bIns="0" rIns="0">
            <a:spAutoFit/>
          </a:bodyPr>
          <a:lstStyle/>
          <a:p>
            <a:pPr algn="ctr">
              <a:lnSpc>
                <a:spcPts val="3536"/>
              </a:lnSpc>
              <a:spcBef>
                <a:spcPct val="0"/>
              </a:spcBef>
            </a:pPr>
            <a:r>
              <a:rPr lang="en-US" sz="2525">
                <a:solidFill>
                  <a:srgbClr val="000000"/>
                </a:solidFill>
                <a:latin typeface="Open Sauce"/>
              </a:rPr>
              <a:t>Exponer las vulnerabilidades encontradas utilizando herramientas OSINT pasivas para sus posibles correciones</a:t>
            </a:r>
          </a:p>
        </p:txBody>
      </p:sp>
      <p:sp>
        <p:nvSpPr>
          <p:cNvPr name="TextBox 26" id="26"/>
          <p:cNvSpPr txBox="true"/>
          <p:nvPr/>
        </p:nvSpPr>
        <p:spPr>
          <a:xfrm rot="0">
            <a:off x="5469247" y="5811796"/>
            <a:ext cx="3158636" cy="2870600"/>
          </a:xfrm>
          <a:prstGeom prst="rect">
            <a:avLst/>
          </a:prstGeom>
        </p:spPr>
        <p:txBody>
          <a:bodyPr anchor="t" rtlCol="false" tIns="0" lIns="0" bIns="0" rIns="0">
            <a:spAutoFit/>
          </a:bodyPr>
          <a:lstStyle/>
          <a:p>
            <a:pPr algn="ctr">
              <a:lnSpc>
                <a:spcPts val="3257"/>
              </a:lnSpc>
              <a:spcBef>
                <a:spcPct val="0"/>
              </a:spcBef>
            </a:pPr>
            <a:r>
              <a:rPr lang="en-US" sz="2327">
                <a:solidFill>
                  <a:srgbClr val="000000"/>
                </a:solidFill>
                <a:latin typeface="Open Sauce"/>
              </a:rPr>
              <a:t>Se ha identificado información técnica relevante, así como una serie de datos sensibles que pueden poner en riesgo a la empresa</a:t>
            </a:r>
          </a:p>
        </p:txBody>
      </p:sp>
      <p:sp>
        <p:nvSpPr>
          <p:cNvPr name="TextBox 27" id="27"/>
          <p:cNvSpPr txBox="true"/>
          <p:nvPr/>
        </p:nvSpPr>
        <p:spPr>
          <a:xfrm rot="0">
            <a:off x="9912771" y="5885617"/>
            <a:ext cx="2986119" cy="271589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Open Sauce"/>
              </a:rPr>
              <a:t>Se ha incorporado una serie de mejoras de ciberseguridad para proteger datos PII(sensibles) e impedir accesos no autorizados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875184" y="-2498173"/>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63807" y="8247459"/>
            <a:ext cx="1922810" cy="1922810"/>
          </a:xfrm>
          <a:custGeom>
            <a:avLst/>
            <a:gdLst/>
            <a:ahLst/>
            <a:cxnLst/>
            <a:rect r="r" b="b" t="t" l="l"/>
            <a:pathLst>
              <a:path h="1922810" w="1922810">
                <a:moveTo>
                  <a:pt x="1922810" y="0"/>
                </a:moveTo>
                <a:lnTo>
                  <a:pt x="0" y="0"/>
                </a:lnTo>
                <a:lnTo>
                  <a:pt x="0" y="1922811"/>
                </a:lnTo>
                <a:lnTo>
                  <a:pt x="1922810" y="1922811"/>
                </a:lnTo>
                <a:lnTo>
                  <a:pt x="19228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0448903" y="6419745"/>
            <a:ext cx="3066582" cy="6133165"/>
          </a:xfrm>
          <a:custGeom>
            <a:avLst/>
            <a:gdLst/>
            <a:ahLst/>
            <a:cxnLst/>
            <a:rect r="r" b="b" t="t" l="l"/>
            <a:pathLst>
              <a:path h="6133165" w="3066582">
                <a:moveTo>
                  <a:pt x="0" y="0"/>
                </a:moveTo>
                <a:lnTo>
                  <a:pt x="3066582" y="0"/>
                </a:lnTo>
                <a:lnTo>
                  <a:pt x="3066582" y="6133165"/>
                </a:lnTo>
                <a:lnTo>
                  <a:pt x="0" y="6133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537703" y="7267582"/>
            <a:ext cx="1840150" cy="184015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9066479" y="1731263"/>
            <a:ext cx="1253611" cy="12536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400014" y="4625698"/>
            <a:ext cx="920075" cy="92007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848519" y="400430"/>
            <a:ext cx="6410781" cy="6410781"/>
          </a:xfrm>
          <a:custGeom>
            <a:avLst/>
            <a:gdLst/>
            <a:ahLst/>
            <a:cxnLst/>
            <a:rect r="r" b="b" t="t" l="l"/>
            <a:pathLst>
              <a:path h="6410781" w="6410781">
                <a:moveTo>
                  <a:pt x="0" y="0"/>
                </a:moveTo>
                <a:lnTo>
                  <a:pt x="6410781" y="0"/>
                </a:lnTo>
                <a:lnTo>
                  <a:pt x="6410781" y="6410781"/>
                </a:lnTo>
                <a:lnTo>
                  <a:pt x="0" y="6410781"/>
                </a:lnTo>
                <a:lnTo>
                  <a:pt x="0" y="0"/>
                </a:lnTo>
                <a:close/>
              </a:path>
            </a:pathLst>
          </a:custGeom>
          <a:blipFill>
            <a:blip r:embed="rId6"/>
            <a:stretch>
              <a:fillRect l="0" t="0" r="0" b="0"/>
            </a:stretch>
          </a:blipFill>
        </p:spPr>
      </p:sp>
      <p:sp>
        <p:nvSpPr>
          <p:cNvPr name="TextBox 17" id="17"/>
          <p:cNvSpPr txBox="true"/>
          <p:nvPr/>
        </p:nvSpPr>
        <p:spPr>
          <a:xfrm rot="0">
            <a:off x="1125212" y="1984179"/>
            <a:ext cx="6608029" cy="2125346"/>
          </a:xfrm>
          <a:prstGeom prst="rect">
            <a:avLst/>
          </a:prstGeom>
        </p:spPr>
        <p:txBody>
          <a:bodyPr anchor="t" rtlCol="false" tIns="0" lIns="0" bIns="0" rIns="0">
            <a:spAutoFit/>
          </a:bodyPr>
          <a:lstStyle/>
          <a:p>
            <a:pPr algn="l">
              <a:lnSpc>
                <a:spcPts val="8240"/>
              </a:lnSpc>
            </a:pPr>
            <a:r>
              <a:rPr lang="en-US" sz="8000">
                <a:solidFill>
                  <a:srgbClr val="B39A81"/>
                </a:solidFill>
                <a:latin typeface="DM Sans Bold"/>
              </a:rPr>
              <a:t>Informe </a:t>
            </a:r>
          </a:p>
          <a:p>
            <a:pPr algn="l">
              <a:lnSpc>
                <a:spcPts val="8240"/>
              </a:lnSpc>
            </a:pPr>
            <a:r>
              <a:rPr lang="en-US" sz="8000">
                <a:solidFill>
                  <a:srgbClr val="B39A81"/>
                </a:solidFill>
                <a:latin typeface="DM Sans Bold"/>
              </a:rPr>
              <a:t>Ejecutivo</a:t>
            </a:r>
          </a:p>
        </p:txBody>
      </p:sp>
      <p:sp>
        <p:nvSpPr>
          <p:cNvPr name="TextBox 18" id="18"/>
          <p:cNvSpPr txBox="true"/>
          <p:nvPr/>
        </p:nvSpPr>
        <p:spPr>
          <a:xfrm rot="0">
            <a:off x="1028700" y="5526723"/>
            <a:ext cx="8115300" cy="1284488"/>
          </a:xfrm>
          <a:prstGeom prst="rect">
            <a:avLst/>
          </a:prstGeom>
        </p:spPr>
        <p:txBody>
          <a:bodyPr anchor="t" rtlCol="false" tIns="0" lIns="0" bIns="0" rIns="0">
            <a:spAutoFit/>
          </a:bodyPr>
          <a:lstStyle/>
          <a:p>
            <a:pPr algn="l" marL="0" indent="0" lvl="0">
              <a:lnSpc>
                <a:spcPts val="3447"/>
              </a:lnSpc>
              <a:spcBef>
                <a:spcPct val="0"/>
              </a:spcBef>
            </a:pPr>
            <a:r>
              <a:rPr lang="en-US" sz="2652">
                <a:solidFill>
                  <a:srgbClr val="000000"/>
                </a:solidFill>
                <a:latin typeface="Open Sauce"/>
              </a:rPr>
              <a:t>Datos relevantes sobre las vulnerabilidades detectadas  dirigidas a los responsables de la empresa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474364" y="714934"/>
            <a:ext cx="13813636" cy="9258300"/>
          </a:xfrm>
          <a:custGeom>
            <a:avLst/>
            <a:gdLst/>
            <a:ahLst/>
            <a:cxnLst/>
            <a:rect r="r" b="b" t="t" l="l"/>
            <a:pathLst>
              <a:path h="9258300" w="13813636">
                <a:moveTo>
                  <a:pt x="0" y="0"/>
                </a:moveTo>
                <a:lnTo>
                  <a:pt x="13813636" y="0"/>
                </a:lnTo>
                <a:lnTo>
                  <a:pt x="13813636" y="9258300"/>
                </a:lnTo>
                <a:lnTo>
                  <a:pt x="0" y="9258300"/>
                </a:lnTo>
                <a:lnTo>
                  <a:pt x="0" y="0"/>
                </a:lnTo>
                <a:close/>
              </a:path>
            </a:pathLst>
          </a:custGeom>
          <a:blipFill>
            <a:blip r:embed="rId2"/>
            <a:stretch>
              <a:fillRect l="-5491" t="-10219" r="-9935" b="-1525"/>
            </a:stretch>
          </a:blipFill>
        </p:spPr>
      </p:sp>
      <p:sp>
        <p:nvSpPr>
          <p:cNvPr name="Freeform 3" id="3"/>
          <p:cNvSpPr/>
          <p:nvPr/>
        </p:nvSpPr>
        <p:spPr>
          <a:xfrm flipH="false" flipV="false" rot="0">
            <a:off x="441789" y="362835"/>
            <a:ext cx="3659401" cy="3982013"/>
          </a:xfrm>
          <a:custGeom>
            <a:avLst/>
            <a:gdLst/>
            <a:ahLst/>
            <a:cxnLst/>
            <a:rect r="r" b="b" t="t" l="l"/>
            <a:pathLst>
              <a:path h="3982013" w="3659401">
                <a:moveTo>
                  <a:pt x="0" y="0"/>
                </a:moveTo>
                <a:lnTo>
                  <a:pt x="3659402" y="0"/>
                </a:lnTo>
                <a:lnTo>
                  <a:pt x="3659402" y="3982013"/>
                </a:lnTo>
                <a:lnTo>
                  <a:pt x="0" y="3982013"/>
                </a:lnTo>
                <a:lnTo>
                  <a:pt x="0" y="0"/>
                </a:lnTo>
                <a:close/>
              </a:path>
            </a:pathLst>
          </a:custGeom>
          <a:blipFill>
            <a:blip r:embed="rId3"/>
            <a:stretch>
              <a:fillRect l="-5691" t="-3846" r="-5691" b="0"/>
            </a:stretch>
          </a:blipFill>
        </p:spPr>
      </p:sp>
      <p:sp>
        <p:nvSpPr>
          <p:cNvPr name="TextBox 4" id="4"/>
          <p:cNvSpPr txBox="true"/>
          <p:nvPr/>
        </p:nvSpPr>
        <p:spPr>
          <a:xfrm rot="0">
            <a:off x="241206" y="5410759"/>
            <a:ext cx="11492618" cy="2885190"/>
          </a:xfrm>
          <a:prstGeom prst="rect">
            <a:avLst/>
          </a:prstGeom>
        </p:spPr>
        <p:txBody>
          <a:bodyPr anchor="t" rtlCol="false" tIns="0" lIns="0" bIns="0" rIns="0">
            <a:spAutoFit/>
          </a:bodyPr>
          <a:lstStyle/>
          <a:p>
            <a:pPr algn="l">
              <a:lnSpc>
                <a:spcPts val="4501"/>
              </a:lnSpc>
            </a:pPr>
            <a:r>
              <a:rPr lang="en-US" sz="4370">
                <a:solidFill>
                  <a:srgbClr val="8FDFD3"/>
                </a:solidFill>
                <a:latin typeface="DM Sans Bold"/>
              </a:rPr>
              <a:t>  ESTRUCTURA</a:t>
            </a:r>
          </a:p>
          <a:p>
            <a:pPr algn="l">
              <a:lnSpc>
                <a:spcPts val="4501"/>
              </a:lnSpc>
            </a:pPr>
            <a:r>
              <a:rPr lang="en-US" sz="4370">
                <a:solidFill>
                  <a:srgbClr val="8FDFD3"/>
                </a:solidFill>
                <a:latin typeface="DM Sans Bold"/>
              </a:rPr>
              <a:t> </a:t>
            </a:r>
          </a:p>
          <a:p>
            <a:pPr algn="l">
              <a:lnSpc>
                <a:spcPts val="4501"/>
              </a:lnSpc>
            </a:pPr>
            <a:r>
              <a:rPr lang="en-US" sz="4370">
                <a:solidFill>
                  <a:srgbClr val="8FDFD3"/>
                </a:solidFill>
                <a:latin typeface="DM Sans Bold"/>
              </a:rPr>
              <a:t>ORGANIZATIVA</a:t>
            </a:r>
          </a:p>
          <a:p>
            <a:pPr algn="l">
              <a:lnSpc>
                <a:spcPts val="4501"/>
              </a:lnSpc>
            </a:pPr>
          </a:p>
          <a:p>
            <a:pPr algn="l">
              <a:lnSpc>
                <a:spcPts val="4501"/>
              </a:lnSpc>
            </a:pPr>
            <a:r>
              <a:rPr lang="en-US" sz="4370">
                <a:solidFill>
                  <a:srgbClr val="8FDFD3"/>
                </a:solidFill>
                <a:latin typeface="DM Sans Bold"/>
              </a:rPr>
              <a:t> DEL OBJETIVO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875184" y="-2498173"/>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705465" y="5437464"/>
            <a:ext cx="7641673" cy="764167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22842" y="8534088"/>
            <a:ext cx="1607607" cy="1607607"/>
          </a:xfrm>
          <a:custGeom>
            <a:avLst/>
            <a:gdLst/>
            <a:ahLst/>
            <a:cxnLst/>
            <a:rect r="r" b="b" t="t" l="l"/>
            <a:pathLst>
              <a:path h="1607607" w="1607607">
                <a:moveTo>
                  <a:pt x="1607607" y="0"/>
                </a:moveTo>
                <a:lnTo>
                  <a:pt x="0" y="0"/>
                </a:lnTo>
                <a:lnTo>
                  <a:pt x="0" y="1607607"/>
                </a:lnTo>
                <a:lnTo>
                  <a:pt x="1607607" y="1607607"/>
                </a:lnTo>
                <a:lnTo>
                  <a:pt x="16076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6447496" y="1151160"/>
            <a:ext cx="920075" cy="9200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3293438" y="9507376"/>
            <a:ext cx="634319" cy="6343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9144000" y="7137898"/>
            <a:ext cx="1580748" cy="3003796"/>
          </a:xfrm>
          <a:custGeom>
            <a:avLst/>
            <a:gdLst/>
            <a:ahLst/>
            <a:cxnLst/>
            <a:rect r="r" b="b" t="t" l="l"/>
            <a:pathLst>
              <a:path h="3003796" w="1580748">
                <a:moveTo>
                  <a:pt x="0" y="0"/>
                </a:moveTo>
                <a:lnTo>
                  <a:pt x="1580748" y="0"/>
                </a:lnTo>
                <a:lnTo>
                  <a:pt x="1580748" y="3003797"/>
                </a:lnTo>
                <a:lnTo>
                  <a:pt x="0" y="30037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91695" y="5143500"/>
            <a:ext cx="594922" cy="358035"/>
          </a:xfrm>
          <a:custGeom>
            <a:avLst/>
            <a:gdLst/>
            <a:ahLst/>
            <a:cxnLst/>
            <a:rect r="r" b="b" t="t" l="l"/>
            <a:pathLst>
              <a:path h="358035" w="594922">
                <a:moveTo>
                  <a:pt x="0" y="0"/>
                </a:moveTo>
                <a:lnTo>
                  <a:pt x="594922" y="0"/>
                </a:lnTo>
                <a:lnTo>
                  <a:pt x="594922" y="358035"/>
                </a:lnTo>
                <a:lnTo>
                  <a:pt x="0" y="358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91695" y="5822736"/>
            <a:ext cx="594922" cy="358035"/>
          </a:xfrm>
          <a:custGeom>
            <a:avLst/>
            <a:gdLst/>
            <a:ahLst/>
            <a:cxnLst/>
            <a:rect r="r" b="b" t="t" l="l"/>
            <a:pathLst>
              <a:path h="358035" w="594922">
                <a:moveTo>
                  <a:pt x="0" y="0"/>
                </a:moveTo>
                <a:lnTo>
                  <a:pt x="594922" y="0"/>
                </a:lnTo>
                <a:lnTo>
                  <a:pt x="594922" y="358035"/>
                </a:lnTo>
                <a:lnTo>
                  <a:pt x="0" y="358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478561" y="6525410"/>
            <a:ext cx="594922" cy="358035"/>
          </a:xfrm>
          <a:custGeom>
            <a:avLst/>
            <a:gdLst/>
            <a:ahLst/>
            <a:cxnLst/>
            <a:rect r="r" b="b" t="t" l="l"/>
            <a:pathLst>
              <a:path h="358035" w="594922">
                <a:moveTo>
                  <a:pt x="0" y="0"/>
                </a:moveTo>
                <a:lnTo>
                  <a:pt x="594922" y="0"/>
                </a:lnTo>
                <a:lnTo>
                  <a:pt x="594922" y="358035"/>
                </a:lnTo>
                <a:lnTo>
                  <a:pt x="0" y="358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478561" y="7283495"/>
            <a:ext cx="594922" cy="358035"/>
          </a:xfrm>
          <a:custGeom>
            <a:avLst/>
            <a:gdLst/>
            <a:ahLst/>
            <a:cxnLst/>
            <a:rect r="r" b="b" t="t" l="l"/>
            <a:pathLst>
              <a:path h="358035" w="594922">
                <a:moveTo>
                  <a:pt x="0" y="0"/>
                </a:moveTo>
                <a:lnTo>
                  <a:pt x="594922" y="0"/>
                </a:lnTo>
                <a:lnTo>
                  <a:pt x="594922" y="358035"/>
                </a:lnTo>
                <a:lnTo>
                  <a:pt x="0" y="358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491695" y="8900265"/>
            <a:ext cx="594922" cy="358035"/>
          </a:xfrm>
          <a:custGeom>
            <a:avLst/>
            <a:gdLst/>
            <a:ahLst/>
            <a:cxnLst/>
            <a:rect r="r" b="b" t="t" l="l"/>
            <a:pathLst>
              <a:path h="358035" w="594922">
                <a:moveTo>
                  <a:pt x="0" y="0"/>
                </a:moveTo>
                <a:lnTo>
                  <a:pt x="594922" y="0"/>
                </a:lnTo>
                <a:lnTo>
                  <a:pt x="594922" y="358035"/>
                </a:lnTo>
                <a:lnTo>
                  <a:pt x="0" y="358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630449" y="221066"/>
            <a:ext cx="2286891" cy="2296381"/>
          </a:xfrm>
          <a:custGeom>
            <a:avLst/>
            <a:gdLst/>
            <a:ahLst/>
            <a:cxnLst/>
            <a:rect r="r" b="b" t="t" l="l"/>
            <a:pathLst>
              <a:path h="2296381" w="2286891">
                <a:moveTo>
                  <a:pt x="0" y="0"/>
                </a:moveTo>
                <a:lnTo>
                  <a:pt x="2286892" y="0"/>
                </a:lnTo>
                <a:lnTo>
                  <a:pt x="2286892" y="2296381"/>
                </a:lnTo>
                <a:lnTo>
                  <a:pt x="0" y="2296381"/>
                </a:lnTo>
                <a:lnTo>
                  <a:pt x="0" y="0"/>
                </a:lnTo>
                <a:close/>
              </a:path>
            </a:pathLst>
          </a:custGeom>
          <a:blipFill>
            <a:blip r:embed="rId8"/>
            <a:stretch>
              <a:fillRect l="0" t="0" r="0" b="0"/>
            </a:stretch>
          </a:blipFill>
        </p:spPr>
      </p:sp>
      <p:sp>
        <p:nvSpPr>
          <p:cNvPr name="Freeform 22" id="22"/>
          <p:cNvSpPr/>
          <p:nvPr/>
        </p:nvSpPr>
        <p:spPr>
          <a:xfrm flipH="false" flipV="false" rot="0">
            <a:off x="6447496" y="-1232158"/>
            <a:ext cx="11712661" cy="12479375"/>
          </a:xfrm>
          <a:custGeom>
            <a:avLst/>
            <a:gdLst/>
            <a:ahLst/>
            <a:cxnLst/>
            <a:rect r="r" b="b" t="t" l="l"/>
            <a:pathLst>
              <a:path h="12479375" w="11712661">
                <a:moveTo>
                  <a:pt x="0" y="0"/>
                </a:moveTo>
                <a:lnTo>
                  <a:pt x="11712661" y="0"/>
                </a:lnTo>
                <a:lnTo>
                  <a:pt x="11712661" y="12479375"/>
                </a:lnTo>
                <a:lnTo>
                  <a:pt x="0" y="12479375"/>
                </a:lnTo>
                <a:lnTo>
                  <a:pt x="0" y="0"/>
                </a:lnTo>
                <a:close/>
              </a:path>
            </a:pathLst>
          </a:custGeom>
          <a:blipFill>
            <a:blip r:embed="rId9"/>
            <a:stretch>
              <a:fillRect l="-18541" t="0" r="-18541" b="0"/>
            </a:stretch>
          </a:blipFill>
        </p:spPr>
      </p:sp>
      <p:sp>
        <p:nvSpPr>
          <p:cNvPr name="TextBox 23" id="23"/>
          <p:cNvSpPr txBox="true"/>
          <p:nvPr/>
        </p:nvSpPr>
        <p:spPr>
          <a:xfrm rot="0">
            <a:off x="139380" y="2660322"/>
            <a:ext cx="6308116" cy="2125346"/>
          </a:xfrm>
          <a:prstGeom prst="rect">
            <a:avLst/>
          </a:prstGeom>
        </p:spPr>
        <p:txBody>
          <a:bodyPr anchor="t" rtlCol="false" tIns="0" lIns="0" bIns="0" rIns="0">
            <a:spAutoFit/>
          </a:bodyPr>
          <a:lstStyle/>
          <a:p>
            <a:pPr algn="l">
              <a:lnSpc>
                <a:spcPts val="8240"/>
              </a:lnSpc>
            </a:pPr>
            <a:r>
              <a:rPr lang="en-US" sz="8000">
                <a:solidFill>
                  <a:srgbClr val="FAF8E1"/>
                </a:solidFill>
                <a:latin typeface="DM Sans Bold"/>
              </a:rPr>
              <a:t>   Resumen  del dominio</a:t>
            </a:r>
          </a:p>
        </p:txBody>
      </p:sp>
      <p:sp>
        <p:nvSpPr>
          <p:cNvPr name="TextBox 24" id="24"/>
          <p:cNvSpPr txBox="true"/>
          <p:nvPr/>
        </p:nvSpPr>
        <p:spPr>
          <a:xfrm rot="0">
            <a:off x="2273431" y="5033318"/>
            <a:ext cx="7624214" cy="468217"/>
          </a:xfrm>
          <a:prstGeom prst="rect">
            <a:avLst/>
          </a:prstGeom>
        </p:spPr>
        <p:txBody>
          <a:bodyPr anchor="t" rtlCol="false" tIns="0" lIns="0" bIns="0" rIns="0">
            <a:spAutoFit/>
          </a:bodyPr>
          <a:lstStyle/>
          <a:p>
            <a:pPr algn="l">
              <a:lnSpc>
                <a:spcPts val="3574"/>
              </a:lnSpc>
            </a:pPr>
            <a:r>
              <a:rPr lang="en-US" sz="3470">
                <a:solidFill>
                  <a:srgbClr val="8FDFD3"/>
                </a:solidFill>
                <a:latin typeface="DM Sans Bold"/>
              </a:rPr>
              <a:t>   REGISTRO: Dinahosting S.L.</a:t>
            </a:r>
          </a:p>
        </p:txBody>
      </p:sp>
      <p:sp>
        <p:nvSpPr>
          <p:cNvPr name="TextBox 25" id="25"/>
          <p:cNvSpPr txBox="true"/>
          <p:nvPr/>
        </p:nvSpPr>
        <p:spPr>
          <a:xfrm rot="0">
            <a:off x="2273431" y="5796220"/>
            <a:ext cx="7624214" cy="468217"/>
          </a:xfrm>
          <a:prstGeom prst="rect">
            <a:avLst/>
          </a:prstGeom>
        </p:spPr>
        <p:txBody>
          <a:bodyPr anchor="t" rtlCol="false" tIns="0" lIns="0" bIns="0" rIns="0">
            <a:spAutoFit/>
          </a:bodyPr>
          <a:lstStyle/>
          <a:p>
            <a:pPr algn="l">
              <a:lnSpc>
                <a:spcPts val="3574"/>
              </a:lnSpc>
            </a:pPr>
            <a:r>
              <a:rPr lang="en-US" sz="3470">
                <a:solidFill>
                  <a:srgbClr val="8FDFD3"/>
                </a:solidFill>
                <a:latin typeface="DM Sans Bold"/>
              </a:rPr>
              <a:t>IP: 82.98.178.143</a:t>
            </a:r>
          </a:p>
        </p:txBody>
      </p:sp>
      <p:sp>
        <p:nvSpPr>
          <p:cNvPr name="TextBox 26" id="26"/>
          <p:cNvSpPr txBox="true"/>
          <p:nvPr/>
        </p:nvSpPr>
        <p:spPr>
          <a:xfrm rot="0">
            <a:off x="2273431" y="6577860"/>
            <a:ext cx="7624214" cy="468217"/>
          </a:xfrm>
          <a:prstGeom prst="rect">
            <a:avLst/>
          </a:prstGeom>
        </p:spPr>
        <p:txBody>
          <a:bodyPr anchor="t" rtlCol="false" tIns="0" lIns="0" bIns="0" rIns="0">
            <a:spAutoFit/>
          </a:bodyPr>
          <a:lstStyle/>
          <a:p>
            <a:pPr algn="l">
              <a:lnSpc>
                <a:spcPts val="3574"/>
              </a:lnSpc>
            </a:pPr>
            <a:r>
              <a:rPr lang="en-US" sz="3470">
                <a:solidFill>
                  <a:srgbClr val="8FDFD3"/>
                </a:solidFill>
                <a:latin typeface="DM Sans Bold"/>
              </a:rPr>
              <a:t>EXPIRA: 28 de febrero de 2025</a:t>
            </a:r>
          </a:p>
        </p:txBody>
      </p:sp>
      <p:sp>
        <p:nvSpPr>
          <p:cNvPr name="TextBox 27" id="27"/>
          <p:cNvSpPr txBox="true"/>
          <p:nvPr/>
        </p:nvSpPr>
        <p:spPr>
          <a:xfrm rot="0">
            <a:off x="2175212" y="7340645"/>
            <a:ext cx="7624214" cy="1369083"/>
          </a:xfrm>
          <a:prstGeom prst="rect">
            <a:avLst/>
          </a:prstGeom>
        </p:spPr>
        <p:txBody>
          <a:bodyPr anchor="t" rtlCol="false" tIns="0" lIns="0" bIns="0" rIns="0">
            <a:spAutoFit/>
          </a:bodyPr>
          <a:lstStyle/>
          <a:p>
            <a:pPr algn="l">
              <a:lnSpc>
                <a:spcPts val="3574"/>
              </a:lnSpc>
            </a:pPr>
            <a:r>
              <a:rPr lang="en-US" sz="3470">
                <a:solidFill>
                  <a:srgbClr val="8FDFD3"/>
                </a:solidFill>
                <a:latin typeface="DM Sans Bold"/>
              </a:rPr>
              <a:t>  ESTADO: bloqueado contrra eliminacion y transferencia no autorizada</a:t>
            </a:r>
          </a:p>
        </p:txBody>
      </p:sp>
      <p:sp>
        <p:nvSpPr>
          <p:cNvPr name="TextBox 28" id="28"/>
          <p:cNvSpPr txBox="true"/>
          <p:nvPr/>
        </p:nvSpPr>
        <p:spPr>
          <a:xfrm rot="0">
            <a:off x="2086617" y="8790083"/>
            <a:ext cx="7624214" cy="468217"/>
          </a:xfrm>
          <a:prstGeom prst="rect">
            <a:avLst/>
          </a:prstGeom>
        </p:spPr>
        <p:txBody>
          <a:bodyPr anchor="t" rtlCol="false" tIns="0" lIns="0" bIns="0" rIns="0">
            <a:spAutoFit/>
          </a:bodyPr>
          <a:lstStyle/>
          <a:p>
            <a:pPr algn="l">
              <a:lnSpc>
                <a:spcPts val="3574"/>
              </a:lnSpc>
            </a:pPr>
            <a:r>
              <a:rPr lang="en-US" sz="3470">
                <a:solidFill>
                  <a:srgbClr val="8FDFD3"/>
                </a:solidFill>
                <a:latin typeface="DM Sans Bold"/>
              </a:rPr>
              <a:t>EMAIL: mail.echaurren.com</a:t>
            </a:r>
          </a:p>
        </p:txBody>
      </p:sp>
      <p:sp>
        <p:nvSpPr>
          <p:cNvPr name="Freeform 29" id="29"/>
          <p:cNvSpPr/>
          <p:nvPr/>
        </p:nvSpPr>
        <p:spPr>
          <a:xfrm flipH="false" flipV="false" rot="5400000">
            <a:off x="9144000" y="7822563"/>
            <a:ext cx="1580748" cy="3003796"/>
          </a:xfrm>
          <a:custGeom>
            <a:avLst/>
            <a:gdLst/>
            <a:ahLst/>
            <a:cxnLst/>
            <a:rect r="r" b="b" t="t" l="l"/>
            <a:pathLst>
              <a:path h="3003796" w="1580748">
                <a:moveTo>
                  <a:pt x="0" y="0"/>
                </a:moveTo>
                <a:lnTo>
                  <a:pt x="1580748" y="0"/>
                </a:lnTo>
                <a:lnTo>
                  <a:pt x="1580748" y="3003797"/>
                </a:lnTo>
                <a:lnTo>
                  <a:pt x="0" y="30037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875184" y="-2498173"/>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293780" y="6349433"/>
            <a:ext cx="7641673" cy="764167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3807" y="8247459"/>
            <a:ext cx="1922810" cy="1922810"/>
          </a:xfrm>
          <a:custGeom>
            <a:avLst/>
            <a:gdLst/>
            <a:ahLst/>
            <a:cxnLst/>
            <a:rect r="r" b="b" t="t" l="l"/>
            <a:pathLst>
              <a:path h="1922810" w="1922810">
                <a:moveTo>
                  <a:pt x="1922810" y="0"/>
                </a:moveTo>
                <a:lnTo>
                  <a:pt x="0" y="0"/>
                </a:lnTo>
                <a:lnTo>
                  <a:pt x="0" y="1922811"/>
                </a:lnTo>
                <a:lnTo>
                  <a:pt x="1922810" y="1922811"/>
                </a:lnTo>
                <a:lnTo>
                  <a:pt x="19228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5306451" y="162606"/>
            <a:ext cx="920075" cy="9200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427125" y="8891705"/>
            <a:ext cx="634319" cy="6343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6917984" y="-1357128"/>
            <a:ext cx="10751592" cy="3917228"/>
          </a:xfrm>
          <a:custGeom>
            <a:avLst/>
            <a:gdLst/>
            <a:ahLst/>
            <a:cxnLst/>
            <a:rect r="r" b="b" t="t" l="l"/>
            <a:pathLst>
              <a:path h="3917228" w="10751592">
                <a:moveTo>
                  <a:pt x="0" y="0"/>
                </a:moveTo>
                <a:lnTo>
                  <a:pt x="10751592" y="0"/>
                </a:lnTo>
                <a:lnTo>
                  <a:pt x="10751592" y="3917227"/>
                </a:lnTo>
                <a:lnTo>
                  <a:pt x="0" y="3917227"/>
                </a:lnTo>
                <a:lnTo>
                  <a:pt x="0" y="0"/>
                </a:lnTo>
                <a:close/>
              </a:path>
            </a:pathLst>
          </a:custGeom>
          <a:blipFill>
            <a:blip r:embed="rId4"/>
            <a:stretch>
              <a:fillRect l="-12449" t="0" r="-15821" b="-38387"/>
            </a:stretch>
          </a:blipFill>
        </p:spPr>
      </p:sp>
      <p:sp>
        <p:nvSpPr>
          <p:cNvPr name="Freeform 16" id="16"/>
          <p:cNvSpPr/>
          <p:nvPr/>
        </p:nvSpPr>
        <p:spPr>
          <a:xfrm flipH="false" flipV="false" rot="0">
            <a:off x="7070924" y="2759246"/>
            <a:ext cx="2073076" cy="2069051"/>
          </a:xfrm>
          <a:custGeom>
            <a:avLst/>
            <a:gdLst/>
            <a:ahLst/>
            <a:cxnLst/>
            <a:rect r="r" b="b" t="t" l="l"/>
            <a:pathLst>
              <a:path h="2069051" w="2073076">
                <a:moveTo>
                  <a:pt x="0" y="0"/>
                </a:moveTo>
                <a:lnTo>
                  <a:pt x="2073076" y="0"/>
                </a:lnTo>
                <a:lnTo>
                  <a:pt x="2073076" y="2069051"/>
                </a:lnTo>
                <a:lnTo>
                  <a:pt x="0" y="2069051"/>
                </a:lnTo>
                <a:lnTo>
                  <a:pt x="0" y="0"/>
                </a:lnTo>
                <a:close/>
              </a:path>
            </a:pathLst>
          </a:custGeom>
          <a:blipFill>
            <a:blip r:embed="rId5"/>
            <a:stretch>
              <a:fillRect l="0" t="0" r="0" b="0"/>
            </a:stretch>
          </a:blipFill>
        </p:spPr>
      </p:sp>
      <p:sp>
        <p:nvSpPr>
          <p:cNvPr name="Freeform 17" id="17"/>
          <p:cNvSpPr/>
          <p:nvPr/>
        </p:nvSpPr>
        <p:spPr>
          <a:xfrm flipH="false" flipV="false" rot="0">
            <a:off x="9362173" y="2933172"/>
            <a:ext cx="8686585" cy="1721200"/>
          </a:xfrm>
          <a:custGeom>
            <a:avLst/>
            <a:gdLst/>
            <a:ahLst/>
            <a:cxnLst/>
            <a:rect r="r" b="b" t="t" l="l"/>
            <a:pathLst>
              <a:path h="1721200" w="8686585">
                <a:moveTo>
                  <a:pt x="0" y="0"/>
                </a:moveTo>
                <a:lnTo>
                  <a:pt x="8686585" y="0"/>
                </a:lnTo>
                <a:lnTo>
                  <a:pt x="8686585" y="1721199"/>
                </a:lnTo>
                <a:lnTo>
                  <a:pt x="0" y="1721199"/>
                </a:lnTo>
                <a:lnTo>
                  <a:pt x="0" y="0"/>
                </a:lnTo>
                <a:close/>
              </a:path>
            </a:pathLst>
          </a:custGeom>
          <a:blipFill>
            <a:blip r:embed="rId6"/>
            <a:stretch>
              <a:fillRect l="0" t="-15078" r="-11452" b="-59939"/>
            </a:stretch>
          </a:blipFill>
        </p:spPr>
      </p:sp>
      <p:sp>
        <p:nvSpPr>
          <p:cNvPr name="Freeform 18" id="18"/>
          <p:cNvSpPr/>
          <p:nvPr/>
        </p:nvSpPr>
        <p:spPr>
          <a:xfrm flipH="false" flipV="false" rot="0">
            <a:off x="7070924" y="5009657"/>
            <a:ext cx="9148654" cy="2679553"/>
          </a:xfrm>
          <a:custGeom>
            <a:avLst/>
            <a:gdLst/>
            <a:ahLst/>
            <a:cxnLst/>
            <a:rect r="r" b="b" t="t" l="l"/>
            <a:pathLst>
              <a:path h="2679553" w="9148654">
                <a:moveTo>
                  <a:pt x="0" y="0"/>
                </a:moveTo>
                <a:lnTo>
                  <a:pt x="9148654" y="0"/>
                </a:lnTo>
                <a:lnTo>
                  <a:pt x="9148654" y="2679553"/>
                </a:lnTo>
                <a:lnTo>
                  <a:pt x="0" y="2679553"/>
                </a:lnTo>
                <a:lnTo>
                  <a:pt x="0" y="0"/>
                </a:lnTo>
                <a:close/>
              </a:path>
            </a:pathLst>
          </a:custGeom>
          <a:blipFill>
            <a:blip r:embed="rId7"/>
            <a:stretch>
              <a:fillRect l="-4352" t="-20257" r="-13122" b="-38497"/>
            </a:stretch>
          </a:blipFill>
        </p:spPr>
      </p:sp>
      <p:sp>
        <p:nvSpPr>
          <p:cNvPr name="Freeform 19" id="19"/>
          <p:cNvSpPr/>
          <p:nvPr/>
        </p:nvSpPr>
        <p:spPr>
          <a:xfrm flipH="false" flipV="false" rot="0">
            <a:off x="16385465" y="5414796"/>
            <a:ext cx="1902535" cy="1869274"/>
          </a:xfrm>
          <a:custGeom>
            <a:avLst/>
            <a:gdLst/>
            <a:ahLst/>
            <a:cxnLst/>
            <a:rect r="r" b="b" t="t" l="l"/>
            <a:pathLst>
              <a:path h="1869274" w="1902535">
                <a:moveTo>
                  <a:pt x="0" y="0"/>
                </a:moveTo>
                <a:lnTo>
                  <a:pt x="1902535" y="0"/>
                </a:lnTo>
                <a:lnTo>
                  <a:pt x="1902535" y="1869274"/>
                </a:lnTo>
                <a:lnTo>
                  <a:pt x="0" y="1869274"/>
                </a:lnTo>
                <a:lnTo>
                  <a:pt x="0" y="0"/>
                </a:lnTo>
                <a:close/>
              </a:path>
            </a:pathLst>
          </a:custGeom>
          <a:blipFill>
            <a:blip r:embed="rId8"/>
            <a:stretch>
              <a:fillRect l="-3650" t="0" r="-3650" b="-8571"/>
            </a:stretch>
          </a:blipFill>
        </p:spPr>
      </p:sp>
      <p:sp>
        <p:nvSpPr>
          <p:cNvPr name="Freeform 20" id="20"/>
          <p:cNvSpPr/>
          <p:nvPr/>
        </p:nvSpPr>
        <p:spPr>
          <a:xfrm flipH="false" flipV="false" rot="0">
            <a:off x="7126929" y="7889235"/>
            <a:ext cx="6259078" cy="2488412"/>
          </a:xfrm>
          <a:custGeom>
            <a:avLst/>
            <a:gdLst/>
            <a:ahLst/>
            <a:cxnLst/>
            <a:rect r="r" b="b" t="t" l="l"/>
            <a:pathLst>
              <a:path h="2488412" w="6259078">
                <a:moveTo>
                  <a:pt x="0" y="0"/>
                </a:moveTo>
                <a:lnTo>
                  <a:pt x="6259078" y="0"/>
                </a:lnTo>
                <a:lnTo>
                  <a:pt x="6259078" y="2488412"/>
                </a:lnTo>
                <a:lnTo>
                  <a:pt x="0" y="2488412"/>
                </a:lnTo>
                <a:lnTo>
                  <a:pt x="0" y="0"/>
                </a:lnTo>
                <a:close/>
              </a:path>
            </a:pathLst>
          </a:custGeom>
          <a:blipFill>
            <a:blip r:embed="rId9"/>
            <a:stretch>
              <a:fillRect l="0" t="0" r="-12360" b="0"/>
            </a:stretch>
          </a:blipFill>
        </p:spPr>
      </p:sp>
      <p:sp>
        <p:nvSpPr>
          <p:cNvPr name="Freeform 21" id="21"/>
          <p:cNvSpPr/>
          <p:nvPr/>
        </p:nvSpPr>
        <p:spPr>
          <a:xfrm flipH="false" flipV="false" rot="0">
            <a:off x="13530435" y="8247459"/>
            <a:ext cx="4518323" cy="1673957"/>
          </a:xfrm>
          <a:custGeom>
            <a:avLst/>
            <a:gdLst/>
            <a:ahLst/>
            <a:cxnLst/>
            <a:rect r="r" b="b" t="t" l="l"/>
            <a:pathLst>
              <a:path h="1673957" w="4518323">
                <a:moveTo>
                  <a:pt x="0" y="0"/>
                </a:moveTo>
                <a:lnTo>
                  <a:pt x="4518323" y="0"/>
                </a:lnTo>
                <a:lnTo>
                  <a:pt x="4518323" y="1673957"/>
                </a:lnTo>
                <a:lnTo>
                  <a:pt x="0" y="1673957"/>
                </a:lnTo>
                <a:lnTo>
                  <a:pt x="0" y="0"/>
                </a:lnTo>
                <a:close/>
              </a:path>
            </a:pathLst>
          </a:custGeom>
          <a:blipFill>
            <a:blip r:embed="rId10"/>
            <a:stretch>
              <a:fillRect l="0" t="0" r="0" b="0"/>
            </a:stretch>
          </a:blipFill>
        </p:spPr>
      </p:sp>
      <p:sp>
        <p:nvSpPr>
          <p:cNvPr name="TextBox 22" id="22"/>
          <p:cNvSpPr txBox="true"/>
          <p:nvPr/>
        </p:nvSpPr>
        <p:spPr>
          <a:xfrm rot="0">
            <a:off x="518900" y="1196981"/>
            <a:ext cx="6608029" cy="1886842"/>
          </a:xfrm>
          <a:prstGeom prst="rect">
            <a:avLst/>
          </a:prstGeom>
        </p:spPr>
        <p:txBody>
          <a:bodyPr anchor="t" rtlCol="false" tIns="0" lIns="0" bIns="0" rIns="0">
            <a:spAutoFit/>
          </a:bodyPr>
          <a:lstStyle/>
          <a:p>
            <a:pPr algn="l">
              <a:lnSpc>
                <a:spcPts val="7313"/>
              </a:lnSpc>
            </a:pPr>
            <a:r>
              <a:rPr lang="en-US" sz="7100">
                <a:solidFill>
                  <a:srgbClr val="663522"/>
                </a:solidFill>
                <a:latin typeface="DM Sans Bold"/>
              </a:rPr>
              <a:t>DATOS SENSIBLES -PII</a:t>
            </a:r>
          </a:p>
        </p:txBody>
      </p:sp>
      <p:sp>
        <p:nvSpPr>
          <p:cNvPr name="TextBox 23" id="23"/>
          <p:cNvSpPr txBox="true"/>
          <p:nvPr/>
        </p:nvSpPr>
        <p:spPr>
          <a:xfrm rot="0">
            <a:off x="1028700" y="3055249"/>
            <a:ext cx="5378873" cy="5313041"/>
          </a:xfrm>
          <a:prstGeom prst="rect">
            <a:avLst/>
          </a:prstGeom>
        </p:spPr>
        <p:txBody>
          <a:bodyPr anchor="t" rtlCol="false" tIns="0" lIns="0" bIns="0" rIns="0">
            <a:spAutoFit/>
          </a:bodyPr>
          <a:lstStyle/>
          <a:p>
            <a:pPr algn="l" marL="0" indent="0" lvl="0">
              <a:lnSpc>
                <a:spcPts val="3219"/>
              </a:lnSpc>
              <a:spcBef>
                <a:spcPct val="0"/>
              </a:spcBef>
            </a:pPr>
            <a:r>
              <a:rPr lang="en-US" sz="2476">
                <a:solidFill>
                  <a:srgbClr val="000000"/>
                </a:solidFill>
                <a:latin typeface="Open Sauce"/>
              </a:rPr>
              <a:t>Se han encontrado números de teléfono, emails, fotografías, direcciones fisicas, filiacionesy enlaces a direcciones de Google Maps revelando ubicaciones especificas, algunos de los cuales estan dentro de la normativa de proteccion de datos. Ademas por sel sector dedicado, es crucial la recoleccion y proteccion de los datos personales de clientes para cumplir con el RGPD y evitar sanciones.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75184" y="-2498173"/>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848740" y="5546659"/>
            <a:ext cx="7641673" cy="764167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3807" y="8218884"/>
            <a:ext cx="1922810" cy="1922810"/>
          </a:xfrm>
          <a:custGeom>
            <a:avLst/>
            <a:gdLst/>
            <a:ahLst/>
            <a:cxnLst/>
            <a:rect r="r" b="b" t="t" l="l"/>
            <a:pathLst>
              <a:path h="1922810" w="1922810">
                <a:moveTo>
                  <a:pt x="1922810" y="0"/>
                </a:moveTo>
                <a:lnTo>
                  <a:pt x="0" y="0"/>
                </a:lnTo>
                <a:lnTo>
                  <a:pt x="0" y="1922811"/>
                </a:lnTo>
                <a:lnTo>
                  <a:pt x="1922810" y="1922811"/>
                </a:lnTo>
                <a:lnTo>
                  <a:pt x="19228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898245" y="8941141"/>
            <a:ext cx="634319" cy="6343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6674302" y="834001"/>
            <a:ext cx="995274" cy="9952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5400000">
            <a:off x="7725520" y="-1441733"/>
            <a:ext cx="1627814" cy="3263788"/>
          </a:xfrm>
          <a:custGeom>
            <a:avLst/>
            <a:gdLst/>
            <a:ahLst/>
            <a:cxnLst/>
            <a:rect r="r" b="b" t="t" l="l"/>
            <a:pathLst>
              <a:path h="3263788" w="1627814">
                <a:moveTo>
                  <a:pt x="0" y="0"/>
                </a:moveTo>
                <a:lnTo>
                  <a:pt x="1627814" y="0"/>
                </a:lnTo>
                <a:lnTo>
                  <a:pt x="1627814" y="3263787"/>
                </a:lnTo>
                <a:lnTo>
                  <a:pt x="0" y="32637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6013121" y="8941141"/>
            <a:ext cx="1158818" cy="2317635"/>
          </a:xfrm>
          <a:custGeom>
            <a:avLst/>
            <a:gdLst/>
            <a:ahLst/>
            <a:cxnLst/>
            <a:rect r="r" b="b" t="t" l="l"/>
            <a:pathLst>
              <a:path h="2317635" w="1158818">
                <a:moveTo>
                  <a:pt x="0" y="0"/>
                </a:moveTo>
                <a:lnTo>
                  <a:pt x="1158818" y="0"/>
                </a:lnTo>
                <a:lnTo>
                  <a:pt x="1158818" y="2317635"/>
                </a:lnTo>
                <a:lnTo>
                  <a:pt x="0" y="23176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414099" y="2469466"/>
            <a:ext cx="10873901" cy="6471674"/>
          </a:xfrm>
          <a:custGeom>
            <a:avLst/>
            <a:gdLst/>
            <a:ahLst/>
            <a:cxnLst/>
            <a:rect r="r" b="b" t="t" l="l"/>
            <a:pathLst>
              <a:path h="6471674" w="10873901">
                <a:moveTo>
                  <a:pt x="0" y="0"/>
                </a:moveTo>
                <a:lnTo>
                  <a:pt x="10873901" y="0"/>
                </a:lnTo>
                <a:lnTo>
                  <a:pt x="10873901" y="6471675"/>
                </a:lnTo>
                <a:lnTo>
                  <a:pt x="0" y="6471675"/>
                </a:lnTo>
                <a:lnTo>
                  <a:pt x="0" y="0"/>
                </a:lnTo>
                <a:close/>
              </a:path>
            </a:pathLst>
          </a:custGeom>
          <a:blipFill>
            <a:blip r:embed="rId8"/>
            <a:stretch>
              <a:fillRect l="0" t="-8897" r="-27612" b="-3584"/>
            </a:stretch>
          </a:blipFill>
        </p:spPr>
      </p:sp>
      <p:sp>
        <p:nvSpPr>
          <p:cNvPr name="TextBox 18" id="18"/>
          <p:cNvSpPr txBox="true"/>
          <p:nvPr/>
        </p:nvSpPr>
        <p:spPr>
          <a:xfrm rot="0">
            <a:off x="1028700" y="1530865"/>
            <a:ext cx="6419080" cy="1265687"/>
          </a:xfrm>
          <a:prstGeom prst="rect">
            <a:avLst/>
          </a:prstGeom>
        </p:spPr>
        <p:txBody>
          <a:bodyPr anchor="t" rtlCol="false" tIns="0" lIns="0" bIns="0" rIns="0">
            <a:spAutoFit/>
          </a:bodyPr>
          <a:lstStyle/>
          <a:p>
            <a:pPr algn="l">
              <a:lnSpc>
                <a:spcPts val="4944"/>
              </a:lnSpc>
            </a:pPr>
            <a:r>
              <a:rPr lang="en-US" sz="4800">
                <a:solidFill>
                  <a:srgbClr val="8FDFD3"/>
                </a:solidFill>
                <a:latin typeface="DM Sans Bold"/>
              </a:rPr>
              <a:t>RECOMENDACIONES DE SEGURIDAD</a:t>
            </a:r>
          </a:p>
        </p:txBody>
      </p:sp>
      <p:sp>
        <p:nvSpPr>
          <p:cNvPr name="TextBox 19" id="19"/>
          <p:cNvSpPr txBox="true"/>
          <p:nvPr/>
        </p:nvSpPr>
        <p:spPr>
          <a:xfrm rot="0">
            <a:off x="1028700" y="2802189"/>
            <a:ext cx="5940801" cy="5826204"/>
          </a:xfrm>
          <a:prstGeom prst="rect">
            <a:avLst/>
          </a:prstGeom>
        </p:spPr>
        <p:txBody>
          <a:bodyPr anchor="t" rtlCol="false" tIns="0" lIns="0" bIns="0" rIns="0">
            <a:spAutoFit/>
          </a:bodyPr>
          <a:lstStyle/>
          <a:p>
            <a:pPr algn="l" marL="457443" indent="-228721" lvl="1">
              <a:lnSpc>
                <a:spcPts val="2754"/>
              </a:lnSpc>
              <a:buFont typeface="Arial"/>
              <a:buChar char="•"/>
            </a:pPr>
            <a:r>
              <a:rPr lang="en-US" sz="2118">
                <a:solidFill>
                  <a:srgbClr val="000000"/>
                </a:solidFill>
                <a:latin typeface="Open Sauce"/>
              </a:rPr>
              <a:t>el uso de contraseñas fuertes con un minimo de 12 caracteres, incluyendo mayusculas, minisculas, numeros y signos.</a:t>
            </a:r>
          </a:p>
          <a:p>
            <a:pPr algn="l" marL="457443" indent="-228721" lvl="1">
              <a:lnSpc>
                <a:spcPts val="2754"/>
              </a:lnSpc>
              <a:buFont typeface="Arial"/>
              <a:buChar char="•"/>
            </a:pPr>
            <a:r>
              <a:rPr lang="en-US" sz="2118">
                <a:solidFill>
                  <a:srgbClr val="000000"/>
                </a:solidFill>
                <a:latin typeface="Open Sauce"/>
              </a:rPr>
              <a:t>Mejorar la proteccion de  datos sensibles, ya que pueden ser usados por los ciberatacantes como una ventana para obtener accesos no autorizados, phishing y otros tipos de fraude.</a:t>
            </a:r>
          </a:p>
          <a:p>
            <a:pPr algn="l" marL="457443" indent="-228721" lvl="1">
              <a:lnSpc>
                <a:spcPts val="2754"/>
              </a:lnSpc>
              <a:spcBef>
                <a:spcPct val="0"/>
              </a:spcBef>
              <a:buFont typeface="Arial"/>
              <a:buChar char="•"/>
            </a:pPr>
            <a:r>
              <a:rPr lang="en-US" sz="2118">
                <a:solidFill>
                  <a:srgbClr val="000000"/>
                </a:solidFill>
                <a:latin typeface="Open Sauce"/>
              </a:rPr>
              <a:t>Mejorar los procesos de encriptación con un algoritmo mas seguro para la transmisión y almacenamiento de datos sensibles, instalando un servidor dedicado de transmisión en una sola dirección para dicho almacenamiento,dispositivos IDS/IPS y anti ARP spoofing.</a:t>
            </a:r>
          </a:p>
        </p:txBody>
      </p:sp>
      <p:sp>
        <p:nvSpPr>
          <p:cNvPr name="TextBox 20" id="20"/>
          <p:cNvSpPr txBox="true"/>
          <p:nvPr/>
        </p:nvSpPr>
        <p:spPr>
          <a:xfrm rot="0">
            <a:off x="9144000" y="1867375"/>
            <a:ext cx="6791593" cy="339731"/>
          </a:xfrm>
          <a:prstGeom prst="rect">
            <a:avLst/>
          </a:prstGeom>
        </p:spPr>
        <p:txBody>
          <a:bodyPr anchor="t" rtlCol="false" tIns="0" lIns="0" bIns="0" rIns="0">
            <a:spAutoFit/>
          </a:bodyPr>
          <a:lstStyle/>
          <a:p>
            <a:pPr algn="l">
              <a:lnSpc>
                <a:spcPts val="2575"/>
              </a:lnSpc>
            </a:pPr>
            <a:r>
              <a:rPr lang="en-US" sz="2500">
                <a:solidFill>
                  <a:srgbClr val="8FDFD3"/>
                </a:solidFill>
                <a:latin typeface="DM Sans Bold"/>
              </a:rPr>
              <a:t>estructura de los dominios y subdominios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61D3D"/>
        </a:solidFill>
      </p:bgPr>
    </p:bg>
    <p:spTree>
      <p:nvGrpSpPr>
        <p:cNvPr id="1" name=""/>
        <p:cNvGrpSpPr/>
        <p:nvPr/>
      </p:nvGrpSpPr>
      <p:grpSpPr>
        <a:xfrm>
          <a:off x="0" y="0"/>
          <a:ext cx="0" cy="0"/>
          <a:chOff x="0" y="0"/>
          <a:chExt cx="0" cy="0"/>
        </a:xfrm>
      </p:grpSpPr>
      <p:sp>
        <p:nvSpPr>
          <p:cNvPr name="TextBox 2" id="2"/>
          <p:cNvSpPr txBox="true"/>
          <p:nvPr/>
        </p:nvSpPr>
        <p:spPr>
          <a:xfrm rot="0">
            <a:off x="1028700" y="1200150"/>
            <a:ext cx="8500621" cy="1200150"/>
          </a:xfrm>
          <a:prstGeom prst="rect">
            <a:avLst/>
          </a:prstGeom>
        </p:spPr>
        <p:txBody>
          <a:bodyPr anchor="t" rtlCol="false" tIns="0" lIns="0" bIns="0" rIns="0">
            <a:spAutoFit/>
          </a:bodyPr>
          <a:lstStyle/>
          <a:p>
            <a:pPr algn="l">
              <a:lnSpc>
                <a:spcPts val="9000"/>
              </a:lnSpc>
            </a:pPr>
            <a:r>
              <a:rPr lang="en-US" sz="9000">
                <a:solidFill>
                  <a:srgbClr val="FFFFFF"/>
                </a:solidFill>
                <a:latin typeface="DM Serif Display"/>
              </a:rPr>
              <a:t>Conclusiones</a:t>
            </a:r>
          </a:p>
        </p:txBody>
      </p:sp>
      <p:sp>
        <p:nvSpPr>
          <p:cNvPr name="TextBox 3" id="3"/>
          <p:cNvSpPr txBox="true"/>
          <p:nvPr/>
        </p:nvSpPr>
        <p:spPr>
          <a:xfrm rot="0">
            <a:off x="1124874" y="2781744"/>
            <a:ext cx="8308272" cy="1568768"/>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Montserrat"/>
              </a:rPr>
              <a:t>La gestión de datos e información sensible debe basarse en la confidencialidad, integridad y disponibilidad, ayudando a mantener unas medidas robustas de seguridad sobre la autorización del personal a los distintos tipos de datos, asegurando que no halla fallas de seguridad</a:t>
            </a:r>
          </a:p>
        </p:txBody>
      </p:sp>
      <p:sp>
        <p:nvSpPr>
          <p:cNvPr name="TextBox 4" id="4"/>
          <p:cNvSpPr txBox="true"/>
          <p:nvPr/>
        </p:nvSpPr>
        <p:spPr>
          <a:xfrm rot="0">
            <a:off x="1124874" y="5019420"/>
            <a:ext cx="8308272" cy="1254442"/>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Montserrat"/>
              </a:rPr>
              <a:t>Realizar cursos de formación o charlas didácticas a los empleados sobre las consecuencias que puede haber para la organización no mantener y cumplir con las medidas de seguridad impuestas, explicándolo mediante ejemplos</a:t>
            </a:r>
          </a:p>
        </p:txBody>
      </p:sp>
      <p:sp>
        <p:nvSpPr>
          <p:cNvPr name="TextBox 5" id="5"/>
          <p:cNvSpPr txBox="true"/>
          <p:nvPr/>
        </p:nvSpPr>
        <p:spPr>
          <a:xfrm rot="0">
            <a:off x="1124874" y="6991350"/>
            <a:ext cx="8308272" cy="15640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Montserrat"/>
              </a:rPr>
              <a:t>Aenean non lectus id purus lobortis cursus. Morbi eu pulvinar nibh. Sed non pellentesque neque. Cras diam dui, gravida vel rutrum non, tempor in est. Vestibulum id elementum nulla. Morbi et nunc eget lorem porta posuere. Pellentesque felis nulla, luctus sed elementum id, tempor eget urna.</a:t>
            </a:r>
          </a:p>
        </p:txBody>
      </p:sp>
      <p:sp>
        <p:nvSpPr>
          <p:cNvPr name="Freeform 6" id="6"/>
          <p:cNvSpPr/>
          <p:nvPr/>
        </p:nvSpPr>
        <p:spPr>
          <a:xfrm flipH="false" flipV="false" rot="-7081776">
            <a:off x="9979278" y="740083"/>
            <a:ext cx="14718575" cy="10731179"/>
          </a:xfrm>
          <a:custGeom>
            <a:avLst/>
            <a:gdLst/>
            <a:ahLst/>
            <a:cxnLst/>
            <a:rect r="r" b="b" t="t" l="l"/>
            <a:pathLst>
              <a:path h="10731179" w="14718575">
                <a:moveTo>
                  <a:pt x="0" y="0"/>
                </a:moveTo>
                <a:lnTo>
                  <a:pt x="14718575" y="0"/>
                </a:lnTo>
                <a:lnTo>
                  <a:pt x="14718575" y="10731179"/>
                </a:lnTo>
                <a:lnTo>
                  <a:pt x="0" y="107311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875184" y="-2498173"/>
            <a:ext cx="7641673" cy="7641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848740" y="5546659"/>
            <a:ext cx="7641673" cy="764167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4E4E4">
                <a:alpha val="35686"/>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361121" y="1860354"/>
            <a:ext cx="920075" cy="92007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3267702" y="9082045"/>
            <a:ext cx="634319" cy="6343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0909"/>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623999" y="0"/>
            <a:ext cx="2091154" cy="3973690"/>
          </a:xfrm>
          <a:custGeom>
            <a:avLst/>
            <a:gdLst/>
            <a:ahLst/>
            <a:cxnLst/>
            <a:rect r="r" b="b" t="t" l="l"/>
            <a:pathLst>
              <a:path h="3973690" w="2091154">
                <a:moveTo>
                  <a:pt x="0" y="0"/>
                </a:moveTo>
                <a:lnTo>
                  <a:pt x="2091154" y="0"/>
                </a:lnTo>
                <a:lnTo>
                  <a:pt x="2091154" y="3973690"/>
                </a:lnTo>
                <a:lnTo>
                  <a:pt x="0" y="3973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695978" y="4459604"/>
            <a:ext cx="10896044" cy="1087039"/>
          </a:xfrm>
          <a:prstGeom prst="rect">
            <a:avLst/>
          </a:prstGeom>
        </p:spPr>
        <p:txBody>
          <a:bodyPr anchor="t" rtlCol="false" tIns="0" lIns="0" bIns="0" rIns="0">
            <a:spAutoFit/>
          </a:bodyPr>
          <a:lstStyle/>
          <a:p>
            <a:pPr algn="ctr">
              <a:lnSpc>
                <a:spcPts val="8240"/>
              </a:lnSpc>
            </a:pPr>
            <a:r>
              <a:rPr lang="en-US" sz="8000">
                <a:solidFill>
                  <a:srgbClr val="C20909"/>
                </a:solidFill>
                <a:latin typeface="DM Sans Bold"/>
              </a:rPr>
              <a:t>Thank You</a:t>
            </a:r>
          </a:p>
        </p:txBody>
      </p:sp>
      <p:sp>
        <p:nvSpPr>
          <p:cNvPr name="Freeform 16" id="16"/>
          <p:cNvSpPr/>
          <p:nvPr/>
        </p:nvSpPr>
        <p:spPr>
          <a:xfrm flipH="false" flipV="false" rot="-5400000">
            <a:off x="826062" y="8541433"/>
            <a:ext cx="1652124" cy="3304247"/>
          </a:xfrm>
          <a:custGeom>
            <a:avLst/>
            <a:gdLst/>
            <a:ahLst/>
            <a:cxnLst/>
            <a:rect r="r" b="b" t="t" l="l"/>
            <a:pathLst>
              <a:path h="3304247" w="1652124">
                <a:moveTo>
                  <a:pt x="0" y="0"/>
                </a:moveTo>
                <a:lnTo>
                  <a:pt x="1652123" y="0"/>
                </a:lnTo>
                <a:lnTo>
                  <a:pt x="1652123" y="3304248"/>
                </a:lnTo>
                <a:lnTo>
                  <a:pt x="0" y="3304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945652" y="807055"/>
            <a:ext cx="10630235" cy="621455"/>
          </a:xfrm>
          <a:prstGeom prst="rect">
            <a:avLst/>
          </a:prstGeom>
        </p:spPr>
        <p:txBody>
          <a:bodyPr anchor="t" rtlCol="false" tIns="0" lIns="0" bIns="0" rIns="0">
            <a:spAutoFit/>
          </a:bodyPr>
          <a:lstStyle/>
          <a:p>
            <a:pPr algn="l">
              <a:lnSpc>
                <a:spcPts val="5121"/>
              </a:lnSpc>
            </a:pPr>
            <a:r>
              <a:rPr lang="en-US" sz="3658">
                <a:solidFill>
                  <a:srgbClr val="000000"/>
                </a:solidFill>
                <a:latin typeface="DM Sans Bold"/>
              </a:rPr>
              <a:t>THE BRIDGE | DIGITAL TALENT ACECELERATOR</a:t>
            </a:r>
          </a:p>
        </p:txBody>
      </p:sp>
      <p:sp>
        <p:nvSpPr>
          <p:cNvPr name="Freeform 18" id="18"/>
          <p:cNvSpPr/>
          <p:nvPr/>
        </p:nvSpPr>
        <p:spPr>
          <a:xfrm flipH="false" flipV="false" rot="0">
            <a:off x="626312" y="633975"/>
            <a:ext cx="1025811" cy="1034289"/>
          </a:xfrm>
          <a:custGeom>
            <a:avLst/>
            <a:gdLst/>
            <a:ahLst/>
            <a:cxnLst/>
            <a:rect r="r" b="b" t="t" l="l"/>
            <a:pathLst>
              <a:path h="1034289" w="1025811">
                <a:moveTo>
                  <a:pt x="0" y="0"/>
                </a:moveTo>
                <a:lnTo>
                  <a:pt x="1025812" y="0"/>
                </a:lnTo>
                <a:lnTo>
                  <a:pt x="1025812" y="1034289"/>
                </a:lnTo>
                <a:lnTo>
                  <a:pt x="0" y="1034289"/>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DAGI7LSUxYM</dc:identifier>
  <dcterms:modified xsi:type="dcterms:W3CDTF">2011-08-01T06:04:30Z</dcterms:modified>
  <cp:revision>1</cp:revision>
  <dc:title>Sin título (Presentación)</dc:title>
</cp:coreProperties>
</file>