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3" r:id="rId8"/>
    <p:sldId id="265" r:id="rId9"/>
    <p:sldId id="264" r:id="rId10"/>
    <p:sldId id="266" r:id="rId11"/>
    <p:sldId id="267" r:id="rId12"/>
    <p:sldId id="261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3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6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97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1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79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5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3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6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77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10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42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00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9C8D8-194C-4240-AA84-CFB8D8BEC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305" y="235881"/>
            <a:ext cx="4569006" cy="2884247"/>
          </a:xfrm>
        </p:spPr>
        <p:txBody>
          <a:bodyPr anchor="ctr">
            <a:normAutofit/>
          </a:bodyPr>
          <a:lstStyle/>
          <a:p>
            <a:r>
              <a:rPr lang="es-CL" dirty="0"/>
              <a:t>Análisis de elementos con </a:t>
            </a:r>
            <a:r>
              <a:rPr lang="es-CL" dirty="0" err="1"/>
              <a:t>RStudio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B2A6C2-BD49-48DD-9256-329CE1DE6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5305" y="3880965"/>
            <a:ext cx="4569006" cy="2359114"/>
          </a:xfrm>
        </p:spPr>
        <p:txBody>
          <a:bodyPr anchor="b">
            <a:normAutofit/>
          </a:bodyPr>
          <a:lstStyle/>
          <a:p>
            <a:r>
              <a:rPr lang="es-CL" dirty="0"/>
              <a:t>Vicente Sepúlveda</a:t>
            </a:r>
          </a:p>
        </p:txBody>
      </p:sp>
      <p:pic>
        <p:nvPicPr>
          <p:cNvPr id="4" name="Picture 3" descr="Arcoíris en valle">
            <a:extLst>
              <a:ext uri="{FF2B5EF4-FFF2-40B4-BE49-F238E27FC236}">
                <a16:creationId xmlns:a16="http://schemas.microsoft.com/office/drawing/2014/main" id="{F4008789-DA18-4F80-B8D3-1F82A75DB3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23" r="25977"/>
          <a:stretch/>
        </p:blipFill>
        <p:spPr>
          <a:xfrm>
            <a:off x="20" y="10"/>
            <a:ext cx="6095978" cy="685798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991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86FD39F0-D4A0-4671-B94C-BB45A25F9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171" y="922867"/>
            <a:ext cx="6933657" cy="5546925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79059FC5-02F9-45F9-8AA1-D01D07C8E51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228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/>
              <a:t>	Micas en Chile</a:t>
            </a:r>
          </a:p>
        </p:txBody>
      </p:sp>
    </p:spTree>
    <p:extLst>
      <p:ext uri="{BB962C8B-B14F-4D97-AF65-F5344CB8AC3E}">
        <p14:creationId xmlns:p14="http://schemas.microsoft.com/office/powerpoint/2010/main" val="3871048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B91DE8D-B9D0-42AA-A537-955612B6F61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228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/>
              <a:t>	Andesitas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7D19D71-314E-4272-AC12-8D7F4E13B824}"/>
              </a:ext>
            </a:extLst>
          </p:cNvPr>
          <p:cNvSpPr txBox="1"/>
          <p:nvPr/>
        </p:nvSpPr>
        <p:spPr>
          <a:xfrm>
            <a:off x="1000945" y="1576252"/>
            <a:ext cx="33876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/>
              <a:t>En general las andesitas son rocas ígneas abundantes sobre la corteza continental, por lo que el estudio de componentes principales es importante. Pero, debido a que la base de datos de las Andesitas se encuentra divida en varias partes en GEOROC, primero se deben unificar las bases de datos</a:t>
            </a:r>
          </a:p>
          <a:p>
            <a:pPr algn="just"/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47AFDC4-B094-4880-9933-08822FBAB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819" y="4904379"/>
            <a:ext cx="3917231" cy="126393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C7807C7-6743-474C-A33D-C3F80A4BC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919" y="1576252"/>
            <a:ext cx="2429214" cy="200052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33E6CEB-4AE8-4D3F-A3AB-29DD85DBC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8472" y="2109726"/>
            <a:ext cx="2562583" cy="93358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C5173409-BE38-445B-B77C-71AD091180C6}"/>
              </a:ext>
            </a:extLst>
          </p:cNvPr>
          <p:cNvSpPr txBox="1"/>
          <p:nvPr/>
        </p:nvSpPr>
        <p:spPr>
          <a:xfrm>
            <a:off x="7141028" y="4904379"/>
            <a:ext cx="2272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Luego, el procedimiento de análisis es similar al de las micas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369C107-9957-4935-8B13-7AFD2D00F13A}"/>
              </a:ext>
            </a:extLst>
          </p:cNvPr>
          <p:cNvSpPr/>
          <p:nvPr/>
        </p:nvSpPr>
        <p:spPr>
          <a:xfrm>
            <a:off x="5399314" y="2177143"/>
            <a:ext cx="1558835" cy="11495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E82B4BA-1BF9-4386-8107-555E791157F0}"/>
              </a:ext>
            </a:extLst>
          </p:cNvPr>
          <p:cNvCxnSpPr>
            <a:cxnSpLocks/>
          </p:cNvCxnSpPr>
          <p:nvPr/>
        </p:nvCxnSpPr>
        <p:spPr>
          <a:xfrm>
            <a:off x="6958149" y="2306551"/>
            <a:ext cx="167032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38236FF-0B53-492C-BE03-A04FFE703BD6}"/>
              </a:ext>
            </a:extLst>
          </p:cNvPr>
          <p:cNvSpPr/>
          <p:nvPr/>
        </p:nvSpPr>
        <p:spPr>
          <a:xfrm>
            <a:off x="8663306" y="2209175"/>
            <a:ext cx="1558835" cy="1682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210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E3FDF-19AD-45E9-91B4-7CAF751728B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228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/>
              <a:t>	Andesitas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29C3B09-F708-421D-9C5E-11FCE334497C}"/>
              </a:ext>
            </a:extLst>
          </p:cNvPr>
          <p:cNvSpPr txBox="1"/>
          <p:nvPr/>
        </p:nvSpPr>
        <p:spPr>
          <a:xfrm>
            <a:off x="5199018" y="79832"/>
            <a:ext cx="2412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/>
              <a:t>Haciendo un análisis, para las andesitas de GEOROC, se obtiene lo siguiente:</a:t>
            </a:r>
          </a:p>
        </p:txBody>
      </p:sp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9FC7D209-B7C1-4E62-BA35-50C0EF78A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2540"/>
            <a:ext cx="6556826" cy="5245460"/>
          </a:xfrm>
          <a:prstGeom prst="rect">
            <a:avLst/>
          </a:prstGeom>
        </p:spPr>
      </p:pic>
      <p:pic>
        <p:nvPicPr>
          <p:cNvPr id="15" name="Imagen 14" descr="Gráfico, Diagrama, Dibujo de ingeniería&#10;&#10;Descripción generada automáticamente">
            <a:extLst>
              <a:ext uri="{FF2B5EF4-FFF2-40B4-BE49-F238E27FC236}">
                <a16:creationId xmlns:a16="http://schemas.microsoft.com/office/drawing/2014/main" id="{8A926B6A-161E-4710-A117-3576203AA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12800"/>
            <a:ext cx="6556501" cy="52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0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E3FDF-19AD-45E9-91B4-7CAF751728B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228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/>
              <a:t>	Andesitas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29C3B09-F708-421D-9C5E-11FCE334497C}"/>
              </a:ext>
            </a:extLst>
          </p:cNvPr>
          <p:cNvSpPr txBox="1"/>
          <p:nvPr/>
        </p:nvSpPr>
        <p:spPr>
          <a:xfrm>
            <a:off x="933449" y="1659102"/>
            <a:ext cx="24122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/>
              <a:t>Haciendo un análisis, para las andesitas de GEOROC, se obtiene lo siguiente:</a:t>
            </a:r>
          </a:p>
          <a:p>
            <a:pPr algn="just"/>
            <a:endParaRPr lang="es-CL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dirty="0"/>
              <a:t>En general, las correlaciones son </a:t>
            </a:r>
            <a:r>
              <a:rPr lang="es-CL" dirty="0" err="1"/>
              <a:t>bajs</a:t>
            </a:r>
            <a:r>
              <a:rPr lang="es-CL" dirty="0"/>
              <a:t>, por esta razón se sugiere filtrar los datos al arco Chileno - Peruano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DDC338A2-C83D-4C7F-AD10-9F43D066288B}"/>
              </a:ext>
            </a:extLst>
          </p:cNvPr>
          <p:cNvGrpSpPr/>
          <p:nvPr/>
        </p:nvGrpSpPr>
        <p:grpSpPr>
          <a:xfrm>
            <a:off x="3619499" y="0"/>
            <a:ext cx="8572501" cy="6858000"/>
            <a:chOff x="3619499" y="0"/>
            <a:chExt cx="8572501" cy="6858000"/>
          </a:xfrm>
        </p:grpSpPr>
        <p:pic>
          <p:nvPicPr>
            <p:cNvPr id="5" name="Imagen 4" descr="Gráfico, Gráfico de dispersión&#10;&#10;Descripción generada automáticamente">
              <a:extLst>
                <a:ext uri="{FF2B5EF4-FFF2-40B4-BE49-F238E27FC236}">
                  <a16:creationId xmlns:a16="http://schemas.microsoft.com/office/drawing/2014/main" id="{9FC7D209-B7C1-4E62-BA35-50C0EF78A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9499" y="0"/>
              <a:ext cx="8572501" cy="6858000"/>
            </a:xfrm>
            <a:prstGeom prst="rect">
              <a:avLst/>
            </a:prstGeom>
          </p:spPr>
        </p:pic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0E6A2B1C-0899-427E-9750-2BEFC7162F27}"/>
                </a:ext>
              </a:extLst>
            </p:cNvPr>
            <p:cNvCxnSpPr/>
            <p:nvPr/>
          </p:nvCxnSpPr>
          <p:spPr>
            <a:xfrm>
              <a:off x="9022080" y="461433"/>
              <a:ext cx="0" cy="461566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86AC752B-8765-4F0E-A5AF-3BDEE11F2407}"/>
                </a:ext>
              </a:extLst>
            </p:cNvPr>
            <p:cNvCxnSpPr>
              <a:cxnSpLocks/>
            </p:cNvCxnSpPr>
            <p:nvPr/>
          </p:nvCxnSpPr>
          <p:spPr>
            <a:xfrm>
              <a:off x="5830389" y="1893994"/>
              <a:ext cx="3191691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A78C38C3-E261-426F-ADF5-AB58631961BC}"/>
                </a:ext>
              </a:extLst>
            </p:cNvPr>
            <p:cNvCxnSpPr>
              <a:cxnSpLocks/>
            </p:cNvCxnSpPr>
            <p:nvPr/>
          </p:nvCxnSpPr>
          <p:spPr>
            <a:xfrm>
              <a:off x="6008915" y="2072519"/>
              <a:ext cx="301316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7D17912C-6F0E-4142-92A2-6FC52FD21B12}"/>
                </a:ext>
              </a:extLst>
            </p:cNvPr>
            <p:cNvCxnSpPr>
              <a:cxnSpLocks/>
            </p:cNvCxnSpPr>
            <p:nvPr/>
          </p:nvCxnSpPr>
          <p:spPr>
            <a:xfrm>
              <a:off x="5277394" y="1327936"/>
              <a:ext cx="374468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B5F6402C-A845-4815-9E91-31C828BAB68A}"/>
                </a:ext>
              </a:extLst>
            </p:cNvPr>
            <p:cNvCxnSpPr/>
            <p:nvPr/>
          </p:nvCxnSpPr>
          <p:spPr>
            <a:xfrm>
              <a:off x="9866811" y="461433"/>
              <a:ext cx="0" cy="5469104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D9A0FE2D-DACD-4FDF-A5F7-51C0FE8B8B39}"/>
                </a:ext>
              </a:extLst>
            </p:cNvPr>
            <p:cNvCxnSpPr>
              <a:cxnSpLocks/>
            </p:cNvCxnSpPr>
            <p:nvPr/>
          </p:nvCxnSpPr>
          <p:spPr>
            <a:xfrm>
              <a:off x="8734697" y="4798423"/>
              <a:ext cx="1132114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C00625C6-7ACF-4021-92F2-BB3805CBDF3B}"/>
                </a:ext>
              </a:extLst>
            </p:cNvPr>
            <p:cNvCxnSpPr/>
            <p:nvPr/>
          </p:nvCxnSpPr>
          <p:spPr>
            <a:xfrm>
              <a:off x="8168640" y="461433"/>
              <a:ext cx="0" cy="375351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7DD39F29-50D3-4C06-AA72-C0C0A467BC5E}"/>
                </a:ext>
              </a:extLst>
            </p:cNvPr>
            <p:cNvCxnSpPr>
              <a:cxnSpLocks/>
            </p:cNvCxnSpPr>
            <p:nvPr/>
          </p:nvCxnSpPr>
          <p:spPr>
            <a:xfrm>
              <a:off x="6579325" y="2642930"/>
              <a:ext cx="1589315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7905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E3FDF-19AD-45E9-91B4-7CAF751728B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228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/>
              <a:t>	Andesitas Chile - Perú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85B9AF6-4B20-440E-B658-AF2B5DDAA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309" y="922867"/>
            <a:ext cx="8548639" cy="5747652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CE9E621E-7139-4DD7-B922-01F1FFE6EC3F}"/>
              </a:ext>
            </a:extLst>
          </p:cNvPr>
          <p:cNvSpPr/>
          <p:nvPr/>
        </p:nvSpPr>
        <p:spPr>
          <a:xfrm>
            <a:off x="4691709" y="1436052"/>
            <a:ext cx="1587446" cy="49116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0E16913-BA45-4BA3-8914-C1056976D331}"/>
              </a:ext>
            </a:extLst>
          </p:cNvPr>
          <p:cNvSpPr txBox="1"/>
          <p:nvPr/>
        </p:nvSpPr>
        <p:spPr>
          <a:xfrm>
            <a:off x="609289" y="2551837"/>
            <a:ext cx="2316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Creando un filtro en Excel, se consideran solo los datos correspondientes al arco Chileno - Peruano</a:t>
            </a:r>
          </a:p>
        </p:txBody>
      </p:sp>
    </p:spTree>
    <p:extLst>
      <p:ext uri="{BB962C8B-B14F-4D97-AF65-F5344CB8AC3E}">
        <p14:creationId xmlns:p14="http://schemas.microsoft.com/office/powerpoint/2010/main" val="1018594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628CB-B382-4767-9D7F-23511E8FC3F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228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/>
              <a:t>	Andesitas Chile - Perú</a:t>
            </a:r>
          </a:p>
        </p:txBody>
      </p:sp>
      <p:pic>
        <p:nvPicPr>
          <p:cNvPr id="4" name="Imagen 3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6A42377A-82E8-41E7-98A4-A36B55C21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9937"/>
            <a:ext cx="5747658" cy="4598126"/>
          </a:xfrm>
          <a:prstGeom prst="rect">
            <a:avLst/>
          </a:prstGeom>
        </p:spPr>
      </p:pic>
      <p:pic>
        <p:nvPicPr>
          <p:cNvPr id="6" name="Imagen 5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95261497-EC37-47C0-B84F-61AEE14B1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051" y="1277421"/>
            <a:ext cx="5746501" cy="4597200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62E3DBFC-E453-4D05-BC6E-3B638B1E965F}"/>
              </a:ext>
            </a:extLst>
          </p:cNvPr>
          <p:cNvSpPr/>
          <p:nvPr/>
        </p:nvSpPr>
        <p:spPr>
          <a:xfrm rot="3685300">
            <a:off x="10277958" y="3682141"/>
            <a:ext cx="724758" cy="8132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45BEBF6-B01C-415D-9031-24DCB8DDD8B1}"/>
              </a:ext>
            </a:extLst>
          </p:cNvPr>
          <p:cNvSpPr/>
          <p:nvPr/>
        </p:nvSpPr>
        <p:spPr>
          <a:xfrm>
            <a:off x="9882359" y="1951669"/>
            <a:ext cx="1064435" cy="87458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9A79B6D-C554-437C-9473-83C0168FD90E}"/>
              </a:ext>
            </a:extLst>
          </p:cNvPr>
          <p:cNvSpPr/>
          <p:nvPr/>
        </p:nvSpPr>
        <p:spPr>
          <a:xfrm rot="5400000">
            <a:off x="10187388" y="3008377"/>
            <a:ext cx="724758" cy="74676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19532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81D39-0571-4DE9-9475-0CE5E07AFF9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228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/>
              <a:t>	Andesitas Chile - Perú</a:t>
            </a:r>
          </a:p>
        </p:txBody>
      </p:sp>
      <p:pic>
        <p:nvPicPr>
          <p:cNvPr id="4" name="Imagen 3" descr="Gráfico&#10;&#10;Descripción generada automáticamente con confianza baja">
            <a:extLst>
              <a:ext uri="{FF2B5EF4-FFF2-40B4-BE49-F238E27FC236}">
                <a16:creationId xmlns:a16="http://schemas.microsoft.com/office/drawing/2014/main" id="{29FC4C71-1E95-4E93-94B5-D3D2D497D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49" y="922867"/>
            <a:ext cx="6667501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32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C891F-799C-4A44-92B3-9F32DC0C2EC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228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/>
              <a:t>Señal </a:t>
            </a:r>
            <a:r>
              <a:rPr lang="es-CL" dirty="0" err="1"/>
              <a:t>Adakítica</a:t>
            </a:r>
            <a:r>
              <a:rPr lang="es-CL" dirty="0"/>
              <a:t>?</a:t>
            </a:r>
          </a:p>
        </p:txBody>
      </p:sp>
      <p:pic>
        <p:nvPicPr>
          <p:cNvPr id="4" name="Imagen 3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26F725FC-7AAD-47C7-AC01-0766BC133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56217"/>
            <a:ext cx="6753226" cy="540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96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C891F-799C-4A44-92B3-9F32DC0C2EC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228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/>
              <a:t>Señal </a:t>
            </a:r>
            <a:r>
              <a:rPr lang="es-CL" dirty="0" err="1"/>
              <a:t>Adakítica</a:t>
            </a:r>
            <a:r>
              <a:rPr lang="es-CL" dirty="0"/>
              <a:t>?</a:t>
            </a:r>
          </a:p>
        </p:txBody>
      </p:sp>
      <p:pic>
        <p:nvPicPr>
          <p:cNvPr id="4" name="Imagen 3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26F725FC-7AAD-47C7-AC01-0766BC133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56217"/>
            <a:ext cx="6753226" cy="5402580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09CF79BB-525C-4B61-884D-54D821CA2028}"/>
              </a:ext>
            </a:extLst>
          </p:cNvPr>
          <p:cNvSpPr/>
          <p:nvPr/>
        </p:nvSpPr>
        <p:spPr>
          <a:xfrm rot="20845330">
            <a:off x="518429" y="1473879"/>
            <a:ext cx="1924050" cy="377604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50E80BC-0B7F-42CF-A8DE-14806E4D3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84899"/>
            <a:ext cx="5729782" cy="4488201"/>
          </a:xfrm>
          <a:prstGeom prst="rect">
            <a:avLst/>
          </a:prstGeom>
        </p:spPr>
      </p:pic>
      <p:sp>
        <p:nvSpPr>
          <p:cNvPr id="3" name="Flecha: hacia abajo 2">
            <a:extLst>
              <a:ext uri="{FF2B5EF4-FFF2-40B4-BE49-F238E27FC236}">
                <a16:creationId xmlns:a16="http://schemas.microsoft.com/office/drawing/2014/main" id="{23006D1C-B21A-4EC8-8318-6A668C41F4B8}"/>
              </a:ext>
            </a:extLst>
          </p:cNvPr>
          <p:cNvSpPr/>
          <p:nvPr/>
        </p:nvSpPr>
        <p:spPr>
          <a:xfrm rot="5400000">
            <a:off x="4005643" y="1584679"/>
            <a:ext cx="843132" cy="31933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19144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C891F-799C-4A44-92B3-9F32DC0C2EC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228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/>
              <a:t>Señal </a:t>
            </a:r>
            <a:r>
              <a:rPr lang="es-CL" dirty="0" err="1"/>
              <a:t>Adakítica</a:t>
            </a:r>
            <a:r>
              <a:rPr lang="es-CL" dirty="0"/>
              <a:t>?</a:t>
            </a:r>
          </a:p>
        </p:txBody>
      </p:sp>
      <p:pic>
        <p:nvPicPr>
          <p:cNvPr id="4" name="Imagen 3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26F725FC-7AAD-47C7-AC01-0766BC133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56217"/>
            <a:ext cx="6753226" cy="5402580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09CF79BB-525C-4B61-884D-54D821CA2028}"/>
              </a:ext>
            </a:extLst>
          </p:cNvPr>
          <p:cNvSpPr/>
          <p:nvPr/>
        </p:nvSpPr>
        <p:spPr>
          <a:xfrm rot="20845330">
            <a:off x="518429" y="1473879"/>
            <a:ext cx="1924050" cy="377604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Flecha: hacia abajo 2">
            <a:extLst>
              <a:ext uri="{FF2B5EF4-FFF2-40B4-BE49-F238E27FC236}">
                <a16:creationId xmlns:a16="http://schemas.microsoft.com/office/drawing/2014/main" id="{23006D1C-B21A-4EC8-8318-6A668C41F4B8}"/>
              </a:ext>
            </a:extLst>
          </p:cNvPr>
          <p:cNvSpPr/>
          <p:nvPr/>
        </p:nvSpPr>
        <p:spPr>
          <a:xfrm rot="5400000">
            <a:off x="4856091" y="734232"/>
            <a:ext cx="843132" cy="48942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3155F49-3119-4ACD-A426-C43D535A9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137" y="1056217"/>
            <a:ext cx="3677163" cy="4972744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71810043-81A7-4725-88FA-421E0990DC57}"/>
              </a:ext>
            </a:extLst>
          </p:cNvPr>
          <p:cNvSpPr/>
          <p:nvPr/>
        </p:nvSpPr>
        <p:spPr>
          <a:xfrm rot="20845330">
            <a:off x="8399437" y="1293327"/>
            <a:ext cx="1924050" cy="37760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97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8433EF-5471-4EC2-A217-A279D6A7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FEE759-704F-41FD-814A-70EC687A5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7"/>
            <a:ext cx="3108237" cy="1364674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s-CL" dirty="0"/>
              <a:t>En primer lugar, se deben tratar los datos, analizando que componentes se encuentran en el mineral en estudio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C5E79E7-022E-411E-B7BF-3986D2897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663" y="4461933"/>
            <a:ext cx="3200847" cy="12574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087C052-D6BE-4BA1-B1DD-54FA6E0F8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663" y="2750126"/>
            <a:ext cx="7973538" cy="118126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3AF87DA-8C1D-4971-BC69-47271EC70959}"/>
              </a:ext>
            </a:extLst>
          </p:cNvPr>
          <p:cNvSpPr txBox="1"/>
          <p:nvPr/>
        </p:nvSpPr>
        <p:spPr>
          <a:xfrm>
            <a:off x="761798" y="4461933"/>
            <a:ext cx="3108237" cy="1786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/>
              <a:t>Luego, debido a que la base de datos, no esta 100% completa, las celdas sin valor, son reemplazadas por 0</a:t>
            </a:r>
          </a:p>
          <a:p>
            <a:endParaRPr lang="es-CL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96D6D38-C905-46F6-8B70-3DA91480C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1577" y="4461932"/>
            <a:ext cx="3394158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59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5A7E2-B3E0-4819-BFEF-01996406275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228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/>
              <a:t>Consideraciones Finales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864290E-89C8-419D-BBA4-383C743C49EC}"/>
              </a:ext>
            </a:extLst>
          </p:cNvPr>
          <p:cNvSpPr txBox="1"/>
          <p:nvPr/>
        </p:nvSpPr>
        <p:spPr>
          <a:xfrm>
            <a:off x="790575" y="1752600"/>
            <a:ext cx="10029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El uso de R </a:t>
            </a:r>
            <a:r>
              <a:rPr lang="es-CL" dirty="0" err="1"/>
              <a:t>studio</a:t>
            </a:r>
            <a:r>
              <a:rPr lang="es-CL" dirty="0"/>
              <a:t> permite un completo análisis de grandes bases de 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Sin embargo, la base de datos GEOROC, a pesar de tener gran cantidad de información, para realizar un estudio sobre el comportamiento de ciertos elementos, en minerales y rocas, en muchos casos,  no se tienen datos de todos los elementos, restando certeza en el análisis y no permitiendo una correcta correlación de todas las muestras</a:t>
            </a:r>
          </a:p>
        </p:txBody>
      </p:sp>
    </p:spTree>
    <p:extLst>
      <p:ext uri="{BB962C8B-B14F-4D97-AF65-F5344CB8AC3E}">
        <p14:creationId xmlns:p14="http://schemas.microsoft.com/office/powerpoint/2010/main" val="2543079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B91DE8D-B9D0-42AA-A537-955612B6F61F}"/>
              </a:ext>
            </a:extLst>
          </p:cNvPr>
          <p:cNvSpPr txBox="1">
            <a:spLocks/>
          </p:cNvSpPr>
          <p:nvPr/>
        </p:nvSpPr>
        <p:spPr>
          <a:xfrm>
            <a:off x="219075" y="752475"/>
            <a:ext cx="3905250" cy="9228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dirty="0"/>
              <a:t>Micas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D943DE6-81AD-4A50-8A38-3F5CDDA2BA3F}"/>
              </a:ext>
            </a:extLst>
          </p:cNvPr>
          <p:cNvSpPr txBox="1"/>
          <p:nvPr/>
        </p:nvSpPr>
        <p:spPr>
          <a:xfrm>
            <a:off x="337896" y="2633531"/>
            <a:ext cx="3564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/>
              <a:t>Realizando una matriz de correlación y un análisis de componentes principales, se llega a la siguiente conclusión</a:t>
            </a:r>
          </a:p>
        </p:txBody>
      </p:sp>
      <p:pic>
        <p:nvPicPr>
          <p:cNvPr id="9" name="Imagen 8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5FEE4E97-19DD-4B16-B0D1-F5F879652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363" y="113145"/>
            <a:ext cx="8289637" cy="663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438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B91DE8D-B9D0-42AA-A537-955612B6F61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228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/>
              <a:t>	Micas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D943DE6-81AD-4A50-8A38-3F5CDDA2BA3F}"/>
              </a:ext>
            </a:extLst>
          </p:cNvPr>
          <p:cNvSpPr txBox="1"/>
          <p:nvPr/>
        </p:nvSpPr>
        <p:spPr>
          <a:xfrm>
            <a:off x="338666" y="1312333"/>
            <a:ext cx="3564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/>
              <a:t>Realizando una matriz de correlación y un análisis de componentes principales, se llega a la siguiente conclusión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FEE4E97-19DD-4B16-B0D1-F5F879652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02363" y="113145"/>
            <a:ext cx="8289637" cy="663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55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5418B06-BE70-41D8-9872-5677FFE0950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228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/>
              <a:t>	Micas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7945CC1-B237-4385-873D-CC19A9F6F0A5}"/>
              </a:ext>
            </a:extLst>
          </p:cNvPr>
          <p:cNvSpPr txBox="1"/>
          <p:nvPr/>
        </p:nvSpPr>
        <p:spPr>
          <a:xfrm>
            <a:off x="7179733" y="1515534"/>
            <a:ext cx="3945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/>
              <a:t>Debido a que los datos en estudio son demasiados, con un total de 47000 entradas aproximadamente.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3499E9A-1942-4292-8A44-D0ED5A0AA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09" y="1665726"/>
            <a:ext cx="4933625" cy="899944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7CAE7481-08AB-4640-AA47-6EB95E054B09}"/>
              </a:ext>
            </a:extLst>
          </p:cNvPr>
          <p:cNvSpPr txBox="1"/>
          <p:nvPr/>
        </p:nvSpPr>
        <p:spPr>
          <a:xfrm>
            <a:off x="722109" y="3970866"/>
            <a:ext cx="322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/>
              <a:t>Se hace necesario filtrar los datos, ya que el procesamiento de tal cantidad de información requiere mucho consumo de memoria RAM.</a:t>
            </a:r>
          </a:p>
        </p:txBody>
      </p:sp>
      <p:pic>
        <p:nvPicPr>
          <p:cNvPr id="15" name="Imagen 14" descr="Texto&#10;&#10;Descripción generada automáticamente">
            <a:extLst>
              <a:ext uri="{FF2B5EF4-FFF2-40B4-BE49-F238E27FC236}">
                <a16:creationId xmlns:a16="http://schemas.microsoft.com/office/drawing/2014/main" id="{867F8756-D80F-4CD1-A263-2554A8874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929" y="4129015"/>
            <a:ext cx="5163271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6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5418B06-BE70-41D8-9872-5677FFE0950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228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/>
              <a:t>	Micas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FD7B95F-026B-47A0-9105-BE190CB7C7F5}"/>
              </a:ext>
            </a:extLst>
          </p:cNvPr>
          <p:cNvSpPr txBox="1"/>
          <p:nvPr/>
        </p:nvSpPr>
        <p:spPr>
          <a:xfrm>
            <a:off x="745067" y="1117600"/>
            <a:ext cx="2937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/>
              <a:t>Por lo tanto, los datos a trabajar corresponderán solo a las muestras tomadas en Chile</a:t>
            </a:r>
          </a:p>
        </p:txBody>
      </p:sp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523595E7-3E8E-41F0-AE74-E13AA69468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36"/>
          <a:stretch/>
        </p:blipFill>
        <p:spPr>
          <a:xfrm>
            <a:off x="4954448" y="668800"/>
            <a:ext cx="6228571" cy="552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61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AB4AB-DBC1-4A4E-A84C-50ABD54E8EF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228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/>
              <a:t>	Micas en Chile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8C38E05E-1AEC-47F9-A8B4-72F7EA63C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0726"/>
            <a:ext cx="6067137" cy="4853709"/>
          </a:xfrm>
          <a:prstGeom prst="rect">
            <a:avLst/>
          </a:prstGeom>
        </p:spPr>
      </p:pic>
      <p:pic>
        <p:nvPicPr>
          <p:cNvPr id="6" name="Imagen 5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A50C24D1-C0EE-4744-98E6-7531060491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539" y="922867"/>
            <a:ext cx="6414461" cy="513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6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AB4AB-DBC1-4A4E-A84C-50ABD54E8EF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228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/>
              <a:t>	Micas en Chile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8C38E05E-1AEC-47F9-A8B4-72F7EA63C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0726"/>
            <a:ext cx="6067137" cy="4853709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AD21EB46-F54E-43C4-A25A-1B729008F136}"/>
              </a:ext>
            </a:extLst>
          </p:cNvPr>
          <p:cNvSpPr/>
          <p:nvPr/>
        </p:nvSpPr>
        <p:spPr>
          <a:xfrm>
            <a:off x="4302034" y="2603863"/>
            <a:ext cx="888275" cy="71410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0855840-FFF0-484D-81AC-43DCAD5A1545}"/>
              </a:ext>
            </a:extLst>
          </p:cNvPr>
          <p:cNvSpPr/>
          <p:nvPr/>
        </p:nvSpPr>
        <p:spPr>
          <a:xfrm>
            <a:off x="3672839" y="3540036"/>
            <a:ext cx="1258389" cy="10935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8E68D63-9C7E-4503-8074-B28BF8143B93}"/>
              </a:ext>
            </a:extLst>
          </p:cNvPr>
          <p:cNvSpPr/>
          <p:nvPr/>
        </p:nvSpPr>
        <p:spPr>
          <a:xfrm rot="3685300">
            <a:off x="1717109" y="1821096"/>
            <a:ext cx="1481222" cy="11451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45" name="Grupo 44">
            <a:extLst>
              <a:ext uri="{FF2B5EF4-FFF2-40B4-BE49-F238E27FC236}">
                <a16:creationId xmlns:a16="http://schemas.microsoft.com/office/drawing/2014/main" id="{16279E48-FA42-4EA7-8A68-A78811E0D8E9}"/>
              </a:ext>
            </a:extLst>
          </p:cNvPr>
          <p:cNvGrpSpPr/>
          <p:nvPr/>
        </p:nvGrpSpPr>
        <p:grpSpPr>
          <a:xfrm>
            <a:off x="5777539" y="922867"/>
            <a:ext cx="6414461" cy="5131568"/>
            <a:chOff x="5777539" y="922867"/>
            <a:chExt cx="6414461" cy="5131568"/>
          </a:xfrm>
        </p:grpSpPr>
        <p:pic>
          <p:nvPicPr>
            <p:cNvPr id="6" name="Imagen 5" descr="Gráfico, Gráfico de dispersión&#10;&#10;Descripción generada automáticamente">
              <a:extLst>
                <a:ext uri="{FF2B5EF4-FFF2-40B4-BE49-F238E27FC236}">
                  <a16:creationId xmlns:a16="http://schemas.microsoft.com/office/drawing/2014/main" id="{A50C24D1-C0EE-4744-98E6-753106049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7539" y="922867"/>
              <a:ext cx="6414461" cy="5131568"/>
            </a:xfrm>
            <a:prstGeom prst="rect">
              <a:avLst/>
            </a:prstGeom>
          </p:spPr>
        </p:pic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EB36EA59-9482-49DA-9B21-780721B91888}"/>
                </a:ext>
              </a:extLst>
            </p:cNvPr>
            <p:cNvCxnSpPr>
              <a:cxnSpLocks/>
            </p:cNvCxnSpPr>
            <p:nvPr/>
          </p:nvCxnSpPr>
          <p:spPr>
            <a:xfrm>
              <a:off x="10363201" y="1264678"/>
              <a:ext cx="0" cy="399529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C7358CE4-5CD5-411A-B6AE-337F6B5160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27177" y="4422897"/>
              <a:ext cx="83602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D7E67D85-105C-4E59-BF50-BD338F7D1A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3966" y="4322749"/>
              <a:ext cx="94923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FED8001B-1F14-47F0-981C-610BD914C1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51372" y="3160155"/>
              <a:ext cx="211182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5B34B920-B060-447A-8E2F-30B24152E9E0}"/>
                </a:ext>
              </a:extLst>
            </p:cNvPr>
            <p:cNvCxnSpPr>
              <a:cxnSpLocks/>
            </p:cNvCxnSpPr>
            <p:nvPr/>
          </p:nvCxnSpPr>
          <p:spPr>
            <a:xfrm>
              <a:off x="10993975" y="1264678"/>
              <a:ext cx="0" cy="4665859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03A1DB2D-8667-4001-B3F5-D34FBE98D9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10400" y="1889759"/>
              <a:ext cx="3983575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354B315E-2342-4E5D-BCBD-A9D4E37D27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51064" y="2943496"/>
              <a:ext cx="2942911" cy="17418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C4DC97B4-66AF-4696-AFC6-7353549335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31674" y="4732580"/>
              <a:ext cx="1162301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D3358FD7-CCB4-4EF8-BA06-7D82F07150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89072" y="1993735"/>
              <a:ext cx="3904903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10B71D48-A774-4A95-836F-5732BFADE0C4}"/>
                </a:ext>
              </a:extLst>
            </p:cNvPr>
            <p:cNvCxnSpPr>
              <a:cxnSpLocks/>
            </p:cNvCxnSpPr>
            <p:nvPr/>
          </p:nvCxnSpPr>
          <p:spPr>
            <a:xfrm>
              <a:off x="9631083" y="1294650"/>
              <a:ext cx="0" cy="3233807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E4ADEE67-21DC-4629-9154-2263D88AB0F2}"/>
                </a:ext>
              </a:extLst>
            </p:cNvPr>
            <p:cNvCxnSpPr>
              <a:cxnSpLocks/>
            </p:cNvCxnSpPr>
            <p:nvPr/>
          </p:nvCxnSpPr>
          <p:spPr>
            <a:xfrm>
              <a:off x="7231871" y="2098013"/>
              <a:ext cx="2399212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CuadroTexto 45">
            <a:extLst>
              <a:ext uri="{FF2B5EF4-FFF2-40B4-BE49-F238E27FC236}">
                <a16:creationId xmlns:a16="http://schemas.microsoft.com/office/drawing/2014/main" id="{16A066EB-7724-4649-9B22-8724BA63D12B}"/>
              </a:ext>
            </a:extLst>
          </p:cNvPr>
          <p:cNvSpPr txBox="1"/>
          <p:nvPr/>
        </p:nvSpPr>
        <p:spPr>
          <a:xfrm>
            <a:off x="4834276" y="4352368"/>
            <a:ext cx="80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HREE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E9C6650D-A242-4687-B3F2-A5D434A554A3}"/>
              </a:ext>
            </a:extLst>
          </p:cNvPr>
          <p:cNvSpPr txBox="1"/>
          <p:nvPr/>
        </p:nvSpPr>
        <p:spPr>
          <a:xfrm>
            <a:off x="5190309" y="2650301"/>
            <a:ext cx="75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LREE</a:t>
            </a:r>
          </a:p>
        </p:txBody>
      </p:sp>
    </p:spTree>
    <p:extLst>
      <p:ext uri="{BB962C8B-B14F-4D97-AF65-F5344CB8AC3E}">
        <p14:creationId xmlns:p14="http://schemas.microsoft.com/office/powerpoint/2010/main" val="2947076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57C60-3882-4FF0-AAC5-3599BC9B76C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228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/>
              <a:t>	Micas en Chile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6C4ECE9-6F59-43A2-AAB5-73B64EB85821}"/>
              </a:ext>
            </a:extLst>
          </p:cNvPr>
          <p:cNvSpPr txBox="1"/>
          <p:nvPr/>
        </p:nvSpPr>
        <p:spPr>
          <a:xfrm>
            <a:off x="7149737" y="922867"/>
            <a:ext cx="43368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/>
              <a:t>Se observa una correlación entre las tierras raras livianas (LREE) y pesadas (HREE), sin embargo, el Yb y </a:t>
            </a:r>
            <a:r>
              <a:rPr lang="es-CL" dirty="0" err="1"/>
              <a:t>Y</a:t>
            </a:r>
            <a:r>
              <a:rPr lang="es-CL" dirty="0"/>
              <a:t> que son tierras raras pesadas , se encuentran correlacionadas con las tierras raras livianas, en cambio el Eu, que es LREE se encuentra correlacionado con las HREE.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11768B6-EAC2-44BB-8F3F-4476C29A53BB}"/>
              </a:ext>
            </a:extLst>
          </p:cNvPr>
          <p:cNvSpPr txBox="1"/>
          <p:nvPr/>
        </p:nvSpPr>
        <p:spPr>
          <a:xfrm>
            <a:off x="7289074" y="3429000"/>
            <a:ext cx="41278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/>
              <a:t>Obersvando</a:t>
            </a:r>
            <a:r>
              <a:rPr lang="es-CL" dirty="0"/>
              <a:t> estas excepciones se encuentran las siguientes relaciones: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Yb -&gt; La, Ce, Pb, 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Y -&gt; 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Eu -&gt; Co, Ga, Gd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249A4251-45EC-4602-AA20-753A8237BC59}"/>
              </a:ext>
            </a:extLst>
          </p:cNvPr>
          <p:cNvGrpSpPr/>
          <p:nvPr/>
        </p:nvGrpSpPr>
        <p:grpSpPr>
          <a:xfrm>
            <a:off x="0" y="748696"/>
            <a:ext cx="6414461" cy="5131568"/>
            <a:chOff x="5777539" y="922867"/>
            <a:chExt cx="6414461" cy="5131568"/>
          </a:xfrm>
        </p:grpSpPr>
        <p:pic>
          <p:nvPicPr>
            <p:cNvPr id="19" name="Imagen 18" descr="Gráfico, Gráfico de dispersión&#10;&#10;Descripción generada automáticamente">
              <a:extLst>
                <a:ext uri="{FF2B5EF4-FFF2-40B4-BE49-F238E27FC236}">
                  <a16:creationId xmlns:a16="http://schemas.microsoft.com/office/drawing/2014/main" id="{4A209478-C8ED-4447-B487-E7A838CC7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7539" y="922867"/>
              <a:ext cx="6414461" cy="5131568"/>
            </a:xfrm>
            <a:prstGeom prst="rect">
              <a:avLst/>
            </a:prstGeom>
          </p:spPr>
        </p:pic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F1D65390-64DC-4FFD-8625-29C5D500D170}"/>
                </a:ext>
              </a:extLst>
            </p:cNvPr>
            <p:cNvCxnSpPr>
              <a:cxnSpLocks/>
            </p:cNvCxnSpPr>
            <p:nvPr/>
          </p:nvCxnSpPr>
          <p:spPr>
            <a:xfrm>
              <a:off x="10363201" y="1264678"/>
              <a:ext cx="0" cy="399529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ECEBC8C6-174B-4127-BBA9-FF3FF50CF2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27177" y="4422897"/>
              <a:ext cx="83602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4919B851-74E0-4358-871D-542BE5FC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3966" y="4322749"/>
              <a:ext cx="94923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4187FF47-12C0-407C-8E0B-B07BF933CC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51372" y="3160155"/>
              <a:ext cx="211182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7E58764D-3DFB-41FC-B1BF-B36E6A4E2A47}"/>
                </a:ext>
              </a:extLst>
            </p:cNvPr>
            <p:cNvCxnSpPr>
              <a:cxnSpLocks/>
            </p:cNvCxnSpPr>
            <p:nvPr/>
          </p:nvCxnSpPr>
          <p:spPr>
            <a:xfrm>
              <a:off x="10993975" y="1264678"/>
              <a:ext cx="0" cy="4665859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8C039C52-EBE5-44FA-9096-132DF587B6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10400" y="1889759"/>
              <a:ext cx="3983575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AF3E98DB-F51B-4FB2-BA88-7AC898F173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51064" y="2943496"/>
              <a:ext cx="2942911" cy="17418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D2FCD58D-07A1-422C-8124-F24ACD9CF2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31674" y="4732580"/>
              <a:ext cx="1162301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7410F16-1723-4828-922F-C2020495D2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89072" y="1993735"/>
              <a:ext cx="3904903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F4C48B36-A22A-4B6C-9587-22405FD30A08}"/>
                </a:ext>
              </a:extLst>
            </p:cNvPr>
            <p:cNvCxnSpPr>
              <a:cxnSpLocks/>
            </p:cNvCxnSpPr>
            <p:nvPr/>
          </p:nvCxnSpPr>
          <p:spPr>
            <a:xfrm>
              <a:off x="9631083" y="1294650"/>
              <a:ext cx="0" cy="3233807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71BD1C4B-5050-42FF-9CC2-02D3422AAD3D}"/>
                </a:ext>
              </a:extLst>
            </p:cNvPr>
            <p:cNvCxnSpPr>
              <a:cxnSpLocks/>
            </p:cNvCxnSpPr>
            <p:nvPr/>
          </p:nvCxnSpPr>
          <p:spPr>
            <a:xfrm>
              <a:off x="7231871" y="2098013"/>
              <a:ext cx="2399212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7772078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LightSeedRightStep">
      <a:dk1>
        <a:srgbClr val="000000"/>
      </a:dk1>
      <a:lt1>
        <a:srgbClr val="FFFFFF"/>
      </a:lt1>
      <a:dk2>
        <a:srgbClr val="33381F"/>
      </a:dk2>
      <a:lt2>
        <a:srgbClr val="E2E4E8"/>
      </a:lt2>
      <a:accent1>
        <a:srgbClr val="C49956"/>
      </a:accent1>
      <a:accent2>
        <a:srgbClr val="A5A752"/>
      </a:accent2>
      <a:accent3>
        <a:srgbClr val="8DAC67"/>
      </a:accent3>
      <a:accent4>
        <a:srgbClr val="65B258"/>
      </a:accent4>
      <a:accent5>
        <a:srgbClr val="5FB176"/>
      </a:accent5>
      <a:accent6>
        <a:srgbClr val="57B095"/>
      </a:accent6>
      <a:hlink>
        <a:srgbClr val="6682AD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495</Words>
  <Application>Microsoft Office PowerPoint</Application>
  <PresentationFormat>Panorámica</PresentationFormat>
  <Paragraphs>45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3" baseType="lpstr">
      <vt:lpstr>Arial</vt:lpstr>
      <vt:lpstr>Bierstadt</vt:lpstr>
      <vt:lpstr>BevelVTI</vt:lpstr>
      <vt:lpstr>Análisis de elementos con RStudio</vt:lpstr>
      <vt:lpstr>Micas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elementos con RStudio</dc:title>
  <dc:creator>Vicente</dc:creator>
  <cp:lastModifiedBy>Vicente</cp:lastModifiedBy>
  <cp:revision>2</cp:revision>
  <dcterms:created xsi:type="dcterms:W3CDTF">2022-01-18T04:17:05Z</dcterms:created>
  <dcterms:modified xsi:type="dcterms:W3CDTF">2022-01-18T18:39:37Z</dcterms:modified>
</cp:coreProperties>
</file>