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8229600" cx="146304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iNLohDlu8PS62bykaFLXwa3iqP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8a38e5ea97_0_4"/>
          <p:cNvGrpSpPr/>
          <p:nvPr/>
        </p:nvGrpSpPr>
        <p:grpSpPr>
          <a:xfrm>
            <a:off x="6960280" y="4568662"/>
            <a:ext cx="709707" cy="169015"/>
            <a:chOff x="4137525" y="2915950"/>
            <a:chExt cx="869100" cy="207000"/>
          </a:xfrm>
        </p:grpSpPr>
        <p:sp>
          <p:nvSpPr>
            <p:cNvPr id="11" name="Google Shape;11;g38a38e5ea97_0_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38a38e5ea97_0_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8a38e5ea97_0_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8a38e5ea97_0_4"/>
          <p:cNvSpPr txBox="1"/>
          <p:nvPr>
            <p:ph type="ctrTitle"/>
          </p:nvPr>
        </p:nvSpPr>
        <p:spPr>
          <a:xfrm>
            <a:off x="1074012" y="1585280"/>
            <a:ext cx="12482400" cy="27681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7700"/>
              <a:buNone/>
              <a:defRPr sz="7700"/>
            </a:lvl9pPr>
          </a:lstStyle>
          <a:p/>
        </p:txBody>
      </p:sp>
      <p:sp>
        <p:nvSpPr>
          <p:cNvPr id="15" name="Google Shape;15;g38a38e5ea97_0_4"/>
          <p:cNvSpPr txBox="1"/>
          <p:nvPr>
            <p:ph idx="1" type="subTitle"/>
          </p:nvPr>
        </p:nvSpPr>
        <p:spPr>
          <a:xfrm>
            <a:off x="1074000" y="5079801"/>
            <a:ext cx="12482400" cy="1268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6" name="Google Shape;16;g38a38e5ea97_0_4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8a38e5ea97_0_44"/>
          <p:cNvSpPr txBox="1"/>
          <p:nvPr>
            <p:ph hasCustomPrompt="1" type="title"/>
          </p:nvPr>
        </p:nvSpPr>
        <p:spPr>
          <a:xfrm>
            <a:off x="498720" y="2008440"/>
            <a:ext cx="13632900" cy="30249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r>
              <a:t>xx%</a:t>
            </a:r>
          </a:p>
        </p:txBody>
      </p:sp>
      <p:sp>
        <p:nvSpPr>
          <p:cNvPr id="51" name="Google Shape;51;g38a38e5ea97_0_44"/>
          <p:cNvSpPr txBox="1"/>
          <p:nvPr>
            <p:ph idx="1" type="body"/>
          </p:nvPr>
        </p:nvSpPr>
        <p:spPr>
          <a:xfrm>
            <a:off x="498720" y="5165480"/>
            <a:ext cx="13632900" cy="20814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52" name="Google Shape;52;g38a38e5ea97_0_44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a38e5ea97_0_48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a38e5ea97_0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7" name="Google Shape;57;g38a38e5ea97_0_5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8a38e5ea97_0_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8a38e5ea97_0_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8a38e5ea97_0_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8a38e5ea97_0_12"/>
          <p:cNvSpPr txBox="1"/>
          <p:nvPr>
            <p:ph type="title"/>
          </p:nvPr>
        </p:nvSpPr>
        <p:spPr>
          <a:xfrm>
            <a:off x="1074000" y="3426000"/>
            <a:ext cx="12563400" cy="13776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  <p:sp>
        <p:nvSpPr>
          <p:cNvPr id="19" name="Google Shape;19;g38a38e5ea97_0_12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8a38e5ea97_0_15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2" name="Google Shape;22;g38a38e5ea97_0_15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3" name="Google Shape;23;g38a38e5ea97_0_15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8a38e5ea97_0_19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6" name="Google Shape;26;g38a38e5ea97_0_19"/>
          <p:cNvSpPr txBox="1"/>
          <p:nvPr>
            <p:ph idx="1" type="body"/>
          </p:nvPr>
        </p:nvSpPr>
        <p:spPr>
          <a:xfrm>
            <a:off x="49872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7" name="Google Shape;27;g38a38e5ea97_0_19"/>
          <p:cNvSpPr txBox="1"/>
          <p:nvPr>
            <p:ph idx="2" type="body"/>
          </p:nvPr>
        </p:nvSpPr>
        <p:spPr>
          <a:xfrm>
            <a:off x="7731840" y="1843960"/>
            <a:ext cx="6399900" cy="54663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28" name="Google Shape;28;g38a38e5ea97_0_19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8a38e5ea97_0_24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1" name="Google Shape;31;g38a38e5ea97_0_24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8a38e5ea97_0_27"/>
          <p:cNvSpPr txBox="1"/>
          <p:nvPr>
            <p:ph type="title"/>
          </p:nvPr>
        </p:nvSpPr>
        <p:spPr>
          <a:xfrm>
            <a:off x="498720" y="888960"/>
            <a:ext cx="4492800" cy="12090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" name="Google Shape;34;g38a38e5ea97_0_27"/>
          <p:cNvSpPr txBox="1"/>
          <p:nvPr>
            <p:ph idx="1" type="body"/>
          </p:nvPr>
        </p:nvSpPr>
        <p:spPr>
          <a:xfrm>
            <a:off x="498720" y="2223360"/>
            <a:ext cx="4492800" cy="50871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  <p:sp>
        <p:nvSpPr>
          <p:cNvPr id="35" name="Google Shape;35;g38a38e5ea97_0_27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a38e5ea97_0_31"/>
          <p:cNvSpPr txBox="1"/>
          <p:nvPr>
            <p:ph type="title"/>
          </p:nvPr>
        </p:nvSpPr>
        <p:spPr>
          <a:xfrm>
            <a:off x="784400" y="842160"/>
            <a:ext cx="9963300" cy="65454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None/>
              <a:defRPr sz="7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38a38e5ea97_0_31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8a38e5ea97_0_34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46275" lIns="146275" spcFirstLastPara="1" rIns="146275" wrap="square" tIns="146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8a38e5ea97_0_34"/>
          <p:cNvCxnSpPr/>
          <p:nvPr/>
        </p:nvCxnSpPr>
        <p:spPr>
          <a:xfrm>
            <a:off x="8047480" y="7192800"/>
            <a:ext cx="749400" cy="0"/>
          </a:xfrm>
          <a:prstGeom prst="straightConnector1">
            <a:avLst/>
          </a:prstGeom>
          <a:noFill/>
          <a:ln cap="flat" cmpd="sng" w="304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8a38e5ea97_0_34"/>
          <p:cNvSpPr txBox="1"/>
          <p:nvPr>
            <p:ph type="title"/>
          </p:nvPr>
        </p:nvSpPr>
        <p:spPr>
          <a:xfrm>
            <a:off x="424800" y="1730240"/>
            <a:ext cx="6472200" cy="2736600"/>
          </a:xfrm>
          <a:prstGeom prst="rect">
            <a:avLst/>
          </a:prstGeom>
        </p:spPr>
        <p:txBody>
          <a:bodyPr anchorCtr="0" anchor="b" bIns="146275" lIns="146275" spcFirstLastPara="1" rIns="146275" wrap="square" tIns="146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43" name="Google Shape;43;g38a38e5ea97_0_34"/>
          <p:cNvSpPr txBox="1"/>
          <p:nvPr>
            <p:ph idx="1" type="subTitle"/>
          </p:nvPr>
        </p:nvSpPr>
        <p:spPr>
          <a:xfrm>
            <a:off x="424800" y="4552322"/>
            <a:ext cx="6472200" cy="2152800"/>
          </a:xfrm>
          <a:prstGeom prst="rect">
            <a:avLst/>
          </a:prstGeom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g38a38e5ea97_0_34"/>
          <p:cNvSpPr txBox="1"/>
          <p:nvPr>
            <p:ph idx="2" type="body"/>
          </p:nvPr>
        </p:nvSpPr>
        <p:spPr>
          <a:xfrm>
            <a:off x="7903200" y="1158720"/>
            <a:ext cx="6139200" cy="5912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8a38e5ea97_0_34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8a38e5ea97_0_41"/>
          <p:cNvSpPr txBox="1"/>
          <p:nvPr>
            <p:ph idx="1" type="body"/>
          </p:nvPr>
        </p:nvSpPr>
        <p:spPr>
          <a:xfrm>
            <a:off x="498720" y="6768920"/>
            <a:ext cx="9598200" cy="9681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g38a38e5ea97_0_41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a38e5ea97_0_0"/>
          <p:cNvSpPr txBox="1"/>
          <p:nvPr>
            <p:ph type="title"/>
          </p:nvPr>
        </p:nvSpPr>
        <p:spPr>
          <a:xfrm>
            <a:off x="498720" y="712040"/>
            <a:ext cx="13632900" cy="9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swald"/>
              <a:buNone/>
              <a:defRPr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8a38e5ea97_0_0"/>
          <p:cNvSpPr txBox="1"/>
          <p:nvPr>
            <p:ph idx="1" type="body"/>
          </p:nvPr>
        </p:nvSpPr>
        <p:spPr>
          <a:xfrm>
            <a:off x="498720" y="1843960"/>
            <a:ext cx="13632900" cy="54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275" lIns="146275" spcFirstLastPara="1" rIns="146275" wrap="square" tIns="14627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Average"/>
              <a:buChar char="●"/>
              <a:defRPr sz="2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○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■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●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○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■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●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○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Average"/>
              <a:buChar char="■"/>
              <a:defRPr sz="2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g38a38e5ea97_0_0"/>
          <p:cNvSpPr txBox="1"/>
          <p:nvPr>
            <p:ph idx="12" type="sldNum"/>
          </p:nvPr>
        </p:nvSpPr>
        <p:spPr>
          <a:xfrm>
            <a:off x="13584400" y="7489615"/>
            <a:ext cx="8778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46275" lIns="146275" spcFirstLastPara="1" rIns="146275" wrap="square" tIns="146275">
            <a:normAutofit/>
          </a:bodyPr>
          <a:lstStyle>
            <a:lvl1pPr lvl="0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3390625" y="15764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Automatización de Procesos para Gestión de Buses</a:t>
            </a:r>
            <a:endParaRPr/>
          </a:p>
        </p:txBody>
      </p:sp>
      <p:sp>
        <p:nvSpPr>
          <p:cNvPr id="66" name="Google Shape;66;p1"/>
          <p:cNvSpPr txBox="1"/>
          <p:nvPr>
            <p:ph idx="1" type="body"/>
          </p:nvPr>
        </p:nvSpPr>
        <p:spPr>
          <a:xfrm>
            <a:off x="3576175" y="4263800"/>
            <a:ext cx="8514900" cy="28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Presentado por: Vicente José López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González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Asignatura: Capstone | Docente: Luis Ricardo Valdivia Pinto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Fecha:11/09/2025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Impacto Esperado en el Transporte</a:t>
            </a:r>
            <a:endParaRPr/>
          </a:p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Optimización de procesos y monitoreo en tiempo real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Incremento en la eficiencia operativa de empresas de buses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Potencial escalabilidad hacia otros sectores del transporte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Desafíos y Oportunidades</a:t>
            </a:r>
            <a:endParaRPr/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Desafíos: tiempo limitado, integración de sistemas y validación en entorno real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Oportunidades: aprendizaje técnico avanzado y desarrollo de habilidades de gestión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Refuerzo de competencias clave para el perfil de egreso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Ejecutiva y Llamado a la Acción</a:t>
            </a:r>
            <a:endParaRPr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Proyecto viable, innovador y alineado con las necesidades del mercado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Demuestra competencias técnicas y profesionales de alto nivel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Moderniza el transporte y genera valor para los stakeholders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Contexto del Mercado y Desafío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Alta demanda de modernización en el transporte público y privado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Ineficiencias en control de flotas y trazabilidad de recursos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9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Necesidad de soluciones tecnológicas para optimizar operaciones y reducir costos</a:t>
            </a:r>
            <a:endParaRPr/>
          </a:p>
        </p:txBody>
      </p:sp>
      <p:pic>
        <p:nvPicPr>
          <p:cNvPr id="73" name="Google Shape;73;p2" title="59944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600" y="33528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Identificado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Desvíos de rutas no detectados en tiempo real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Uso ineficiente de tags y recursos de la empresa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9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Falta de automatización en la atención de consultas y procesos internos</a:t>
            </a:r>
            <a:endParaRPr/>
          </a:p>
        </p:txBody>
      </p:sp>
      <p:pic>
        <p:nvPicPr>
          <p:cNvPr id="80" name="Google Shape;80;p3" title="image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8025" y="4435425"/>
            <a:ext cx="5722375" cy="379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Bot automatizado para consultas frecuentes, gestión de tags y monitoreo GPS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Integración de datos en tiempo real para supervisar flotas y generar alertas automáticas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9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Optimización de procesos internos y mejora de la experiencia del usuario</a:t>
            </a:r>
            <a:endParaRPr/>
          </a:p>
        </p:txBody>
      </p:sp>
      <p:pic>
        <p:nvPicPr>
          <p:cNvPr id="87" name="Google Shape;87;p4" title="c59256914f09c6066bd27327f7b338e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600" y="0"/>
            <a:ext cx="5638800" cy="563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Estratégicos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Diseñar un prototipo funcional de bot para gestión de buses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Implementar técnicas de desarrollo escalables y mantenibles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Validar el prototipo mediante pruebas y retroalimentación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Aportar una solución innovadora y viable al sector transporte</a:t>
            </a:r>
            <a:endParaRPr/>
          </a:p>
        </p:txBody>
      </p:sp>
      <p:pic>
        <p:nvPicPr>
          <p:cNvPr id="94" name="Google Shape;94;p5" title="pngtree-tour-bus-with-blue-color-on-transperant-background-png-image_1389069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200" y="152400"/>
            <a:ext cx="5638800" cy="315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Agregado para la Empresa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Reducción de costos operativos y errores humanos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Mayor trazabilidad y seguridad en la operación de flotas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Modernización de procesos internos y posicionamiento competitivo</a:t>
            </a:r>
            <a:endParaRPr/>
          </a:p>
        </p:txBody>
      </p:sp>
      <p:pic>
        <p:nvPicPr>
          <p:cNvPr id="101" name="Google Shape;101;p6" title="pngtree-white-luxury-bus-png-image_1148959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400" y="4800600"/>
            <a:ext cx="3429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Aplicadas y Credenciales del Equipo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Gestión de proyectos informáticos con control de riesgos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Desarrollo de software de calidad e integración de sistemas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Modelado de datos escalables y sostenibles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Experiencia previa en automatización y desarrollo tecnológico</a:t>
            </a:r>
            <a:endParaRPr/>
          </a:p>
        </p:txBody>
      </p:sp>
      <p:pic>
        <p:nvPicPr>
          <p:cNvPr id="108" name="Google Shape;108;p7" title="png-transparent-tour-bus-service-ic-bus-intercity-bus-service-bus-driver-bus-terminal-thumbnai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400" y="5657850"/>
            <a:ext cx="3429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Factibilidad del Proyecto</a:t>
            </a:r>
            <a:endParaRPr/>
          </a:p>
        </p:txBody>
      </p:sp>
      <p:sp>
        <p:nvSpPr>
          <p:cNvPr id="114" name="Google Shape;11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Cronograma distribuido en etapas realistas dentro del semestre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Recursos accesibles: APIs de GPS, bases de datos en la nube y herramientas conocidas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Riesgos mitigados mediante reuniones de control y priorización de entregables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</a:t>
            </a:r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Enfoque ágil (Scrum) para iteraciones rápidas y entregas parciales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Requerimientos → Diseño → Implementación → Pruebas → Entrega final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9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Colaboración constante y control de calidad en cada fase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