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61"/>
  </p:notesMasterIdLst>
  <p:handoutMasterIdLst>
    <p:handoutMasterId r:id="rId62"/>
  </p:handoutMasterIdLst>
  <p:sldIdLst>
    <p:sldId id="256" r:id="rId2"/>
    <p:sldId id="258" r:id="rId3"/>
    <p:sldId id="257" r:id="rId4"/>
    <p:sldId id="318" r:id="rId5"/>
    <p:sldId id="314" r:id="rId6"/>
    <p:sldId id="259" r:id="rId7"/>
    <p:sldId id="260" r:id="rId8"/>
    <p:sldId id="261" r:id="rId9"/>
    <p:sldId id="262" r:id="rId10"/>
    <p:sldId id="264" r:id="rId11"/>
    <p:sldId id="265" r:id="rId12"/>
    <p:sldId id="266" r:id="rId13"/>
    <p:sldId id="268" r:id="rId14"/>
    <p:sldId id="271" r:id="rId15"/>
    <p:sldId id="267" r:id="rId16"/>
    <p:sldId id="269" r:id="rId17"/>
    <p:sldId id="315" r:id="rId18"/>
    <p:sldId id="270" r:id="rId19"/>
    <p:sldId id="272" r:id="rId20"/>
    <p:sldId id="297" r:id="rId21"/>
    <p:sldId id="299" r:id="rId22"/>
    <p:sldId id="298" r:id="rId23"/>
    <p:sldId id="300" r:id="rId24"/>
    <p:sldId id="316" r:id="rId25"/>
    <p:sldId id="273" r:id="rId26"/>
    <p:sldId id="274" r:id="rId27"/>
    <p:sldId id="282" r:id="rId28"/>
    <p:sldId id="277" r:id="rId29"/>
    <p:sldId id="284" r:id="rId30"/>
    <p:sldId id="294" r:id="rId31"/>
    <p:sldId id="319" r:id="rId32"/>
    <p:sldId id="283" r:id="rId33"/>
    <p:sldId id="285" r:id="rId34"/>
    <p:sldId id="286" r:id="rId35"/>
    <p:sldId id="305" r:id="rId36"/>
    <p:sldId id="307" r:id="rId37"/>
    <p:sldId id="308" r:id="rId38"/>
    <p:sldId id="295" r:id="rId39"/>
    <p:sldId id="296" r:id="rId40"/>
    <p:sldId id="278" r:id="rId41"/>
    <p:sldId id="317" r:id="rId42"/>
    <p:sldId id="279" r:id="rId43"/>
    <p:sldId id="289" r:id="rId44"/>
    <p:sldId id="288" r:id="rId45"/>
    <p:sldId id="287" r:id="rId46"/>
    <p:sldId id="291" r:id="rId47"/>
    <p:sldId id="292" r:id="rId48"/>
    <p:sldId id="293" r:id="rId49"/>
    <p:sldId id="280" r:id="rId50"/>
    <p:sldId id="302" r:id="rId51"/>
    <p:sldId id="303" r:id="rId52"/>
    <p:sldId id="309" r:id="rId53"/>
    <p:sldId id="310" r:id="rId54"/>
    <p:sldId id="311" r:id="rId55"/>
    <p:sldId id="304" r:id="rId56"/>
    <p:sldId id="290" r:id="rId57"/>
    <p:sldId id="313" r:id="rId58"/>
    <p:sldId id="312" r:id="rId59"/>
    <p:sldId id="301"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93" autoAdjust="0"/>
    <p:restoredTop sz="74828" autoAdjust="0"/>
  </p:normalViewPr>
  <p:slideViewPr>
    <p:cSldViewPr snapToGrid="0">
      <p:cViewPr varScale="1">
        <p:scale>
          <a:sx n="55" d="100"/>
          <a:sy n="55" d="100"/>
        </p:scale>
        <p:origin x="78" y="792"/>
      </p:cViewPr>
      <p:guideLst/>
    </p:cSldViewPr>
  </p:slideViewPr>
  <p:outlineViewPr>
    <p:cViewPr>
      <p:scale>
        <a:sx n="33" d="100"/>
        <a:sy n="33" d="100"/>
      </p:scale>
      <p:origin x="0" y="-364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Lst>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_rels/viewProps.xml.rels><?xml version="1.0" encoding="UTF-8" standalone="yes"?>
<Relationships xmlns="http://schemas.openxmlformats.org/package/2006/relationships"><Relationship Id="rId13" Type="http://schemas.openxmlformats.org/officeDocument/2006/relationships/slide" Target="slides/slide14.xml"/><Relationship Id="rId18" Type="http://schemas.openxmlformats.org/officeDocument/2006/relationships/slide" Target="slides/slide20.xml"/><Relationship Id="rId26" Type="http://schemas.openxmlformats.org/officeDocument/2006/relationships/slide" Target="slides/slide29.xml"/><Relationship Id="rId39" Type="http://schemas.openxmlformats.org/officeDocument/2006/relationships/slide" Target="slides/slide43.xml"/><Relationship Id="rId21" Type="http://schemas.openxmlformats.org/officeDocument/2006/relationships/slide" Target="slides/slide23.xml"/><Relationship Id="rId34" Type="http://schemas.openxmlformats.org/officeDocument/2006/relationships/slide" Target="slides/slide37.xml"/><Relationship Id="rId42" Type="http://schemas.openxmlformats.org/officeDocument/2006/relationships/slide" Target="slides/slide46.xml"/><Relationship Id="rId47" Type="http://schemas.openxmlformats.org/officeDocument/2006/relationships/slide" Target="slides/slide51.xml"/><Relationship Id="rId50" Type="http://schemas.openxmlformats.org/officeDocument/2006/relationships/slide" Target="slides/slide54.xml"/><Relationship Id="rId55" Type="http://schemas.openxmlformats.org/officeDocument/2006/relationships/slide" Target="slides/slide59.xml"/><Relationship Id="rId7" Type="http://schemas.openxmlformats.org/officeDocument/2006/relationships/slide" Target="slides/slide8.xml"/><Relationship Id="rId12" Type="http://schemas.openxmlformats.org/officeDocument/2006/relationships/slide" Target="slides/slide13.xml"/><Relationship Id="rId17" Type="http://schemas.openxmlformats.org/officeDocument/2006/relationships/slide" Target="slides/slide19.xml"/><Relationship Id="rId25" Type="http://schemas.openxmlformats.org/officeDocument/2006/relationships/slide" Target="slides/slide28.xml"/><Relationship Id="rId33" Type="http://schemas.openxmlformats.org/officeDocument/2006/relationships/slide" Target="slides/slide36.xml"/><Relationship Id="rId38" Type="http://schemas.openxmlformats.org/officeDocument/2006/relationships/slide" Target="slides/slide42.xml"/><Relationship Id="rId46" Type="http://schemas.openxmlformats.org/officeDocument/2006/relationships/slide" Target="slides/slide50.xml"/><Relationship Id="rId2" Type="http://schemas.openxmlformats.org/officeDocument/2006/relationships/slide" Target="slides/slide2.xml"/><Relationship Id="rId16" Type="http://schemas.openxmlformats.org/officeDocument/2006/relationships/slide" Target="slides/slide18.xml"/><Relationship Id="rId20" Type="http://schemas.openxmlformats.org/officeDocument/2006/relationships/slide" Target="slides/slide22.xml"/><Relationship Id="rId29" Type="http://schemas.openxmlformats.org/officeDocument/2006/relationships/slide" Target="slides/slide32.xml"/><Relationship Id="rId41" Type="http://schemas.openxmlformats.org/officeDocument/2006/relationships/slide" Target="slides/slide45.xml"/><Relationship Id="rId54" Type="http://schemas.openxmlformats.org/officeDocument/2006/relationships/slide" Target="slides/slide58.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12.xml"/><Relationship Id="rId24" Type="http://schemas.openxmlformats.org/officeDocument/2006/relationships/slide" Target="slides/slide27.xml"/><Relationship Id="rId32" Type="http://schemas.openxmlformats.org/officeDocument/2006/relationships/slide" Target="slides/slide35.xml"/><Relationship Id="rId37" Type="http://schemas.openxmlformats.org/officeDocument/2006/relationships/slide" Target="slides/slide40.xml"/><Relationship Id="rId40" Type="http://schemas.openxmlformats.org/officeDocument/2006/relationships/slide" Target="slides/slide44.xml"/><Relationship Id="rId45" Type="http://schemas.openxmlformats.org/officeDocument/2006/relationships/slide" Target="slides/slide49.xml"/><Relationship Id="rId53" Type="http://schemas.openxmlformats.org/officeDocument/2006/relationships/slide" Target="slides/slide57.xml"/><Relationship Id="rId5" Type="http://schemas.openxmlformats.org/officeDocument/2006/relationships/slide" Target="slides/slide6.xml"/><Relationship Id="rId15" Type="http://schemas.openxmlformats.org/officeDocument/2006/relationships/slide" Target="slides/slide16.xml"/><Relationship Id="rId23" Type="http://schemas.openxmlformats.org/officeDocument/2006/relationships/slide" Target="slides/slide26.xml"/><Relationship Id="rId28" Type="http://schemas.openxmlformats.org/officeDocument/2006/relationships/slide" Target="slides/slide31.xml"/><Relationship Id="rId36" Type="http://schemas.openxmlformats.org/officeDocument/2006/relationships/slide" Target="slides/slide39.xml"/><Relationship Id="rId49" Type="http://schemas.openxmlformats.org/officeDocument/2006/relationships/slide" Target="slides/slide53.xml"/><Relationship Id="rId10" Type="http://schemas.openxmlformats.org/officeDocument/2006/relationships/slide" Target="slides/slide11.xml"/><Relationship Id="rId19" Type="http://schemas.openxmlformats.org/officeDocument/2006/relationships/slide" Target="slides/slide21.xml"/><Relationship Id="rId31" Type="http://schemas.openxmlformats.org/officeDocument/2006/relationships/slide" Target="slides/slide34.xml"/><Relationship Id="rId44" Type="http://schemas.openxmlformats.org/officeDocument/2006/relationships/slide" Target="slides/slide48.xml"/><Relationship Id="rId52" Type="http://schemas.openxmlformats.org/officeDocument/2006/relationships/slide" Target="slides/slide56.xml"/><Relationship Id="rId4" Type="http://schemas.openxmlformats.org/officeDocument/2006/relationships/slide" Target="slides/slide4.xml"/><Relationship Id="rId9" Type="http://schemas.openxmlformats.org/officeDocument/2006/relationships/slide" Target="slides/slide10.xml"/><Relationship Id="rId14" Type="http://schemas.openxmlformats.org/officeDocument/2006/relationships/slide" Target="slides/slide15.xml"/><Relationship Id="rId22" Type="http://schemas.openxmlformats.org/officeDocument/2006/relationships/slide" Target="slides/slide25.xml"/><Relationship Id="rId27" Type="http://schemas.openxmlformats.org/officeDocument/2006/relationships/slide" Target="slides/slide30.xml"/><Relationship Id="rId30" Type="http://schemas.openxmlformats.org/officeDocument/2006/relationships/slide" Target="slides/slide33.xml"/><Relationship Id="rId35" Type="http://schemas.openxmlformats.org/officeDocument/2006/relationships/slide" Target="slides/slide38.xml"/><Relationship Id="rId43" Type="http://schemas.openxmlformats.org/officeDocument/2006/relationships/slide" Target="slides/slide47.xml"/><Relationship Id="rId48" Type="http://schemas.openxmlformats.org/officeDocument/2006/relationships/slide" Target="slides/slide52.xml"/><Relationship Id="rId8" Type="http://schemas.openxmlformats.org/officeDocument/2006/relationships/slide" Target="slides/slide9.xml"/><Relationship Id="rId51" Type="http://schemas.openxmlformats.org/officeDocument/2006/relationships/slide" Target="slides/slide55.xml"/><Relationship Id="rId3"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47BFF3-2BFD-4862-8E04-2CF4D64B27B6}" type="doc">
      <dgm:prSet loTypeId="urn:microsoft.com/office/officeart/2005/8/layout/process1" loCatId="process" qsTypeId="urn:microsoft.com/office/officeart/2005/8/quickstyle/simple3" qsCatId="simple" csTypeId="urn:microsoft.com/office/officeart/2005/8/colors/accent1_2" csCatId="accent1" phldr="1"/>
      <dgm:spPr/>
    </dgm:pt>
    <dgm:pt modelId="{DC575243-932D-4977-B305-A8944DADE1AB}">
      <dgm:prSet phldrT="[Texte]"/>
      <dgm:spPr/>
      <dgm:t>
        <a:bodyPr/>
        <a:lstStyle/>
        <a:p>
          <a:r>
            <a:rPr lang="fr-FR" dirty="0"/>
            <a:t>Cahier des besoins</a:t>
          </a:r>
        </a:p>
      </dgm:t>
    </dgm:pt>
    <dgm:pt modelId="{103B8E7B-B372-4037-882D-0549917697F6}" type="parTrans" cxnId="{11B520A7-EC00-4CC2-A59D-5E9C2334B994}">
      <dgm:prSet/>
      <dgm:spPr/>
      <dgm:t>
        <a:bodyPr/>
        <a:lstStyle/>
        <a:p>
          <a:endParaRPr lang="fr-FR"/>
        </a:p>
      </dgm:t>
    </dgm:pt>
    <dgm:pt modelId="{294A7ABA-161D-47B1-B2FF-07B4154A0695}" type="sibTrans" cxnId="{11B520A7-EC00-4CC2-A59D-5E9C2334B994}">
      <dgm:prSet/>
      <dgm:spPr/>
      <dgm:t>
        <a:bodyPr/>
        <a:lstStyle/>
        <a:p>
          <a:endParaRPr lang="fr-FR"/>
        </a:p>
      </dgm:t>
    </dgm:pt>
    <dgm:pt modelId="{904B8B5C-AAF1-4F56-80A5-8DB05FA6CCEE}">
      <dgm:prSet phldrT="[Texte]"/>
      <dgm:spPr/>
      <dgm:t>
        <a:bodyPr/>
        <a:lstStyle/>
        <a:p>
          <a:r>
            <a:rPr lang="fr-FR" dirty="0"/>
            <a:t>Analyse fonctionnelle</a:t>
          </a:r>
        </a:p>
      </dgm:t>
    </dgm:pt>
    <dgm:pt modelId="{940B0103-4EA8-44C3-AABC-B5EEEDF00F5C}" type="parTrans" cxnId="{2248E1B0-170F-430A-8F31-F045267DFDF9}">
      <dgm:prSet/>
      <dgm:spPr/>
      <dgm:t>
        <a:bodyPr/>
        <a:lstStyle/>
        <a:p>
          <a:endParaRPr lang="fr-FR"/>
        </a:p>
      </dgm:t>
    </dgm:pt>
    <dgm:pt modelId="{2A0D8568-1266-4697-BEE0-F954E147BCC2}" type="sibTrans" cxnId="{2248E1B0-170F-430A-8F31-F045267DFDF9}">
      <dgm:prSet/>
      <dgm:spPr/>
      <dgm:t>
        <a:bodyPr/>
        <a:lstStyle/>
        <a:p>
          <a:endParaRPr lang="fr-FR"/>
        </a:p>
      </dgm:t>
    </dgm:pt>
    <dgm:pt modelId="{8A317DDF-3709-448B-9EFC-211738AA7564}">
      <dgm:prSet phldrT="[Texte]"/>
      <dgm:spPr/>
      <dgm:t>
        <a:bodyPr/>
        <a:lstStyle/>
        <a:p>
          <a:r>
            <a:rPr lang="fr-FR" dirty="0"/>
            <a:t>Analyse technique</a:t>
          </a:r>
        </a:p>
      </dgm:t>
    </dgm:pt>
    <dgm:pt modelId="{A23945AD-FE80-4B31-BE67-4ACB94FE1DF8}" type="parTrans" cxnId="{F144DF8B-935E-4B9F-A67B-A659AA808466}">
      <dgm:prSet/>
      <dgm:spPr/>
      <dgm:t>
        <a:bodyPr/>
        <a:lstStyle/>
        <a:p>
          <a:endParaRPr lang="fr-FR"/>
        </a:p>
      </dgm:t>
    </dgm:pt>
    <dgm:pt modelId="{9C769392-D190-461D-81D5-D7F4A15E50FA}" type="sibTrans" cxnId="{F144DF8B-935E-4B9F-A67B-A659AA808466}">
      <dgm:prSet/>
      <dgm:spPr/>
      <dgm:t>
        <a:bodyPr/>
        <a:lstStyle/>
        <a:p>
          <a:endParaRPr lang="fr-FR"/>
        </a:p>
      </dgm:t>
    </dgm:pt>
    <dgm:pt modelId="{CE2B64BF-FD15-4205-9589-CF01FF788883}">
      <dgm:prSet phldrT="[Texte]"/>
      <dgm:spPr/>
      <dgm:t>
        <a:bodyPr/>
        <a:lstStyle/>
        <a:p>
          <a:r>
            <a:rPr lang="fr-FR" dirty="0"/>
            <a:t>Développement</a:t>
          </a:r>
        </a:p>
      </dgm:t>
    </dgm:pt>
    <dgm:pt modelId="{68E29621-3FBF-4B1B-AF39-6D5FEFA5F91A}" type="parTrans" cxnId="{6D9D84D7-5387-4293-926C-652D3A8A59F7}">
      <dgm:prSet/>
      <dgm:spPr/>
      <dgm:t>
        <a:bodyPr/>
        <a:lstStyle/>
        <a:p>
          <a:endParaRPr lang="fr-FR"/>
        </a:p>
      </dgm:t>
    </dgm:pt>
    <dgm:pt modelId="{5BF0C65B-0AF3-4EA1-BD13-8381FF3533CB}" type="sibTrans" cxnId="{6D9D84D7-5387-4293-926C-652D3A8A59F7}">
      <dgm:prSet/>
      <dgm:spPr/>
      <dgm:t>
        <a:bodyPr/>
        <a:lstStyle/>
        <a:p>
          <a:endParaRPr lang="fr-FR"/>
        </a:p>
      </dgm:t>
    </dgm:pt>
    <dgm:pt modelId="{499308FE-61D8-4B85-BE4B-7A6FBB9C4993}">
      <dgm:prSet phldrT="[Texte]"/>
      <dgm:spPr/>
      <dgm:t>
        <a:bodyPr/>
        <a:lstStyle/>
        <a:p>
          <a:r>
            <a:rPr lang="fr-FR" dirty="0"/>
            <a:t>Tests</a:t>
          </a:r>
        </a:p>
      </dgm:t>
    </dgm:pt>
    <dgm:pt modelId="{7C11AECB-84EF-41B8-BFF8-8708E44E0BE4}" type="parTrans" cxnId="{718D82A8-2837-4DA6-AB32-1989F3F6A814}">
      <dgm:prSet/>
      <dgm:spPr/>
      <dgm:t>
        <a:bodyPr/>
        <a:lstStyle/>
        <a:p>
          <a:endParaRPr lang="fr-FR"/>
        </a:p>
      </dgm:t>
    </dgm:pt>
    <dgm:pt modelId="{4A67CD45-E7BF-4A2E-8152-4B996896118C}" type="sibTrans" cxnId="{718D82A8-2837-4DA6-AB32-1989F3F6A814}">
      <dgm:prSet/>
      <dgm:spPr/>
      <dgm:t>
        <a:bodyPr/>
        <a:lstStyle/>
        <a:p>
          <a:endParaRPr lang="fr-FR"/>
        </a:p>
      </dgm:t>
    </dgm:pt>
    <dgm:pt modelId="{18FE9A68-3F00-45A2-810E-5035FFE26B6E}" type="pres">
      <dgm:prSet presAssocID="{4B47BFF3-2BFD-4862-8E04-2CF4D64B27B6}" presName="Name0" presStyleCnt="0">
        <dgm:presLayoutVars>
          <dgm:dir/>
          <dgm:resizeHandles val="exact"/>
        </dgm:presLayoutVars>
      </dgm:prSet>
      <dgm:spPr/>
    </dgm:pt>
    <dgm:pt modelId="{8C71AE19-3183-46FA-95CD-87D6F9FEC7F8}" type="pres">
      <dgm:prSet presAssocID="{DC575243-932D-4977-B305-A8944DADE1AB}" presName="node" presStyleLbl="node1" presStyleIdx="0" presStyleCnt="5">
        <dgm:presLayoutVars>
          <dgm:bulletEnabled val="1"/>
        </dgm:presLayoutVars>
      </dgm:prSet>
      <dgm:spPr/>
    </dgm:pt>
    <dgm:pt modelId="{EC1A690B-FB58-41B5-86AF-1972B7B7D0D7}" type="pres">
      <dgm:prSet presAssocID="{294A7ABA-161D-47B1-B2FF-07B4154A0695}" presName="sibTrans" presStyleLbl="sibTrans2D1" presStyleIdx="0" presStyleCnt="4"/>
      <dgm:spPr/>
    </dgm:pt>
    <dgm:pt modelId="{D01DC0B5-9272-4E51-B2BD-D4EB6C1D1B59}" type="pres">
      <dgm:prSet presAssocID="{294A7ABA-161D-47B1-B2FF-07B4154A0695}" presName="connectorText" presStyleLbl="sibTrans2D1" presStyleIdx="0" presStyleCnt="4"/>
      <dgm:spPr/>
    </dgm:pt>
    <dgm:pt modelId="{8F7A17F5-C18A-4190-817D-075A93DE36BE}" type="pres">
      <dgm:prSet presAssocID="{904B8B5C-AAF1-4F56-80A5-8DB05FA6CCEE}" presName="node" presStyleLbl="node1" presStyleIdx="1" presStyleCnt="5">
        <dgm:presLayoutVars>
          <dgm:bulletEnabled val="1"/>
        </dgm:presLayoutVars>
      </dgm:prSet>
      <dgm:spPr/>
    </dgm:pt>
    <dgm:pt modelId="{DF9DAF95-A93A-47D2-A8A6-882A52EAE600}" type="pres">
      <dgm:prSet presAssocID="{2A0D8568-1266-4697-BEE0-F954E147BCC2}" presName="sibTrans" presStyleLbl="sibTrans2D1" presStyleIdx="1" presStyleCnt="4"/>
      <dgm:spPr/>
    </dgm:pt>
    <dgm:pt modelId="{CA809E26-1763-4E3F-98B9-69E6DC7E824B}" type="pres">
      <dgm:prSet presAssocID="{2A0D8568-1266-4697-BEE0-F954E147BCC2}" presName="connectorText" presStyleLbl="sibTrans2D1" presStyleIdx="1" presStyleCnt="4"/>
      <dgm:spPr/>
    </dgm:pt>
    <dgm:pt modelId="{937149A6-BB13-4ED4-B92B-1C859693B2E3}" type="pres">
      <dgm:prSet presAssocID="{8A317DDF-3709-448B-9EFC-211738AA7564}" presName="node" presStyleLbl="node1" presStyleIdx="2" presStyleCnt="5">
        <dgm:presLayoutVars>
          <dgm:bulletEnabled val="1"/>
        </dgm:presLayoutVars>
      </dgm:prSet>
      <dgm:spPr/>
    </dgm:pt>
    <dgm:pt modelId="{56C77177-8EFA-4D6C-A927-5333A95AB4EC}" type="pres">
      <dgm:prSet presAssocID="{9C769392-D190-461D-81D5-D7F4A15E50FA}" presName="sibTrans" presStyleLbl="sibTrans2D1" presStyleIdx="2" presStyleCnt="4"/>
      <dgm:spPr/>
    </dgm:pt>
    <dgm:pt modelId="{99317FFC-179C-420E-BD86-A8D7061685CE}" type="pres">
      <dgm:prSet presAssocID="{9C769392-D190-461D-81D5-D7F4A15E50FA}" presName="connectorText" presStyleLbl="sibTrans2D1" presStyleIdx="2" presStyleCnt="4"/>
      <dgm:spPr/>
    </dgm:pt>
    <dgm:pt modelId="{C91AD146-CBB5-48ED-9104-BB9DFFAC816D}" type="pres">
      <dgm:prSet presAssocID="{CE2B64BF-FD15-4205-9589-CF01FF788883}" presName="node" presStyleLbl="node1" presStyleIdx="3" presStyleCnt="5">
        <dgm:presLayoutVars>
          <dgm:bulletEnabled val="1"/>
        </dgm:presLayoutVars>
      </dgm:prSet>
      <dgm:spPr/>
    </dgm:pt>
    <dgm:pt modelId="{CFC66BAA-1088-4C2F-8A95-E29DBEBDA48E}" type="pres">
      <dgm:prSet presAssocID="{5BF0C65B-0AF3-4EA1-BD13-8381FF3533CB}" presName="sibTrans" presStyleLbl="sibTrans2D1" presStyleIdx="3" presStyleCnt="4"/>
      <dgm:spPr/>
    </dgm:pt>
    <dgm:pt modelId="{D661533E-F59B-42E3-B20B-D27D1A36247B}" type="pres">
      <dgm:prSet presAssocID="{5BF0C65B-0AF3-4EA1-BD13-8381FF3533CB}" presName="connectorText" presStyleLbl="sibTrans2D1" presStyleIdx="3" presStyleCnt="4"/>
      <dgm:spPr/>
    </dgm:pt>
    <dgm:pt modelId="{E993811E-CF86-4A2F-AEC0-B318CF8B3677}" type="pres">
      <dgm:prSet presAssocID="{499308FE-61D8-4B85-BE4B-7A6FBB9C4993}" presName="node" presStyleLbl="node1" presStyleIdx="4" presStyleCnt="5">
        <dgm:presLayoutVars>
          <dgm:bulletEnabled val="1"/>
        </dgm:presLayoutVars>
      </dgm:prSet>
      <dgm:spPr/>
    </dgm:pt>
  </dgm:ptLst>
  <dgm:cxnLst>
    <dgm:cxn modelId="{096EF721-0690-4A75-A310-09E5DDDEE876}" type="presOf" srcId="{2A0D8568-1266-4697-BEE0-F954E147BCC2}" destId="{DF9DAF95-A93A-47D2-A8A6-882A52EAE600}" srcOrd="0" destOrd="0" presId="urn:microsoft.com/office/officeart/2005/8/layout/process1"/>
    <dgm:cxn modelId="{5ADE8A2F-5328-4FC5-8E5D-855F674D9DF8}" type="presOf" srcId="{9C769392-D190-461D-81D5-D7F4A15E50FA}" destId="{56C77177-8EFA-4D6C-A927-5333A95AB4EC}" srcOrd="0" destOrd="0" presId="urn:microsoft.com/office/officeart/2005/8/layout/process1"/>
    <dgm:cxn modelId="{04218F67-7FAB-43DE-BF67-807752B4AB6A}" type="presOf" srcId="{294A7ABA-161D-47B1-B2FF-07B4154A0695}" destId="{D01DC0B5-9272-4E51-B2BD-D4EB6C1D1B59}" srcOrd="1" destOrd="0" presId="urn:microsoft.com/office/officeart/2005/8/layout/process1"/>
    <dgm:cxn modelId="{83B2BC48-7577-406A-960D-898AE78008FA}" type="presOf" srcId="{5BF0C65B-0AF3-4EA1-BD13-8381FF3533CB}" destId="{D661533E-F59B-42E3-B20B-D27D1A36247B}" srcOrd="1" destOrd="0" presId="urn:microsoft.com/office/officeart/2005/8/layout/process1"/>
    <dgm:cxn modelId="{1F1DFF6A-E977-4467-81FE-4283E7F984E0}" type="presOf" srcId="{904B8B5C-AAF1-4F56-80A5-8DB05FA6CCEE}" destId="{8F7A17F5-C18A-4190-817D-075A93DE36BE}" srcOrd="0" destOrd="0" presId="urn:microsoft.com/office/officeart/2005/8/layout/process1"/>
    <dgm:cxn modelId="{4C71A36E-5A79-40B0-89F9-4A43A4E7F53E}" type="presOf" srcId="{294A7ABA-161D-47B1-B2FF-07B4154A0695}" destId="{EC1A690B-FB58-41B5-86AF-1972B7B7D0D7}" srcOrd="0" destOrd="0" presId="urn:microsoft.com/office/officeart/2005/8/layout/process1"/>
    <dgm:cxn modelId="{DF4D416F-C514-4CE9-BE7A-0DD39C5B9400}" type="presOf" srcId="{9C769392-D190-461D-81D5-D7F4A15E50FA}" destId="{99317FFC-179C-420E-BD86-A8D7061685CE}" srcOrd="1" destOrd="0" presId="urn:microsoft.com/office/officeart/2005/8/layout/process1"/>
    <dgm:cxn modelId="{4575CC58-FB14-42F2-9F21-1EA59B896FCF}" type="presOf" srcId="{5BF0C65B-0AF3-4EA1-BD13-8381FF3533CB}" destId="{CFC66BAA-1088-4C2F-8A95-E29DBEBDA48E}" srcOrd="0" destOrd="0" presId="urn:microsoft.com/office/officeart/2005/8/layout/process1"/>
    <dgm:cxn modelId="{F144DF8B-935E-4B9F-A67B-A659AA808466}" srcId="{4B47BFF3-2BFD-4862-8E04-2CF4D64B27B6}" destId="{8A317DDF-3709-448B-9EFC-211738AA7564}" srcOrd="2" destOrd="0" parTransId="{A23945AD-FE80-4B31-BE67-4ACB94FE1DF8}" sibTransId="{9C769392-D190-461D-81D5-D7F4A15E50FA}"/>
    <dgm:cxn modelId="{487A6B93-DD82-4602-8EF4-EBB758753B81}" type="presOf" srcId="{8A317DDF-3709-448B-9EFC-211738AA7564}" destId="{937149A6-BB13-4ED4-B92B-1C859693B2E3}" srcOrd="0" destOrd="0" presId="urn:microsoft.com/office/officeart/2005/8/layout/process1"/>
    <dgm:cxn modelId="{7B218E9E-6A1F-45DC-9232-29A0BC3FE4F9}" type="presOf" srcId="{2A0D8568-1266-4697-BEE0-F954E147BCC2}" destId="{CA809E26-1763-4E3F-98B9-69E6DC7E824B}" srcOrd="1" destOrd="0" presId="urn:microsoft.com/office/officeart/2005/8/layout/process1"/>
    <dgm:cxn modelId="{11B520A7-EC00-4CC2-A59D-5E9C2334B994}" srcId="{4B47BFF3-2BFD-4862-8E04-2CF4D64B27B6}" destId="{DC575243-932D-4977-B305-A8944DADE1AB}" srcOrd="0" destOrd="0" parTransId="{103B8E7B-B372-4037-882D-0549917697F6}" sibTransId="{294A7ABA-161D-47B1-B2FF-07B4154A0695}"/>
    <dgm:cxn modelId="{718D82A8-2837-4DA6-AB32-1989F3F6A814}" srcId="{4B47BFF3-2BFD-4862-8E04-2CF4D64B27B6}" destId="{499308FE-61D8-4B85-BE4B-7A6FBB9C4993}" srcOrd="4" destOrd="0" parTransId="{7C11AECB-84EF-41B8-BFF8-8708E44E0BE4}" sibTransId="{4A67CD45-E7BF-4A2E-8152-4B996896118C}"/>
    <dgm:cxn modelId="{2248E1B0-170F-430A-8F31-F045267DFDF9}" srcId="{4B47BFF3-2BFD-4862-8E04-2CF4D64B27B6}" destId="{904B8B5C-AAF1-4F56-80A5-8DB05FA6CCEE}" srcOrd="1" destOrd="0" parTransId="{940B0103-4EA8-44C3-AABC-B5EEEDF00F5C}" sibTransId="{2A0D8568-1266-4697-BEE0-F954E147BCC2}"/>
    <dgm:cxn modelId="{95C740B1-DBCF-4A52-BEDB-6804E79DB798}" type="presOf" srcId="{4B47BFF3-2BFD-4862-8E04-2CF4D64B27B6}" destId="{18FE9A68-3F00-45A2-810E-5035FFE26B6E}" srcOrd="0" destOrd="0" presId="urn:microsoft.com/office/officeart/2005/8/layout/process1"/>
    <dgm:cxn modelId="{BCC8EDB2-2F93-4E46-AA82-F2E4BF284B38}" type="presOf" srcId="{499308FE-61D8-4B85-BE4B-7A6FBB9C4993}" destId="{E993811E-CF86-4A2F-AEC0-B318CF8B3677}" srcOrd="0" destOrd="0" presId="urn:microsoft.com/office/officeart/2005/8/layout/process1"/>
    <dgm:cxn modelId="{963C77B5-5BAA-4BB4-8699-48757A24FCBB}" type="presOf" srcId="{CE2B64BF-FD15-4205-9589-CF01FF788883}" destId="{C91AD146-CBB5-48ED-9104-BB9DFFAC816D}" srcOrd="0" destOrd="0" presId="urn:microsoft.com/office/officeart/2005/8/layout/process1"/>
    <dgm:cxn modelId="{769437D2-A2F1-4DF8-AB61-5A28A70E7A72}" type="presOf" srcId="{DC575243-932D-4977-B305-A8944DADE1AB}" destId="{8C71AE19-3183-46FA-95CD-87D6F9FEC7F8}" srcOrd="0" destOrd="0" presId="urn:microsoft.com/office/officeart/2005/8/layout/process1"/>
    <dgm:cxn modelId="{6D9D84D7-5387-4293-926C-652D3A8A59F7}" srcId="{4B47BFF3-2BFD-4862-8E04-2CF4D64B27B6}" destId="{CE2B64BF-FD15-4205-9589-CF01FF788883}" srcOrd="3" destOrd="0" parTransId="{68E29621-3FBF-4B1B-AF39-6D5FEFA5F91A}" sibTransId="{5BF0C65B-0AF3-4EA1-BD13-8381FF3533CB}"/>
    <dgm:cxn modelId="{95C16991-0C44-426C-8D74-AE314E01EB6C}" type="presParOf" srcId="{18FE9A68-3F00-45A2-810E-5035FFE26B6E}" destId="{8C71AE19-3183-46FA-95CD-87D6F9FEC7F8}" srcOrd="0" destOrd="0" presId="urn:microsoft.com/office/officeart/2005/8/layout/process1"/>
    <dgm:cxn modelId="{3975ABAF-A83B-4FC1-A8F1-53F4D6E9B137}" type="presParOf" srcId="{18FE9A68-3F00-45A2-810E-5035FFE26B6E}" destId="{EC1A690B-FB58-41B5-86AF-1972B7B7D0D7}" srcOrd="1" destOrd="0" presId="urn:microsoft.com/office/officeart/2005/8/layout/process1"/>
    <dgm:cxn modelId="{E0C0B611-16F3-48A3-9A5A-C3629DDE46DC}" type="presParOf" srcId="{EC1A690B-FB58-41B5-86AF-1972B7B7D0D7}" destId="{D01DC0B5-9272-4E51-B2BD-D4EB6C1D1B59}" srcOrd="0" destOrd="0" presId="urn:microsoft.com/office/officeart/2005/8/layout/process1"/>
    <dgm:cxn modelId="{B239EEE5-FE21-4038-A85E-08D79DDF4CD2}" type="presParOf" srcId="{18FE9A68-3F00-45A2-810E-5035FFE26B6E}" destId="{8F7A17F5-C18A-4190-817D-075A93DE36BE}" srcOrd="2" destOrd="0" presId="urn:microsoft.com/office/officeart/2005/8/layout/process1"/>
    <dgm:cxn modelId="{38121A71-FA21-4844-8B39-37FAB6060607}" type="presParOf" srcId="{18FE9A68-3F00-45A2-810E-5035FFE26B6E}" destId="{DF9DAF95-A93A-47D2-A8A6-882A52EAE600}" srcOrd="3" destOrd="0" presId="urn:microsoft.com/office/officeart/2005/8/layout/process1"/>
    <dgm:cxn modelId="{1778893A-FF34-48C4-8DA1-870497C454ED}" type="presParOf" srcId="{DF9DAF95-A93A-47D2-A8A6-882A52EAE600}" destId="{CA809E26-1763-4E3F-98B9-69E6DC7E824B}" srcOrd="0" destOrd="0" presId="urn:microsoft.com/office/officeart/2005/8/layout/process1"/>
    <dgm:cxn modelId="{6EBF5E80-6DAD-4E21-A8D6-434B6D808630}" type="presParOf" srcId="{18FE9A68-3F00-45A2-810E-5035FFE26B6E}" destId="{937149A6-BB13-4ED4-B92B-1C859693B2E3}" srcOrd="4" destOrd="0" presId="urn:microsoft.com/office/officeart/2005/8/layout/process1"/>
    <dgm:cxn modelId="{79AEF911-2FF7-4C68-8860-188D4F53B121}" type="presParOf" srcId="{18FE9A68-3F00-45A2-810E-5035FFE26B6E}" destId="{56C77177-8EFA-4D6C-A927-5333A95AB4EC}" srcOrd="5" destOrd="0" presId="urn:microsoft.com/office/officeart/2005/8/layout/process1"/>
    <dgm:cxn modelId="{5DADDE55-BE9E-4639-BCC9-D9B29E894FEB}" type="presParOf" srcId="{56C77177-8EFA-4D6C-A927-5333A95AB4EC}" destId="{99317FFC-179C-420E-BD86-A8D7061685CE}" srcOrd="0" destOrd="0" presId="urn:microsoft.com/office/officeart/2005/8/layout/process1"/>
    <dgm:cxn modelId="{3DE96092-AF09-4F41-9AFE-30E90F5250D8}" type="presParOf" srcId="{18FE9A68-3F00-45A2-810E-5035FFE26B6E}" destId="{C91AD146-CBB5-48ED-9104-BB9DFFAC816D}" srcOrd="6" destOrd="0" presId="urn:microsoft.com/office/officeart/2005/8/layout/process1"/>
    <dgm:cxn modelId="{50B08901-676A-4232-AD76-B5CB2EC5A6A4}" type="presParOf" srcId="{18FE9A68-3F00-45A2-810E-5035FFE26B6E}" destId="{CFC66BAA-1088-4C2F-8A95-E29DBEBDA48E}" srcOrd="7" destOrd="0" presId="urn:microsoft.com/office/officeart/2005/8/layout/process1"/>
    <dgm:cxn modelId="{FF81F875-43D9-4336-969E-BFD4CB6D72B9}" type="presParOf" srcId="{CFC66BAA-1088-4C2F-8A95-E29DBEBDA48E}" destId="{D661533E-F59B-42E3-B20B-D27D1A36247B}" srcOrd="0" destOrd="0" presId="urn:microsoft.com/office/officeart/2005/8/layout/process1"/>
    <dgm:cxn modelId="{0969171D-5C07-4AE0-9ADF-E35BC7D5EDBE}" type="presParOf" srcId="{18FE9A68-3F00-45A2-810E-5035FFE26B6E}" destId="{E993811E-CF86-4A2F-AEC0-B318CF8B3677}"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71AE19-3183-46FA-95CD-87D6F9FEC7F8}">
      <dsp:nvSpPr>
        <dsp:cNvPr id="0" name=""/>
        <dsp:cNvSpPr/>
      </dsp:nvSpPr>
      <dsp:spPr>
        <a:xfrm>
          <a:off x="4328" y="417620"/>
          <a:ext cx="1341707" cy="805024"/>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fr-FR" sz="1300" kern="1200" dirty="0"/>
            <a:t>Cahier des besoins</a:t>
          </a:r>
        </a:p>
      </dsp:txBody>
      <dsp:txXfrm>
        <a:off x="27906" y="441198"/>
        <a:ext cx="1294551" cy="757868"/>
      </dsp:txXfrm>
    </dsp:sp>
    <dsp:sp modelId="{EC1A690B-FB58-41B5-86AF-1972B7B7D0D7}">
      <dsp:nvSpPr>
        <dsp:cNvPr id="0" name=""/>
        <dsp:cNvSpPr/>
      </dsp:nvSpPr>
      <dsp:spPr>
        <a:xfrm>
          <a:off x="1480206" y="653760"/>
          <a:ext cx="284442" cy="332743"/>
        </a:xfrm>
        <a:prstGeom prst="rightArrow">
          <a:avLst>
            <a:gd name="adj1" fmla="val 60000"/>
            <a:gd name="adj2" fmla="val 50000"/>
          </a:avLst>
        </a:prstGeom>
        <a:gradFill rotWithShape="0">
          <a:gsLst>
            <a:gs pos="0">
              <a:schemeClr val="accent1">
                <a:tint val="60000"/>
                <a:hueOff val="0"/>
                <a:satOff val="0"/>
                <a:lumOff val="0"/>
                <a:alphaOff val="0"/>
                <a:tint val="65000"/>
                <a:lumMod val="110000"/>
              </a:schemeClr>
            </a:gs>
            <a:gs pos="88000">
              <a:schemeClr val="accent1">
                <a:tint val="60000"/>
                <a:hueOff val="0"/>
                <a:satOff val="0"/>
                <a:lumOff val="0"/>
                <a:alphaOff val="0"/>
                <a:tint val="9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fr-FR" sz="1000" kern="1200"/>
        </a:p>
      </dsp:txBody>
      <dsp:txXfrm>
        <a:off x="1480206" y="720309"/>
        <a:ext cx="199109" cy="199645"/>
      </dsp:txXfrm>
    </dsp:sp>
    <dsp:sp modelId="{8F7A17F5-C18A-4190-817D-075A93DE36BE}">
      <dsp:nvSpPr>
        <dsp:cNvPr id="0" name=""/>
        <dsp:cNvSpPr/>
      </dsp:nvSpPr>
      <dsp:spPr>
        <a:xfrm>
          <a:off x="1882719" y="417620"/>
          <a:ext cx="1341707" cy="805024"/>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fr-FR" sz="1300" kern="1200" dirty="0"/>
            <a:t>Analyse fonctionnelle</a:t>
          </a:r>
        </a:p>
      </dsp:txBody>
      <dsp:txXfrm>
        <a:off x="1906297" y="441198"/>
        <a:ext cx="1294551" cy="757868"/>
      </dsp:txXfrm>
    </dsp:sp>
    <dsp:sp modelId="{DF9DAF95-A93A-47D2-A8A6-882A52EAE600}">
      <dsp:nvSpPr>
        <dsp:cNvPr id="0" name=""/>
        <dsp:cNvSpPr/>
      </dsp:nvSpPr>
      <dsp:spPr>
        <a:xfrm>
          <a:off x="3358597" y="653760"/>
          <a:ext cx="284442" cy="332743"/>
        </a:xfrm>
        <a:prstGeom prst="rightArrow">
          <a:avLst>
            <a:gd name="adj1" fmla="val 60000"/>
            <a:gd name="adj2" fmla="val 50000"/>
          </a:avLst>
        </a:prstGeom>
        <a:gradFill rotWithShape="0">
          <a:gsLst>
            <a:gs pos="0">
              <a:schemeClr val="accent1">
                <a:tint val="60000"/>
                <a:hueOff val="0"/>
                <a:satOff val="0"/>
                <a:lumOff val="0"/>
                <a:alphaOff val="0"/>
                <a:tint val="65000"/>
                <a:lumMod val="110000"/>
              </a:schemeClr>
            </a:gs>
            <a:gs pos="88000">
              <a:schemeClr val="accent1">
                <a:tint val="60000"/>
                <a:hueOff val="0"/>
                <a:satOff val="0"/>
                <a:lumOff val="0"/>
                <a:alphaOff val="0"/>
                <a:tint val="9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fr-FR" sz="1000" kern="1200"/>
        </a:p>
      </dsp:txBody>
      <dsp:txXfrm>
        <a:off x="3358597" y="720309"/>
        <a:ext cx="199109" cy="199645"/>
      </dsp:txXfrm>
    </dsp:sp>
    <dsp:sp modelId="{937149A6-BB13-4ED4-B92B-1C859693B2E3}">
      <dsp:nvSpPr>
        <dsp:cNvPr id="0" name=""/>
        <dsp:cNvSpPr/>
      </dsp:nvSpPr>
      <dsp:spPr>
        <a:xfrm>
          <a:off x="3761110" y="417620"/>
          <a:ext cx="1341707" cy="805024"/>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fr-FR" sz="1300" kern="1200" dirty="0"/>
            <a:t>Analyse technique</a:t>
          </a:r>
        </a:p>
      </dsp:txBody>
      <dsp:txXfrm>
        <a:off x="3784688" y="441198"/>
        <a:ext cx="1294551" cy="757868"/>
      </dsp:txXfrm>
    </dsp:sp>
    <dsp:sp modelId="{56C77177-8EFA-4D6C-A927-5333A95AB4EC}">
      <dsp:nvSpPr>
        <dsp:cNvPr id="0" name=""/>
        <dsp:cNvSpPr/>
      </dsp:nvSpPr>
      <dsp:spPr>
        <a:xfrm>
          <a:off x="5236988" y="653760"/>
          <a:ext cx="284442" cy="332743"/>
        </a:xfrm>
        <a:prstGeom prst="rightArrow">
          <a:avLst>
            <a:gd name="adj1" fmla="val 60000"/>
            <a:gd name="adj2" fmla="val 50000"/>
          </a:avLst>
        </a:prstGeom>
        <a:gradFill rotWithShape="0">
          <a:gsLst>
            <a:gs pos="0">
              <a:schemeClr val="accent1">
                <a:tint val="60000"/>
                <a:hueOff val="0"/>
                <a:satOff val="0"/>
                <a:lumOff val="0"/>
                <a:alphaOff val="0"/>
                <a:tint val="65000"/>
                <a:lumMod val="110000"/>
              </a:schemeClr>
            </a:gs>
            <a:gs pos="88000">
              <a:schemeClr val="accent1">
                <a:tint val="60000"/>
                <a:hueOff val="0"/>
                <a:satOff val="0"/>
                <a:lumOff val="0"/>
                <a:alphaOff val="0"/>
                <a:tint val="9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fr-FR" sz="1000" kern="1200"/>
        </a:p>
      </dsp:txBody>
      <dsp:txXfrm>
        <a:off x="5236988" y="720309"/>
        <a:ext cx="199109" cy="199645"/>
      </dsp:txXfrm>
    </dsp:sp>
    <dsp:sp modelId="{C91AD146-CBB5-48ED-9104-BB9DFFAC816D}">
      <dsp:nvSpPr>
        <dsp:cNvPr id="0" name=""/>
        <dsp:cNvSpPr/>
      </dsp:nvSpPr>
      <dsp:spPr>
        <a:xfrm>
          <a:off x="5639501" y="417620"/>
          <a:ext cx="1341707" cy="805024"/>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fr-FR" sz="1300" kern="1200" dirty="0"/>
            <a:t>Développement</a:t>
          </a:r>
        </a:p>
      </dsp:txBody>
      <dsp:txXfrm>
        <a:off x="5663079" y="441198"/>
        <a:ext cx="1294551" cy="757868"/>
      </dsp:txXfrm>
    </dsp:sp>
    <dsp:sp modelId="{CFC66BAA-1088-4C2F-8A95-E29DBEBDA48E}">
      <dsp:nvSpPr>
        <dsp:cNvPr id="0" name=""/>
        <dsp:cNvSpPr/>
      </dsp:nvSpPr>
      <dsp:spPr>
        <a:xfrm>
          <a:off x="7115379" y="653760"/>
          <a:ext cx="284442" cy="332743"/>
        </a:xfrm>
        <a:prstGeom prst="rightArrow">
          <a:avLst>
            <a:gd name="adj1" fmla="val 60000"/>
            <a:gd name="adj2" fmla="val 50000"/>
          </a:avLst>
        </a:prstGeom>
        <a:gradFill rotWithShape="0">
          <a:gsLst>
            <a:gs pos="0">
              <a:schemeClr val="accent1">
                <a:tint val="60000"/>
                <a:hueOff val="0"/>
                <a:satOff val="0"/>
                <a:lumOff val="0"/>
                <a:alphaOff val="0"/>
                <a:tint val="65000"/>
                <a:lumMod val="110000"/>
              </a:schemeClr>
            </a:gs>
            <a:gs pos="88000">
              <a:schemeClr val="accent1">
                <a:tint val="60000"/>
                <a:hueOff val="0"/>
                <a:satOff val="0"/>
                <a:lumOff val="0"/>
                <a:alphaOff val="0"/>
                <a:tint val="9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fr-FR" sz="1000" kern="1200"/>
        </a:p>
      </dsp:txBody>
      <dsp:txXfrm>
        <a:off x="7115379" y="720309"/>
        <a:ext cx="199109" cy="199645"/>
      </dsp:txXfrm>
    </dsp:sp>
    <dsp:sp modelId="{E993811E-CF86-4A2F-AEC0-B318CF8B3677}">
      <dsp:nvSpPr>
        <dsp:cNvPr id="0" name=""/>
        <dsp:cNvSpPr/>
      </dsp:nvSpPr>
      <dsp:spPr>
        <a:xfrm>
          <a:off x="7517892" y="417620"/>
          <a:ext cx="1341707" cy="805024"/>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fr-FR" sz="1300" kern="1200" dirty="0"/>
            <a:t>Tests</a:t>
          </a:r>
        </a:p>
      </dsp:txBody>
      <dsp:txXfrm>
        <a:off x="7541470" y="441198"/>
        <a:ext cx="1294551" cy="7578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fr-FR"/>
              <a:t>gkhgfikh</a:t>
            </a: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937520-9FCF-401C-92FC-51B27FB25AC6}" type="datetimeFigureOut">
              <a:rPr lang="fr-FR" smtClean="0"/>
              <a:t>18/03/2017</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D91C577-51CC-40B0-9EEC-6FA6B276482E}" type="slidenum">
              <a:rPr lang="fr-FR" smtClean="0"/>
              <a:t>‹N°›</a:t>
            </a:fld>
            <a:endParaRPr lang="fr-FR"/>
          </a:p>
        </p:txBody>
      </p:sp>
    </p:spTree>
    <p:extLst>
      <p:ext uri="{BB962C8B-B14F-4D97-AF65-F5344CB8AC3E}">
        <p14:creationId xmlns:p14="http://schemas.microsoft.com/office/powerpoint/2010/main" val="6155060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fr-FR"/>
              <a:t>gkhgfikh</a:t>
            </a: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3C0F2A-AE6A-4588-A9B7-13626888F40F}" type="datetimeFigureOut">
              <a:rPr lang="fr-FR" smtClean="0"/>
              <a:t>18/03/2017</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D2F454-2D76-4516-B892-4C2712B5DA48}" type="slidenum">
              <a:rPr lang="fr-FR" smtClean="0"/>
              <a:t>‹N°›</a:t>
            </a:fld>
            <a:endParaRPr lang="fr-FR"/>
          </a:p>
        </p:txBody>
      </p:sp>
    </p:spTree>
    <p:extLst>
      <p:ext uri="{BB962C8B-B14F-4D97-AF65-F5344CB8AC3E}">
        <p14:creationId xmlns:p14="http://schemas.microsoft.com/office/powerpoint/2010/main" val="7514820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Toute représentation ou reproduction intégrale ou partielle faite sans le consentement de l’auteur ou de ses ayants droit ou ayants cause est illicite selon le Code de la propriété intellectuelle (Art L 122-4) et constitue une contrefaçon réprimée par le Code pénal. </a:t>
            </a:r>
          </a:p>
          <a:p>
            <a:r>
              <a:rPr lang="fr-FR" sz="1200" kern="1200" dirty="0">
                <a:solidFill>
                  <a:schemeClr val="tx1"/>
                </a:solidFill>
                <a:effectLst/>
                <a:latin typeface="+mn-lt"/>
                <a:ea typeface="+mn-ea"/>
                <a:cs typeface="+mn-cs"/>
              </a:rPr>
              <a:t>Seules sont autorisées (Art L122-5) les copies ou reproductions strictement réservées à l’usage privé du copiste et non destinées à une utilisation collective, ainsi que les analyses et courtes citations justifiées par le caractère critique, pédagogique ou d’information de l’œuvre à laquelle elles sont incorporées, sous réserve, toutefois, du respect des dispositions des articles L 122-10 à L 122-12 du même Code, relatives à la reproduction par reprographie.</a:t>
            </a:r>
          </a:p>
          <a:p>
            <a:r>
              <a:rPr lang="fr-FR" sz="1200" kern="1200" dirty="0">
                <a:solidFill>
                  <a:schemeClr val="tx1"/>
                </a:solidFill>
                <a:effectLst/>
                <a:latin typeface="+mn-lt"/>
                <a:ea typeface="+mn-ea"/>
                <a:cs typeface="+mn-cs"/>
              </a:rPr>
              <a:t>© Cyril Seguenot - 2016</a:t>
            </a:r>
          </a:p>
          <a:p>
            <a:endParaRPr lang="fr-FR" dirty="0"/>
          </a:p>
        </p:txBody>
      </p:sp>
      <p:sp>
        <p:nvSpPr>
          <p:cNvPr id="4" name="Espace réservé du numéro de diapositive 3"/>
          <p:cNvSpPr>
            <a:spLocks noGrp="1"/>
          </p:cNvSpPr>
          <p:nvPr>
            <p:ph type="sldNum" sz="quarter" idx="10"/>
          </p:nvPr>
        </p:nvSpPr>
        <p:spPr/>
        <p:txBody>
          <a:bodyPr/>
          <a:lstStyle/>
          <a:p>
            <a:fld id="{0ED2F454-2D76-4516-B892-4C2712B5DA48}" type="slidenum">
              <a:rPr lang="fr-FR" smtClean="0"/>
              <a:t>1</a:t>
            </a:fld>
            <a:endParaRPr lang="fr-FR"/>
          </a:p>
        </p:txBody>
      </p:sp>
    </p:spTree>
    <p:extLst>
      <p:ext uri="{BB962C8B-B14F-4D97-AF65-F5344CB8AC3E}">
        <p14:creationId xmlns:p14="http://schemas.microsoft.com/office/powerpoint/2010/main" val="2261106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peut classer les diagrammes selon</a:t>
            </a:r>
            <a:r>
              <a:rPr lang="fr-FR" baseline="0" dirty="0"/>
              <a:t> le type de vue qu’ils apportent du système.</a:t>
            </a:r>
          </a:p>
          <a:p>
            <a:r>
              <a:rPr lang="fr-FR" baseline="0" dirty="0"/>
              <a:t>Les vues sont complémentaires et ne répondent pas aux mêmes questions </a:t>
            </a:r>
            <a:endParaRPr lang="fr-FR" dirty="0"/>
          </a:p>
        </p:txBody>
      </p:sp>
      <p:sp>
        <p:nvSpPr>
          <p:cNvPr id="4" name="Espace réservé du numéro de diapositive 3"/>
          <p:cNvSpPr>
            <a:spLocks noGrp="1"/>
          </p:cNvSpPr>
          <p:nvPr>
            <p:ph type="sldNum" sz="quarter" idx="10"/>
          </p:nvPr>
        </p:nvSpPr>
        <p:spPr/>
        <p:txBody>
          <a:bodyPr/>
          <a:lstStyle/>
          <a:p>
            <a:fld id="{0ED2F454-2D76-4516-B892-4C2712B5DA48}" type="slidenum">
              <a:rPr lang="fr-FR" smtClean="0"/>
              <a:t>11</a:t>
            </a:fld>
            <a:endParaRPr lang="fr-FR"/>
          </a:p>
        </p:txBody>
      </p:sp>
    </p:spTree>
    <p:extLst>
      <p:ext uri="{BB962C8B-B14F-4D97-AF65-F5344CB8AC3E}">
        <p14:creationId xmlns:p14="http://schemas.microsoft.com/office/powerpoint/2010/main" val="2183894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ED2F454-2D76-4516-B892-4C2712B5DA48}" type="slidenum">
              <a:rPr lang="fr-FR" smtClean="0"/>
              <a:t>12</a:t>
            </a:fld>
            <a:endParaRPr lang="fr-FR"/>
          </a:p>
        </p:txBody>
      </p:sp>
    </p:spTree>
    <p:extLst>
      <p:ext uri="{BB962C8B-B14F-4D97-AF65-F5344CB8AC3E}">
        <p14:creationId xmlns:p14="http://schemas.microsoft.com/office/powerpoint/2010/main" val="704595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Quelques autres types de diagrammes sont utilisés de façon moins</a:t>
            </a:r>
            <a:r>
              <a:rPr lang="fr-FR" baseline="0" dirty="0"/>
              <a:t> fréquente : états-transitions, collaboration, communication, packages.</a:t>
            </a:r>
            <a:endParaRPr lang="fr-FR" dirty="0"/>
          </a:p>
        </p:txBody>
      </p:sp>
      <p:sp>
        <p:nvSpPr>
          <p:cNvPr id="4" name="Espace réservé du numéro de diapositive 3"/>
          <p:cNvSpPr>
            <a:spLocks noGrp="1"/>
          </p:cNvSpPr>
          <p:nvPr>
            <p:ph type="sldNum" sz="quarter" idx="10"/>
          </p:nvPr>
        </p:nvSpPr>
        <p:spPr/>
        <p:txBody>
          <a:bodyPr/>
          <a:lstStyle/>
          <a:p>
            <a:fld id="{0ED2F454-2D76-4516-B892-4C2712B5DA48}" type="slidenum">
              <a:rPr lang="fr-FR" smtClean="0"/>
              <a:t>13</a:t>
            </a:fld>
            <a:endParaRPr lang="fr-FR"/>
          </a:p>
        </p:txBody>
      </p:sp>
    </p:spTree>
    <p:extLst>
      <p:ext uri="{BB962C8B-B14F-4D97-AF65-F5344CB8AC3E}">
        <p14:creationId xmlns:p14="http://schemas.microsoft.com/office/powerpoint/2010/main" val="173425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Isagri</a:t>
            </a:r>
            <a:r>
              <a:rPr lang="fr-FR" dirty="0"/>
              <a:t> n’utilise qu’une petite partie de</a:t>
            </a:r>
            <a:r>
              <a:rPr lang="fr-FR" baseline="0" dirty="0"/>
              <a:t>s possibilités du logiciel</a:t>
            </a:r>
            <a:endParaRPr lang="fr-FR" dirty="0"/>
          </a:p>
        </p:txBody>
      </p:sp>
      <p:sp>
        <p:nvSpPr>
          <p:cNvPr id="4" name="Espace réservé du numéro de diapositive 3"/>
          <p:cNvSpPr>
            <a:spLocks noGrp="1"/>
          </p:cNvSpPr>
          <p:nvPr>
            <p:ph type="sldNum" sz="quarter" idx="10"/>
          </p:nvPr>
        </p:nvSpPr>
        <p:spPr/>
        <p:txBody>
          <a:bodyPr/>
          <a:lstStyle/>
          <a:p>
            <a:fld id="{0ED2F454-2D76-4516-B892-4C2712B5DA48}" type="slidenum">
              <a:rPr lang="fr-FR" smtClean="0"/>
              <a:t>15</a:t>
            </a:fld>
            <a:endParaRPr lang="fr-FR"/>
          </a:p>
        </p:txBody>
      </p:sp>
    </p:spTree>
    <p:extLst>
      <p:ext uri="{BB962C8B-B14F-4D97-AF65-F5344CB8AC3E}">
        <p14:creationId xmlns:p14="http://schemas.microsoft.com/office/powerpoint/2010/main" val="796632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a:t>On peut choisir un thème en cliquant sur </a:t>
            </a:r>
            <a:r>
              <a:rPr lang="fr-FR" baseline="0" dirty="0" err="1"/>
              <a:t>View</a:t>
            </a:r>
            <a:r>
              <a:rPr lang="fr-FR" baseline="0" dirty="0"/>
              <a:t> \ Visual Style</a:t>
            </a:r>
            <a:endParaRPr lang="fr-FR" dirty="0"/>
          </a:p>
          <a:p>
            <a:r>
              <a:rPr lang="fr-FR" dirty="0"/>
              <a:t>Montrer comment :</a:t>
            </a:r>
          </a:p>
          <a:p>
            <a:pPr marL="171450" indent="-171450">
              <a:buFont typeface="Arial" panose="020B0604020202020204" pitchFamily="34" charset="0"/>
              <a:buChar char="•"/>
            </a:pPr>
            <a:r>
              <a:rPr lang="fr-FR" dirty="0"/>
              <a:t>Définir le langage par défaut dans les propriétés de la vue</a:t>
            </a:r>
          </a:p>
          <a:p>
            <a:pPr marL="171450" indent="-171450">
              <a:buFont typeface="Arial" panose="020B0604020202020204" pitchFamily="34" charset="0"/>
              <a:buChar char="•"/>
            </a:pPr>
            <a:r>
              <a:rPr lang="fr-FR" dirty="0"/>
              <a:t>Ajouter des types (ex : </a:t>
            </a:r>
            <a:r>
              <a:rPr lang="fr-FR" dirty="0" err="1"/>
              <a:t>DateTime</a:t>
            </a:r>
            <a:r>
              <a:rPr lang="fr-FR" dirty="0"/>
              <a:t> et </a:t>
            </a:r>
            <a:r>
              <a:rPr lang="fr-FR" dirty="0" err="1"/>
              <a:t>TimeSpan</a:t>
            </a:r>
            <a:r>
              <a:rPr lang="fr-FR" dirty="0"/>
              <a:t>) dans le langage C#</a:t>
            </a:r>
          </a:p>
          <a:p>
            <a:pPr marL="171450" indent="-171450">
              <a:buFont typeface="Arial" panose="020B0604020202020204" pitchFamily="34" charset="0"/>
              <a:buChar char="•"/>
            </a:pPr>
            <a:r>
              <a:rPr lang="fr-FR" dirty="0"/>
              <a:t>créer des angles avec CTRL + clic</a:t>
            </a:r>
          </a:p>
          <a:p>
            <a:pPr marL="171450" indent="-171450">
              <a:buFont typeface="Arial" panose="020B0604020202020204" pitchFamily="34" charset="0"/>
              <a:buChar char="•"/>
            </a:pPr>
            <a:r>
              <a:rPr lang="fr-FR" dirty="0"/>
              <a:t>dupliquer</a:t>
            </a:r>
            <a:r>
              <a:rPr lang="fr-FR" baseline="0" dirty="0"/>
              <a:t> un élément avec CTRL plus drag &amp; drop</a:t>
            </a:r>
          </a:p>
          <a:p>
            <a:pPr marL="171450" indent="-171450">
              <a:buFont typeface="Arial" panose="020B0604020202020204" pitchFamily="34" charset="0"/>
              <a:buChar char="•"/>
            </a:pPr>
            <a:r>
              <a:rPr lang="fr-FR" baseline="0" dirty="0"/>
              <a:t>Faire une capture sous forme d’image d’un diagramme avec CTRL + T</a:t>
            </a:r>
          </a:p>
          <a:p>
            <a:pPr marL="171450" indent="-171450">
              <a:buFont typeface="Arial" panose="020B0604020202020204" pitchFamily="34" charset="0"/>
              <a:buChar char="•"/>
            </a:pPr>
            <a:r>
              <a:rPr lang="fr-FR" baseline="0" dirty="0"/>
              <a:t>Copier une image dans le presse-papier avec CTRL + B</a:t>
            </a:r>
          </a:p>
        </p:txBody>
      </p:sp>
      <p:sp>
        <p:nvSpPr>
          <p:cNvPr id="4" name="Espace réservé du numéro de diapositive 3"/>
          <p:cNvSpPr>
            <a:spLocks noGrp="1"/>
          </p:cNvSpPr>
          <p:nvPr>
            <p:ph type="sldNum" sz="quarter" idx="10"/>
          </p:nvPr>
        </p:nvSpPr>
        <p:spPr/>
        <p:txBody>
          <a:bodyPr/>
          <a:lstStyle/>
          <a:p>
            <a:fld id="{0ED2F454-2D76-4516-B892-4C2712B5DA48}" type="slidenum">
              <a:rPr lang="fr-FR" smtClean="0"/>
              <a:t>16</a:t>
            </a:fld>
            <a:endParaRPr lang="fr-FR"/>
          </a:p>
        </p:txBody>
      </p:sp>
    </p:spTree>
    <p:extLst>
      <p:ext uri="{BB962C8B-B14F-4D97-AF65-F5344CB8AC3E}">
        <p14:creationId xmlns:p14="http://schemas.microsoft.com/office/powerpoint/2010/main" val="2564107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a:t>
            </a:r>
            <a:r>
              <a:rPr lang="fr-FR" baseline="0" dirty="0"/>
              <a:t>uvrir le diagramme dans EA pour le décrire.</a:t>
            </a:r>
          </a:p>
          <a:p>
            <a:r>
              <a:rPr lang="fr-FR" dirty="0"/>
              <a:t>Le faire refaire aux participants, pour leur apprendre à créer un diagramme</a:t>
            </a:r>
            <a:r>
              <a:rPr lang="fr-FR" baseline="0" dirty="0"/>
              <a:t>. Le faire en même temps qu’eux pour les guider.</a:t>
            </a:r>
            <a:endParaRPr lang="fr-FR" dirty="0"/>
          </a:p>
          <a:p>
            <a:r>
              <a:rPr lang="fr-FR" dirty="0"/>
              <a:t>Commencer par le titre du diagramme, puis les acteurs, puis les cas</a:t>
            </a:r>
            <a:r>
              <a:rPr lang="fr-FR" baseline="0" dirty="0"/>
              <a:t> d’utilisation, puis les commentaires</a:t>
            </a:r>
          </a:p>
        </p:txBody>
      </p:sp>
      <p:sp>
        <p:nvSpPr>
          <p:cNvPr id="4" name="Espace réservé du numéro de diapositive 3"/>
          <p:cNvSpPr>
            <a:spLocks noGrp="1"/>
          </p:cNvSpPr>
          <p:nvPr>
            <p:ph type="sldNum" sz="quarter" idx="10"/>
          </p:nvPr>
        </p:nvSpPr>
        <p:spPr/>
        <p:txBody>
          <a:bodyPr/>
          <a:lstStyle/>
          <a:p>
            <a:fld id="{0ED2F454-2D76-4516-B892-4C2712B5DA48}" type="slidenum">
              <a:rPr lang="fr-FR" smtClean="0"/>
              <a:t>18</a:t>
            </a:fld>
            <a:endParaRPr lang="fr-FR"/>
          </a:p>
        </p:txBody>
      </p:sp>
    </p:spTree>
    <p:extLst>
      <p:ext uri="{BB962C8B-B14F-4D97-AF65-F5344CB8AC3E}">
        <p14:creationId xmlns:p14="http://schemas.microsoft.com/office/powerpoint/2010/main" val="4009821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EA sépare bien</a:t>
            </a:r>
            <a:r>
              <a:rPr lang="fr-FR" baseline="0" dirty="0"/>
              <a:t> les actions élémentaires et les activités. En fait, ce sont juste 2 niveaux de granularités différents du même concept. Une activité peut contenir plusieurs actions élémentaires.</a:t>
            </a:r>
          </a:p>
          <a:p>
            <a:r>
              <a:rPr lang="fr-FR" baseline="0" dirty="0"/>
              <a:t>On peut utiliser uniquement des activités, ce n’est pas du tout gênant. </a:t>
            </a:r>
          </a:p>
        </p:txBody>
      </p:sp>
      <p:sp>
        <p:nvSpPr>
          <p:cNvPr id="4" name="Espace réservé du numéro de diapositive 3"/>
          <p:cNvSpPr>
            <a:spLocks noGrp="1"/>
          </p:cNvSpPr>
          <p:nvPr>
            <p:ph type="sldNum" sz="quarter" idx="10"/>
          </p:nvPr>
        </p:nvSpPr>
        <p:spPr/>
        <p:txBody>
          <a:bodyPr/>
          <a:lstStyle/>
          <a:p>
            <a:fld id="{0ED2F454-2D76-4516-B892-4C2712B5DA48}" type="slidenum">
              <a:rPr lang="fr-FR" smtClean="0"/>
              <a:t>19</a:t>
            </a:fld>
            <a:endParaRPr lang="fr-FR"/>
          </a:p>
        </p:txBody>
      </p:sp>
    </p:spTree>
    <p:extLst>
      <p:ext uri="{BB962C8B-B14F-4D97-AF65-F5344CB8AC3E}">
        <p14:creationId xmlns:p14="http://schemas.microsoft.com/office/powerpoint/2010/main" val="1247471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diagramme à droite montre juste la représentation graphique des différents concepts.</a:t>
            </a:r>
            <a:r>
              <a:rPr lang="fr-FR" baseline="0" dirty="0"/>
              <a:t> Il n’a aucune signification particulière</a:t>
            </a:r>
            <a:endParaRPr lang="fr-FR" dirty="0"/>
          </a:p>
        </p:txBody>
      </p:sp>
      <p:sp>
        <p:nvSpPr>
          <p:cNvPr id="4" name="Espace réservé du numéro de diapositive 3"/>
          <p:cNvSpPr>
            <a:spLocks noGrp="1"/>
          </p:cNvSpPr>
          <p:nvPr>
            <p:ph type="sldNum" sz="quarter" idx="10"/>
          </p:nvPr>
        </p:nvSpPr>
        <p:spPr/>
        <p:txBody>
          <a:bodyPr/>
          <a:lstStyle/>
          <a:p>
            <a:fld id="{0ED2F454-2D76-4516-B892-4C2712B5DA48}" type="slidenum">
              <a:rPr lang="fr-FR" smtClean="0"/>
              <a:t>20</a:t>
            </a:fld>
            <a:endParaRPr lang="fr-FR"/>
          </a:p>
        </p:txBody>
      </p:sp>
    </p:spTree>
    <p:extLst>
      <p:ext uri="{BB962C8B-B14F-4D97-AF65-F5344CB8AC3E}">
        <p14:creationId xmlns:p14="http://schemas.microsoft.com/office/powerpoint/2010/main" val="2362242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illustrer les</a:t>
            </a:r>
            <a:r>
              <a:rPr lang="fr-FR" baseline="0" dirty="0"/>
              <a:t> notions de base : états initial et final (plusieurs possibles), activité, décision, barre de synchro entre actions concurrentes</a:t>
            </a:r>
          </a:p>
          <a:p>
            <a:r>
              <a:rPr lang="fr-FR" baseline="0" dirty="0"/>
              <a:t>Les transitions avec contrainte sont en quelque sorte un raccourci pour ne pas représenter la décision (à éviter).</a:t>
            </a:r>
          </a:p>
          <a:p>
            <a:r>
              <a:rPr lang="fr-FR" baseline="0" dirty="0"/>
              <a:t>Il peut y avoir plusieurs états finaux différents; bien préciser chaque état</a:t>
            </a:r>
          </a:p>
          <a:p>
            <a:endParaRPr lang="fr-FR" baseline="0" dirty="0"/>
          </a:p>
          <a:p>
            <a:r>
              <a:rPr lang="fr-FR" baseline="0" dirty="0"/>
              <a:t>Exo sur l’édition de rapports (15’)</a:t>
            </a:r>
          </a:p>
        </p:txBody>
      </p:sp>
      <p:sp>
        <p:nvSpPr>
          <p:cNvPr id="4" name="Espace réservé du numéro de diapositive 3"/>
          <p:cNvSpPr>
            <a:spLocks noGrp="1"/>
          </p:cNvSpPr>
          <p:nvPr>
            <p:ph type="sldNum" sz="quarter" idx="10"/>
          </p:nvPr>
        </p:nvSpPr>
        <p:spPr/>
        <p:txBody>
          <a:bodyPr/>
          <a:lstStyle/>
          <a:p>
            <a:fld id="{0ED2F454-2D76-4516-B892-4C2712B5DA48}" type="slidenum">
              <a:rPr lang="fr-FR" smtClean="0"/>
              <a:t>21</a:t>
            </a:fld>
            <a:endParaRPr lang="fr-FR"/>
          </a:p>
        </p:txBody>
      </p:sp>
    </p:spTree>
    <p:extLst>
      <p:ext uri="{BB962C8B-B14F-4D97-AF65-F5344CB8AC3E}">
        <p14:creationId xmlns:p14="http://schemas.microsoft.com/office/powerpoint/2010/main" val="26425119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peut représenter les acteurs</a:t>
            </a:r>
            <a:r>
              <a:rPr lang="fr-FR" baseline="0" dirty="0"/>
              <a:t> (humains, ou systèmes de toutes sortes) par des couloirs (</a:t>
            </a:r>
            <a:r>
              <a:rPr lang="fr-FR" baseline="0" dirty="0" err="1"/>
              <a:t>swimlanes</a:t>
            </a:r>
            <a:r>
              <a:rPr lang="fr-FR" baseline="0" dirty="0"/>
              <a:t>).</a:t>
            </a:r>
          </a:p>
          <a:p>
            <a:r>
              <a:rPr lang="fr-FR" baseline="0" dirty="0"/>
              <a:t>Montrer comment les créer, </a:t>
            </a:r>
            <a:r>
              <a:rPr lang="fr-FR" baseline="0"/>
              <a:t>ainsi qu’une </a:t>
            </a:r>
            <a:r>
              <a:rPr lang="fr-FR" baseline="0" dirty="0"/>
              <a:t>matrice (utilisé chez </a:t>
            </a:r>
            <a:r>
              <a:rPr lang="fr-FR" baseline="0" dirty="0" err="1"/>
              <a:t>Isagri</a:t>
            </a:r>
            <a:r>
              <a:rPr lang="fr-FR" baseline="0" dirty="0"/>
              <a:t> pour les diagramme de classes)</a:t>
            </a:r>
            <a:endParaRPr lang="fr-FR" dirty="0"/>
          </a:p>
          <a:p>
            <a:r>
              <a:rPr lang="fr-FR" dirty="0"/>
              <a:t>On peut représenter</a:t>
            </a:r>
            <a:r>
              <a:rPr lang="fr-FR" baseline="0" dirty="0"/>
              <a:t> les données qui sont passées entre 2 activités au moyen d’objets. Ici : le devis, le bon de commande, la facture…</a:t>
            </a:r>
            <a:r>
              <a:rPr lang="fr-FR" baseline="0" dirty="0" err="1"/>
              <a:t>etc</a:t>
            </a:r>
            <a:endParaRPr lang="fr-FR" baseline="0" dirty="0"/>
          </a:p>
          <a:p>
            <a:r>
              <a:rPr lang="fr-FR" baseline="0" dirty="0"/>
              <a:t>Les liens avec ces objets sont des « Object flow »</a:t>
            </a:r>
            <a:endParaRPr lang="fr-FR" dirty="0"/>
          </a:p>
        </p:txBody>
      </p:sp>
      <p:sp>
        <p:nvSpPr>
          <p:cNvPr id="4" name="Espace réservé du numéro de diapositive 3"/>
          <p:cNvSpPr>
            <a:spLocks noGrp="1"/>
          </p:cNvSpPr>
          <p:nvPr>
            <p:ph type="sldNum" sz="quarter" idx="10"/>
          </p:nvPr>
        </p:nvSpPr>
        <p:spPr/>
        <p:txBody>
          <a:bodyPr/>
          <a:lstStyle/>
          <a:p>
            <a:fld id="{0ED2F454-2D76-4516-B892-4C2712B5DA48}" type="slidenum">
              <a:rPr lang="fr-FR" smtClean="0"/>
              <a:t>22</a:t>
            </a:fld>
            <a:endParaRPr lang="fr-FR"/>
          </a:p>
        </p:txBody>
      </p:sp>
    </p:spTree>
    <p:extLst>
      <p:ext uri="{BB962C8B-B14F-4D97-AF65-F5344CB8AC3E}">
        <p14:creationId xmlns:p14="http://schemas.microsoft.com/office/powerpoint/2010/main" val="1895136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verra durant ces 2 jours les notions principales,</a:t>
            </a:r>
            <a:r>
              <a:rPr lang="fr-FR" baseline="0" dirty="0"/>
              <a:t> et les diagrammes UML les plus utilisés.</a:t>
            </a:r>
          </a:p>
          <a:p>
            <a:r>
              <a:rPr lang="fr-FR" baseline="0" dirty="0"/>
              <a:t>Ce cours et loin d’être exhaustif. On n’abordera pas tous les diagrammes, ni toutes le subtilités de chaque diagramme.</a:t>
            </a:r>
            <a:endParaRPr lang="fr-FR" dirty="0"/>
          </a:p>
          <a:p>
            <a:r>
              <a:rPr lang="fr-FR" dirty="0"/>
              <a:t>On ne s’attardera pas beaucoup sur</a:t>
            </a:r>
            <a:r>
              <a:rPr lang="fr-FR" baseline="0" dirty="0"/>
              <a:t> le diagramme de cas d’utilisation</a:t>
            </a:r>
            <a:endParaRPr lang="fr-FR" dirty="0"/>
          </a:p>
        </p:txBody>
      </p:sp>
      <p:sp>
        <p:nvSpPr>
          <p:cNvPr id="4" name="Espace réservé du numéro de diapositive 3"/>
          <p:cNvSpPr>
            <a:spLocks noGrp="1"/>
          </p:cNvSpPr>
          <p:nvPr>
            <p:ph type="sldNum" sz="quarter" idx="10"/>
          </p:nvPr>
        </p:nvSpPr>
        <p:spPr/>
        <p:txBody>
          <a:bodyPr/>
          <a:lstStyle/>
          <a:p>
            <a:fld id="{0ED2F454-2D76-4516-B892-4C2712B5DA48}" type="slidenum">
              <a:rPr lang="fr-FR" smtClean="0"/>
              <a:t>2</a:t>
            </a:fld>
            <a:endParaRPr lang="fr-FR"/>
          </a:p>
        </p:txBody>
      </p:sp>
    </p:spTree>
    <p:extLst>
      <p:ext uri="{BB962C8B-B14F-4D97-AF65-F5344CB8AC3E}">
        <p14:creationId xmlns:p14="http://schemas.microsoft.com/office/powerpoint/2010/main" val="18000363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Un ensemble d’actions peut être interrompu à tout moment par un événement interne ou externe, qui déclenche</a:t>
            </a:r>
            <a:r>
              <a:rPr lang="fr-FR" baseline="0" dirty="0"/>
              <a:t> une action spécifique.</a:t>
            </a:r>
          </a:p>
          <a:p>
            <a:r>
              <a:rPr lang="fr-FR" baseline="0" dirty="0"/>
              <a:t>L’ensemble des actions interruptibles est placé dans une zone d’activité interruptible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Montrer dans la barre d’outils les contrôles et relations correspondant à la demande d’annulation.</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a:t>NB/ Le lien de type </a:t>
            </a:r>
            <a:r>
              <a:rPr lang="fr-FR" baseline="0" dirty="0" err="1"/>
              <a:t>InterruptFlow</a:t>
            </a:r>
            <a:r>
              <a:rPr lang="fr-FR" baseline="0"/>
              <a:t> ne peut être créé que si l’évènement est placé à l’intérieur d’une zone d’activité interruptible.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a:t>Montrer comment on peut imbriquer les diagrammes de façon à avoir une vue de plus en plus fine. C’est un intérêt majeur pour appréhender un système complexe.</a:t>
            </a:r>
            <a:endParaRPr lang="fr-FR" dirty="0"/>
          </a:p>
          <a:p>
            <a:endParaRPr lang="fr-FR" dirty="0"/>
          </a:p>
          <a:p>
            <a:r>
              <a:rPr lang="fr-FR" dirty="0"/>
              <a:t>Exo sur la</a:t>
            </a:r>
            <a:r>
              <a:rPr lang="fr-FR" baseline="0" dirty="0"/>
              <a:t> compilation et l’exécution de code managé .net (20’)</a:t>
            </a:r>
            <a:endParaRPr lang="fr-FR" dirty="0"/>
          </a:p>
        </p:txBody>
      </p:sp>
      <p:sp>
        <p:nvSpPr>
          <p:cNvPr id="4" name="Espace réservé du numéro de diapositive 3"/>
          <p:cNvSpPr>
            <a:spLocks noGrp="1"/>
          </p:cNvSpPr>
          <p:nvPr>
            <p:ph type="sldNum" sz="quarter" idx="10"/>
          </p:nvPr>
        </p:nvSpPr>
        <p:spPr/>
        <p:txBody>
          <a:bodyPr/>
          <a:lstStyle/>
          <a:p>
            <a:fld id="{0ED2F454-2D76-4516-B892-4C2712B5DA48}" type="slidenum">
              <a:rPr lang="fr-FR" smtClean="0"/>
              <a:t>23</a:t>
            </a:fld>
            <a:endParaRPr lang="fr-FR"/>
          </a:p>
        </p:txBody>
      </p:sp>
    </p:spTree>
    <p:extLst>
      <p:ext uri="{BB962C8B-B14F-4D97-AF65-F5344CB8AC3E}">
        <p14:creationId xmlns:p14="http://schemas.microsoft.com/office/powerpoint/2010/main" val="326991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Un objet est donc un type servant à stocker des données dans des champs et à les gérer au travers des méthodes</a:t>
            </a:r>
          </a:p>
        </p:txBody>
      </p:sp>
      <p:sp>
        <p:nvSpPr>
          <p:cNvPr id="4" name="Espace réservé du numéro de diapositive 3"/>
          <p:cNvSpPr>
            <a:spLocks noGrp="1"/>
          </p:cNvSpPr>
          <p:nvPr>
            <p:ph type="sldNum" sz="quarter" idx="10"/>
          </p:nvPr>
        </p:nvSpPr>
        <p:spPr/>
        <p:txBody>
          <a:bodyPr/>
          <a:lstStyle/>
          <a:p>
            <a:fld id="{0ED2F454-2D76-4516-B892-4C2712B5DA48}" type="slidenum">
              <a:rPr lang="fr-FR" smtClean="0"/>
              <a:t>25</a:t>
            </a:fld>
            <a:endParaRPr lang="fr-FR"/>
          </a:p>
        </p:txBody>
      </p:sp>
    </p:spTree>
    <p:extLst>
      <p:ext uri="{BB962C8B-B14F-4D97-AF65-F5344CB8AC3E}">
        <p14:creationId xmlns:p14="http://schemas.microsoft.com/office/powerpoint/2010/main" val="32773981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modèle décrit complètement toutes les caractéristiques</a:t>
            </a:r>
            <a:r>
              <a:rPr lang="fr-FR" baseline="0" dirty="0"/>
              <a:t> permettant de créer des exemplaires.</a:t>
            </a:r>
          </a:p>
          <a:p>
            <a:r>
              <a:rPr lang="fr-FR" baseline="0" dirty="0"/>
              <a:t>Vocabulaire : créer une instance de classe = instancier cette classe</a:t>
            </a:r>
            <a:endParaRPr lang="fr-FR" dirty="0"/>
          </a:p>
        </p:txBody>
      </p:sp>
      <p:sp>
        <p:nvSpPr>
          <p:cNvPr id="4" name="Espace réservé du numéro de diapositive 3"/>
          <p:cNvSpPr>
            <a:spLocks noGrp="1"/>
          </p:cNvSpPr>
          <p:nvPr>
            <p:ph type="sldNum" sz="quarter" idx="10"/>
          </p:nvPr>
        </p:nvSpPr>
        <p:spPr/>
        <p:txBody>
          <a:bodyPr/>
          <a:lstStyle/>
          <a:p>
            <a:fld id="{0ED2F454-2D76-4516-B892-4C2712B5DA48}" type="slidenum">
              <a:rPr lang="fr-FR" smtClean="0"/>
              <a:t>26</a:t>
            </a:fld>
            <a:endParaRPr lang="fr-FR"/>
          </a:p>
        </p:txBody>
      </p:sp>
    </p:spTree>
    <p:extLst>
      <p:ext uri="{BB962C8B-B14F-4D97-AF65-F5344CB8AC3E}">
        <p14:creationId xmlns:p14="http://schemas.microsoft.com/office/powerpoint/2010/main" val="11353789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Dans la suite, nous allons décrire en détail</a:t>
            </a:r>
            <a:r>
              <a:rPr lang="fr-FR" baseline="0" dirty="0"/>
              <a:t> ces 3 principes de base.</a:t>
            </a:r>
          </a:p>
          <a:p>
            <a:endParaRPr lang="fr-FR" baseline="0" dirty="0"/>
          </a:p>
          <a:p>
            <a:r>
              <a:rPr lang="fr-FR" b="1" baseline="0" dirty="0"/>
              <a:t>Facilité de mise au point </a:t>
            </a:r>
            <a:r>
              <a:rPr lang="fr-FR" baseline="0" dirty="0"/>
              <a:t>: la modélisation objet permet de mieux isoler les responsabilités, et ainsi de découper un système complexe en briques plus ou moins autonomes et ayant des responsabilités bien définies.</a:t>
            </a:r>
          </a:p>
          <a:p>
            <a:r>
              <a:rPr lang="fr-FR" b="1" baseline="0" dirty="0"/>
              <a:t>Sécurisation</a:t>
            </a:r>
            <a:r>
              <a:rPr lang="fr-FR" baseline="0" dirty="0"/>
              <a:t> : via le principe d’encapsulation et via l’isolation des responsabilités, chaque brique définit clairement la façon dont elle doit être utilisée, et à un impact limité sur le système global</a:t>
            </a:r>
          </a:p>
          <a:p>
            <a:r>
              <a:rPr lang="fr-FR" b="1" baseline="0" dirty="0"/>
              <a:t>Modularité, réutilisation</a:t>
            </a:r>
            <a:r>
              <a:rPr lang="fr-FR" baseline="0" dirty="0"/>
              <a:t> : grâce à ces principes, on peut réutiliser des classes dans différents contextes, sans avoir à recoder plusieurs fois les mêmes choses</a:t>
            </a:r>
          </a:p>
          <a:p>
            <a:r>
              <a:rPr lang="fr-FR" b="1" baseline="0" dirty="0"/>
              <a:t>Extensibilité, évolutivité </a:t>
            </a:r>
            <a:r>
              <a:rPr lang="fr-FR" baseline="0" dirty="0"/>
              <a:t>: un système bien modélisé peut facilement être étendu, enrichi au fil du temps  sans remettre en cause tout l’architecture du code</a:t>
            </a:r>
            <a:endParaRPr lang="fr-FR" dirty="0"/>
          </a:p>
        </p:txBody>
      </p:sp>
      <p:sp>
        <p:nvSpPr>
          <p:cNvPr id="4" name="Espace réservé du numéro de diapositive 3"/>
          <p:cNvSpPr>
            <a:spLocks noGrp="1"/>
          </p:cNvSpPr>
          <p:nvPr>
            <p:ph type="sldNum" sz="quarter" idx="10"/>
          </p:nvPr>
        </p:nvSpPr>
        <p:spPr/>
        <p:txBody>
          <a:bodyPr/>
          <a:lstStyle/>
          <a:p>
            <a:fld id="{0ED2F454-2D76-4516-B892-4C2712B5DA48}" type="slidenum">
              <a:rPr lang="fr-FR" smtClean="0"/>
              <a:t>27</a:t>
            </a:fld>
            <a:endParaRPr lang="fr-FR"/>
          </a:p>
        </p:txBody>
      </p:sp>
    </p:spTree>
    <p:extLst>
      <p:ext uri="{BB962C8B-B14F-4D97-AF65-F5344CB8AC3E}">
        <p14:creationId xmlns:p14="http://schemas.microsoft.com/office/powerpoint/2010/main" val="16077309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L’encapsulation permet</a:t>
            </a:r>
            <a:r>
              <a:rPr lang="fr-FR" baseline="0" dirty="0"/>
              <a:t> également l’évolutivité dans le sens où les propriétés et méthodes offrent des points d’entrée pour ajouter des règles de gestions sans modifier la structure du code.</a:t>
            </a:r>
            <a:endParaRPr lang="fr-FR" dirty="0"/>
          </a:p>
        </p:txBody>
      </p:sp>
      <p:sp>
        <p:nvSpPr>
          <p:cNvPr id="4" name="Espace réservé du numéro de diapositive 3"/>
          <p:cNvSpPr>
            <a:spLocks noGrp="1"/>
          </p:cNvSpPr>
          <p:nvPr>
            <p:ph type="sldNum" sz="quarter" idx="10"/>
          </p:nvPr>
        </p:nvSpPr>
        <p:spPr/>
        <p:txBody>
          <a:bodyPr/>
          <a:lstStyle/>
          <a:p>
            <a:fld id="{0ED2F454-2D76-4516-B892-4C2712B5DA48}" type="slidenum">
              <a:rPr lang="fr-FR" smtClean="0"/>
              <a:t>28</a:t>
            </a:fld>
            <a:endParaRPr lang="fr-FR"/>
          </a:p>
        </p:txBody>
      </p:sp>
    </p:spTree>
    <p:extLst>
      <p:ext uri="{BB962C8B-B14F-4D97-AF65-F5344CB8AC3E}">
        <p14:creationId xmlns:p14="http://schemas.microsoft.com/office/powerpoint/2010/main" val="23346701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 : privé, + : publique, # : protégée</a:t>
            </a:r>
          </a:p>
          <a:p>
            <a:r>
              <a:rPr lang="fr-FR" dirty="0"/>
              <a:t>Bien expliquer pourquoi</a:t>
            </a:r>
            <a:r>
              <a:rPr lang="fr-FR" baseline="0" dirty="0"/>
              <a:t> chaque méthode est privée ou publique. </a:t>
            </a:r>
          </a:p>
          <a:p>
            <a:r>
              <a:rPr lang="fr-FR" baseline="0" dirty="0"/>
              <a:t>Les propriétés sont un moyen plus souple que l’écriture de méthodes </a:t>
            </a:r>
            <a:r>
              <a:rPr lang="fr-FR" baseline="0" dirty="0" err="1"/>
              <a:t>Get</a:t>
            </a:r>
            <a:r>
              <a:rPr lang="fr-FR" baseline="0" dirty="0"/>
              <a:t> et Set. Tous les langages de programmation ne proposent pas cette notion, mais en C# on l’utilise beaucoup</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a:t>Montrer comment créer des propriétés en mettant le stéréotype </a:t>
            </a:r>
            <a:r>
              <a:rPr lang="fr-FR" baseline="0" dirty="0" err="1"/>
              <a:t>Property</a:t>
            </a:r>
            <a:r>
              <a:rPr lang="fr-FR" baseline="0" dirty="0"/>
              <a:t> (</a:t>
            </a:r>
            <a:r>
              <a:rPr lang="fr-FR" baseline="0" dirty="0" err="1"/>
              <a:t>get</a:t>
            </a:r>
            <a:r>
              <a:rPr lang="fr-FR" baseline="0" dirty="0"/>
              <a:t>) sur une méthode.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a:t>Les propriétés permettent de modéliser plus finement l’accessibilité que les champs publics. Dans la réalité, en C# on n’utilise jamais de champs publics, mais toujours des propriétés.</a:t>
            </a:r>
          </a:p>
          <a:p>
            <a:r>
              <a:rPr lang="fr-FR" dirty="0"/>
              <a:t>A moins d’utiliser</a:t>
            </a:r>
            <a:r>
              <a:rPr lang="fr-FR" baseline="0" dirty="0"/>
              <a:t> EA pour générer directement le code C#, il n’est </a:t>
            </a:r>
            <a:r>
              <a:rPr lang="fr-FR" dirty="0"/>
              <a:t>pas indispensable de décrire les membres privés dans les diagrammes de classe. Le</a:t>
            </a:r>
            <a:r>
              <a:rPr lang="fr-FR" baseline="0" dirty="0"/>
              <a:t> plus important est de décrire l’interface publique de chaque classe et ses relations avec les autres objets</a:t>
            </a:r>
            <a:endParaRPr lang="fr-FR" dirty="0"/>
          </a:p>
        </p:txBody>
      </p:sp>
      <p:sp>
        <p:nvSpPr>
          <p:cNvPr id="4" name="Espace réservé du numéro de diapositive 3"/>
          <p:cNvSpPr>
            <a:spLocks noGrp="1"/>
          </p:cNvSpPr>
          <p:nvPr>
            <p:ph type="sldNum" sz="quarter" idx="10"/>
          </p:nvPr>
        </p:nvSpPr>
        <p:spPr/>
        <p:txBody>
          <a:bodyPr/>
          <a:lstStyle/>
          <a:p>
            <a:fld id="{0ED2F454-2D76-4516-B892-4C2712B5DA48}" type="slidenum">
              <a:rPr lang="fr-FR" smtClean="0"/>
              <a:t>29</a:t>
            </a:fld>
            <a:endParaRPr lang="fr-FR"/>
          </a:p>
        </p:txBody>
      </p:sp>
    </p:spTree>
    <p:extLst>
      <p:ext uri="{BB962C8B-B14F-4D97-AF65-F5344CB8AC3E}">
        <p14:creationId xmlns:p14="http://schemas.microsoft.com/office/powerpoint/2010/main" val="20070414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Sérialisable</a:t>
            </a:r>
            <a:r>
              <a:rPr lang="fr-FR" dirty="0"/>
              <a:t> = qui peuvent être transformés en représentation textuelle (ex : XML ou JSON) pour pouvoir être envoyés via les protocoles</a:t>
            </a:r>
            <a:r>
              <a:rPr lang="fr-FR" baseline="0" dirty="0"/>
              <a:t> basics de communication tel que http.</a:t>
            </a:r>
            <a:r>
              <a:rPr lang="fr-FR" dirty="0"/>
              <a:t> </a:t>
            </a:r>
          </a:p>
          <a:p>
            <a:r>
              <a:rPr lang="fr-FR" dirty="0" err="1"/>
              <a:t>Désérialisation</a:t>
            </a:r>
            <a:r>
              <a:rPr lang="fr-FR" dirty="0"/>
              <a:t> </a:t>
            </a:r>
            <a:r>
              <a:rPr lang="fr-FR" baseline="0" dirty="0"/>
              <a:t> = reconstruction des objets à partir de leur représentation textuelle</a:t>
            </a:r>
            <a:endParaRPr lang="fr-FR" dirty="0"/>
          </a:p>
        </p:txBody>
      </p:sp>
      <p:sp>
        <p:nvSpPr>
          <p:cNvPr id="4" name="Espace réservé du numéro de diapositive 3"/>
          <p:cNvSpPr>
            <a:spLocks noGrp="1"/>
          </p:cNvSpPr>
          <p:nvPr>
            <p:ph type="sldNum" sz="quarter" idx="10"/>
          </p:nvPr>
        </p:nvSpPr>
        <p:spPr/>
        <p:txBody>
          <a:bodyPr/>
          <a:lstStyle/>
          <a:p>
            <a:fld id="{0ED2F454-2D76-4516-B892-4C2712B5DA48}" type="slidenum">
              <a:rPr lang="fr-FR" smtClean="0"/>
              <a:t>30</a:t>
            </a:fld>
            <a:endParaRPr lang="fr-FR"/>
          </a:p>
        </p:txBody>
      </p:sp>
    </p:spTree>
    <p:extLst>
      <p:ext uri="{BB962C8B-B14F-4D97-AF65-F5344CB8AC3E}">
        <p14:creationId xmlns:p14="http://schemas.microsoft.com/office/powerpoint/2010/main" val="10287600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ED2F454-2D76-4516-B892-4C2712B5DA48}" type="slidenum">
              <a:rPr lang="fr-FR" smtClean="0"/>
              <a:t>31</a:t>
            </a:fld>
            <a:endParaRPr lang="fr-FR"/>
          </a:p>
        </p:txBody>
      </p:sp>
    </p:spTree>
    <p:extLst>
      <p:ext uri="{BB962C8B-B14F-4D97-AF65-F5344CB8AC3E}">
        <p14:creationId xmlns:p14="http://schemas.microsoft.com/office/powerpoint/2010/main" val="18800157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Il faut s’habituer</a:t>
            </a:r>
            <a:r>
              <a:rPr lang="fr-FR" baseline="0" dirty="0"/>
              <a:t> au vocabulaire, car on entend fréquemment toutes les variantes.</a:t>
            </a:r>
          </a:p>
        </p:txBody>
      </p:sp>
      <p:sp>
        <p:nvSpPr>
          <p:cNvPr id="4" name="Espace réservé du numéro de diapositive 3"/>
          <p:cNvSpPr>
            <a:spLocks noGrp="1"/>
          </p:cNvSpPr>
          <p:nvPr>
            <p:ph type="sldNum" sz="quarter" idx="10"/>
          </p:nvPr>
        </p:nvSpPr>
        <p:spPr/>
        <p:txBody>
          <a:bodyPr/>
          <a:lstStyle/>
          <a:p>
            <a:fld id="{0ED2F454-2D76-4516-B892-4C2712B5DA48}" type="slidenum">
              <a:rPr lang="fr-FR" smtClean="0"/>
              <a:t>32</a:t>
            </a:fld>
            <a:endParaRPr lang="fr-FR"/>
          </a:p>
        </p:txBody>
      </p:sp>
    </p:spTree>
    <p:extLst>
      <p:ext uri="{BB962C8B-B14F-4D97-AF65-F5344CB8AC3E}">
        <p14:creationId xmlns:p14="http://schemas.microsoft.com/office/powerpoint/2010/main" val="29298384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aseline="0" dirty="0"/>
              <a:t>Pour centraliser le code, on peut utiliser l’héritage ou l’agrégation (cf. + loin)</a:t>
            </a:r>
          </a:p>
          <a:p>
            <a:r>
              <a:rPr lang="fr-FR" baseline="0" dirty="0"/>
              <a:t>En C#, toutes les classes dérivent implicitement de </a:t>
            </a:r>
            <a:r>
              <a:rPr lang="fr-FR" baseline="0" dirty="0" err="1"/>
              <a:t>System.Object</a:t>
            </a:r>
            <a:endParaRPr lang="fr-FR" baseline="0" dirty="0"/>
          </a:p>
          <a:p>
            <a:r>
              <a:rPr lang="fr-FR" baseline="0" dirty="0"/>
              <a:t>EA permet de modéliser des choses qui ne sont pas réalistes (ex : redéfinition de méthodes privées…).</a:t>
            </a:r>
          </a:p>
          <a:p>
            <a:r>
              <a:rPr lang="fr-FR" baseline="0" dirty="0"/>
              <a:t>Dans EA, par défaut, les méthodes redéfinies ne sont pas marquées comme virtuelle. Mais en C# elles sont bien virtuelles par défaut.</a:t>
            </a:r>
            <a:endParaRPr lang="fr-FR" dirty="0"/>
          </a:p>
        </p:txBody>
      </p:sp>
      <p:sp>
        <p:nvSpPr>
          <p:cNvPr id="4" name="Espace réservé du numéro de diapositive 3"/>
          <p:cNvSpPr>
            <a:spLocks noGrp="1"/>
          </p:cNvSpPr>
          <p:nvPr>
            <p:ph type="sldNum" sz="quarter" idx="10"/>
          </p:nvPr>
        </p:nvSpPr>
        <p:spPr/>
        <p:txBody>
          <a:bodyPr/>
          <a:lstStyle/>
          <a:p>
            <a:fld id="{0ED2F454-2D76-4516-B892-4C2712B5DA48}" type="slidenum">
              <a:rPr lang="fr-FR" smtClean="0"/>
              <a:t>33</a:t>
            </a:fld>
            <a:endParaRPr lang="fr-FR"/>
          </a:p>
        </p:txBody>
      </p:sp>
    </p:spTree>
    <p:extLst>
      <p:ext uri="{BB962C8B-B14F-4D97-AF65-F5344CB8AC3E}">
        <p14:creationId xmlns:p14="http://schemas.microsoft.com/office/powerpoint/2010/main" val="1712785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aborderons tous</a:t>
            </a:r>
            <a:r>
              <a:rPr lang="fr-FR" baseline="0" dirty="0"/>
              <a:t> les concepts de la POO, et apprendront à les modéliser en UML. La formation C# permettra de les mettre en œuvre concrètement avec du code.</a:t>
            </a:r>
            <a:endParaRPr lang="fr-FR" dirty="0"/>
          </a:p>
          <a:p>
            <a:r>
              <a:rPr lang="fr-FR" dirty="0"/>
              <a:t>Principes de</a:t>
            </a:r>
            <a:r>
              <a:rPr lang="fr-FR" baseline="0" dirty="0"/>
              <a:t> base : encapsulation, abstraction, modularité</a:t>
            </a:r>
          </a:p>
          <a:p>
            <a:r>
              <a:rPr lang="fr-FR" baseline="0" dirty="0"/>
              <a:t>Classes et instances : caractéristiques d’une classes (membres privés, attributs, méthodes statiques, méthodes d’instance, constructeurs). </a:t>
            </a:r>
            <a:endParaRPr lang="fr-FR" dirty="0"/>
          </a:p>
          <a:p>
            <a:endParaRPr lang="fr-FR" baseline="0" dirty="0"/>
          </a:p>
          <a:p>
            <a:r>
              <a:rPr lang="fr-FR" baseline="0" dirty="0"/>
              <a:t>A la fin du 1</a:t>
            </a:r>
            <a:r>
              <a:rPr lang="fr-FR" baseline="30000" dirty="0"/>
              <a:t>er</a:t>
            </a:r>
            <a:r>
              <a:rPr lang="fr-FR" baseline="0" dirty="0"/>
              <a:t> jour de formation, on en sera à environ la moitié des principes de la POO </a:t>
            </a:r>
          </a:p>
        </p:txBody>
      </p:sp>
      <p:sp>
        <p:nvSpPr>
          <p:cNvPr id="4" name="Espace réservé du numéro de diapositive 3"/>
          <p:cNvSpPr>
            <a:spLocks noGrp="1"/>
          </p:cNvSpPr>
          <p:nvPr>
            <p:ph type="sldNum" sz="quarter" idx="10"/>
          </p:nvPr>
        </p:nvSpPr>
        <p:spPr/>
        <p:txBody>
          <a:bodyPr/>
          <a:lstStyle/>
          <a:p>
            <a:fld id="{0ED2F454-2D76-4516-B892-4C2712B5DA48}" type="slidenum">
              <a:rPr lang="fr-FR" smtClean="0"/>
              <a:t>3</a:t>
            </a:fld>
            <a:endParaRPr lang="fr-FR"/>
          </a:p>
        </p:txBody>
      </p:sp>
    </p:spTree>
    <p:extLst>
      <p:ext uri="{BB962C8B-B14F-4D97-AF65-F5344CB8AC3E}">
        <p14:creationId xmlns:p14="http://schemas.microsoft.com/office/powerpoint/2010/main" val="3328809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a:t>Dans la mesure du possible, disposer chaque classe au-dessous de sa classe mère (flèche pointant vers le haut).</a:t>
            </a:r>
          </a:p>
          <a:p>
            <a:r>
              <a:rPr lang="fr-FR" baseline="0" dirty="0"/>
              <a:t>La visibilité protégée (</a:t>
            </a:r>
            <a:r>
              <a:rPr lang="fr-FR" baseline="0" dirty="0" err="1"/>
              <a:t>Protected</a:t>
            </a:r>
            <a:r>
              <a:rPr lang="fr-FR" baseline="0" dirty="0"/>
              <a:t>) indique que </a:t>
            </a:r>
            <a:r>
              <a:rPr lang="fr-FR" sz="1200" kern="1200" dirty="0">
                <a:solidFill>
                  <a:schemeClr val="tx1"/>
                </a:solidFill>
                <a:effectLst/>
                <a:latin typeface="+mn-lt"/>
                <a:ea typeface="+mn-ea"/>
                <a:cs typeface="+mn-cs"/>
              </a:rPr>
              <a:t>le membre est accessible à l’intérieur de la classe, mais aussi dans les classes dérivées</a:t>
            </a:r>
            <a:endParaRPr lang="fr-FR" baseline="0" dirty="0"/>
          </a:p>
          <a:p>
            <a:r>
              <a:rPr lang="fr-FR" baseline="0" dirty="0"/>
              <a:t>Pour respecter le principe d’encapsulation, ne pas mettre les champs en protégé; les laisser privés.</a:t>
            </a:r>
          </a:p>
          <a:p>
            <a:r>
              <a:rPr lang="fr-FR" baseline="0" dirty="0"/>
              <a:t>Dans EA, rien ne différentie les méthodes virtuelles des autres visuellement. Il faut aller dans les propriétés avancées de chaque méthode pour voir la case Virtual</a:t>
            </a:r>
          </a:p>
          <a:p>
            <a:endParaRPr lang="fr-FR" baseline="0" dirty="0"/>
          </a:p>
        </p:txBody>
      </p:sp>
      <p:sp>
        <p:nvSpPr>
          <p:cNvPr id="4" name="Espace réservé du numéro de diapositive 3"/>
          <p:cNvSpPr>
            <a:spLocks noGrp="1"/>
          </p:cNvSpPr>
          <p:nvPr>
            <p:ph type="sldNum" sz="quarter" idx="10"/>
          </p:nvPr>
        </p:nvSpPr>
        <p:spPr/>
        <p:txBody>
          <a:bodyPr/>
          <a:lstStyle/>
          <a:p>
            <a:fld id="{0ED2F454-2D76-4516-B892-4C2712B5DA48}" type="slidenum">
              <a:rPr lang="fr-FR" smtClean="0"/>
              <a:t>34</a:t>
            </a:fld>
            <a:endParaRPr lang="fr-FR"/>
          </a:p>
        </p:txBody>
      </p:sp>
    </p:spTree>
    <p:extLst>
      <p:ext uri="{BB962C8B-B14F-4D97-AF65-F5344CB8AC3E}">
        <p14:creationId xmlns:p14="http://schemas.microsoft.com/office/powerpoint/2010/main" val="42090318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EA permet</a:t>
            </a:r>
            <a:r>
              <a:rPr lang="fr-FR" baseline="0" dirty="0"/>
              <a:t> de sélectionner les méthodes à redéfinir dans la classe dérivée. Il les met automatiquement en </a:t>
            </a:r>
            <a:r>
              <a:rPr lang="fr-FR" baseline="0" dirty="0" err="1"/>
              <a:t>override</a:t>
            </a:r>
            <a:r>
              <a:rPr lang="fr-FR" baseline="0" dirty="0"/>
              <a:t> dans les propriétés avancées (mais pas </a:t>
            </a:r>
            <a:r>
              <a:rPr lang="fr-FR" baseline="0" dirty="0" err="1"/>
              <a:t>virtual</a:t>
            </a:r>
            <a:r>
              <a:rPr lang="fr-FR" baseline="0" dirty="0"/>
              <a:t>)</a:t>
            </a:r>
          </a:p>
          <a:p>
            <a:r>
              <a:rPr lang="fr-FR" baseline="0" dirty="0"/>
              <a:t>Il faut définir le langage de programmation dans les propriétés de la classe pour avoir accès ensuite à certaines propriétés sur les méthodes. Ex : définir le langage C# pour avoir accès aux cases à cocher Virtual et </a:t>
            </a:r>
            <a:r>
              <a:rPr lang="fr-FR" baseline="0" dirty="0" err="1"/>
              <a:t>Override</a:t>
            </a:r>
            <a:endParaRPr lang="fr-FR" baseline="0" dirty="0"/>
          </a:p>
          <a:p>
            <a:endParaRPr lang="fr-FR" baseline="0" dirty="0"/>
          </a:p>
          <a:p>
            <a:r>
              <a:rPr lang="fr-FR" baseline="0" dirty="0"/>
              <a:t>Petit exo rapide : faire un diagramme de classes décrivant une hiérarchie de formes géométriques en 2D (rond, triangle carré, rectangle) avec les membres nécessaires pour calculer leur périmètre et leur aire.</a:t>
            </a:r>
          </a:p>
          <a:p>
            <a:r>
              <a:rPr lang="fr-FR" baseline="0" dirty="0"/>
              <a:t>NB/ plusieurs solutions : on peut faire dériver carré de rectangle ou non.</a:t>
            </a:r>
          </a:p>
          <a:p>
            <a:endParaRPr lang="fr-FR" baseline="0" dirty="0"/>
          </a:p>
          <a:p>
            <a:r>
              <a:rPr lang="fr-FR" baseline="0" dirty="0"/>
              <a:t>S’il reste du temps en fin de journée, compléter l’exo :</a:t>
            </a:r>
          </a:p>
          <a:p>
            <a:pPr marL="171450" indent="-171450">
              <a:buFont typeface="Arial" panose="020B0604020202020204" pitchFamily="34" charset="0"/>
              <a:buChar char="•"/>
            </a:pPr>
            <a:r>
              <a:rPr lang="fr-FR" baseline="0" dirty="0"/>
              <a:t>Ajouter un compteur de polygones</a:t>
            </a:r>
          </a:p>
          <a:p>
            <a:pPr marL="171450" indent="-171450">
              <a:buFont typeface="Arial" panose="020B0604020202020204" pitchFamily="34" charset="0"/>
              <a:buChar char="•"/>
            </a:pPr>
            <a:r>
              <a:rPr lang="fr-FR" baseline="0" dirty="0"/>
              <a:t>Ajouter une classe pour dessiner, positionner, supprimer, redimensionner, trier… des polygones</a:t>
            </a:r>
          </a:p>
          <a:p>
            <a:pPr marL="0" indent="0">
              <a:buFont typeface="Arial" panose="020B0604020202020204" pitchFamily="34" charset="0"/>
              <a:buNone/>
            </a:pPr>
            <a:r>
              <a:rPr lang="fr-FR" baseline="0" dirty="0"/>
              <a:t>Demander à un des stagiaires de présenter sa solution</a:t>
            </a:r>
          </a:p>
        </p:txBody>
      </p:sp>
      <p:sp>
        <p:nvSpPr>
          <p:cNvPr id="4" name="Espace réservé du numéro de diapositive 3"/>
          <p:cNvSpPr>
            <a:spLocks noGrp="1"/>
          </p:cNvSpPr>
          <p:nvPr>
            <p:ph type="sldNum" sz="quarter" idx="10"/>
          </p:nvPr>
        </p:nvSpPr>
        <p:spPr/>
        <p:txBody>
          <a:bodyPr/>
          <a:lstStyle/>
          <a:p>
            <a:fld id="{0ED2F454-2D76-4516-B892-4C2712B5DA48}" type="slidenum">
              <a:rPr lang="fr-FR" smtClean="0"/>
              <a:t>35</a:t>
            </a:fld>
            <a:endParaRPr lang="fr-FR"/>
          </a:p>
        </p:txBody>
      </p:sp>
    </p:spTree>
    <p:extLst>
      <p:ext uri="{BB962C8B-B14F-4D97-AF65-F5344CB8AC3E}">
        <p14:creationId xmlns:p14="http://schemas.microsoft.com/office/powerpoint/2010/main" val="38040984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Seules les classes abstraites peuvent contenir des méthodes abstraites. Elles peuvent aussi contenir des méthodes</a:t>
            </a:r>
            <a:r>
              <a:rPr lang="fr-FR" baseline="0" dirty="0"/>
              <a:t> concrètes</a:t>
            </a:r>
            <a:endParaRPr lang="fr-FR" dirty="0"/>
          </a:p>
          <a:p>
            <a:r>
              <a:rPr lang="fr-FR" dirty="0"/>
              <a:t>On peut par exemple utiliser une classe abstraite pour centraliser l’implémentation d’une interface</a:t>
            </a:r>
          </a:p>
        </p:txBody>
      </p:sp>
      <p:sp>
        <p:nvSpPr>
          <p:cNvPr id="4" name="Espace réservé du numéro de diapositive 3"/>
          <p:cNvSpPr>
            <a:spLocks noGrp="1"/>
          </p:cNvSpPr>
          <p:nvPr>
            <p:ph type="sldNum" sz="quarter" idx="10"/>
          </p:nvPr>
        </p:nvSpPr>
        <p:spPr/>
        <p:txBody>
          <a:bodyPr/>
          <a:lstStyle/>
          <a:p>
            <a:fld id="{0ED2F454-2D76-4516-B892-4C2712B5DA48}" type="slidenum">
              <a:rPr lang="fr-FR" smtClean="0"/>
              <a:t>36</a:t>
            </a:fld>
            <a:endParaRPr lang="fr-FR"/>
          </a:p>
        </p:txBody>
      </p:sp>
    </p:spTree>
    <p:extLst>
      <p:ext uri="{BB962C8B-B14F-4D97-AF65-F5344CB8AC3E}">
        <p14:creationId xmlns:p14="http://schemas.microsoft.com/office/powerpoint/2010/main" val="38298748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Seules les classes abstraites peuvent contenir des méthodes abstraites. Elles peuvent aussi contenir des méthodes</a:t>
            </a:r>
            <a:r>
              <a:rPr lang="fr-FR" baseline="0" dirty="0"/>
              <a:t> concrètes</a:t>
            </a:r>
            <a:endParaRPr lang="fr-FR" dirty="0"/>
          </a:p>
          <a:p>
            <a:r>
              <a:rPr lang="fr-FR" dirty="0"/>
              <a:t>On peut par exemple utiliser une classe abstraite pour centraliser l’implémentation d’une interface</a:t>
            </a:r>
          </a:p>
          <a:p>
            <a:endParaRPr lang="fr-FR" baseline="0" dirty="0"/>
          </a:p>
          <a:p>
            <a:r>
              <a:rPr lang="fr-FR" baseline="0" dirty="0"/>
              <a:t>Application : rendre les propriétés Périmètre et Aire abstraites sur Polygone</a:t>
            </a:r>
            <a:endParaRPr lang="fr-FR" dirty="0"/>
          </a:p>
        </p:txBody>
      </p:sp>
      <p:sp>
        <p:nvSpPr>
          <p:cNvPr id="4" name="Espace réservé du numéro de diapositive 3"/>
          <p:cNvSpPr>
            <a:spLocks noGrp="1"/>
          </p:cNvSpPr>
          <p:nvPr>
            <p:ph type="sldNum" sz="quarter" idx="10"/>
          </p:nvPr>
        </p:nvSpPr>
        <p:spPr/>
        <p:txBody>
          <a:bodyPr/>
          <a:lstStyle/>
          <a:p>
            <a:fld id="{0ED2F454-2D76-4516-B892-4C2712B5DA48}" type="slidenum">
              <a:rPr lang="fr-FR" smtClean="0"/>
              <a:t>37</a:t>
            </a:fld>
            <a:endParaRPr lang="fr-FR"/>
          </a:p>
        </p:txBody>
      </p:sp>
    </p:spTree>
    <p:extLst>
      <p:ext uri="{BB962C8B-B14F-4D97-AF65-F5344CB8AC3E}">
        <p14:creationId xmlns:p14="http://schemas.microsoft.com/office/powerpoint/2010/main" val="8803211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Implémenter = fournir un corps</a:t>
            </a:r>
          </a:p>
        </p:txBody>
      </p:sp>
      <p:sp>
        <p:nvSpPr>
          <p:cNvPr id="4" name="Espace réservé du numéro de diapositive 3"/>
          <p:cNvSpPr>
            <a:spLocks noGrp="1"/>
          </p:cNvSpPr>
          <p:nvPr>
            <p:ph type="sldNum" sz="quarter" idx="10"/>
          </p:nvPr>
        </p:nvSpPr>
        <p:spPr/>
        <p:txBody>
          <a:bodyPr/>
          <a:lstStyle/>
          <a:p>
            <a:fld id="{0ED2F454-2D76-4516-B892-4C2712B5DA48}" type="slidenum">
              <a:rPr lang="fr-FR" smtClean="0"/>
              <a:t>38</a:t>
            </a:fld>
            <a:endParaRPr lang="fr-FR"/>
          </a:p>
        </p:txBody>
      </p:sp>
    </p:spTree>
    <p:extLst>
      <p:ext uri="{BB962C8B-B14F-4D97-AF65-F5344CB8AC3E}">
        <p14:creationId xmlns:p14="http://schemas.microsoft.com/office/powerpoint/2010/main" val="27385062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aseline="0" dirty="0"/>
              <a:t>Le .net framework fournit par exemple des interfaces pour les collections, afin de définir différentes façons d’accéder aux éléments des collections.</a:t>
            </a:r>
          </a:p>
          <a:p>
            <a:endParaRPr lang="fr-FR" dirty="0"/>
          </a:p>
          <a:p>
            <a:r>
              <a:rPr lang="fr-FR" dirty="0"/>
              <a:t>Exo sur</a:t>
            </a:r>
            <a:r>
              <a:rPr lang="fr-FR" baseline="0" dirty="0"/>
              <a:t> les systèmes programmables</a:t>
            </a:r>
            <a:endParaRPr lang="fr-FR" dirty="0"/>
          </a:p>
        </p:txBody>
      </p:sp>
      <p:sp>
        <p:nvSpPr>
          <p:cNvPr id="4" name="Espace réservé du numéro de diapositive 3"/>
          <p:cNvSpPr>
            <a:spLocks noGrp="1"/>
          </p:cNvSpPr>
          <p:nvPr>
            <p:ph type="sldNum" sz="quarter" idx="10"/>
          </p:nvPr>
        </p:nvSpPr>
        <p:spPr/>
        <p:txBody>
          <a:bodyPr/>
          <a:lstStyle/>
          <a:p>
            <a:fld id="{0ED2F454-2D76-4516-B892-4C2712B5DA48}" type="slidenum">
              <a:rPr lang="fr-FR" smtClean="0"/>
              <a:t>39</a:t>
            </a:fld>
            <a:endParaRPr lang="fr-FR"/>
          </a:p>
        </p:txBody>
      </p:sp>
    </p:spTree>
    <p:extLst>
      <p:ext uri="{BB962C8B-B14F-4D97-AF65-F5344CB8AC3E}">
        <p14:creationId xmlns:p14="http://schemas.microsoft.com/office/powerpoint/2010/main" val="22764860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mot Interface dans la première ligne désigne la partie de l’entité accessible de l’extérieur.</a:t>
            </a:r>
          </a:p>
          <a:p>
            <a:r>
              <a:rPr lang="fr-FR" dirty="0"/>
              <a:t>Les méthodes virtuelles redéfinies dans les dérivées permettent le polymorphisme. Pour</a:t>
            </a:r>
            <a:r>
              <a:rPr lang="fr-FR" baseline="0" dirty="0"/>
              <a:t> obtenir un comportement polymorphique, il faut utiliser des variables du type ancêtre contenant des objets du type dérivé (nous verrons cela en C#)</a:t>
            </a:r>
            <a:endParaRPr lang="fr-FR" dirty="0"/>
          </a:p>
        </p:txBody>
      </p:sp>
      <p:sp>
        <p:nvSpPr>
          <p:cNvPr id="4" name="Espace réservé du numéro de diapositive 3"/>
          <p:cNvSpPr>
            <a:spLocks noGrp="1"/>
          </p:cNvSpPr>
          <p:nvPr>
            <p:ph type="sldNum" sz="quarter" idx="10"/>
          </p:nvPr>
        </p:nvSpPr>
        <p:spPr/>
        <p:txBody>
          <a:bodyPr/>
          <a:lstStyle/>
          <a:p>
            <a:fld id="{0ED2F454-2D76-4516-B892-4C2712B5DA48}" type="slidenum">
              <a:rPr lang="fr-FR" smtClean="0"/>
              <a:t>40</a:t>
            </a:fld>
            <a:endParaRPr lang="fr-FR"/>
          </a:p>
        </p:txBody>
      </p:sp>
    </p:spTree>
    <p:extLst>
      <p:ext uri="{BB962C8B-B14F-4D97-AF65-F5344CB8AC3E}">
        <p14:creationId xmlns:p14="http://schemas.microsoft.com/office/powerpoint/2010/main" val="4106029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ED2F454-2D76-4516-B892-4C2712B5DA48}" type="slidenum">
              <a:rPr lang="fr-FR" smtClean="0"/>
              <a:t>42</a:t>
            </a:fld>
            <a:endParaRPr lang="fr-FR"/>
          </a:p>
        </p:txBody>
      </p:sp>
    </p:spTree>
    <p:extLst>
      <p:ext uri="{BB962C8B-B14F-4D97-AF65-F5344CB8AC3E}">
        <p14:creationId xmlns:p14="http://schemas.microsoft.com/office/powerpoint/2010/main" val="14748719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ED2F454-2D76-4516-B892-4C2712B5DA48}" type="slidenum">
              <a:rPr lang="fr-FR" smtClean="0"/>
              <a:t>43</a:t>
            </a:fld>
            <a:endParaRPr lang="fr-FR"/>
          </a:p>
        </p:txBody>
      </p:sp>
    </p:spTree>
    <p:extLst>
      <p:ext uri="{BB962C8B-B14F-4D97-AF65-F5344CB8AC3E}">
        <p14:creationId xmlns:p14="http://schemas.microsoft.com/office/powerpoint/2010/main" val="20878348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En pratique,</a:t>
            </a:r>
            <a:r>
              <a:rPr lang="fr-FR" baseline="0" dirty="0"/>
              <a:t> dans le code on ne fait guère de différence entre les 2. L’agrégation est souvent implémentée comme la composition</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La multiplicité est spécifié à</a:t>
            </a:r>
            <a:r>
              <a:rPr lang="fr-FR" baseline="0" dirty="0"/>
              <a:t> côté de la classe à laquelle elle s’applique. Ex : L’UC comprend 1 ou plusieurs processeurs. La multiplicité 1..* est précisée à côté de la classe Processeur.</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0ED2F454-2D76-4516-B892-4C2712B5DA48}" type="slidenum">
              <a:rPr lang="fr-FR" smtClean="0"/>
              <a:t>44</a:t>
            </a:fld>
            <a:endParaRPr lang="fr-FR"/>
          </a:p>
        </p:txBody>
      </p:sp>
    </p:spTree>
    <p:extLst>
      <p:ext uri="{BB962C8B-B14F-4D97-AF65-F5344CB8AC3E}">
        <p14:creationId xmlns:p14="http://schemas.microsoft.com/office/powerpoint/2010/main" val="4029699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verra durant ces 2 jours les notions principales,</a:t>
            </a:r>
            <a:r>
              <a:rPr lang="fr-FR" baseline="0" dirty="0"/>
              <a:t> et les diagrammes UML les plus utilisés. Ce cours et loin d’être exhaustif. On n’abordera pas tous les diagrammes, ni toutes le subtilités de chaque diagramme.</a:t>
            </a:r>
          </a:p>
        </p:txBody>
      </p:sp>
      <p:sp>
        <p:nvSpPr>
          <p:cNvPr id="4" name="Espace réservé du numéro de diapositive 3"/>
          <p:cNvSpPr>
            <a:spLocks noGrp="1"/>
          </p:cNvSpPr>
          <p:nvPr>
            <p:ph type="sldNum" sz="quarter" idx="10"/>
          </p:nvPr>
        </p:nvSpPr>
        <p:spPr/>
        <p:txBody>
          <a:bodyPr/>
          <a:lstStyle/>
          <a:p>
            <a:fld id="{0ED2F454-2D76-4516-B892-4C2712B5DA48}" type="slidenum">
              <a:rPr lang="fr-FR" smtClean="0"/>
              <a:t>4</a:t>
            </a:fld>
            <a:endParaRPr lang="fr-FR"/>
          </a:p>
        </p:txBody>
      </p:sp>
    </p:spTree>
    <p:extLst>
      <p:ext uri="{BB962C8B-B14F-4D97-AF65-F5344CB8AC3E}">
        <p14:creationId xmlns:p14="http://schemas.microsoft.com/office/powerpoint/2010/main" val="23551918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peut</a:t>
            </a:r>
            <a:r>
              <a:rPr lang="fr-FR" baseline="0" dirty="0"/>
              <a:t> utiliser conjointement l’héritage et l’agrégation. Dans notre exemple, si la classe Bâtiment est dérivée en plusieurs types, le fait qu’elle agrège une classe Dimensions permet d’en faire bénéficier tous ses types dérivés.</a:t>
            </a:r>
          </a:p>
        </p:txBody>
      </p:sp>
      <p:sp>
        <p:nvSpPr>
          <p:cNvPr id="4" name="Espace réservé du numéro de diapositive 3"/>
          <p:cNvSpPr>
            <a:spLocks noGrp="1"/>
          </p:cNvSpPr>
          <p:nvPr>
            <p:ph type="sldNum" sz="quarter" idx="10"/>
          </p:nvPr>
        </p:nvSpPr>
        <p:spPr/>
        <p:txBody>
          <a:bodyPr/>
          <a:lstStyle/>
          <a:p>
            <a:fld id="{0ED2F454-2D76-4516-B892-4C2712B5DA48}" type="slidenum">
              <a:rPr lang="fr-FR" smtClean="0"/>
              <a:t>45</a:t>
            </a:fld>
            <a:endParaRPr lang="fr-FR"/>
          </a:p>
        </p:txBody>
      </p:sp>
    </p:spTree>
    <p:extLst>
      <p:ext uri="{BB962C8B-B14F-4D97-AF65-F5344CB8AC3E}">
        <p14:creationId xmlns:p14="http://schemas.microsoft.com/office/powerpoint/2010/main" val="1286455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ED2F454-2D76-4516-B892-4C2712B5DA48}" type="slidenum">
              <a:rPr lang="fr-FR" smtClean="0"/>
              <a:t>46</a:t>
            </a:fld>
            <a:endParaRPr lang="fr-FR"/>
          </a:p>
        </p:txBody>
      </p:sp>
    </p:spTree>
    <p:extLst>
      <p:ext uri="{BB962C8B-B14F-4D97-AF65-F5344CB8AC3E}">
        <p14:creationId xmlns:p14="http://schemas.microsoft.com/office/powerpoint/2010/main" val="6252987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créer la classe association</a:t>
            </a:r>
            <a:r>
              <a:rPr lang="fr-FR" baseline="0" dirty="0"/>
              <a:t> de cet exemple, on a créé tout d’abord les classes Groupe et Musicien, puis on a tiré un lien de type « Association class » entre les 2 (lien présent dans la barre d’outils)</a:t>
            </a:r>
          </a:p>
          <a:p>
            <a:r>
              <a:rPr lang="fr-FR" baseline="0" dirty="0"/>
              <a:t>Une énumération n’est pas une classe; c’est une liste des valeurs que peut prendre un attribut. Ces valeurs sont modélisées dans EA par des attributs</a:t>
            </a:r>
          </a:p>
          <a:p>
            <a:endParaRPr lang="fr-FR" baseline="0" dirty="0"/>
          </a:p>
          <a:p>
            <a:r>
              <a:rPr lang="fr-FR" baseline="0" dirty="0"/>
              <a:t>Exercice sur l’hôtel (illustre notamment la classe association, la composition et l’énumération)</a:t>
            </a:r>
            <a:endParaRPr lang="fr-FR" dirty="0"/>
          </a:p>
        </p:txBody>
      </p:sp>
      <p:sp>
        <p:nvSpPr>
          <p:cNvPr id="4" name="Espace réservé du numéro de diapositive 3"/>
          <p:cNvSpPr>
            <a:spLocks noGrp="1"/>
          </p:cNvSpPr>
          <p:nvPr>
            <p:ph type="sldNum" sz="quarter" idx="10"/>
          </p:nvPr>
        </p:nvSpPr>
        <p:spPr/>
        <p:txBody>
          <a:bodyPr/>
          <a:lstStyle/>
          <a:p>
            <a:fld id="{0ED2F454-2D76-4516-B892-4C2712B5DA48}" type="slidenum">
              <a:rPr lang="fr-FR" smtClean="0"/>
              <a:t>47</a:t>
            </a:fld>
            <a:endParaRPr lang="fr-FR"/>
          </a:p>
        </p:txBody>
      </p:sp>
    </p:spTree>
    <p:extLst>
      <p:ext uri="{BB962C8B-B14F-4D97-AF65-F5344CB8AC3E}">
        <p14:creationId xmlns:p14="http://schemas.microsoft.com/office/powerpoint/2010/main" val="41235326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contraintes sont créées à partir de l’élément </a:t>
            </a:r>
            <a:r>
              <a:rPr lang="fr-FR" dirty="0" err="1"/>
              <a:t>Constraint</a:t>
            </a:r>
            <a:r>
              <a:rPr lang="fr-FR" dirty="0"/>
              <a:t> de la partie Common de</a:t>
            </a:r>
            <a:r>
              <a:rPr lang="fr-FR" baseline="0" dirty="0"/>
              <a:t> la barre d’outils</a:t>
            </a:r>
          </a:p>
          <a:p>
            <a:r>
              <a:rPr lang="fr-FR" dirty="0"/>
              <a:t>Elle peuvent sur des classes ou des relations (éventuellement plusieurs en même</a:t>
            </a:r>
            <a:r>
              <a:rPr lang="fr-FR" baseline="0" dirty="0"/>
              <a:t> temps comme ici)</a:t>
            </a:r>
          </a:p>
          <a:p>
            <a:r>
              <a:rPr lang="fr-FR" baseline="0" dirty="0"/>
              <a:t>Proposer de refaire l’exemple du haut dans EA pour se faire la main</a:t>
            </a:r>
            <a:endParaRPr lang="fr-FR" dirty="0"/>
          </a:p>
          <a:p>
            <a:endParaRPr lang="fr-FR" dirty="0"/>
          </a:p>
          <a:p>
            <a:r>
              <a:rPr lang="fr-FR" dirty="0"/>
              <a:t>Exercice sur l’université avec les étudiants et enseignants.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a:t>Exercice sur les systèmes de chauffages (récapitule héritage, classes abstraites, agrégation…)</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0ED2F454-2D76-4516-B892-4C2712B5DA48}" type="slidenum">
              <a:rPr lang="fr-FR" smtClean="0"/>
              <a:t>48</a:t>
            </a:fld>
            <a:endParaRPr lang="fr-FR"/>
          </a:p>
        </p:txBody>
      </p:sp>
    </p:spTree>
    <p:extLst>
      <p:ext uri="{BB962C8B-B14F-4D97-AF65-F5344CB8AC3E}">
        <p14:creationId xmlns:p14="http://schemas.microsoft.com/office/powerpoint/2010/main" val="25707481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ED2F454-2D76-4516-B892-4C2712B5DA48}" type="slidenum">
              <a:rPr lang="fr-FR" smtClean="0"/>
              <a:t>52</a:t>
            </a:fld>
            <a:endParaRPr lang="fr-FR"/>
          </a:p>
        </p:txBody>
      </p:sp>
    </p:spTree>
    <p:extLst>
      <p:ext uri="{BB962C8B-B14F-4D97-AF65-F5344CB8AC3E}">
        <p14:creationId xmlns:p14="http://schemas.microsoft.com/office/powerpoint/2010/main" val="23728385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Montrer</a:t>
            </a:r>
            <a:r>
              <a:rPr lang="fr-FR" baseline="0" dirty="0"/>
              <a:t> ce diagramme dans EA et le refaire faire pour s’entrainer</a:t>
            </a:r>
          </a:p>
          <a:p>
            <a:r>
              <a:rPr lang="fr-FR" baseline="0" dirty="0"/>
              <a:t>Montrer les différents types de messages (self, retour, asynchrones) et comment les créer</a:t>
            </a:r>
          </a:p>
          <a:p>
            <a:r>
              <a:rPr lang="fr-FR" baseline="0" dirty="0"/>
              <a:t>Montrer comment utiliser les petites flèches « </a:t>
            </a:r>
            <a:r>
              <a:rPr lang="fr-FR" baseline="0" dirty="0" err="1"/>
              <a:t>Raise</a:t>
            </a:r>
            <a:r>
              <a:rPr lang="fr-FR" baseline="0" dirty="0"/>
              <a:t>/</a:t>
            </a:r>
            <a:r>
              <a:rPr lang="fr-FR" baseline="0" dirty="0" err="1"/>
              <a:t>lower</a:t>
            </a:r>
            <a:r>
              <a:rPr lang="fr-FR" baseline="0" dirty="0"/>
              <a:t> activation </a:t>
            </a:r>
            <a:r>
              <a:rPr lang="fr-FR" baseline="0" dirty="0" err="1"/>
              <a:t>level</a:t>
            </a:r>
            <a:r>
              <a:rPr lang="fr-FR" baseline="0" dirty="0"/>
              <a:t> » sur les messages</a:t>
            </a:r>
          </a:p>
          <a:p>
            <a:r>
              <a:rPr lang="fr-FR" baseline="0" dirty="0"/>
              <a:t>Expliquer la signification des barre verticales sur les lignes de vie (imbrication d’appels de méthodes)</a:t>
            </a:r>
          </a:p>
          <a:p>
            <a:endParaRPr lang="fr-FR" baseline="0" dirty="0"/>
          </a:p>
          <a:p>
            <a:r>
              <a:rPr lang="fr-FR" baseline="0" dirty="0"/>
              <a:t>Exo sur la mise en marche d’une chaudière</a:t>
            </a:r>
            <a:endParaRPr lang="fr-FR" dirty="0"/>
          </a:p>
        </p:txBody>
      </p:sp>
      <p:sp>
        <p:nvSpPr>
          <p:cNvPr id="4" name="Espace réservé du numéro de diapositive 3"/>
          <p:cNvSpPr>
            <a:spLocks noGrp="1"/>
          </p:cNvSpPr>
          <p:nvPr>
            <p:ph type="sldNum" sz="quarter" idx="10"/>
          </p:nvPr>
        </p:nvSpPr>
        <p:spPr/>
        <p:txBody>
          <a:bodyPr/>
          <a:lstStyle/>
          <a:p>
            <a:fld id="{0ED2F454-2D76-4516-B892-4C2712B5DA48}" type="slidenum">
              <a:rPr lang="fr-FR" smtClean="0"/>
              <a:t>53</a:t>
            </a:fld>
            <a:endParaRPr lang="fr-FR"/>
          </a:p>
        </p:txBody>
      </p:sp>
    </p:spTree>
    <p:extLst>
      <p:ext uri="{BB962C8B-B14F-4D97-AF65-F5344CB8AC3E}">
        <p14:creationId xmlns:p14="http://schemas.microsoft.com/office/powerpoint/2010/main" val="37852261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Montrer</a:t>
            </a:r>
            <a:r>
              <a:rPr lang="fr-FR" baseline="0" dirty="0"/>
              <a:t> ce diagramme dans EA</a:t>
            </a:r>
          </a:p>
          <a:p>
            <a:r>
              <a:rPr lang="fr-FR" baseline="0" dirty="0"/>
              <a:t>On peut créer des lignes de vie à partir d’instances de classes issues de diagrammes de classes</a:t>
            </a:r>
          </a:p>
          <a:p>
            <a:r>
              <a:rPr lang="fr-FR" baseline="0" dirty="0"/>
              <a:t>Ce diagramme est très simplifié. On pourrait préciser arrêt, ouverture des portes, montée dans l’ascenseur…</a:t>
            </a:r>
          </a:p>
          <a:p>
            <a:endParaRPr lang="fr-FR" baseline="0" dirty="0"/>
          </a:p>
          <a:p>
            <a:r>
              <a:rPr lang="fr-FR" baseline="0" dirty="0"/>
              <a:t>Exo sur le paiement de l’addition au resto</a:t>
            </a:r>
            <a:endParaRPr lang="fr-FR" dirty="0"/>
          </a:p>
        </p:txBody>
      </p:sp>
      <p:sp>
        <p:nvSpPr>
          <p:cNvPr id="4" name="Espace réservé du numéro de diapositive 3"/>
          <p:cNvSpPr>
            <a:spLocks noGrp="1"/>
          </p:cNvSpPr>
          <p:nvPr>
            <p:ph type="sldNum" sz="quarter" idx="10"/>
          </p:nvPr>
        </p:nvSpPr>
        <p:spPr/>
        <p:txBody>
          <a:bodyPr/>
          <a:lstStyle/>
          <a:p>
            <a:fld id="{0ED2F454-2D76-4516-B892-4C2712B5DA48}" type="slidenum">
              <a:rPr lang="fr-FR" smtClean="0"/>
              <a:t>54</a:t>
            </a:fld>
            <a:endParaRPr lang="fr-FR"/>
          </a:p>
        </p:txBody>
      </p:sp>
    </p:spTree>
    <p:extLst>
      <p:ext uri="{BB962C8B-B14F-4D97-AF65-F5344CB8AC3E}">
        <p14:creationId xmlns:p14="http://schemas.microsoft.com/office/powerpoint/2010/main" val="28806942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 diagramme ci-dessus est une vue différente du système de freinage vu précédemment avec le diagramme de séquence. On voit plus facilement</a:t>
            </a:r>
            <a:r>
              <a:rPr lang="fr-FR" baseline="0" dirty="0"/>
              <a:t> les messages échangés entre les objets.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a:t>Pour créer un message, il faut créer une association puis faire un clic droit dessus et sélectionner « </a:t>
            </a:r>
            <a:r>
              <a:rPr lang="fr-FR" baseline="0" dirty="0" err="1"/>
              <a:t>Add</a:t>
            </a:r>
            <a:r>
              <a:rPr lang="fr-FR" baseline="0" dirty="0"/>
              <a:t> message… ». La couleur et la numérotation sont réinitialisés à chaque nouveau groupe (propriété « </a:t>
            </a:r>
            <a:r>
              <a:rPr lang="fr-FR" baseline="0" dirty="0" err="1"/>
              <a:t>start</a:t>
            </a:r>
            <a:r>
              <a:rPr lang="fr-FR" baseline="0" dirty="0"/>
              <a:t> new group » du message)</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0ED2F454-2D76-4516-B892-4C2712B5DA48}" type="slidenum">
              <a:rPr lang="fr-FR" smtClean="0"/>
              <a:t>56</a:t>
            </a:fld>
            <a:endParaRPr lang="fr-FR"/>
          </a:p>
        </p:txBody>
      </p:sp>
    </p:spTree>
    <p:extLst>
      <p:ext uri="{BB962C8B-B14F-4D97-AF65-F5344CB8AC3E}">
        <p14:creationId xmlns:p14="http://schemas.microsoft.com/office/powerpoint/2010/main" val="2074855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 diagramme ci-contre est une vue différente du système de freinage vu précédemment avec le diagramme de séquence. On voit plus facilement</a:t>
            </a:r>
            <a:r>
              <a:rPr lang="fr-FR" baseline="0" dirty="0"/>
              <a:t> les messages échangés entre les objets.</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0ED2F454-2D76-4516-B892-4C2712B5DA48}" type="slidenum">
              <a:rPr lang="fr-FR" smtClean="0"/>
              <a:t>57</a:t>
            </a:fld>
            <a:endParaRPr lang="fr-FR"/>
          </a:p>
        </p:txBody>
      </p:sp>
    </p:spTree>
    <p:extLst>
      <p:ext uri="{BB962C8B-B14F-4D97-AF65-F5344CB8AC3E}">
        <p14:creationId xmlns:p14="http://schemas.microsoft.com/office/powerpoint/2010/main" val="13386247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Inutile de tout</a:t>
            </a:r>
            <a:r>
              <a:rPr lang="fr-FR" baseline="0" dirty="0"/>
              <a:t> modéliser en UML. La modélisation doit aider la réflexion, puis la réalisation. Bien choisir ce qu’il est pertinent de modéliser. Ex :</a:t>
            </a:r>
          </a:p>
          <a:p>
            <a:pPr marL="171450" indent="-171450">
              <a:buFont typeface="Arial" panose="020B0604020202020204" pitchFamily="34" charset="0"/>
              <a:buChar char="•"/>
            </a:pPr>
            <a:r>
              <a:rPr lang="fr-FR" baseline="0" dirty="0"/>
              <a:t>pour une architecture complexe et importante, on aura intérêt à aller assez loin dans la modélisation, en faisant des diagrammes d’activités, de classes et de séquences et en les imbriquant pour pouvoir « naviguer » dans l’archi</a:t>
            </a:r>
          </a:p>
          <a:p>
            <a:pPr marL="171450" indent="-171450">
              <a:buFont typeface="Arial" panose="020B0604020202020204" pitchFamily="34" charset="0"/>
              <a:buChar char="•"/>
            </a:pPr>
            <a:r>
              <a:rPr lang="fr-FR" baseline="0" dirty="0"/>
              <a:t>Pour une analyse technique peu complexe, on s’arrêtera par exemple à quelques diagrammes d’activités pour décrire certains algorithmes ou processus.</a:t>
            </a:r>
          </a:p>
          <a:p>
            <a:pPr marL="171450" indent="-171450">
              <a:buFont typeface="Arial" panose="020B0604020202020204" pitchFamily="34" charset="0"/>
              <a:buChar char="•"/>
            </a:pPr>
            <a:r>
              <a:rPr lang="fr-FR" baseline="0" dirty="0"/>
              <a:t>Dans un diagramme de classes, inutile de décrire les membres privés. On peut choisir aussi de ne décrire que les membres les plus importants. Les champs peuvent être décrits par :</a:t>
            </a:r>
          </a:p>
          <a:p>
            <a:pPr marL="628650" lvl="1" indent="-171450">
              <a:buFont typeface="Arial" panose="020B0604020202020204" pitchFamily="34" charset="0"/>
              <a:buChar char="•"/>
            </a:pPr>
            <a:r>
              <a:rPr lang="fr-FR" baseline="0" dirty="0"/>
              <a:t>des attributs publics : suffisant pour des entités POCO</a:t>
            </a:r>
          </a:p>
          <a:p>
            <a:pPr marL="628650" lvl="1" indent="-171450">
              <a:buFont typeface="Arial" panose="020B0604020202020204" pitchFamily="34" charset="0"/>
              <a:buChar char="•"/>
            </a:pPr>
            <a:r>
              <a:rPr lang="fr-FR" baseline="0" dirty="0"/>
              <a:t>des opérations avec le stéréotype </a:t>
            </a:r>
            <a:r>
              <a:rPr lang="fr-FR" baseline="0" dirty="0" err="1"/>
              <a:t>property</a:t>
            </a:r>
            <a:r>
              <a:rPr lang="fr-FR" baseline="0" dirty="0"/>
              <a:t> (</a:t>
            </a:r>
            <a:r>
              <a:rPr lang="fr-FR" baseline="0" dirty="0" err="1"/>
              <a:t>get</a:t>
            </a:r>
            <a:r>
              <a:rPr lang="fr-FR" baseline="0" dirty="0"/>
              <a:t>) : permet de spécifier l’accès en lecture seule</a:t>
            </a:r>
          </a:p>
          <a:p>
            <a:pPr marL="171450" indent="-171450">
              <a:buFont typeface="Arial" panose="020B0604020202020204" pitchFamily="34" charset="0"/>
              <a:buChar char="•"/>
            </a:pPr>
            <a:endParaRPr lang="fr-FR" dirty="0"/>
          </a:p>
        </p:txBody>
      </p:sp>
      <p:sp>
        <p:nvSpPr>
          <p:cNvPr id="4" name="Espace réservé du numéro de diapositive 3"/>
          <p:cNvSpPr>
            <a:spLocks noGrp="1"/>
          </p:cNvSpPr>
          <p:nvPr>
            <p:ph type="sldNum" sz="quarter" idx="10"/>
          </p:nvPr>
        </p:nvSpPr>
        <p:spPr/>
        <p:txBody>
          <a:bodyPr/>
          <a:lstStyle/>
          <a:p>
            <a:fld id="{0ED2F454-2D76-4516-B892-4C2712B5DA48}" type="slidenum">
              <a:rPr lang="fr-FR" smtClean="0"/>
              <a:t>58</a:t>
            </a:fld>
            <a:endParaRPr lang="fr-FR"/>
          </a:p>
        </p:txBody>
      </p:sp>
    </p:spTree>
    <p:extLst>
      <p:ext uri="{BB962C8B-B14F-4D97-AF65-F5344CB8AC3E}">
        <p14:creationId xmlns:p14="http://schemas.microsoft.com/office/powerpoint/2010/main" val="1499697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1 : Comme tout langage, il utilise une sémantique précise (différentes</a:t>
            </a:r>
            <a:r>
              <a:rPr lang="fr-FR" baseline="0" dirty="0"/>
              <a:t> flèches, formes…)</a:t>
            </a:r>
            <a:r>
              <a:rPr lang="fr-FR" dirty="0"/>
              <a:t>, qui nécessite un temps d’apprentissage</a:t>
            </a:r>
          </a:p>
          <a:p>
            <a:r>
              <a:rPr lang="fr-FR" dirty="0"/>
              <a:t>2 : Ces</a:t>
            </a:r>
            <a:r>
              <a:rPr lang="fr-FR" baseline="0" dirty="0"/>
              <a:t> différents langages sont apparus suite à l’émergence de la POO début des années 80, et du besoin de modélisation</a:t>
            </a:r>
            <a:endParaRPr lang="fr-FR" dirty="0"/>
          </a:p>
          <a:p>
            <a:r>
              <a:rPr lang="fr-FR" dirty="0"/>
              <a:t>3 : Du fait que</a:t>
            </a:r>
            <a:r>
              <a:rPr lang="fr-FR" baseline="0" dirty="0"/>
              <a:t> c’est un standard, </a:t>
            </a:r>
            <a:r>
              <a:rPr lang="fr-FR" altLang="fr-FR" dirty="0"/>
              <a:t>UML facilite</a:t>
            </a:r>
            <a:r>
              <a:rPr lang="fr-FR" altLang="fr-FR" baseline="0" dirty="0"/>
              <a:t> la communication entre les acteurs</a:t>
            </a:r>
            <a:r>
              <a:rPr lang="fr-FR" altLang="fr-FR" dirty="0"/>
              <a:t> (architectes, informaticiens, utilisateurs ou leurs représentants…)</a:t>
            </a:r>
          </a:p>
          <a:p>
            <a:r>
              <a:rPr lang="fr-FR" dirty="0"/>
              <a:t>4 : UML permet de décrire</a:t>
            </a:r>
            <a:r>
              <a:rPr lang="fr-FR" baseline="0" dirty="0"/>
              <a:t> finement un système dans son ensemble, de la description des besoins utilisateurs, jusqu’au déploiement.</a:t>
            </a:r>
          </a:p>
          <a:p>
            <a:endParaRPr lang="fr-FR" dirty="0"/>
          </a:p>
        </p:txBody>
      </p:sp>
      <p:sp>
        <p:nvSpPr>
          <p:cNvPr id="4" name="Espace réservé du numéro de diapositive 3"/>
          <p:cNvSpPr>
            <a:spLocks noGrp="1"/>
          </p:cNvSpPr>
          <p:nvPr>
            <p:ph type="sldNum" sz="quarter" idx="10"/>
          </p:nvPr>
        </p:nvSpPr>
        <p:spPr/>
        <p:txBody>
          <a:bodyPr/>
          <a:lstStyle/>
          <a:p>
            <a:fld id="{0ED2F454-2D76-4516-B892-4C2712B5DA48}" type="slidenum">
              <a:rPr lang="fr-FR" smtClean="0"/>
              <a:t>6</a:t>
            </a:fld>
            <a:endParaRPr lang="fr-FR"/>
          </a:p>
        </p:txBody>
      </p:sp>
    </p:spTree>
    <p:extLst>
      <p:ext uri="{BB962C8B-B14F-4D97-AF65-F5344CB8AC3E}">
        <p14:creationId xmlns:p14="http://schemas.microsoft.com/office/powerpoint/2010/main" val="94885820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Il n’est pas toujours possible</a:t>
            </a:r>
            <a:r>
              <a:rPr lang="fr-FR" baseline="0" dirty="0"/>
              <a:t> d’avoir des noms d’interface en « able ». Ex : interface pour décrire des objets qui peuvent voler : </a:t>
            </a:r>
            <a:r>
              <a:rPr lang="fr-FR" baseline="0" dirty="0" err="1"/>
              <a:t>IVolant</a:t>
            </a:r>
            <a:endParaRPr lang="fr-FR" dirty="0"/>
          </a:p>
        </p:txBody>
      </p:sp>
      <p:sp>
        <p:nvSpPr>
          <p:cNvPr id="4" name="Espace réservé du numéro de diapositive 3"/>
          <p:cNvSpPr>
            <a:spLocks noGrp="1"/>
          </p:cNvSpPr>
          <p:nvPr>
            <p:ph type="sldNum" sz="quarter" idx="10"/>
          </p:nvPr>
        </p:nvSpPr>
        <p:spPr/>
        <p:txBody>
          <a:bodyPr/>
          <a:lstStyle/>
          <a:p>
            <a:fld id="{0ED2F454-2D76-4516-B892-4C2712B5DA48}" type="slidenum">
              <a:rPr lang="fr-FR" smtClean="0"/>
              <a:t>59</a:t>
            </a:fld>
            <a:endParaRPr lang="fr-FR"/>
          </a:p>
        </p:txBody>
      </p:sp>
    </p:spTree>
    <p:extLst>
      <p:ext uri="{BB962C8B-B14F-4D97-AF65-F5344CB8AC3E}">
        <p14:creationId xmlns:p14="http://schemas.microsoft.com/office/powerpoint/2010/main" val="534786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L’Object Management group (OMG) est un consortium rassemblant </a:t>
            </a:r>
            <a:r>
              <a:rPr lang="fr-FR" altLang="fr-FR" sz="1200" dirty="0"/>
              <a:t>plus de 800 sociétés et universités travaillant dans le domaine des technologies de l’objet. Parmi</a:t>
            </a:r>
            <a:r>
              <a:rPr lang="fr-FR" altLang="fr-FR" sz="1200" baseline="0" dirty="0"/>
              <a:t> les plus gros contributeurs </a:t>
            </a:r>
            <a:r>
              <a:rPr lang="fr-FR" dirty="0"/>
              <a:t>: IBM, Microsoft, Oracle, HP…</a:t>
            </a:r>
          </a:p>
        </p:txBody>
      </p:sp>
      <p:sp>
        <p:nvSpPr>
          <p:cNvPr id="4" name="Espace réservé du numéro de diapositive 3"/>
          <p:cNvSpPr>
            <a:spLocks noGrp="1"/>
          </p:cNvSpPr>
          <p:nvPr>
            <p:ph type="sldNum" sz="quarter" idx="10"/>
          </p:nvPr>
        </p:nvSpPr>
        <p:spPr/>
        <p:txBody>
          <a:bodyPr/>
          <a:lstStyle/>
          <a:p>
            <a:fld id="{0ED2F454-2D76-4516-B892-4C2712B5DA48}" type="slidenum">
              <a:rPr lang="fr-FR" smtClean="0"/>
              <a:t>7</a:t>
            </a:fld>
            <a:endParaRPr lang="fr-FR"/>
          </a:p>
        </p:txBody>
      </p:sp>
    </p:spTree>
    <p:extLst>
      <p:ext uri="{BB962C8B-B14F-4D97-AF65-F5344CB8AC3E}">
        <p14:creationId xmlns:p14="http://schemas.microsoft.com/office/powerpoint/2010/main" val="2603791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Il s’agit des dates d’adoption par</a:t>
            </a:r>
            <a:r>
              <a:rPr lang="fr-FR" baseline="0" dirty="0"/>
              <a:t> l’OMG</a:t>
            </a:r>
          </a:p>
          <a:p>
            <a:r>
              <a:rPr lang="fr-FR" baseline="0" dirty="0"/>
              <a:t>La version 1.4.2 a été acceptée comme une spécification ISO en 01/2005 (2 ans après la sortie de la version 1.5)</a:t>
            </a:r>
            <a:endParaRPr lang="fr-FR" dirty="0"/>
          </a:p>
        </p:txBody>
      </p:sp>
      <p:sp>
        <p:nvSpPr>
          <p:cNvPr id="4" name="Espace réservé du numéro de diapositive 3"/>
          <p:cNvSpPr>
            <a:spLocks noGrp="1"/>
          </p:cNvSpPr>
          <p:nvPr>
            <p:ph type="sldNum" sz="quarter" idx="10"/>
          </p:nvPr>
        </p:nvSpPr>
        <p:spPr/>
        <p:txBody>
          <a:bodyPr/>
          <a:lstStyle/>
          <a:p>
            <a:fld id="{0ED2F454-2D76-4516-B892-4C2712B5DA48}" type="slidenum">
              <a:rPr lang="fr-FR" smtClean="0"/>
              <a:t>8</a:t>
            </a:fld>
            <a:endParaRPr lang="fr-FR"/>
          </a:p>
        </p:txBody>
      </p:sp>
    </p:spTree>
    <p:extLst>
      <p:ext uri="{BB962C8B-B14F-4D97-AF65-F5344CB8AC3E}">
        <p14:creationId xmlns:p14="http://schemas.microsoft.com/office/powerpoint/2010/main" val="2584148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Il s’agit ici des version les plus importantes. Cf. http://www.uml-diagrams.org/ pour avoir le</a:t>
            </a:r>
            <a:r>
              <a:rPr lang="fr-FR" baseline="0" dirty="0"/>
              <a:t> descriptif de toutes les versions</a:t>
            </a:r>
            <a:endParaRPr lang="fr-FR" dirty="0"/>
          </a:p>
          <a:p>
            <a:r>
              <a:rPr lang="fr-FR" dirty="0"/>
              <a:t>UML 1.3 : 9 types de diagrammes</a:t>
            </a:r>
          </a:p>
          <a:p>
            <a:r>
              <a:rPr lang="fr-FR" dirty="0"/>
              <a:t>La version actuelle</a:t>
            </a:r>
            <a:r>
              <a:rPr lang="fr-FR" baseline="0" dirty="0"/>
              <a:t> (fin 2016) est UML 2.5. Elle comporte une quinzaine de diagrammes</a:t>
            </a:r>
          </a:p>
          <a:p>
            <a:r>
              <a:rPr lang="fr-FR" baseline="0" dirty="0"/>
              <a:t>Dans la version 2.5, l’effort a surtout été concentré sur la réorganisation et la simplification de la spécification.</a:t>
            </a:r>
            <a:endParaRPr lang="fr-FR" dirty="0"/>
          </a:p>
        </p:txBody>
      </p:sp>
      <p:sp>
        <p:nvSpPr>
          <p:cNvPr id="4" name="Espace réservé du numéro de diapositive 3"/>
          <p:cNvSpPr>
            <a:spLocks noGrp="1"/>
          </p:cNvSpPr>
          <p:nvPr>
            <p:ph type="sldNum" sz="quarter" idx="10"/>
          </p:nvPr>
        </p:nvSpPr>
        <p:spPr/>
        <p:txBody>
          <a:bodyPr/>
          <a:lstStyle/>
          <a:p>
            <a:fld id="{0ED2F454-2D76-4516-B892-4C2712B5DA48}" type="slidenum">
              <a:rPr lang="fr-FR" smtClean="0"/>
              <a:t>9</a:t>
            </a:fld>
            <a:endParaRPr lang="fr-FR"/>
          </a:p>
        </p:txBody>
      </p:sp>
    </p:spTree>
    <p:extLst>
      <p:ext uri="{BB962C8B-B14F-4D97-AF65-F5344CB8AC3E}">
        <p14:creationId xmlns:p14="http://schemas.microsoft.com/office/powerpoint/2010/main" val="1221462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Il s’agit ici des diagrammes les</a:t>
            </a:r>
            <a:r>
              <a:rPr lang="fr-FR" baseline="0" dirty="0"/>
              <a:t> plus courants. Une liste exhaustive est donnée via le lien</a:t>
            </a:r>
          </a:p>
          <a:p>
            <a:r>
              <a:rPr lang="fr-FR" baseline="0" dirty="0"/>
              <a:t>En couleur, les diagrammes que nous verrons en détail dans ce cours (en passant assez vite sur le </a:t>
            </a:r>
            <a:r>
              <a:rPr lang="fr-FR" baseline="0" dirty="0" err="1"/>
              <a:t>UseCase</a:t>
            </a:r>
            <a:r>
              <a:rPr lang="fr-FR" baseline="0" dirty="0"/>
              <a:t>)</a:t>
            </a:r>
          </a:p>
          <a:p>
            <a:endParaRPr lang="fr-FR" dirty="0"/>
          </a:p>
        </p:txBody>
      </p:sp>
      <p:sp>
        <p:nvSpPr>
          <p:cNvPr id="4" name="Espace réservé du numéro de diapositive 3"/>
          <p:cNvSpPr>
            <a:spLocks noGrp="1"/>
          </p:cNvSpPr>
          <p:nvPr>
            <p:ph type="sldNum" sz="quarter" idx="10"/>
          </p:nvPr>
        </p:nvSpPr>
        <p:spPr/>
        <p:txBody>
          <a:bodyPr/>
          <a:lstStyle/>
          <a:p>
            <a:fld id="{0ED2F454-2D76-4516-B892-4C2712B5DA48}" type="slidenum">
              <a:rPr lang="fr-FR" smtClean="0"/>
              <a:t>10</a:t>
            </a:fld>
            <a:endParaRPr lang="fr-FR"/>
          </a:p>
        </p:txBody>
      </p:sp>
    </p:spTree>
    <p:extLst>
      <p:ext uri="{BB962C8B-B14F-4D97-AF65-F5344CB8AC3E}">
        <p14:creationId xmlns:p14="http://schemas.microsoft.com/office/powerpoint/2010/main" val="1146037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EB78AEE4-BCF9-474D-83C7-4BA3C708B163}" type="datetime1">
              <a:rPr lang="en-US" smtClean="0"/>
              <a:t>3/18/2017</a:t>
            </a:fld>
            <a:endParaRPr lang="en-US" dirty="0"/>
          </a:p>
        </p:txBody>
      </p:sp>
      <p:sp>
        <p:nvSpPr>
          <p:cNvPr id="5" name="Footer Placeholder 4"/>
          <p:cNvSpPr>
            <a:spLocks noGrp="1"/>
          </p:cNvSpPr>
          <p:nvPr>
            <p:ph type="ftr" sz="quarter" idx="11"/>
          </p:nvPr>
        </p:nvSpPr>
        <p:spPr/>
        <p:txBody>
          <a:bodyPr/>
          <a:lstStyle/>
          <a:p>
            <a:r>
              <a:rPr lang="en-US"/>
              <a:t>UML et POO - Cyril Seguenot - 2016</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CB49BB0-9ECC-474B-80AD-3F589E217BF5}" type="datetime1">
              <a:rPr lang="en-US" smtClean="0"/>
              <a:t>3/18/2017</a:t>
            </a:fld>
            <a:endParaRPr lang="en-US" dirty="0"/>
          </a:p>
        </p:txBody>
      </p:sp>
      <p:sp>
        <p:nvSpPr>
          <p:cNvPr id="5" name="Footer Placeholder 4"/>
          <p:cNvSpPr>
            <a:spLocks noGrp="1"/>
          </p:cNvSpPr>
          <p:nvPr>
            <p:ph type="ftr" sz="quarter" idx="11"/>
          </p:nvPr>
        </p:nvSpPr>
        <p:spPr/>
        <p:txBody>
          <a:bodyPr/>
          <a:lstStyle/>
          <a:p>
            <a:r>
              <a:rPr lang="en-US"/>
              <a:t>UML et POO - Cyril Seguenot - 2016</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A59E4E5B-AB44-46D7-894A-0A8F4189FAAD}" type="datetime1">
              <a:rPr lang="en-US" smtClean="0"/>
              <a:t>3/18/2017</a:t>
            </a:fld>
            <a:endParaRPr lang="en-US" dirty="0"/>
          </a:p>
        </p:txBody>
      </p:sp>
      <p:sp>
        <p:nvSpPr>
          <p:cNvPr id="5" name="Footer Placeholder 4"/>
          <p:cNvSpPr>
            <a:spLocks noGrp="1"/>
          </p:cNvSpPr>
          <p:nvPr>
            <p:ph type="ftr" sz="quarter" idx="11"/>
          </p:nvPr>
        </p:nvSpPr>
        <p:spPr/>
        <p:txBody>
          <a:bodyPr/>
          <a:lstStyle/>
          <a:p>
            <a:r>
              <a:rPr lang="en-US"/>
              <a:t>UML et POO - Cyril Seguenot - 2016</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4F2F9ED-BE49-49DD-BF96-F3BB0477ADD2}" type="datetime1">
              <a:rPr lang="en-US" smtClean="0"/>
              <a:t>3/18/2017</a:t>
            </a:fld>
            <a:endParaRPr lang="en-US" dirty="0"/>
          </a:p>
        </p:txBody>
      </p:sp>
      <p:sp>
        <p:nvSpPr>
          <p:cNvPr id="5" name="Footer Placeholder 4"/>
          <p:cNvSpPr>
            <a:spLocks noGrp="1"/>
          </p:cNvSpPr>
          <p:nvPr>
            <p:ph type="ftr" sz="quarter" idx="11"/>
          </p:nvPr>
        </p:nvSpPr>
        <p:spPr/>
        <p:txBody>
          <a:bodyPr/>
          <a:lstStyle/>
          <a:p>
            <a:r>
              <a:rPr lang="en-US"/>
              <a:t>UML et POO - Cyril Seguenot - 2016</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42611D6-D3EF-4736-B7B8-0A75A38508B0}" type="datetime1">
              <a:rPr lang="en-US" smtClean="0"/>
              <a:t>3/18/2017</a:t>
            </a:fld>
            <a:endParaRPr lang="en-US" dirty="0"/>
          </a:p>
        </p:txBody>
      </p:sp>
      <p:sp>
        <p:nvSpPr>
          <p:cNvPr id="5" name="Footer Placeholder 4"/>
          <p:cNvSpPr>
            <a:spLocks noGrp="1"/>
          </p:cNvSpPr>
          <p:nvPr>
            <p:ph type="ftr" sz="quarter" idx="11"/>
          </p:nvPr>
        </p:nvSpPr>
        <p:spPr/>
        <p:txBody>
          <a:bodyPr/>
          <a:lstStyle/>
          <a:p>
            <a:r>
              <a:rPr lang="en-US"/>
              <a:t>UML et POO - Cyril Seguenot - 2016</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AF57899E-ECDD-4708-B117-4A9928B889F4}" type="datetime1">
              <a:rPr lang="en-US" smtClean="0"/>
              <a:t>3/18/2017</a:t>
            </a:fld>
            <a:endParaRPr lang="en-US" dirty="0"/>
          </a:p>
        </p:txBody>
      </p:sp>
      <p:sp>
        <p:nvSpPr>
          <p:cNvPr id="5" name="Footer Placeholder 4"/>
          <p:cNvSpPr>
            <a:spLocks noGrp="1"/>
          </p:cNvSpPr>
          <p:nvPr>
            <p:ph type="ftr" sz="quarter" idx="11"/>
          </p:nvPr>
        </p:nvSpPr>
        <p:spPr/>
        <p:txBody>
          <a:bodyPr/>
          <a:lstStyle/>
          <a:p>
            <a:r>
              <a:rPr lang="en-US"/>
              <a:t>UML et POO - Cyril Seguenot - 2016</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2D62322-4B52-4638-B43D-0131A44C09CF}" type="datetime1">
              <a:rPr lang="en-US" smtClean="0"/>
              <a:t>3/18/2017</a:t>
            </a:fld>
            <a:endParaRPr lang="en-US" dirty="0"/>
          </a:p>
        </p:txBody>
      </p:sp>
      <p:sp>
        <p:nvSpPr>
          <p:cNvPr id="5" name="Footer Placeholder 4"/>
          <p:cNvSpPr>
            <a:spLocks noGrp="1"/>
          </p:cNvSpPr>
          <p:nvPr>
            <p:ph type="ftr" sz="quarter" idx="11"/>
          </p:nvPr>
        </p:nvSpPr>
        <p:spPr/>
        <p:txBody>
          <a:bodyPr/>
          <a:lstStyle/>
          <a:p>
            <a:r>
              <a:rPr lang="en-US"/>
              <a:t>UML et POO - Cyril Seguenot - 2016</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1C2C053-6CF8-45A3-BA73-2D82094D681D}" type="datetime1">
              <a:rPr lang="en-US" smtClean="0"/>
              <a:t>3/18/2017</a:t>
            </a:fld>
            <a:endParaRPr lang="en-US" dirty="0"/>
          </a:p>
        </p:txBody>
      </p:sp>
      <p:sp>
        <p:nvSpPr>
          <p:cNvPr id="5" name="Footer Placeholder 4"/>
          <p:cNvSpPr>
            <a:spLocks noGrp="1"/>
          </p:cNvSpPr>
          <p:nvPr>
            <p:ph type="ftr" sz="quarter" idx="11"/>
          </p:nvPr>
        </p:nvSpPr>
        <p:spPr/>
        <p:txBody>
          <a:bodyPr/>
          <a:lstStyle/>
          <a:p>
            <a:r>
              <a:rPr lang="en-US"/>
              <a:t>UML et POO - Cyril Seguenot - 2016</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67B0EDA-35FC-430E-B42A-A32F7CBC2AE3}" type="datetime1">
              <a:rPr lang="en-US" smtClean="0"/>
              <a:t>3/18/2017</a:t>
            </a:fld>
            <a:endParaRPr lang="en-US" dirty="0"/>
          </a:p>
        </p:txBody>
      </p:sp>
      <p:sp>
        <p:nvSpPr>
          <p:cNvPr id="5" name="Footer Placeholder 4"/>
          <p:cNvSpPr>
            <a:spLocks noGrp="1"/>
          </p:cNvSpPr>
          <p:nvPr>
            <p:ph type="ftr" sz="quarter" idx="11"/>
          </p:nvPr>
        </p:nvSpPr>
        <p:spPr/>
        <p:txBody>
          <a:bodyPr/>
          <a:lstStyle/>
          <a:p>
            <a:r>
              <a:rPr lang="en-US"/>
              <a:t>UML et POO - Cyril Seguenot - 2016</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6BE338FB-5A4E-4292-BB3B-20B8BB0E0C1C}" type="datetime1">
              <a:rPr lang="en-US" smtClean="0"/>
              <a:t>3/18/2017</a:t>
            </a:fld>
            <a:endParaRPr lang="en-US" dirty="0"/>
          </a:p>
        </p:txBody>
      </p:sp>
      <p:sp>
        <p:nvSpPr>
          <p:cNvPr id="5" name="Footer Placeholder 4"/>
          <p:cNvSpPr>
            <a:spLocks noGrp="1"/>
          </p:cNvSpPr>
          <p:nvPr>
            <p:ph type="ftr" sz="quarter" idx="11"/>
          </p:nvPr>
        </p:nvSpPr>
        <p:spPr/>
        <p:txBody>
          <a:bodyPr/>
          <a:lstStyle/>
          <a:p>
            <a:r>
              <a:rPr lang="en-US"/>
              <a:t>UML et POO - Cyril Seguenot - 2016</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8D0FF20-12D0-43D5-BD20-CC02A72228A6}" type="datetime1">
              <a:rPr lang="en-US" smtClean="0"/>
              <a:t>3/18/2017</a:t>
            </a:fld>
            <a:endParaRPr lang="en-US" dirty="0"/>
          </a:p>
        </p:txBody>
      </p:sp>
      <p:sp>
        <p:nvSpPr>
          <p:cNvPr id="6" name="Footer Placeholder 5"/>
          <p:cNvSpPr>
            <a:spLocks noGrp="1"/>
          </p:cNvSpPr>
          <p:nvPr>
            <p:ph type="ftr" sz="quarter" idx="11"/>
          </p:nvPr>
        </p:nvSpPr>
        <p:spPr/>
        <p:txBody>
          <a:bodyPr/>
          <a:lstStyle/>
          <a:p>
            <a:r>
              <a:rPr lang="en-US"/>
              <a:t>UML et POO - Cyril Seguenot - 2016</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FF82CB5A-4F97-455A-A65D-A29EBB5FF53D}" type="datetime1">
              <a:rPr lang="en-US" smtClean="0"/>
              <a:t>3/18/2017</a:t>
            </a:fld>
            <a:endParaRPr lang="en-US" dirty="0"/>
          </a:p>
        </p:txBody>
      </p:sp>
      <p:sp>
        <p:nvSpPr>
          <p:cNvPr id="8" name="Footer Placeholder 7"/>
          <p:cNvSpPr>
            <a:spLocks noGrp="1"/>
          </p:cNvSpPr>
          <p:nvPr>
            <p:ph type="ftr" sz="quarter" idx="11"/>
          </p:nvPr>
        </p:nvSpPr>
        <p:spPr/>
        <p:txBody>
          <a:bodyPr/>
          <a:lstStyle/>
          <a:p>
            <a:r>
              <a:rPr lang="en-US"/>
              <a:t>UML et POO - Cyril Seguenot - 2016</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DFF8FA5-024A-40D8-8662-92BF50801CE3}" type="datetime1">
              <a:rPr lang="en-US" smtClean="0"/>
              <a:t>3/18/2017</a:t>
            </a:fld>
            <a:endParaRPr lang="en-US" dirty="0"/>
          </a:p>
        </p:txBody>
      </p:sp>
      <p:sp>
        <p:nvSpPr>
          <p:cNvPr id="4" name="Footer Placeholder 3"/>
          <p:cNvSpPr>
            <a:spLocks noGrp="1"/>
          </p:cNvSpPr>
          <p:nvPr>
            <p:ph type="ftr" sz="quarter" idx="11"/>
          </p:nvPr>
        </p:nvSpPr>
        <p:spPr/>
        <p:txBody>
          <a:bodyPr/>
          <a:lstStyle/>
          <a:p>
            <a:r>
              <a:rPr lang="en-US"/>
              <a:t>UML et POO - Cyril Seguenot - 2016</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440DAA-7981-4DE0-B5C9-95F3F788E390}" type="datetime1">
              <a:rPr lang="en-US" smtClean="0"/>
              <a:t>3/18/2017</a:t>
            </a:fld>
            <a:endParaRPr lang="en-US" dirty="0"/>
          </a:p>
        </p:txBody>
      </p:sp>
      <p:sp>
        <p:nvSpPr>
          <p:cNvPr id="3" name="Footer Placeholder 2"/>
          <p:cNvSpPr>
            <a:spLocks noGrp="1"/>
          </p:cNvSpPr>
          <p:nvPr>
            <p:ph type="ftr" sz="quarter" idx="11"/>
          </p:nvPr>
        </p:nvSpPr>
        <p:spPr/>
        <p:txBody>
          <a:bodyPr/>
          <a:lstStyle/>
          <a:p>
            <a:r>
              <a:rPr lang="en-US"/>
              <a:t>UML et POO - Cyril Seguenot - 2016</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D9A8C6FB-41DA-4BBD-ADAE-CB8D7C76F335}" type="datetime1">
              <a:rPr lang="en-US" smtClean="0"/>
              <a:t>3/18/2017</a:t>
            </a:fld>
            <a:endParaRPr lang="en-US" dirty="0"/>
          </a:p>
        </p:txBody>
      </p:sp>
      <p:sp>
        <p:nvSpPr>
          <p:cNvPr id="6" name="Footer Placeholder 5"/>
          <p:cNvSpPr>
            <a:spLocks noGrp="1"/>
          </p:cNvSpPr>
          <p:nvPr>
            <p:ph type="ftr" sz="quarter" idx="11"/>
          </p:nvPr>
        </p:nvSpPr>
        <p:spPr/>
        <p:txBody>
          <a:bodyPr/>
          <a:lstStyle/>
          <a:p>
            <a:r>
              <a:rPr lang="en-US"/>
              <a:t>UML et POO - Cyril Seguenot - 2016</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6" name="Footer Placeholder 5"/>
          <p:cNvSpPr>
            <a:spLocks noGrp="1"/>
          </p:cNvSpPr>
          <p:nvPr>
            <p:ph type="ftr" sz="quarter" idx="11"/>
          </p:nvPr>
        </p:nvSpPr>
        <p:spPr/>
        <p:txBody>
          <a:bodyPr/>
          <a:lstStyle/>
          <a:p>
            <a:r>
              <a:rPr lang="en-US"/>
              <a:t>UML et POO - Cyril Seguenot - 2016</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
        <p:nvSpPr>
          <p:cNvPr id="5" name="Date Placeholder 4"/>
          <p:cNvSpPr>
            <a:spLocks noGrp="1"/>
          </p:cNvSpPr>
          <p:nvPr>
            <p:ph type="dt" sz="half" idx="10"/>
          </p:nvPr>
        </p:nvSpPr>
        <p:spPr/>
        <p:txBody>
          <a:bodyPr/>
          <a:lstStyle/>
          <a:p>
            <a:fld id="{EFDA798A-CF46-47E4-ADC4-4A6DB296CD31}" type="datetime1">
              <a:rPr lang="en-US" smtClean="0"/>
              <a:t>3/18/2017</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2FA2B3-6310-42FE-9DB4-DA0A4C2C5263}" type="datetime1">
              <a:rPr lang="en-US" smtClean="0"/>
              <a:t>3/18/2017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UML et POO - Cyril Seguenot - 2016</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uml-diagrams.org/uml-25-diagrams.html"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hyperlink" Target="http://www.sparxsystems.eu/enterprisearchitect/enterprise-architect-editions/"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uml-diagrams.org/uml-25-diagrams.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UML et POO</a:t>
            </a:r>
          </a:p>
        </p:txBody>
      </p:sp>
      <p:sp>
        <p:nvSpPr>
          <p:cNvPr id="3" name="Sous-titre 2"/>
          <p:cNvSpPr>
            <a:spLocks noGrp="1"/>
          </p:cNvSpPr>
          <p:nvPr>
            <p:ph type="subTitle" idx="1"/>
          </p:nvPr>
        </p:nvSpPr>
        <p:spPr/>
        <p:txBody>
          <a:bodyPr>
            <a:normAutofit/>
          </a:bodyPr>
          <a:lstStyle/>
          <a:p>
            <a:r>
              <a:rPr lang="fr-FR" dirty="0"/>
              <a:t>Modélisation UML</a:t>
            </a:r>
          </a:p>
          <a:p>
            <a:r>
              <a:rPr lang="fr-FR" dirty="0"/>
              <a:t>Principes de la programmation orientée objet</a:t>
            </a:r>
          </a:p>
        </p:txBody>
      </p:sp>
      <p:sp>
        <p:nvSpPr>
          <p:cNvPr id="4" name="ZoneTexte 3"/>
          <p:cNvSpPr txBox="1"/>
          <p:nvPr/>
        </p:nvSpPr>
        <p:spPr>
          <a:xfrm>
            <a:off x="7128864" y="6045803"/>
            <a:ext cx="2145139" cy="338554"/>
          </a:xfrm>
          <a:prstGeom prst="rect">
            <a:avLst/>
          </a:prstGeom>
          <a:noFill/>
        </p:spPr>
        <p:txBody>
          <a:bodyPr wrap="none" rtlCol="0">
            <a:spAutoFit/>
          </a:bodyPr>
          <a:lstStyle/>
          <a:p>
            <a:r>
              <a:rPr lang="fr-FR" sz="1600" dirty="0">
                <a:solidFill>
                  <a:schemeClr val="bg1">
                    <a:lumMod val="75000"/>
                  </a:schemeClr>
                </a:solidFill>
              </a:rPr>
              <a:t>Cyril Seguenot - 2016</a:t>
            </a:r>
          </a:p>
        </p:txBody>
      </p:sp>
    </p:spTree>
    <p:extLst>
      <p:ext uri="{BB962C8B-B14F-4D97-AF65-F5344CB8AC3E}">
        <p14:creationId xmlns:p14="http://schemas.microsoft.com/office/powerpoint/2010/main" val="2134863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types de diagrammes UML</a:t>
            </a:r>
          </a:p>
        </p:txBody>
      </p:sp>
      <p:sp>
        <p:nvSpPr>
          <p:cNvPr id="3" name="Espace réservé du contenu 2"/>
          <p:cNvSpPr>
            <a:spLocks noGrp="1"/>
          </p:cNvSpPr>
          <p:nvPr>
            <p:ph sz="half" idx="1"/>
          </p:nvPr>
        </p:nvSpPr>
        <p:spPr>
          <a:xfrm>
            <a:off x="677334" y="2160589"/>
            <a:ext cx="4184035" cy="3325811"/>
          </a:xfrm>
        </p:spPr>
        <p:txBody>
          <a:bodyPr/>
          <a:lstStyle/>
          <a:p>
            <a:pPr marL="0" indent="0">
              <a:buNone/>
            </a:pPr>
            <a:r>
              <a:rPr lang="fr-FR" sz="2400" dirty="0"/>
              <a:t>Diagrammes de structure</a:t>
            </a:r>
          </a:p>
          <a:p>
            <a:r>
              <a:rPr lang="fr-FR" dirty="0">
                <a:solidFill>
                  <a:srgbClr val="0070C0"/>
                </a:solidFill>
              </a:rPr>
              <a:t>Classes</a:t>
            </a:r>
          </a:p>
          <a:p>
            <a:r>
              <a:rPr lang="fr-FR" dirty="0">
                <a:solidFill>
                  <a:schemeClr val="tx1"/>
                </a:solidFill>
              </a:rPr>
              <a:t>Objets</a:t>
            </a:r>
          </a:p>
          <a:p>
            <a:r>
              <a:rPr lang="fr-FR" dirty="0"/>
              <a:t>Paquets</a:t>
            </a:r>
          </a:p>
          <a:p>
            <a:r>
              <a:rPr lang="fr-FR" dirty="0"/>
              <a:t>Composants</a:t>
            </a:r>
          </a:p>
          <a:p>
            <a:r>
              <a:rPr lang="fr-FR" dirty="0"/>
              <a:t>Déploiement</a:t>
            </a:r>
          </a:p>
          <a:p>
            <a:r>
              <a:rPr lang="fr-FR" dirty="0"/>
              <a:t>…</a:t>
            </a:r>
          </a:p>
          <a:p>
            <a:endParaRPr lang="fr-FR" dirty="0"/>
          </a:p>
        </p:txBody>
      </p:sp>
      <p:sp>
        <p:nvSpPr>
          <p:cNvPr id="4" name="Espace réservé du contenu 3"/>
          <p:cNvSpPr>
            <a:spLocks noGrp="1"/>
          </p:cNvSpPr>
          <p:nvPr>
            <p:ph sz="half" idx="2"/>
          </p:nvPr>
        </p:nvSpPr>
        <p:spPr>
          <a:xfrm>
            <a:off x="5089970" y="2160589"/>
            <a:ext cx="4591912" cy="3325811"/>
          </a:xfrm>
        </p:spPr>
        <p:txBody>
          <a:bodyPr/>
          <a:lstStyle/>
          <a:p>
            <a:pPr marL="0" indent="0">
              <a:buNone/>
            </a:pPr>
            <a:r>
              <a:rPr lang="fr-FR" sz="2400" dirty="0"/>
              <a:t>Diagrammes de comportement</a:t>
            </a:r>
          </a:p>
          <a:p>
            <a:r>
              <a:rPr lang="fr-FR" dirty="0">
                <a:solidFill>
                  <a:srgbClr val="0070C0"/>
                </a:solidFill>
              </a:rPr>
              <a:t>Cas d’utilisation</a:t>
            </a:r>
          </a:p>
          <a:p>
            <a:r>
              <a:rPr lang="fr-FR" dirty="0">
                <a:solidFill>
                  <a:srgbClr val="0070C0"/>
                </a:solidFill>
              </a:rPr>
              <a:t>Activité</a:t>
            </a:r>
          </a:p>
          <a:p>
            <a:r>
              <a:rPr lang="fr-FR" dirty="0"/>
              <a:t>Etats transitions</a:t>
            </a:r>
          </a:p>
          <a:p>
            <a:r>
              <a:rPr lang="fr-FR" dirty="0">
                <a:solidFill>
                  <a:srgbClr val="0070C0"/>
                </a:solidFill>
              </a:rPr>
              <a:t>Séquence</a:t>
            </a:r>
          </a:p>
          <a:p>
            <a:r>
              <a:rPr lang="fr-FR" dirty="0"/>
              <a:t>Communication</a:t>
            </a:r>
          </a:p>
          <a:p>
            <a:r>
              <a:rPr lang="fr-FR" dirty="0"/>
              <a:t>…</a:t>
            </a:r>
          </a:p>
          <a:p>
            <a:endParaRPr lang="fr-FR" dirty="0"/>
          </a:p>
        </p:txBody>
      </p:sp>
      <p:sp>
        <p:nvSpPr>
          <p:cNvPr id="5" name="ZoneTexte 4"/>
          <p:cNvSpPr txBox="1"/>
          <p:nvPr/>
        </p:nvSpPr>
        <p:spPr>
          <a:xfrm>
            <a:off x="677334" y="5531923"/>
            <a:ext cx="7102842" cy="369332"/>
          </a:xfrm>
          <a:prstGeom prst="rect">
            <a:avLst/>
          </a:prstGeom>
          <a:noFill/>
        </p:spPr>
        <p:txBody>
          <a:bodyPr wrap="none" rtlCol="0">
            <a:spAutoFit/>
          </a:bodyPr>
          <a:lstStyle/>
          <a:p>
            <a:r>
              <a:rPr lang="fr-FR" dirty="0"/>
              <a:t>Liste exhaustive sur </a:t>
            </a:r>
            <a:r>
              <a:rPr lang="fr-FR" dirty="0">
                <a:hlinkClick r:id="rId3"/>
              </a:rPr>
              <a:t>www.uml-diagrams.org/uml-25-diagrams.html</a:t>
            </a:r>
            <a:endParaRPr lang="fr-FR" dirty="0"/>
          </a:p>
        </p:txBody>
      </p:sp>
      <p:sp>
        <p:nvSpPr>
          <p:cNvPr id="6" name="Espace réservé du pied de page 5"/>
          <p:cNvSpPr>
            <a:spLocks noGrp="1"/>
          </p:cNvSpPr>
          <p:nvPr>
            <p:ph type="ftr" sz="quarter" idx="11"/>
          </p:nvPr>
        </p:nvSpPr>
        <p:spPr/>
        <p:txBody>
          <a:bodyPr/>
          <a:lstStyle/>
          <a:p>
            <a:r>
              <a:rPr lang="en-US"/>
              <a:t>UML et POO - Cyril Seguenot - 2016</a:t>
            </a:r>
            <a:endParaRPr lang="en-US" dirty="0"/>
          </a:p>
        </p:txBody>
      </p:sp>
      <p:sp>
        <p:nvSpPr>
          <p:cNvPr id="7" name="Espace réservé du numéro de diapositive 6"/>
          <p:cNvSpPr>
            <a:spLocks noGrp="1"/>
          </p:cNvSpPr>
          <p:nvPr>
            <p:ph type="sldNum" sz="quarter" idx="12"/>
          </p:nvPr>
        </p:nvSpPr>
        <p:spPr/>
        <p:txBody>
          <a:bodyPr/>
          <a:lstStyle/>
          <a:p>
            <a:fld id="{519954A3-9DFD-4C44-94BA-B95130A3BA1C}" type="slidenum">
              <a:rPr lang="en-US" smtClean="0"/>
              <a:t>10</a:t>
            </a:fld>
            <a:endParaRPr lang="en-US" dirty="0"/>
          </a:p>
        </p:txBody>
      </p:sp>
    </p:spTree>
    <p:extLst>
      <p:ext uri="{BB962C8B-B14F-4D97-AF65-F5344CB8AC3E}">
        <p14:creationId xmlns:p14="http://schemas.microsoft.com/office/powerpoint/2010/main" val="1142479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 calcmode="lin" valueType="num">
                                      <p:cBhvr additive="base">
                                        <p:cTn id="3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anim calcmode="lin" valueType="num">
                                      <p:cBhvr additive="base">
                                        <p:cTn id="4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
                                            <p:txEl>
                                              <p:pRg st="2" end="2"/>
                                            </p:txEl>
                                          </p:spTgt>
                                        </p:tgtEl>
                                        <p:attrNameLst>
                                          <p:attrName>style.visibility</p:attrName>
                                        </p:attrNameLst>
                                      </p:cBhvr>
                                      <p:to>
                                        <p:strVal val="visible"/>
                                      </p:to>
                                    </p:set>
                                    <p:anim calcmode="lin" valueType="num">
                                      <p:cBhvr additive="base">
                                        <p:cTn id="4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
                                            <p:txEl>
                                              <p:pRg st="3" end="3"/>
                                            </p:txEl>
                                          </p:spTgt>
                                        </p:tgtEl>
                                        <p:attrNameLst>
                                          <p:attrName>style.visibility</p:attrName>
                                        </p:attrNameLst>
                                      </p:cBhvr>
                                      <p:to>
                                        <p:strVal val="visible"/>
                                      </p:to>
                                    </p:set>
                                    <p:anim calcmode="lin" valueType="num">
                                      <p:cBhvr additive="base">
                                        <p:cTn id="4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
                                            <p:txEl>
                                              <p:pRg st="4" end="4"/>
                                            </p:txEl>
                                          </p:spTgt>
                                        </p:tgtEl>
                                        <p:attrNameLst>
                                          <p:attrName>style.visibility</p:attrName>
                                        </p:attrNameLst>
                                      </p:cBhvr>
                                      <p:to>
                                        <p:strVal val="visible"/>
                                      </p:to>
                                    </p:set>
                                    <p:anim calcmode="lin" valueType="num">
                                      <p:cBhvr additive="base">
                                        <p:cTn id="5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4" end="4"/>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4">
                                            <p:txEl>
                                              <p:pRg st="5" end="5"/>
                                            </p:txEl>
                                          </p:spTgt>
                                        </p:tgtEl>
                                        <p:attrNameLst>
                                          <p:attrName>style.visibility</p:attrName>
                                        </p:attrNameLst>
                                      </p:cBhvr>
                                      <p:to>
                                        <p:strVal val="visible"/>
                                      </p:to>
                                    </p:set>
                                    <p:anim calcmode="lin" valueType="num">
                                      <p:cBhvr additive="base">
                                        <p:cTn id="5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5" end="5"/>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
                                            <p:txEl>
                                              <p:pRg st="6" end="6"/>
                                            </p:txEl>
                                          </p:spTgt>
                                        </p:tgtEl>
                                        <p:attrNameLst>
                                          <p:attrName>style.visibility</p:attrName>
                                        </p:attrNameLst>
                                      </p:cBhvr>
                                      <p:to>
                                        <p:strVal val="visible"/>
                                      </p:to>
                                    </p:set>
                                    <p:anim calcmode="lin" valueType="num">
                                      <p:cBhvr additive="base">
                                        <p:cTn id="6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additive="base">
                                        <p:cTn id="67" dur="500" fill="hold"/>
                                        <p:tgtEl>
                                          <p:spTgt spid="5"/>
                                        </p:tgtEl>
                                        <p:attrNameLst>
                                          <p:attrName>ppt_x</p:attrName>
                                        </p:attrNameLst>
                                      </p:cBhvr>
                                      <p:tavLst>
                                        <p:tav tm="0">
                                          <p:val>
                                            <p:strVal val="#ppt_x"/>
                                          </p:val>
                                        </p:tav>
                                        <p:tav tm="100000">
                                          <p:val>
                                            <p:strVal val="#ppt_x"/>
                                          </p:val>
                                        </p:tav>
                                      </p:tavLst>
                                    </p:anim>
                                    <p:anim calcmode="lin" valueType="num">
                                      <p:cBhvr additive="base">
                                        <p:cTn id="6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fficher l'image d'origine"/>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83369" y="2011414"/>
            <a:ext cx="5811560" cy="4315084"/>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nchor="t">
            <a:normAutofit/>
          </a:bodyPr>
          <a:lstStyle/>
          <a:p>
            <a:r>
              <a:rPr lang="fr-FR" dirty="0"/>
              <a:t>Les différents vues d’un système</a:t>
            </a:r>
          </a:p>
        </p:txBody>
      </p:sp>
      <p:sp>
        <p:nvSpPr>
          <p:cNvPr id="3" name="Espace réservé du contenu 2"/>
          <p:cNvSpPr>
            <a:spLocks noGrp="1"/>
          </p:cNvSpPr>
          <p:nvPr>
            <p:ph idx="1"/>
          </p:nvPr>
        </p:nvSpPr>
        <p:spPr>
          <a:xfrm>
            <a:off x="6792556" y="2160589"/>
            <a:ext cx="3749938" cy="3880773"/>
          </a:xfrm>
        </p:spPr>
        <p:txBody>
          <a:bodyPr>
            <a:normAutofit/>
          </a:bodyPr>
          <a:lstStyle/>
          <a:p>
            <a:r>
              <a:rPr lang="fr-FR" dirty="0"/>
              <a:t>Cas d’utilisation = QUOI + QUI</a:t>
            </a:r>
          </a:p>
          <a:p>
            <a:r>
              <a:rPr lang="fr-FR" dirty="0"/>
              <a:t>Vue logique ≈ COMMENT</a:t>
            </a:r>
          </a:p>
          <a:p>
            <a:r>
              <a:rPr lang="fr-FR" dirty="0"/>
              <a:t>Vue d’implémentation = dépendances entre modules</a:t>
            </a:r>
          </a:p>
          <a:p>
            <a:r>
              <a:rPr lang="fr-FR" dirty="0"/>
              <a:t>Vue des processus ≈ QUAND (déclenchement et ordre d’ enchaînement d’actions)</a:t>
            </a:r>
          </a:p>
          <a:p>
            <a:r>
              <a:rPr lang="fr-FR" dirty="0"/>
              <a:t>Vue de déploiement = OU</a:t>
            </a:r>
          </a:p>
        </p:txBody>
      </p:sp>
      <p:sp>
        <p:nvSpPr>
          <p:cNvPr id="4" name="Espace réservé du pied de page 3"/>
          <p:cNvSpPr>
            <a:spLocks noGrp="1"/>
          </p:cNvSpPr>
          <p:nvPr>
            <p:ph type="ftr" sz="quarter" idx="11"/>
          </p:nvPr>
        </p:nvSpPr>
        <p:spPr>
          <a:xfrm>
            <a:off x="677334" y="6331820"/>
            <a:ext cx="6297612" cy="365125"/>
          </a:xfrm>
        </p:spPr>
        <p:txBody>
          <a:bodyPr/>
          <a:lstStyle/>
          <a:p>
            <a:r>
              <a:rPr lang="en-US" dirty="0"/>
              <a:t>UML et POO - Cyril Seguenot - 2016</a:t>
            </a:r>
          </a:p>
        </p:txBody>
      </p:sp>
      <p:sp>
        <p:nvSpPr>
          <p:cNvPr id="5" name="Espace réservé du numéro de diapositive 4"/>
          <p:cNvSpPr>
            <a:spLocks noGrp="1"/>
          </p:cNvSpPr>
          <p:nvPr>
            <p:ph type="sldNum" sz="quarter" idx="12"/>
          </p:nvPr>
        </p:nvSpPr>
        <p:spPr/>
        <p:txBody>
          <a:bodyPr/>
          <a:lstStyle/>
          <a:p>
            <a:fld id="{519954A3-9DFD-4C44-94BA-B95130A3BA1C}" type="slidenum">
              <a:rPr lang="en-US" smtClean="0"/>
              <a:t>11</a:t>
            </a:fld>
            <a:endParaRPr lang="en-US" dirty="0"/>
          </a:p>
        </p:txBody>
      </p:sp>
    </p:spTree>
    <p:extLst>
      <p:ext uri="{BB962C8B-B14F-4D97-AF65-F5344CB8AC3E}">
        <p14:creationId xmlns:p14="http://schemas.microsoft.com/office/powerpoint/2010/main" val="1300048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Utilisation d’UML chez </a:t>
            </a:r>
            <a:r>
              <a:rPr lang="fr-FR" dirty="0" err="1"/>
              <a:t>Isagri</a:t>
            </a:r>
            <a:endParaRPr lang="fr-FR" dirty="0"/>
          </a:p>
        </p:txBody>
      </p:sp>
      <p:sp>
        <p:nvSpPr>
          <p:cNvPr id="3" name="Espace réservé du contenu 2"/>
          <p:cNvSpPr>
            <a:spLocks noGrp="1"/>
          </p:cNvSpPr>
          <p:nvPr>
            <p:ph idx="1"/>
          </p:nvPr>
        </p:nvSpPr>
        <p:spPr>
          <a:xfrm>
            <a:off x="677334" y="3553905"/>
            <a:ext cx="8596668" cy="2487458"/>
          </a:xfrm>
        </p:spPr>
        <p:txBody>
          <a:bodyPr>
            <a:normAutofit/>
          </a:bodyPr>
          <a:lstStyle/>
          <a:p>
            <a:r>
              <a:rPr lang="fr-FR" dirty="0"/>
              <a:t>Durant les phases de cahier des besoins et d’analyse fonctionnelle :</a:t>
            </a:r>
          </a:p>
          <a:p>
            <a:pPr lvl="1"/>
            <a:r>
              <a:rPr lang="fr-FR" dirty="0"/>
              <a:t>Diagrammes de cas d’utilisation : pour décrire les différents besoins et scénarios d’utilisation couverts par la fonctionnalité</a:t>
            </a:r>
          </a:p>
          <a:p>
            <a:pPr lvl="1"/>
            <a:r>
              <a:rPr lang="fr-FR" dirty="0"/>
              <a:t>Diagrammes de classes : pour décrire les concepts manipulés et leurs relations (de façon sommaire)</a:t>
            </a:r>
          </a:p>
          <a:p>
            <a:pPr lvl="1"/>
            <a:r>
              <a:rPr lang="fr-FR" dirty="0"/>
              <a:t>Diagrammes d’activités : pour décrire les grandes étapes de certains traitements ou scénarios</a:t>
            </a:r>
          </a:p>
        </p:txBody>
      </p:sp>
      <p:graphicFrame>
        <p:nvGraphicFramePr>
          <p:cNvPr id="4" name="Diagramme 3"/>
          <p:cNvGraphicFramePr/>
          <p:nvPr>
            <p:extLst>
              <p:ext uri="{D42A27DB-BD31-4B8C-83A1-F6EECF244321}">
                <p14:modId xmlns:p14="http://schemas.microsoft.com/office/powerpoint/2010/main" val="1831249538"/>
              </p:ext>
            </p:extLst>
          </p:nvPr>
        </p:nvGraphicFramePr>
        <p:xfrm>
          <a:off x="807973" y="1583703"/>
          <a:ext cx="8863928" cy="16402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pied de page 4"/>
          <p:cNvSpPr>
            <a:spLocks noGrp="1"/>
          </p:cNvSpPr>
          <p:nvPr>
            <p:ph type="ftr" sz="quarter" idx="11"/>
          </p:nvPr>
        </p:nvSpPr>
        <p:spPr/>
        <p:txBody>
          <a:bodyPr/>
          <a:lstStyle/>
          <a:p>
            <a:r>
              <a:rPr lang="en-US"/>
              <a:t>UML et POO - Cyril Seguenot - 2016</a:t>
            </a:r>
            <a:endParaRPr lang="en-US" dirty="0"/>
          </a:p>
        </p:txBody>
      </p:sp>
      <p:sp>
        <p:nvSpPr>
          <p:cNvPr id="6" name="Espace réservé du numéro de diapositive 5"/>
          <p:cNvSpPr>
            <a:spLocks noGrp="1"/>
          </p:cNvSpPr>
          <p:nvPr>
            <p:ph type="sldNum" sz="quarter" idx="12"/>
          </p:nvPr>
        </p:nvSpPr>
        <p:spPr/>
        <p:txBody>
          <a:bodyPr/>
          <a:lstStyle/>
          <a:p>
            <a:fld id="{519954A3-9DFD-4C44-94BA-B95130A3BA1C}" type="slidenum">
              <a:rPr lang="en-US" smtClean="0"/>
              <a:t>12</a:t>
            </a:fld>
            <a:endParaRPr lang="en-US" dirty="0"/>
          </a:p>
        </p:txBody>
      </p:sp>
    </p:spTree>
    <p:extLst>
      <p:ext uri="{BB962C8B-B14F-4D97-AF65-F5344CB8AC3E}">
        <p14:creationId xmlns:p14="http://schemas.microsoft.com/office/powerpoint/2010/main" val="416095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Utilisation d’UML chez </a:t>
            </a:r>
            <a:r>
              <a:rPr lang="fr-FR" dirty="0" err="1"/>
              <a:t>Isagri</a:t>
            </a:r>
            <a:endParaRPr lang="fr-FR" dirty="0"/>
          </a:p>
        </p:txBody>
      </p:sp>
      <p:sp>
        <p:nvSpPr>
          <p:cNvPr id="3" name="Espace réservé du contenu 2"/>
          <p:cNvSpPr>
            <a:spLocks noGrp="1"/>
          </p:cNvSpPr>
          <p:nvPr>
            <p:ph idx="1"/>
          </p:nvPr>
        </p:nvSpPr>
        <p:spPr>
          <a:xfrm>
            <a:off x="677334" y="1374836"/>
            <a:ext cx="8596668" cy="2142914"/>
          </a:xfrm>
        </p:spPr>
        <p:txBody>
          <a:bodyPr>
            <a:normAutofit lnSpcReduction="10000"/>
          </a:bodyPr>
          <a:lstStyle/>
          <a:p>
            <a:r>
              <a:rPr lang="fr-FR" dirty="0"/>
              <a:t>Durant la phase d’architecture / analyse technique</a:t>
            </a:r>
          </a:p>
          <a:p>
            <a:pPr lvl="1"/>
            <a:r>
              <a:rPr lang="fr-FR" dirty="0"/>
              <a:t>Activités : pour décrire l’enchainement global des traitements à réaliser, décrire les étapes d’un algorithme complexe…</a:t>
            </a:r>
          </a:p>
          <a:p>
            <a:pPr lvl="1"/>
            <a:r>
              <a:rPr lang="fr-FR" dirty="0"/>
              <a:t>Classes : pour décrire l’architecture statique du code dans les couches cliente et service</a:t>
            </a:r>
          </a:p>
          <a:p>
            <a:pPr lvl="1"/>
            <a:r>
              <a:rPr lang="fr-FR" dirty="0"/>
              <a:t>Séquences : pour décrire le cycle de vie et les échanges d’informations entre les objets (surtout utilisé dans les architecture un peu complexes)</a:t>
            </a:r>
          </a:p>
          <a:p>
            <a:pPr lvl="1"/>
            <a:endParaRPr lang="fr-FR" dirty="0"/>
          </a:p>
        </p:txBody>
      </p:sp>
      <p:sp>
        <p:nvSpPr>
          <p:cNvPr id="4" name="Espace réservé du pied de page 3"/>
          <p:cNvSpPr>
            <a:spLocks noGrp="1"/>
          </p:cNvSpPr>
          <p:nvPr>
            <p:ph type="ftr" sz="quarter" idx="11"/>
          </p:nvPr>
        </p:nvSpPr>
        <p:spPr/>
        <p:txBody>
          <a:bodyPr/>
          <a:lstStyle/>
          <a:p>
            <a:r>
              <a:rPr lang="en-US"/>
              <a:t>UML et POO - Cyril Seguenot - 2016</a:t>
            </a:r>
            <a:endParaRPr lang="en-US" dirty="0"/>
          </a:p>
        </p:txBody>
      </p:sp>
      <p:sp>
        <p:nvSpPr>
          <p:cNvPr id="5" name="Espace réservé du numéro de diapositive 4"/>
          <p:cNvSpPr>
            <a:spLocks noGrp="1"/>
          </p:cNvSpPr>
          <p:nvPr>
            <p:ph type="sldNum" sz="quarter" idx="12"/>
          </p:nvPr>
        </p:nvSpPr>
        <p:spPr/>
        <p:txBody>
          <a:bodyPr/>
          <a:lstStyle/>
          <a:p>
            <a:fld id="{519954A3-9DFD-4C44-94BA-B95130A3BA1C}" type="slidenum">
              <a:rPr lang="en-US" smtClean="0"/>
              <a:t>13</a:t>
            </a:fld>
            <a:endParaRPr lang="en-US" dirty="0"/>
          </a:p>
        </p:txBody>
      </p:sp>
      <p:sp>
        <p:nvSpPr>
          <p:cNvPr id="6" name="Espace réservé du contenu 2"/>
          <p:cNvSpPr txBox="1">
            <a:spLocks/>
          </p:cNvSpPr>
          <p:nvPr/>
        </p:nvSpPr>
        <p:spPr>
          <a:xfrm>
            <a:off x="677334" y="3553882"/>
            <a:ext cx="8596668" cy="17711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dirty="0"/>
              <a:t>Durant la phase de développement</a:t>
            </a:r>
          </a:p>
          <a:p>
            <a:pPr lvl="1"/>
            <a:r>
              <a:rPr lang="fr-FR" dirty="0"/>
              <a:t>Génération automatique de classes C# à partir de diagrammes de classes</a:t>
            </a:r>
          </a:p>
          <a:p>
            <a:r>
              <a:rPr lang="fr-FR" dirty="0"/>
              <a:t>Durant la phase de tests</a:t>
            </a:r>
          </a:p>
          <a:p>
            <a:pPr lvl="1"/>
            <a:r>
              <a:rPr lang="fr-FR" dirty="0"/>
              <a:t>Les diagrammes UML facilitent la compréhension de l’analyse fonctionnelle et la rédaction des plans de tests</a:t>
            </a:r>
          </a:p>
          <a:p>
            <a:pPr lvl="1"/>
            <a:endParaRPr lang="fr-FR" dirty="0"/>
          </a:p>
        </p:txBody>
      </p:sp>
      <p:sp>
        <p:nvSpPr>
          <p:cNvPr id="7" name="Espace réservé du contenu 2"/>
          <p:cNvSpPr txBox="1">
            <a:spLocks/>
          </p:cNvSpPr>
          <p:nvPr/>
        </p:nvSpPr>
        <p:spPr>
          <a:xfrm>
            <a:off x="698848" y="5323831"/>
            <a:ext cx="8596668" cy="7175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dirty="0"/>
              <a:t>Autres utilisations spécifiques : description de procédures internes, documentation, plannings haut niveau…</a:t>
            </a:r>
          </a:p>
          <a:p>
            <a:pPr lvl="1"/>
            <a:endParaRPr lang="fr-FR" dirty="0"/>
          </a:p>
        </p:txBody>
      </p:sp>
    </p:spTree>
    <p:extLst>
      <p:ext uri="{BB962C8B-B14F-4D97-AF65-F5344CB8AC3E}">
        <p14:creationId xmlns:p14="http://schemas.microsoft.com/office/powerpoint/2010/main" val="778781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Gestion des diagrammes</a:t>
            </a:r>
          </a:p>
        </p:txBody>
      </p:sp>
      <p:sp>
        <p:nvSpPr>
          <p:cNvPr id="3" name="Espace réservé du contenu 2"/>
          <p:cNvSpPr>
            <a:spLocks noGrp="1"/>
          </p:cNvSpPr>
          <p:nvPr>
            <p:ph idx="1"/>
          </p:nvPr>
        </p:nvSpPr>
        <p:spPr>
          <a:xfrm>
            <a:off x="612234" y="3791976"/>
            <a:ext cx="8596668" cy="2300575"/>
          </a:xfrm>
        </p:spPr>
        <p:txBody>
          <a:bodyPr/>
          <a:lstStyle/>
          <a:p>
            <a:r>
              <a:rPr lang="fr-FR" dirty="0"/>
              <a:t>Les diagrammes sont créés via Enterprise Architect. Il y a un nombre limité de licences flottantes. Une version Lite permet de consulter les diagrammes (lecture seule) sans utiliser de licence</a:t>
            </a:r>
          </a:p>
          <a:p>
            <a:r>
              <a:rPr lang="fr-FR" dirty="0"/>
              <a:t>Les diagrammes sont enregistrées dans une base de données SQL Server avec gestion de droits (chaque projet ne voit que ses diagrammes)</a:t>
            </a:r>
          </a:p>
          <a:p>
            <a:r>
              <a:rPr lang="fr-FR" dirty="0"/>
              <a:t>Ils sont référencés par les documents d’analyses (ouverture directe dans EA)</a:t>
            </a:r>
          </a:p>
          <a:p>
            <a:endParaRPr lang="fr-FR" dirty="0"/>
          </a:p>
        </p:txBody>
      </p:sp>
      <p:grpSp>
        <p:nvGrpSpPr>
          <p:cNvPr id="13" name="Groupe 12"/>
          <p:cNvGrpSpPr/>
          <p:nvPr/>
        </p:nvGrpSpPr>
        <p:grpSpPr>
          <a:xfrm>
            <a:off x="496658" y="1370049"/>
            <a:ext cx="9167202" cy="1913782"/>
            <a:chOff x="542839" y="4122485"/>
            <a:chExt cx="9167202" cy="1913782"/>
          </a:xfrm>
        </p:grpSpPr>
        <p:sp>
          <p:nvSpPr>
            <p:cNvPr id="4" name="AutoShape 2" descr="Résultat de recherche d'images pour &quot;enterprise architect&quot;"/>
            <p:cNvSpPr>
              <a:spLocks noChangeAspect="1" noChangeArrowheads="1"/>
            </p:cNvSpPr>
            <p:nvPr/>
          </p:nvSpPr>
          <p:spPr bwMode="auto">
            <a:xfrm>
              <a:off x="5999016" y="480983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5" name="Picture 6" descr="Afficher l'image d'orig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0874" y="4526483"/>
              <a:ext cx="2571750" cy="7143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Afficher l'image d'ori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750" y="4355032"/>
              <a:ext cx="2038350" cy="10572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Afficher l'image d'orig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6083" y="4122485"/>
              <a:ext cx="1890280" cy="1522373"/>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p:cNvSpPr txBox="1"/>
            <p:nvPr/>
          </p:nvSpPr>
          <p:spPr>
            <a:xfrm>
              <a:off x="3630700" y="5644858"/>
              <a:ext cx="2800767" cy="369332"/>
            </a:xfrm>
            <a:prstGeom prst="rect">
              <a:avLst/>
            </a:prstGeom>
            <a:noFill/>
          </p:spPr>
          <p:txBody>
            <a:bodyPr wrap="none" rtlCol="0">
              <a:spAutoFit/>
            </a:bodyPr>
            <a:lstStyle/>
            <a:p>
              <a:r>
                <a:rPr lang="fr-FR" dirty="0"/>
                <a:t>Création des diagrammes</a:t>
              </a:r>
            </a:p>
          </p:txBody>
        </p:sp>
        <p:sp>
          <p:nvSpPr>
            <p:cNvPr id="9" name="ZoneTexte 8"/>
            <p:cNvSpPr txBox="1"/>
            <p:nvPr/>
          </p:nvSpPr>
          <p:spPr>
            <a:xfrm>
              <a:off x="6872405" y="5666935"/>
              <a:ext cx="2837636" cy="369332"/>
            </a:xfrm>
            <a:prstGeom prst="rect">
              <a:avLst/>
            </a:prstGeom>
            <a:noFill/>
          </p:spPr>
          <p:txBody>
            <a:bodyPr wrap="none" rtlCol="0">
              <a:spAutoFit/>
            </a:bodyPr>
            <a:lstStyle/>
            <a:p>
              <a:r>
                <a:rPr lang="fr-FR" dirty="0"/>
                <a:t>Stockage des diagrammes</a:t>
              </a:r>
            </a:p>
          </p:txBody>
        </p:sp>
        <p:sp>
          <p:nvSpPr>
            <p:cNvPr id="10" name="ZoneTexte 9"/>
            <p:cNvSpPr txBox="1"/>
            <p:nvPr/>
          </p:nvSpPr>
          <p:spPr>
            <a:xfrm>
              <a:off x="542839" y="5644858"/>
              <a:ext cx="2566728" cy="369332"/>
            </a:xfrm>
            <a:prstGeom prst="rect">
              <a:avLst/>
            </a:prstGeom>
            <a:noFill/>
          </p:spPr>
          <p:txBody>
            <a:bodyPr wrap="none" rtlCol="0">
              <a:spAutoFit/>
            </a:bodyPr>
            <a:lstStyle/>
            <a:p>
              <a:r>
                <a:rPr lang="fr-FR" dirty="0"/>
                <a:t>Rédaction des analyses</a:t>
              </a:r>
            </a:p>
          </p:txBody>
        </p:sp>
        <p:sp>
          <p:nvSpPr>
            <p:cNvPr id="11" name="Flèche : double flèche verticale 10"/>
            <p:cNvSpPr/>
            <p:nvPr/>
          </p:nvSpPr>
          <p:spPr>
            <a:xfrm rot="5400000">
              <a:off x="6723783" y="4450714"/>
              <a:ext cx="378691" cy="86590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lèche : droite 11"/>
            <p:cNvSpPr/>
            <p:nvPr/>
          </p:nvSpPr>
          <p:spPr>
            <a:xfrm>
              <a:off x="2730063" y="4694323"/>
              <a:ext cx="822036" cy="3417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4" name="Espace réservé du pied de page 13"/>
          <p:cNvSpPr>
            <a:spLocks noGrp="1"/>
          </p:cNvSpPr>
          <p:nvPr>
            <p:ph type="ftr" sz="quarter" idx="11"/>
          </p:nvPr>
        </p:nvSpPr>
        <p:spPr/>
        <p:txBody>
          <a:bodyPr/>
          <a:lstStyle/>
          <a:p>
            <a:r>
              <a:rPr lang="en-US"/>
              <a:t>UML et POO - Cyril Seguenot - 2016</a:t>
            </a:r>
            <a:endParaRPr lang="en-US" dirty="0"/>
          </a:p>
        </p:txBody>
      </p:sp>
      <p:sp>
        <p:nvSpPr>
          <p:cNvPr id="15" name="Espace réservé du numéro de diapositive 14"/>
          <p:cNvSpPr>
            <a:spLocks noGrp="1"/>
          </p:cNvSpPr>
          <p:nvPr>
            <p:ph type="sldNum" sz="quarter" idx="12"/>
          </p:nvPr>
        </p:nvSpPr>
        <p:spPr/>
        <p:txBody>
          <a:bodyPr/>
          <a:lstStyle/>
          <a:p>
            <a:fld id="{519954A3-9DFD-4C44-94BA-B95130A3BA1C}" type="slidenum">
              <a:rPr lang="en-US" smtClean="0"/>
              <a:t>14</a:t>
            </a:fld>
            <a:endParaRPr lang="en-US" dirty="0"/>
          </a:p>
        </p:txBody>
      </p:sp>
    </p:spTree>
    <p:extLst>
      <p:ext uri="{BB962C8B-B14F-4D97-AF65-F5344CB8AC3E}">
        <p14:creationId xmlns:p14="http://schemas.microsoft.com/office/powerpoint/2010/main" val="3602449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307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grpSp>
        <p:nvGrpSpPr>
          <p:cNvPr id="3079" name="Group 68"/>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0" name="Straight Connector 69"/>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2" name="Rectangle 23"/>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25"/>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4" name="Isosceles Triangle 73"/>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7"/>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8"/>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9"/>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Isosceles Triangle 77"/>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Isosceles Triangle 78"/>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074" name="Picture 2" descr="http://www.sparxsystems.eu/fileadmin/_processed_/csm_04_requirements_01_f5d9c4f3a1.png"/>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a:stretch/>
        </p:blipFill>
        <p:spPr bwMode="auto">
          <a:xfrm>
            <a:off x="5219684" y="2159331"/>
            <a:ext cx="3739895" cy="3750581"/>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vert="horz" lIns="91440" tIns="45720" rIns="91440" bIns="45720" rtlCol="0" anchor="t">
            <a:normAutofit/>
          </a:bodyPr>
          <a:lstStyle/>
          <a:p>
            <a:r>
              <a:rPr lang="en-US" dirty="0"/>
              <a:t>Enterprise Architect (EA)</a:t>
            </a:r>
          </a:p>
        </p:txBody>
      </p:sp>
      <p:sp>
        <p:nvSpPr>
          <p:cNvPr id="3" name="Espace réservé du contenu 2"/>
          <p:cNvSpPr>
            <a:spLocks noGrp="1"/>
          </p:cNvSpPr>
          <p:nvPr>
            <p:ph sz="half" idx="1"/>
          </p:nvPr>
        </p:nvSpPr>
        <p:spPr>
          <a:xfrm>
            <a:off x="677334" y="2160589"/>
            <a:ext cx="4233832" cy="3749323"/>
          </a:xfrm>
        </p:spPr>
        <p:txBody>
          <a:bodyPr vert="horz" lIns="91440" tIns="45720" rIns="91440" bIns="45720" rtlCol="0">
            <a:normAutofit/>
          </a:bodyPr>
          <a:lstStyle/>
          <a:p>
            <a:r>
              <a:rPr lang="fr-FR" dirty="0"/>
              <a:t>Outil de modélisation UML sous licence commerciale, écrit en C++ et édité par </a:t>
            </a:r>
            <a:r>
              <a:rPr lang="fr-FR" dirty="0" err="1"/>
              <a:t>Sparx</a:t>
            </a:r>
            <a:r>
              <a:rPr lang="fr-FR" dirty="0"/>
              <a:t> </a:t>
            </a:r>
            <a:r>
              <a:rPr lang="fr-FR" dirty="0" err="1"/>
              <a:t>Systems</a:t>
            </a:r>
            <a:endParaRPr lang="fr-FR" dirty="0"/>
          </a:p>
          <a:p>
            <a:r>
              <a:rPr lang="fr-FR" dirty="0"/>
              <a:t>Première version sortie en 2000</a:t>
            </a:r>
          </a:p>
          <a:p>
            <a:r>
              <a:rPr lang="fr-FR" dirty="0"/>
              <a:t>6 éditions allant de la Desktop à la </a:t>
            </a:r>
            <a:r>
              <a:rPr lang="fr-FR" dirty="0" err="1"/>
              <a:t>Ultimate</a:t>
            </a:r>
            <a:endParaRPr lang="fr-FR" dirty="0"/>
          </a:p>
          <a:p>
            <a:r>
              <a:rPr lang="fr-FR" dirty="0"/>
              <a:t>Outil très riche fonctionnellement</a:t>
            </a:r>
          </a:p>
          <a:p>
            <a:r>
              <a:rPr lang="fr-FR" dirty="0">
                <a:hlinkClick r:id="rId4"/>
              </a:rPr>
              <a:t>Lien</a:t>
            </a:r>
            <a:endParaRPr lang="fr-FR" dirty="0"/>
          </a:p>
        </p:txBody>
      </p:sp>
      <p:sp>
        <p:nvSpPr>
          <p:cNvPr id="4" name="Espace réservé du pied de page 3"/>
          <p:cNvSpPr>
            <a:spLocks noGrp="1"/>
          </p:cNvSpPr>
          <p:nvPr>
            <p:ph type="ftr" sz="quarter" idx="11"/>
          </p:nvPr>
        </p:nvSpPr>
        <p:spPr/>
        <p:txBody>
          <a:bodyPr/>
          <a:lstStyle/>
          <a:p>
            <a:r>
              <a:rPr lang="en-US"/>
              <a:t>UML et POO - Cyril Seguenot - 2016</a:t>
            </a:r>
            <a:endParaRPr lang="en-US" dirty="0"/>
          </a:p>
        </p:txBody>
      </p:sp>
      <p:sp>
        <p:nvSpPr>
          <p:cNvPr id="5" name="Espace réservé du numéro de diapositive 4"/>
          <p:cNvSpPr>
            <a:spLocks noGrp="1"/>
          </p:cNvSpPr>
          <p:nvPr>
            <p:ph type="sldNum" sz="quarter" idx="12"/>
          </p:nvPr>
        </p:nvSpPr>
        <p:spPr/>
        <p:txBody>
          <a:bodyPr/>
          <a:lstStyle/>
          <a:p>
            <a:fld id="{519954A3-9DFD-4C44-94BA-B95130A3BA1C}" type="slidenum">
              <a:rPr lang="en-US" smtClean="0"/>
              <a:t>15</a:t>
            </a:fld>
            <a:endParaRPr lang="en-US" dirty="0"/>
          </a:p>
        </p:txBody>
      </p:sp>
    </p:spTree>
    <p:extLst>
      <p:ext uri="{BB962C8B-B14F-4D97-AF65-F5344CB8AC3E}">
        <p14:creationId xmlns:p14="http://schemas.microsoft.com/office/powerpoint/2010/main" val="85652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EA – découverte</a:t>
            </a:r>
          </a:p>
        </p:txBody>
      </p:sp>
      <p:sp>
        <p:nvSpPr>
          <p:cNvPr id="3" name="Espace réservé du contenu 2"/>
          <p:cNvSpPr>
            <a:spLocks noGrp="1"/>
          </p:cNvSpPr>
          <p:nvPr>
            <p:ph idx="1"/>
          </p:nvPr>
        </p:nvSpPr>
        <p:spPr/>
        <p:txBody>
          <a:bodyPr/>
          <a:lstStyle/>
          <a:p>
            <a:r>
              <a:rPr lang="fr-FR" dirty="0"/>
              <a:t>Explorateur de projets</a:t>
            </a:r>
          </a:p>
          <a:p>
            <a:r>
              <a:rPr lang="fr-FR" dirty="0"/>
              <a:t>Création d’un diagramme</a:t>
            </a:r>
          </a:p>
          <a:p>
            <a:r>
              <a:rPr lang="fr-FR" dirty="0"/>
              <a:t>Zoom, vue navigation</a:t>
            </a:r>
          </a:p>
          <a:p>
            <a:r>
              <a:rPr lang="fr-FR" dirty="0"/>
              <a:t>Outils</a:t>
            </a:r>
          </a:p>
          <a:p>
            <a:r>
              <a:rPr lang="fr-FR" dirty="0"/>
              <a:t>Propriétés, déplacement, alignement, couleur des éléments</a:t>
            </a:r>
          </a:p>
          <a:p>
            <a:r>
              <a:rPr lang="fr-FR" dirty="0"/>
              <a:t>Recherche, suppression d’un élément</a:t>
            </a:r>
          </a:p>
          <a:p>
            <a:r>
              <a:rPr lang="fr-FR" dirty="0"/>
              <a:t>Astuces diverses (rangement des éléments, personnalisation de la barre d’outils, thème…)</a:t>
            </a:r>
          </a:p>
          <a:p>
            <a:endParaRPr lang="fr-FR" dirty="0"/>
          </a:p>
        </p:txBody>
      </p:sp>
      <p:sp>
        <p:nvSpPr>
          <p:cNvPr id="4" name="Espace réservé du pied de page 3"/>
          <p:cNvSpPr>
            <a:spLocks noGrp="1"/>
          </p:cNvSpPr>
          <p:nvPr>
            <p:ph type="ftr" sz="quarter" idx="11"/>
          </p:nvPr>
        </p:nvSpPr>
        <p:spPr/>
        <p:txBody>
          <a:bodyPr/>
          <a:lstStyle/>
          <a:p>
            <a:r>
              <a:rPr lang="en-US"/>
              <a:t>UML et POO - Cyril Seguenot - 2016</a:t>
            </a:r>
            <a:endParaRPr lang="en-US" dirty="0"/>
          </a:p>
        </p:txBody>
      </p:sp>
      <p:sp>
        <p:nvSpPr>
          <p:cNvPr id="5" name="Espace réservé du numéro de diapositive 4"/>
          <p:cNvSpPr>
            <a:spLocks noGrp="1"/>
          </p:cNvSpPr>
          <p:nvPr>
            <p:ph type="sldNum" sz="quarter" idx="12"/>
          </p:nvPr>
        </p:nvSpPr>
        <p:spPr/>
        <p:txBody>
          <a:bodyPr/>
          <a:lstStyle/>
          <a:p>
            <a:fld id="{519954A3-9DFD-4C44-94BA-B95130A3BA1C}" type="slidenum">
              <a:rPr lang="en-US" smtClean="0"/>
              <a:t>16</a:t>
            </a:fld>
            <a:endParaRPr lang="en-US" dirty="0"/>
          </a:p>
        </p:txBody>
      </p:sp>
      <p:sp>
        <p:nvSpPr>
          <p:cNvPr id="6" name="Ellipse 5"/>
          <p:cNvSpPr/>
          <p:nvPr/>
        </p:nvSpPr>
        <p:spPr>
          <a:xfrm>
            <a:off x="11822653" y="6551407"/>
            <a:ext cx="150607" cy="161365"/>
          </a:xfrm>
          <a:prstGeom prst="ellipse">
            <a:avLst/>
          </a:prstGeom>
          <a:solidFill>
            <a:srgbClr val="FFFF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3146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Diagrammes de cas d’utilisation et d’activité</a:t>
            </a:r>
          </a:p>
        </p:txBody>
      </p:sp>
      <p:sp>
        <p:nvSpPr>
          <p:cNvPr id="3" name="Espace réservé du texte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11"/>
          </p:nvPr>
        </p:nvSpPr>
        <p:spPr/>
        <p:txBody>
          <a:bodyPr/>
          <a:lstStyle/>
          <a:p>
            <a:r>
              <a:rPr lang="en-US"/>
              <a:t>UML et POO - Cyril Seguenot - 2016</a:t>
            </a:r>
            <a:endParaRPr lang="en-US" dirty="0"/>
          </a:p>
        </p:txBody>
      </p:sp>
      <p:sp>
        <p:nvSpPr>
          <p:cNvPr id="5" name="Espace réservé du numéro de diapositive 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613021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5151579"/>
            <a:ext cx="8596667" cy="566738"/>
          </a:xfrm>
        </p:spPr>
        <p:txBody>
          <a:bodyPr/>
          <a:lstStyle/>
          <a:p>
            <a:r>
              <a:rPr lang="fr-FR" dirty="0"/>
              <a:t>Diagramme de cas d’utilisation (Use Case)</a:t>
            </a:r>
          </a:p>
        </p:txBody>
      </p:sp>
      <p:pic>
        <p:nvPicPr>
          <p:cNvPr id="4" name="Espace réservé du contenu 3"/>
          <p:cNvPicPr>
            <a:picLocks noGrp="1" noChangeAspect="1"/>
          </p:cNvPicPr>
          <p:nvPr>
            <p:ph type="pic" idx="1"/>
          </p:nvPr>
        </p:nvPicPr>
        <p:blipFill>
          <a:blip r:embed="rId3"/>
          <a:stretch>
            <a:fillRect/>
          </a:stretch>
        </p:blipFill>
        <p:spPr>
          <a:xfrm>
            <a:off x="677333" y="150491"/>
            <a:ext cx="6868775" cy="4810125"/>
          </a:xfrm>
          <a:prstGeom prst="rect">
            <a:avLst/>
          </a:prstGeom>
        </p:spPr>
      </p:pic>
      <p:sp>
        <p:nvSpPr>
          <p:cNvPr id="7" name="Espace réservé du texte 6"/>
          <p:cNvSpPr>
            <a:spLocks noGrp="1"/>
          </p:cNvSpPr>
          <p:nvPr>
            <p:ph type="body" sz="half" idx="2"/>
          </p:nvPr>
        </p:nvSpPr>
        <p:spPr>
          <a:xfrm>
            <a:off x="677334" y="5718317"/>
            <a:ext cx="8596667" cy="674024"/>
          </a:xfrm>
        </p:spPr>
        <p:txBody>
          <a:bodyPr/>
          <a:lstStyle/>
          <a:p>
            <a:r>
              <a:rPr lang="fr-FR" dirty="0"/>
              <a:t>Décrit les interactions entre les acteurs et le système, de façon purement fonctionnelle</a:t>
            </a:r>
          </a:p>
          <a:p>
            <a:r>
              <a:rPr lang="fr-FR" dirty="0"/>
              <a:t>Diagramme utilisé en phase de conception (cahier des besoins, analyse fonctionnelle)</a:t>
            </a:r>
          </a:p>
        </p:txBody>
      </p:sp>
      <p:sp>
        <p:nvSpPr>
          <p:cNvPr id="3" name="Espace réservé du pied de page 2"/>
          <p:cNvSpPr>
            <a:spLocks noGrp="1"/>
          </p:cNvSpPr>
          <p:nvPr>
            <p:ph type="ftr" sz="quarter" idx="11"/>
          </p:nvPr>
        </p:nvSpPr>
        <p:spPr>
          <a:xfrm>
            <a:off x="677333" y="6287354"/>
            <a:ext cx="6297612" cy="365125"/>
          </a:xfrm>
        </p:spPr>
        <p:txBody>
          <a:bodyPr/>
          <a:lstStyle/>
          <a:p>
            <a:r>
              <a:rPr lang="en-US" dirty="0">
                <a:solidFill>
                  <a:schemeClr val="bg1">
                    <a:lumMod val="75000"/>
                  </a:schemeClr>
                </a:solidFill>
              </a:rPr>
              <a:t>UML et POO - Cyril Seguenot - 2016</a:t>
            </a:r>
          </a:p>
        </p:txBody>
      </p:sp>
      <p:sp>
        <p:nvSpPr>
          <p:cNvPr id="5" name="Espace réservé du numéro de diapositive 4"/>
          <p:cNvSpPr>
            <a:spLocks noGrp="1"/>
          </p:cNvSpPr>
          <p:nvPr>
            <p:ph type="sldNum" sz="quarter" idx="12"/>
          </p:nvPr>
        </p:nvSpPr>
        <p:spPr/>
        <p:txBody>
          <a:bodyPr/>
          <a:lstStyle/>
          <a:p>
            <a:fld id="{D57F1E4F-1CFF-5643-939E-217C01CDF565}" type="slidenum">
              <a:rPr lang="en-US" smtClean="0"/>
              <a:pPr/>
              <a:t>18</a:t>
            </a:fld>
            <a:endParaRPr lang="en-US" dirty="0"/>
          </a:p>
        </p:txBody>
      </p:sp>
      <p:sp>
        <p:nvSpPr>
          <p:cNvPr id="8" name="Ellipse 7"/>
          <p:cNvSpPr/>
          <p:nvPr/>
        </p:nvSpPr>
        <p:spPr>
          <a:xfrm>
            <a:off x="11822653" y="6551407"/>
            <a:ext cx="150607" cy="161365"/>
          </a:xfrm>
          <a:prstGeom prst="ellipse">
            <a:avLst/>
          </a:prstGeom>
          <a:solidFill>
            <a:srgbClr val="FFFF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28590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Diagramme d’activité</a:t>
            </a:r>
          </a:p>
        </p:txBody>
      </p:sp>
      <p:sp>
        <p:nvSpPr>
          <p:cNvPr id="3" name="Espace réservé du contenu 2"/>
          <p:cNvSpPr>
            <a:spLocks noGrp="1"/>
          </p:cNvSpPr>
          <p:nvPr>
            <p:ph idx="1"/>
          </p:nvPr>
        </p:nvSpPr>
        <p:spPr>
          <a:xfrm>
            <a:off x="677335" y="2160589"/>
            <a:ext cx="7885178" cy="3880773"/>
          </a:xfrm>
        </p:spPr>
        <p:txBody>
          <a:bodyPr>
            <a:normAutofit/>
          </a:bodyPr>
          <a:lstStyle/>
          <a:p>
            <a:pPr marL="0" indent="0">
              <a:buNone/>
            </a:pPr>
            <a:r>
              <a:rPr lang="fr-FR" b="1" dirty="0"/>
              <a:t>Objectif</a:t>
            </a:r>
            <a:r>
              <a:rPr lang="fr-FR" dirty="0"/>
              <a:t> : montrer l’enchaînement des actions et décisions dans un algorithme, un processus, un calcul… C’est une vue comportementale du système</a:t>
            </a:r>
          </a:p>
          <a:p>
            <a:pPr marL="0" indent="0">
              <a:buNone/>
            </a:pPr>
            <a:r>
              <a:rPr lang="fr-FR" b="1" dirty="0"/>
              <a:t>Concepts manipulés</a:t>
            </a:r>
          </a:p>
          <a:p>
            <a:r>
              <a:rPr lang="fr-FR" altLang="fr-FR" u="sng" dirty="0"/>
              <a:t>Action/activité :</a:t>
            </a:r>
            <a:r>
              <a:rPr lang="fr-FR" altLang="fr-FR" dirty="0"/>
              <a:t> comportement, traitement ou  transformation. Une action est élémentaire, alors qu’une activité est un ensemble d’actions</a:t>
            </a:r>
          </a:p>
          <a:p>
            <a:r>
              <a:rPr lang="fr-FR" altLang="fr-FR" u="sng" dirty="0"/>
              <a:t>Flux :</a:t>
            </a:r>
            <a:r>
              <a:rPr lang="fr-FR" altLang="fr-FR" dirty="0"/>
              <a:t> flèche reliant deux éléments du diagramme. Il existe des flux d’objets grâce auxquels ont peut montrer l’utilisation ou la création d’objets par des actions</a:t>
            </a:r>
          </a:p>
          <a:p>
            <a:r>
              <a:rPr lang="fr-FR" altLang="fr-FR" u="sng" dirty="0"/>
              <a:t>Décision :</a:t>
            </a:r>
            <a:r>
              <a:rPr lang="fr-FR" altLang="fr-FR" dirty="0"/>
              <a:t> élément de contrôle permettant de faire un choix multiple suivant plusieurs conditions.</a:t>
            </a:r>
          </a:p>
          <a:p>
            <a:endParaRPr lang="fr-FR" dirty="0"/>
          </a:p>
        </p:txBody>
      </p:sp>
      <p:pic>
        <p:nvPicPr>
          <p:cNvPr id="9" name="Image 8"/>
          <p:cNvPicPr>
            <a:picLocks noChangeAspect="1"/>
          </p:cNvPicPr>
          <p:nvPr/>
        </p:nvPicPr>
        <p:blipFill>
          <a:blip r:embed="rId3"/>
          <a:stretch>
            <a:fillRect/>
          </a:stretch>
        </p:blipFill>
        <p:spPr>
          <a:xfrm>
            <a:off x="8562512" y="2980507"/>
            <a:ext cx="2149191" cy="3027207"/>
          </a:xfrm>
          <a:prstGeom prst="rect">
            <a:avLst/>
          </a:prstGeom>
        </p:spPr>
      </p:pic>
      <p:sp>
        <p:nvSpPr>
          <p:cNvPr id="4" name="Espace réservé du pied de page 3"/>
          <p:cNvSpPr>
            <a:spLocks noGrp="1"/>
          </p:cNvSpPr>
          <p:nvPr>
            <p:ph type="ftr" sz="quarter" idx="11"/>
          </p:nvPr>
        </p:nvSpPr>
        <p:spPr/>
        <p:txBody>
          <a:bodyPr/>
          <a:lstStyle/>
          <a:p>
            <a:r>
              <a:rPr lang="en-US"/>
              <a:t>UML et POO - Cyril Seguenot - 2016</a:t>
            </a:r>
            <a:endParaRPr lang="en-US" dirty="0"/>
          </a:p>
        </p:txBody>
      </p:sp>
      <p:sp>
        <p:nvSpPr>
          <p:cNvPr id="5" name="Espace réservé du numéro de diapositive 4"/>
          <p:cNvSpPr>
            <a:spLocks noGrp="1"/>
          </p:cNvSpPr>
          <p:nvPr>
            <p:ph type="sldNum" sz="quarter" idx="12"/>
          </p:nvPr>
        </p:nvSpPr>
        <p:spPr/>
        <p:txBody>
          <a:bodyPr/>
          <a:lstStyle/>
          <a:p>
            <a:fld id="{519954A3-9DFD-4C44-94BA-B95130A3BA1C}" type="slidenum">
              <a:rPr lang="en-US" smtClean="0"/>
              <a:t>19</a:t>
            </a:fld>
            <a:endParaRPr lang="en-US" dirty="0"/>
          </a:p>
        </p:txBody>
      </p:sp>
    </p:spTree>
    <p:extLst>
      <p:ext uri="{BB962C8B-B14F-4D97-AF65-F5344CB8AC3E}">
        <p14:creationId xmlns:p14="http://schemas.microsoft.com/office/powerpoint/2010/main" val="246304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609600"/>
            <a:ext cx="8596668" cy="806245"/>
          </a:xfrm>
        </p:spPr>
        <p:txBody>
          <a:bodyPr/>
          <a:lstStyle/>
          <a:p>
            <a:r>
              <a:rPr lang="fr-FR" dirty="0"/>
              <a:t>Sommaire</a:t>
            </a:r>
          </a:p>
        </p:txBody>
      </p:sp>
      <p:sp>
        <p:nvSpPr>
          <p:cNvPr id="3" name="Espace réservé du contenu 2"/>
          <p:cNvSpPr>
            <a:spLocks noGrp="1"/>
          </p:cNvSpPr>
          <p:nvPr>
            <p:ph idx="1"/>
          </p:nvPr>
        </p:nvSpPr>
        <p:spPr>
          <a:xfrm>
            <a:off x="677334" y="1769806"/>
            <a:ext cx="8596668" cy="2153266"/>
          </a:xfrm>
        </p:spPr>
        <p:txBody>
          <a:bodyPr/>
          <a:lstStyle/>
          <a:p>
            <a:pPr marL="0" indent="0">
              <a:buNone/>
            </a:pPr>
            <a:r>
              <a:rPr lang="fr-FR" b="1" dirty="0"/>
              <a:t>Introduction à UML et EA</a:t>
            </a:r>
          </a:p>
          <a:p>
            <a:r>
              <a:rPr lang="fr-FR" dirty="0"/>
              <a:t>Historique et objectifs d’UML</a:t>
            </a:r>
          </a:p>
          <a:p>
            <a:r>
              <a:rPr lang="fr-FR" dirty="0"/>
              <a:t>Les types de diagrammes UML et les vues d’un système</a:t>
            </a:r>
          </a:p>
          <a:p>
            <a:r>
              <a:rPr lang="fr-FR" dirty="0"/>
              <a:t>Utilisation d’UML chez </a:t>
            </a:r>
            <a:r>
              <a:rPr lang="fr-FR" dirty="0" err="1"/>
              <a:t>Isagri</a:t>
            </a:r>
            <a:r>
              <a:rPr lang="fr-FR" dirty="0"/>
              <a:t>, gestion des diagrammes</a:t>
            </a:r>
          </a:p>
          <a:p>
            <a:r>
              <a:rPr lang="fr-FR" dirty="0"/>
              <a:t>Présentation d’Enterprise Architect</a:t>
            </a:r>
          </a:p>
          <a:p>
            <a:pPr marL="0" indent="0">
              <a:buNone/>
            </a:pPr>
            <a:endParaRPr lang="fr-FR" dirty="0"/>
          </a:p>
          <a:p>
            <a:endParaRPr lang="fr-FR" dirty="0"/>
          </a:p>
        </p:txBody>
      </p:sp>
      <p:sp>
        <p:nvSpPr>
          <p:cNvPr id="4" name="Espace réservé du contenu 2"/>
          <p:cNvSpPr txBox="1">
            <a:spLocks/>
          </p:cNvSpPr>
          <p:nvPr/>
        </p:nvSpPr>
        <p:spPr>
          <a:xfrm>
            <a:off x="677334" y="4153262"/>
            <a:ext cx="8596668" cy="176248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b="1" dirty="0"/>
              <a:t>Diagrammes de cas d’utilisation et d’activité</a:t>
            </a:r>
          </a:p>
          <a:p>
            <a:r>
              <a:rPr lang="fr-FR" dirty="0"/>
              <a:t>Diagramme de cas d’utilisation</a:t>
            </a:r>
          </a:p>
          <a:p>
            <a:r>
              <a:rPr lang="fr-FR" dirty="0"/>
              <a:t>Diagramme d’activités</a:t>
            </a:r>
          </a:p>
          <a:p>
            <a:pPr marL="0" indent="0">
              <a:buFont typeface="Wingdings 3" charset="2"/>
              <a:buNone/>
            </a:pPr>
            <a:endParaRPr lang="fr-FR" dirty="0"/>
          </a:p>
          <a:p>
            <a:endParaRPr lang="fr-FR" dirty="0"/>
          </a:p>
        </p:txBody>
      </p:sp>
      <p:sp>
        <p:nvSpPr>
          <p:cNvPr id="5" name="Espace réservé du pied de page 4"/>
          <p:cNvSpPr>
            <a:spLocks noGrp="1"/>
          </p:cNvSpPr>
          <p:nvPr>
            <p:ph type="ftr" sz="quarter" idx="11"/>
          </p:nvPr>
        </p:nvSpPr>
        <p:spPr/>
        <p:txBody>
          <a:bodyPr/>
          <a:lstStyle/>
          <a:p>
            <a:r>
              <a:rPr lang="en-US" dirty="0">
                <a:solidFill>
                  <a:schemeClr val="bg1">
                    <a:lumMod val="75000"/>
                  </a:schemeClr>
                </a:solidFill>
              </a:rPr>
              <a:t>UML et POO - Cyril Seguenot - 2016</a:t>
            </a:r>
          </a:p>
        </p:txBody>
      </p:sp>
      <p:sp>
        <p:nvSpPr>
          <p:cNvPr id="6" name="Espace réservé du numéro de diapositive 5"/>
          <p:cNvSpPr>
            <a:spLocks noGrp="1"/>
          </p:cNvSpPr>
          <p:nvPr>
            <p:ph type="sldNum" sz="quarter" idx="12"/>
          </p:nvPr>
        </p:nvSpPr>
        <p:spPr/>
        <p:txBody>
          <a:bodyPr/>
          <a:lstStyle/>
          <a:p>
            <a:fld id="{519954A3-9DFD-4C44-94BA-B95130A3BA1C}" type="slidenum">
              <a:rPr lang="en-US" smtClean="0"/>
              <a:t>2</a:t>
            </a:fld>
            <a:endParaRPr lang="en-US" dirty="0"/>
          </a:p>
        </p:txBody>
      </p:sp>
    </p:spTree>
    <p:extLst>
      <p:ext uri="{BB962C8B-B14F-4D97-AF65-F5344CB8AC3E}">
        <p14:creationId xmlns:p14="http://schemas.microsoft.com/office/powerpoint/2010/main" val="145307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t">
            <a:normAutofit/>
          </a:bodyPr>
          <a:lstStyle/>
          <a:p>
            <a:r>
              <a:rPr lang="fr-FR" dirty="0"/>
              <a:t>Diagramme d’activité</a:t>
            </a:r>
          </a:p>
        </p:txBody>
      </p:sp>
      <p:sp>
        <p:nvSpPr>
          <p:cNvPr id="3" name="Espace réservé du contenu 2"/>
          <p:cNvSpPr>
            <a:spLocks noGrp="1"/>
          </p:cNvSpPr>
          <p:nvPr>
            <p:ph idx="1"/>
          </p:nvPr>
        </p:nvSpPr>
        <p:spPr>
          <a:xfrm>
            <a:off x="677334" y="1790700"/>
            <a:ext cx="5552644" cy="4119213"/>
          </a:xfrm>
        </p:spPr>
        <p:txBody>
          <a:bodyPr>
            <a:noAutofit/>
          </a:bodyPr>
          <a:lstStyle/>
          <a:p>
            <a:pPr>
              <a:lnSpc>
                <a:spcPct val="80000"/>
              </a:lnSpc>
            </a:pPr>
            <a:r>
              <a:rPr lang="fr-FR" altLang="fr-FR" sz="1600" u="sng" dirty="0"/>
              <a:t>Débranchement (fork) :</a:t>
            </a:r>
            <a:r>
              <a:rPr lang="fr-FR" altLang="fr-FR" sz="1600" dirty="0"/>
              <a:t> représenté par une barre de synchronisation, il permet de démarrer plusieurs actions concurrentes.</a:t>
            </a:r>
          </a:p>
          <a:p>
            <a:pPr>
              <a:lnSpc>
                <a:spcPct val="80000"/>
              </a:lnSpc>
            </a:pPr>
            <a:r>
              <a:rPr lang="fr-FR" altLang="fr-FR" sz="1600" u="sng" dirty="0"/>
              <a:t>Jointure (</a:t>
            </a:r>
            <a:r>
              <a:rPr lang="fr-FR" altLang="fr-FR" sz="1600" u="sng" dirty="0" err="1"/>
              <a:t>join</a:t>
            </a:r>
            <a:r>
              <a:rPr lang="fr-FR" altLang="fr-FR" sz="1600" u="sng" dirty="0"/>
              <a:t>) :</a:t>
            </a:r>
            <a:r>
              <a:rPr lang="fr-FR" altLang="fr-FR" sz="1600" dirty="0"/>
              <a:t> aussi représentée par une barre de synchronisation, c’est le pendant du débranchement. Elle permet donc de donner rendez-vous à plusieurs chemins de contrôles parallèles.</a:t>
            </a:r>
          </a:p>
          <a:p>
            <a:pPr>
              <a:lnSpc>
                <a:spcPct val="80000"/>
              </a:lnSpc>
            </a:pPr>
            <a:endParaRPr lang="fr-FR" altLang="fr-FR" sz="1600" dirty="0"/>
          </a:p>
          <a:p>
            <a:pPr>
              <a:lnSpc>
                <a:spcPct val="80000"/>
              </a:lnSpc>
            </a:pPr>
            <a:r>
              <a:rPr lang="fr-FR" altLang="fr-FR" sz="1600" u="sng" dirty="0"/>
              <a:t>Zone d’activité interruptible :</a:t>
            </a:r>
            <a:r>
              <a:rPr lang="fr-FR" altLang="fr-FR" sz="1600" dirty="0"/>
              <a:t> permet de définir une zone rassemblant un ensemble d’actions qui peuvent être interrompues (l’activité se termine) si un événement en particulier se produit.</a:t>
            </a:r>
          </a:p>
          <a:p>
            <a:pPr>
              <a:lnSpc>
                <a:spcPct val="80000"/>
              </a:lnSpc>
            </a:pPr>
            <a:r>
              <a:rPr lang="fr-FR" altLang="fr-FR" sz="1600" u="sng" dirty="0"/>
              <a:t>Partition ou couloir :</a:t>
            </a:r>
            <a:r>
              <a:rPr lang="fr-FR" altLang="fr-FR" sz="1600" dirty="0"/>
              <a:t> il est possible d’organiser son diagramme en disposant les actions dans des couloirs délimitant les responsabilités (à qui appartient-il de réaliser les actions par exemple).</a:t>
            </a:r>
          </a:p>
          <a:p>
            <a:pPr>
              <a:lnSpc>
                <a:spcPct val="80000"/>
              </a:lnSpc>
            </a:pPr>
            <a:endParaRPr lang="fr-FR" sz="1600" dirty="0"/>
          </a:p>
        </p:txBody>
      </p:sp>
      <p:pic>
        <p:nvPicPr>
          <p:cNvPr id="6" name="Image 5"/>
          <p:cNvPicPr>
            <a:picLocks noChangeAspect="1"/>
          </p:cNvPicPr>
          <p:nvPr/>
        </p:nvPicPr>
        <p:blipFill>
          <a:blip r:embed="rId3"/>
          <a:stretch>
            <a:fillRect/>
          </a:stretch>
        </p:blipFill>
        <p:spPr>
          <a:xfrm>
            <a:off x="6361549" y="1270000"/>
            <a:ext cx="4648200" cy="4829175"/>
          </a:xfrm>
          <a:prstGeom prst="rect">
            <a:avLst/>
          </a:prstGeom>
        </p:spPr>
      </p:pic>
      <p:sp>
        <p:nvSpPr>
          <p:cNvPr id="4" name="Espace réservé du pied de page 3"/>
          <p:cNvSpPr>
            <a:spLocks noGrp="1"/>
          </p:cNvSpPr>
          <p:nvPr>
            <p:ph type="ftr" sz="quarter" idx="11"/>
          </p:nvPr>
        </p:nvSpPr>
        <p:spPr/>
        <p:txBody>
          <a:bodyPr/>
          <a:lstStyle/>
          <a:p>
            <a:r>
              <a:rPr lang="en-US"/>
              <a:t>UML et POO - Cyril Seguenot - 2016</a:t>
            </a:r>
            <a:endParaRPr lang="en-US" dirty="0"/>
          </a:p>
        </p:txBody>
      </p:sp>
      <p:sp>
        <p:nvSpPr>
          <p:cNvPr id="5" name="Espace réservé du numéro de diapositive 4"/>
          <p:cNvSpPr>
            <a:spLocks noGrp="1"/>
          </p:cNvSpPr>
          <p:nvPr>
            <p:ph type="sldNum" sz="quarter" idx="12"/>
          </p:nvPr>
        </p:nvSpPr>
        <p:spPr/>
        <p:txBody>
          <a:bodyPr/>
          <a:lstStyle/>
          <a:p>
            <a:fld id="{519954A3-9DFD-4C44-94BA-B95130A3BA1C}" type="slidenum">
              <a:rPr lang="en-US" smtClean="0"/>
              <a:t>20</a:t>
            </a:fld>
            <a:endParaRPr lang="en-US" dirty="0"/>
          </a:p>
        </p:txBody>
      </p:sp>
    </p:spTree>
    <p:extLst>
      <p:ext uri="{BB962C8B-B14F-4D97-AF65-F5344CB8AC3E}">
        <p14:creationId xmlns:p14="http://schemas.microsoft.com/office/powerpoint/2010/main" val="131122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6746" y="609600"/>
            <a:ext cx="2625852" cy="1320800"/>
          </a:xfrm>
        </p:spPr>
        <p:txBody>
          <a:bodyPr anchor="ctr">
            <a:normAutofit/>
          </a:bodyPr>
          <a:lstStyle/>
          <a:p>
            <a:pPr>
              <a:lnSpc>
                <a:spcPct val="80000"/>
              </a:lnSpc>
            </a:pPr>
            <a:r>
              <a:rPr lang="fr-FR" sz="3300" dirty="0"/>
              <a:t>Diagramme d’activité</a:t>
            </a:r>
          </a:p>
        </p:txBody>
      </p:sp>
      <p:sp>
        <p:nvSpPr>
          <p:cNvPr id="9" name="Titre 1"/>
          <p:cNvSpPr txBox="1">
            <a:spLocks/>
          </p:cNvSpPr>
          <p:nvPr/>
        </p:nvSpPr>
        <p:spPr>
          <a:xfrm>
            <a:off x="676746" y="2722562"/>
            <a:ext cx="2375083" cy="1652057"/>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80000"/>
              </a:lnSpc>
            </a:pPr>
            <a:r>
              <a:rPr lang="fr-FR" sz="2400" dirty="0">
                <a:latin typeface="+mn-lt"/>
              </a:rPr>
              <a:t>Exemple 1 :</a:t>
            </a:r>
          </a:p>
          <a:p>
            <a:pPr>
              <a:lnSpc>
                <a:spcPct val="80000"/>
              </a:lnSpc>
            </a:pPr>
            <a:r>
              <a:rPr lang="fr-FR" sz="2400" dirty="0">
                <a:latin typeface="+mn-lt"/>
              </a:rPr>
              <a:t>Préparation boisson</a:t>
            </a:r>
          </a:p>
        </p:txBody>
      </p:sp>
      <p:pic>
        <p:nvPicPr>
          <p:cNvPr id="4" name="Image 3"/>
          <p:cNvPicPr>
            <a:picLocks noChangeAspect="1"/>
          </p:cNvPicPr>
          <p:nvPr/>
        </p:nvPicPr>
        <p:blipFill>
          <a:blip r:embed="rId3"/>
          <a:stretch>
            <a:fillRect/>
          </a:stretch>
        </p:blipFill>
        <p:spPr>
          <a:xfrm>
            <a:off x="3447724" y="0"/>
            <a:ext cx="5942010" cy="6858000"/>
          </a:xfrm>
          <a:prstGeom prst="rect">
            <a:avLst/>
          </a:prstGeom>
        </p:spPr>
      </p:pic>
      <p:sp>
        <p:nvSpPr>
          <p:cNvPr id="3" name="Espace réservé du pied de page 2"/>
          <p:cNvSpPr>
            <a:spLocks noGrp="1"/>
          </p:cNvSpPr>
          <p:nvPr>
            <p:ph type="ftr" sz="quarter" idx="11"/>
          </p:nvPr>
        </p:nvSpPr>
        <p:spPr/>
        <p:txBody>
          <a:bodyPr/>
          <a:lstStyle/>
          <a:p>
            <a:r>
              <a:rPr lang="en-US"/>
              <a:t>UML et POO - Cyril Seguenot - 2016</a:t>
            </a:r>
            <a:endParaRPr lang="en-US" dirty="0"/>
          </a:p>
        </p:txBody>
      </p:sp>
      <p:sp>
        <p:nvSpPr>
          <p:cNvPr id="5" name="Espace réservé du numéro de diapositive 4"/>
          <p:cNvSpPr>
            <a:spLocks noGrp="1"/>
          </p:cNvSpPr>
          <p:nvPr>
            <p:ph type="sldNum" sz="quarter" idx="12"/>
          </p:nvPr>
        </p:nvSpPr>
        <p:spPr/>
        <p:txBody>
          <a:bodyPr/>
          <a:lstStyle/>
          <a:p>
            <a:fld id="{519954A3-9DFD-4C44-94BA-B95130A3BA1C}" type="slidenum">
              <a:rPr lang="en-US" smtClean="0"/>
              <a:t>21</a:t>
            </a:fld>
            <a:endParaRPr lang="en-US" dirty="0"/>
          </a:p>
        </p:txBody>
      </p:sp>
      <p:sp>
        <p:nvSpPr>
          <p:cNvPr id="7" name="Ellipse 6"/>
          <p:cNvSpPr/>
          <p:nvPr/>
        </p:nvSpPr>
        <p:spPr>
          <a:xfrm>
            <a:off x="11822653" y="6551407"/>
            <a:ext cx="150607" cy="161365"/>
          </a:xfrm>
          <a:prstGeom prst="ellipse">
            <a:avLst/>
          </a:prstGeom>
          <a:solidFill>
            <a:srgbClr val="FFFF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73857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10588" y="733425"/>
            <a:ext cx="2659121" cy="1198395"/>
          </a:xfrm>
        </p:spPr>
        <p:txBody>
          <a:bodyPr anchor="ctr">
            <a:normAutofit/>
          </a:bodyPr>
          <a:lstStyle/>
          <a:p>
            <a:pPr>
              <a:lnSpc>
                <a:spcPct val="80000"/>
              </a:lnSpc>
            </a:pPr>
            <a:r>
              <a:rPr lang="fr-FR" sz="3300" dirty="0"/>
              <a:t>Diagramme d’activité</a:t>
            </a:r>
          </a:p>
        </p:txBody>
      </p:sp>
      <p:sp>
        <p:nvSpPr>
          <p:cNvPr id="4" name="Titre 1"/>
          <p:cNvSpPr txBox="1">
            <a:spLocks/>
          </p:cNvSpPr>
          <p:nvPr/>
        </p:nvSpPr>
        <p:spPr>
          <a:xfrm>
            <a:off x="572512" y="2722562"/>
            <a:ext cx="2659121" cy="1652057"/>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80000"/>
              </a:lnSpc>
            </a:pPr>
            <a:r>
              <a:rPr lang="fr-FR" sz="2400" dirty="0">
                <a:latin typeface="+mn-lt"/>
              </a:rPr>
              <a:t>Exemple 2 :</a:t>
            </a:r>
          </a:p>
          <a:p>
            <a:pPr>
              <a:lnSpc>
                <a:spcPct val="80000"/>
              </a:lnSpc>
            </a:pPr>
            <a:r>
              <a:rPr lang="fr-FR" sz="2400" dirty="0">
                <a:latin typeface="+mn-lt"/>
              </a:rPr>
              <a:t>Processus global d’achat</a:t>
            </a:r>
          </a:p>
        </p:txBody>
      </p:sp>
      <p:pic>
        <p:nvPicPr>
          <p:cNvPr id="5" name="Image 4"/>
          <p:cNvPicPr>
            <a:picLocks noChangeAspect="1"/>
          </p:cNvPicPr>
          <p:nvPr/>
        </p:nvPicPr>
        <p:blipFill>
          <a:blip r:embed="rId3"/>
          <a:stretch>
            <a:fillRect/>
          </a:stretch>
        </p:blipFill>
        <p:spPr>
          <a:xfrm>
            <a:off x="3456107" y="0"/>
            <a:ext cx="5279786" cy="6858000"/>
          </a:xfrm>
          <a:prstGeom prst="rect">
            <a:avLst/>
          </a:prstGeom>
        </p:spPr>
      </p:pic>
      <p:sp>
        <p:nvSpPr>
          <p:cNvPr id="3" name="Espace réservé du pied de page 2"/>
          <p:cNvSpPr>
            <a:spLocks noGrp="1"/>
          </p:cNvSpPr>
          <p:nvPr>
            <p:ph type="ftr" sz="quarter" idx="11"/>
          </p:nvPr>
        </p:nvSpPr>
        <p:spPr/>
        <p:txBody>
          <a:bodyPr/>
          <a:lstStyle/>
          <a:p>
            <a:r>
              <a:rPr lang="en-US"/>
              <a:t>UML et POO - Cyril Seguenot - 2016</a:t>
            </a:r>
            <a:endParaRPr lang="en-US" dirty="0"/>
          </a:p>
        </p:txBody>
      </p:sp>
      <p:sp>
        <p:nvSpPr>
          <p:cNvPr id="6" name="Espace réservé du numéro de diapositive 5"/>
          <p:cNvSpPr>
            <a:spLocks noGrp="1"/>
          </p:cNvSpPr>
          <p:nvPr>
            <p:ph type="sldNum" sz="quarter" idx="12"/>
          </p:nvPr>
        </p:nvSpPr>
        <p:spPr/>
        <p:txBody>
          <a:bodyPr/>
          <a:lstStyle/>
          <a:p>
            <a:fld id="{519954A3-9DFD-4C44-94BA-B95130A3BA1C}" type="slidenum">
              <a:rPr lang="en-US" smtClean="0"/>
              <a:t>22</a:t>
            </a:fld>
            <a:endParaRPr lang="en-US" dirty="0"/>
          </a:p>
        </p:txBody>
      </p:sp>
    </p:spTree>
    <p:extLst>
      <p:ext uri="{BB962C8B-B14F-4D97-AF65-F5344CB8AC3E}">
        <p14:creationId xmlns:p14="http://schemas.microsoft.com/office/powerpoint/2010/main" val="2352074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72511" y="790574"/>
            <a:ext cx="2659121" cy="1077757"/>
          </a:xfrm>
        </p:spPr>
        <p:txBody>
          <a:bodyPr anchor="ctr">
            <a:normAutofit/>
          </a:bodyPr>
          <a:lstStyle/>
          <a:p>
            <a:pPr>
              <a:lnSpc>
                <a:spcPct val="80000"/>
              </a:lnSpc>
            </a:pPr>
            <a:r>
              <a:rPr lang="fr-FR" sz="3300" dirty="0"/>
              <a:t>Diagramme d’activité</a:t>
            </a:r>
          </a:p>
        </p:txBody>
      </p:sp>
      <p:pic>
        <p:nvPicPr>
          <p:cNvPr id="3" name="Image 2"/>
          <p:cNvPicPr>
            <a:picLocks noChangeAspect="1"/>
          </p:cNvPicPr>
          <p:nvPr/>
        </p:nvPicPr>
        <p:blipFill>
          <a:blip r:embed="rId3"/>
          <a:stretch>
            <a:fillRect/>
          </a:stretch>
        </p:blipFill>
        <p:spPr>
          <a:xfrm>
            <a:off x="3843675" y="225800"/>
            <a:ext cx="4504650" cy="6406400"/>
          </a:xfrm>
          <a:prstGeom prst="rect">
            <a:avLst/>
          </a:prstGeom>
        </p:spPr>
      </p:pic>
      <p:sp>
        <p:nvSpPr>
          <p:cNvPr id="4" name="Titre 1"/>
          <p:cNvSpPr txBox="1">
            <a:spLocks/>
          </p:cNvSpPr>
          <p:nvPr/>
        </p:nvSpPr>
        <p:spPr>
          <a:xfrm>
            <a:off x="572512" y="2722562"/>
            <a:ext cx="2659121" cy="1652057"/>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80000"/>
              </a:lnSpc>
            </a:pPr>
            <a:r>
              <a:rPr lang="fr-FR" sz="2400" dirty="0">
                <a:latin typeface="+mn-lt"/>
              </a:rPr>
              <a:t>Exemple 3 :</a:t>
            </a:r>
          </a:p>
          <a:p>
            <a:pPr>
              <a:lnSpc>
                <a:spcPct val="80000"/>
              </a:lnSpc>
            </a:pPr>
            <a:r>
              <a:rPr lang="fr-FR" sz="2400" dirty="0">
                <a:latin typeface="+mn-lt"/>
              </a:rPr>
              <a:t>Processus de commande</a:t>
            </a:r>
          </a:p>
        </p:txBody>
      </p:sp>
      <p:sp>
        <p:nvSpPr>
          <p:cNvPr id="5" name="Espace réservé du pied de page 4"/>
          <p:cNvSpPr>
            <a:spLocks noGrp="1"/>
          </p:cNvSpPr>
          <p:nvPr>
            <p:ph type="ftr" sz="quarter" idx="11"/>
          </p:nvPr>
        </p:nvSpPr>
        <p:spPr/>
        <p:txBody>
          <a:bodyPr/>
          <a:lstStyle/>
          <a:p>
            <a:r>
              <a:rPr lang="en-US"/>
              <a:t>UML et POO - Cyril Seguenot - 2016</a:t>
            </a:r>
            <a:endParaRPr lang="en-US" dirty="0"/>
          </a:p>
        </p:txBody>
      </p:sp>
      <p:sp>
        <p:nvSpPr>
          <p:cNvPr id="6" name="Espace réservé du numéro de diapositive 5"/>
          <p:cNvSpPr>
            <a:spLocks noGrp="1"/>
          </p:cNvSpPr>
          <p:nvPr>
            <p:ph type="sldNum" sz="quarter" idx="12"/>
          </p:nvPr>
        </p:nvSpPr>
        <p:spPr/>
        <p:txBody>
          <a:bodyPr/>
          <a:lstStyle/>
          <a:p>
            <a:fld id="{519954A3-9DFD-4C44-94BA-B95130A3BA1C}" type="slidenum">
              <a:rPr lang="en-US" smtClean="0"/>
              <a:t>23</a:t>
            </a:fld>
            <a:endParaRPr lang="en-US" dirty="0"/>
          </a:p>
        </p:txBody>
      </p:sp>
      <p:sp>
        <p:nvSpPr>
          <p:cNvPr id="7" name="Ellipse 6"/>
          <p:cNvSpPr/>
          <p:nvPr/>
        </p:nvSpPr>
        <p:spPr>
          <a:xfrm>
            <a:off x="11822653" y="6551407"/>
            <a:ext cx="150607" cy="161365"/>
          </a:xfrm>
          <a:prstGeom prst="ellipse">
            <a:avLst/>
          </a:prstGeom>
          <a:solidFill>
            <a:srgbClr val="FFFF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84151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Principes de la POO et diagramme de classes</a:t>
            </a:r>
          </a:p>
        </p:txBody>
      </p:sp>
      <p:sp>
        <p:nvSpPr>
          <p:cNvPr id="3" name="Espace réservé du texte 2"/>
          <p:cNvSpPr>
            <a:spLocks noGrp="1"/>
          </p:cNvSpPr>
          <p:nvPr>
            <p:ph type="body" idx="1"/>
          </p:nvPr>
        </p:nvSpPr>
        <p:spPr>
          <a:xfrm>
            <a:off x="677335" y="4527447"/>
            <a:ext cx="8596668" cy="1150681"/>
          </a:xfrm>
        </p:spPr>
        <p:txBody>
          <a:bodyPr>
            <a:normAutofit/>
          </a:bodyPr>
          <a:lstStyle/>
          <a:p>
            <a:r>
              <a:rPr lang="fr-FR" dirty="0"/>
              <a:t>Notions d’objets, classes et instances, Principes de la POO, Diagramme de classes, Encapsulation, Héritage, Classes abstraites, Interfaces, Polymorphisme</a:t>
            </a:r>
          </a:p>
        </p:txBody>
      </p:sp>
      <p:sp>
        <p:nvSpPr>
          <p:cNvPr id="4" name="Espace réservé du pied de page 3"/>
          <p:cNvSpPr>
            <a:spLocks noGrp="1"/>
          </p:cNvSpPr>
          <p:nvPr>
            <p:ph type="ftr" sz="quarter" idx="11"/>
          </p:nvPr>
        </p:nvSpPr>
        <p:spPr/>
        <p:txBody>
          <a:bodyPr/>
          <a:lstStyle/>
          <a:p>
            <a:r>
              <a:rPr lang="en-US"/>
              <a:t>UML et POO - Cyril Seguenot - 2016</a:t>
            </a:r>
            <a:endParaRPr lang="en-US" dirty="0"/>
          </a:p>
        </p:txBody>
      </p:sp>
      <p:sp>
        <p:nvSpPr>
          <p:cNvPr id="5" name="Espace réservé du numéro de diapositive 4"/>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62639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notion d’objet – principes de base</a:t>
            </a:r>
          </a:p>
        </p:txBody>
      </p:sp>
      <p:sp>
        <p:nvSpPr>
          <p:cNvPr id="3" name="Espace réservé du contenu 2"/>
          <p:cNvSpPr>
            <a:spLocks noGrp="1"/>
          </p:cNvSpPr>
          <p:nvPr>
            <p:ph idx="1"/>
          </p:nvPr>
        </p:nvSpPr>
        <p:spPr/>
        <p:txBody>
          <a:bodyPr>
            <a:normAutofit/>
          </a:bodyPr>
          <a:lstStyle/>
          <a:p>
            <a:pPr marL="0" indent="0">
              <a:buNone/>
            </a:pPr>
            <a:r>
              <a:rPr lang="fr-FR" sz="2400" dirty="0"/>
              <a:t>La programmation procédurale</a:t>
            </a:r>
          </a:p>
          <a:p>
            <a:r>
              <a:rPr lang="fr-FR" dirty="0"/>
              <a:t>Procédures et fonctions sans liens fort, qui peuvent s’appeler entre elles</a:t>
            </a:r>
          </a:p>
          <a:p>
            <a:r>
              <a:rPr lang="fr-FR" dirty="0"/>
              <a:t>Agissant sur des données dissociées</a:t>
            </a:r>
          </a:p>
          <a:p>
            <a:pPr marL="0" indent="0">
              <a:buNone/>
            </a:pPr>
            <a:endParaRPr lang="fr-FR" dirty="0"/>
          </a:p>
          <a:p>
            <a:pPr marL="0" indent="0">
              <a:buNone/>
            </a:pPr>
            <a:r>
              <a:rPr lang="fr-FR" sz="2400" dirty="0"/>
              <a:t>La programmation orientée objet</a:t>
            </a:r>
          </a:p>
          <a:p>
            <a:pPr marL="0" indent="0">
              <a:buNone/>
            </a:pPr>
            <a:r>
              <a:rPr lang="fr-FR" dirty="0"/>
              <a:t>Un objet regroupe :</a:t>
            </a:r>
          </a:p>
          <a:p>
            <a:r>
              <a:rPr lang="fr-FR" dirty="0"/>
              <a:t>des données, représentées par des champs (= attributs dans EA)</a:t>
            </a:r>
          </a:p>
          <a:p>
            <a:r>
              <a:rPr lang="fr-FR" dirty="0"/>
              <a:t>des traitements/interactions sur ces données, représentées par des méthodes (= opérations dans EA)</a:t>
            </a:r>
          </a:p>
        </p:txBody>
      </p:sp>
      <p:sp>
        <p:nvSpPr>
          <p:cNvPr id="4" name="Espace réservé du pied de page 3"/>
          <p:cNvSpPr>
            <a:spLocks noGrp="1"/>
          </p:cNvSpPr>
          <p:nvPr>
            <p:ph type="ftr" sz="quarter" idx="11"/>
          </p:nvPr>
        </p:nvSpPr>
        <p:spPr/>
        <p:txBody>
          <a:bodyPr/>
          <a:lstStyle/>
          <a:p>
            <a:r>
              <a:rPr lang="en-US"/>
              <a:t>UML et POO - Cyril Seguenot - 2016</a:t>
            </a:r>
            <a:endParaRPr lang="en-US" dirty="0"/>
          </a:p>
        </p:txBody>
      </p:sp>
      <p:sp>
        <p:nvSpPr>
          <p:cNvPr id="5" name="Espace réservé du numéro de diapositive 4"/>
          <p:cNvSpPr>
            <a:spLocks noGrp="1"/>
          </p:cNvSpPr>
          <p:nvPr>
            <p:ph type="sldNum" sz="quarter" idx="12"/>
          </p:nvPr>
        </p:nvSpPr>
        <p:spPr/>
        <p:txBody>
          <a:bodyPr/>
          <a:lstStyle/>
          <a:p>
            <a:fld id="{519954A3-9DFD-4C44-94BA-B95130A3BA1C}" type="slidenum">
              <a:rPr lang="en-US" smtClean="0"/>
              <a:t>25</a:t>
            </a:fld>
            <a:endParaRPr lang="en-US" dirty="0"/>
          </a:p>
        </p:txBody>
      </p:sp>
    </p:spTree>
    <p:extLst>
      <p:ext uri="{BB962C8B-B14F-4D97-AF65-F5344CB8AC3E}">
        <p14:creationId xmlns:p14="http://schemas.microsoft.com/office/powerpoint/2010/main" val="769953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notion d’objet – classes et instances</a:t>
            </a:r>
          </a:p>
        </p:txBody>
      </p:sp>
      <p:sp>
        <p:nvSpPr>
          <p:cNvPr id="3" name="Espace réservé du contenu 2"/>
          <p:cNvSpPr>
            <a:spLocks noGrp="1"/>
          </p:cNvSpPr>
          <p:nvPr>
            <p:ph idx="1"/>
          </p:nvPr>
        </p:nvSpPr>
        <p:spPr/>
        <p:txBody>
          <a:bodyPr/>
          <a:lstStyle/>
          <a:p>
            <a:r>
              <a:rPr lang="fr-FR" dirty="0"/>
              <a:t>Une </a:t>
            </a:r>
            <a:r>
              <a:rPr lang="fr-FR" b="1" dirty="0"/>
              <a:t>classe</a:t>
            </a:r>
            <a:r>
              <a:rPr lang="fr-FR" dirty="0"/>
              <a:t> est un modèle (=type) d’objet</a:t>
            </a:r>
          </a:p>
          <a:p>
            <a:r>
              <a:rPr lang="fr-FR" dirty="0"/>
              <a:t>Une </a:t>
            </a:r>
            <a:r>
              <a:rPr lang="fr-FR" b="1" dirty="0"/>
              <a:t>instance</a:t>
            </a:r>
            <a:r>
              <a:rPr lang="fr-FR" dirty="0"/>
              <a:t> de classe est un exemplaire de cette classe, sa représentation en mémoire. On peut créer de multiples instances d’une classe</a:t>
            </a:r>
          </a:p>
          <a:p>
            <a:endParaRPr lang="fr-FR" dirty="0"/>
          </a:p>
          <a:p>
            <a:pPr marL="0" indent="0">
              <a:buNone/>
            </a:pPr>
            <a:r>
              <a:rPr lang="fr-FR" dirty="0"/>
              <a:t>Exemple :</a:t>
            </a:r>
          </a:p>
          <a:p>
            <a:r>
              <a:rPr lang="fr-FR" dirty="0"/>
              <a:t>Renault Clio est un modèle de voiture</a:t>
            </a:r>
          </a:p>
          <a:p>
            <a:r>
              <a:rPr lang="fr-FR" dirty="0"/>
              <a:t>La Renault Clio de Paul et celle de Marie sont 2 exemplaires de ce modèle</a:t>
            </a:r>
          </a:p>
          <a:p>
            <a:endParaRPr lang="fr-FR" dirty="0"/>
          </a:p>
          <a:p>
            <a:r>
              <a:rPr lang="fr-FR" dirty="0"/>
              <a:t>Le mot « </a:t>
            </a:r>
            <a:r>
              <a:rPr lang="fr-FR" b="1" dirty="0"/>
              <a:t>objet</a:t>
            </a:r>
            <a:r>
              <a:rPr lang="fr-FR" dirty="0"/>
              <a:t> » est synonyme de « instance  »</a:t>
            </a:r>
          </a:p>
        </p:txBody>
      </p:sp>
      <p:sp>
        <p:nvSpPr>
          <p:cNvPr id="4" name="Espace réservé du pied de page 3"/>
          <p:cNvSpPr>
            <a:spLocks noGrp="1"/>
          </p:cNvSpPr>
          <p:nvPr>
            <p:ph type="ftr" sz="quarter" idx="11"/>
          </p:nvPr>
        </p:nvSpPr>
        <p:spPr/>
        <p:txBody>
          <a:bodyPr/>
          <a:lstStyle/>
          <a:p>
            <a:r>
              <a:rPr lang="en-US"/>
              <a:t>UML et POO - Cyril Seguenot - 2016</a:t>
            </a:r>
            <a:endParaRPr lang="en-US" dirty="0"/>
          </a:p>
        </p:txBody>
      </p:sp>
      <p:sp>
        <p:nvSpPr>
          <p:cNvPr id="5" name="Espace réservé du numéro de diapositive 4"/>
          <p:cNvSpPr>
            <a:spLocks noGrp="1"/>
          </p:cNvSpPr>
          <p:nvPr>
            <p:ph type="sldNum" sz="quarter" idx="12"/>
          </p:nvPr>
        </p:nvSpPr>
        <p:spPr/>
        <p:txBody>
          <a:bodyPr/>
          <a:lstStyle/>
          <a:p>
            <a:fld id="{519954A3-9DFD-4C44-94BA-B95130A3BA1C}" type="slidenum">
              <a:rPr lang="en-US" smtClean="0"/>
              <a:t>26</a:t>
            </a:fld>
            <a:endParaRPr lang="en-US" dirty="0"/>
          </a:p>
        </p:txBody>
      </p:sp>
    </p:spTree>
    <p:extLst>
      <p:ext uri="{BB962C8B-B14F-4D97-AF65-F5344CB8AC3E}">
        <p14:creationId xmlns:p14="http://schemas.microsoft.com/office/powerpoint/2010/main" val="3170798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Modélisation objet - Principes de base</a:t>
            </a:r>
          </a:p>
        </p:txBody>
      </p:sp>
      <p:sp>
        <p:nvSpPr>
          <p:cNvPr id="3" name="Espace réservé du contenu 2"/>
          <p:cNvSpPr>
            <a:spLocks noGrp="1"/>
          </p:cNvSpPr>
          <p:nvPr>
            <p:ph idx="1"/>
          </p:nvPr>
        </p:nvSpPr>
        <p:spPr>
          <a:xfrm>
            <a:off x="677334" y="1930401"/>
            <a:ext cx="8596668" cy="4110962"/>
          </a:xfrm>
        </p:spPr>
        <p:txBody>
          <a:bodyPr>
            <a:normAutofit fontScale="92500" lnSpcReduction="20000"/>
          </a:bodyPr>
          <a:lstStyle/>
          <a:p>
            <a:pPr marL="0" indent="0">
              <a:buNone/>
            </a:pPr>
            <a:r>
              <a:rPr lang="fr-FR" sz="2400" dirty="0"/>
              <a:t>La modélisation objet d’un système consiste à le décrire sous forme de classes, d’interfaces et de relations. Elle repose sur 3 principes  </a:t>
            </a:r>
          </a:p>
          <a:p>
            <a:r>
              <a:rPr lang="fr-FR" dirty="0"/>
              <a:t>L’encapsulation</a:t>
            </a:r>
          </a:p>
          <a:p>
            <a:r>
              <a:rPr lang="fr-FR" dirty="0"/>
              <a:t>L’héritage</a:t>
            </a:r>
          </a:p>
          <a:p>
            <a:r>
              <a:rPr lang="fr-FR" dirty="0"/>
              <a:t>Le polymorphisme</a:t>
            </a:r>
          </a:p>
          <a:p>
            <a:pPr marL="0" indent="0">
              <a:buNone/>
            </a:pPr>
            <a:endParaRPr lang="fr-FR" dirty="0"/>
          </a:p>
          <a:p>
            <a:pPr marL="0" indent="0">
              <a:buNone/>
            </a:pPr>
            <a:r>
              <a:rPr lang="fr-FR" sz="2400" dirty="0"/>
              <a:t>Intérêts de la POO :</a:t>
            </a:r>
          </a:p>
          <a:p>
            <a:r>
              <a:rPr lang="fr-FR" dirty="0"/>
              <a:t>Découpage de la complexité, facilité de mise au point</a:t>
            </a:r>
          </a:p>
          <a:p>
            <a:r>
              <a:rPr lang="fr-FR" dirty="0"/>
              <a:t>Sécurisation du code</a:t>
            </a:r>
          </a:p>
          <a:p>
            <a:r>
              <a:rPr lang="fr-FR" dirty="0"/>
              <a:t>Modularité, réutilisabilité</a:t>
            </a:r>
          </a:p>
          <a:p>
            <a:r>
              <a:rPr lang="fr-FR" dirty="0"/>
              <a:t>Extensibilité, évolutivité</a:t>
            </a:r>
          </a:p>
          <a:p>
            <a:pPr marL="0" indent="0">
              <a:buNone/>
            </a:pPr>
            <a:endParaRPr lang="fr-FR" dirty="0"/>
          </a:p>
        </p:txBody>
      </p:sp>
      <p:sp>
        <p:nvSpPr>
          <p:cNvPr id="4" name="Espace réservé du pied de page 3"/>
          <p:cNvSpPr>
            <a:spLocks noGrp="1"/>
          </p:cNvSpPr>
          <p:nvPr>
            <p:ph type="ftr" sz="quarter" idx="11"/>
          </p:nvPr>
        </p:nvSpPr>
        <p:spPr/>
        <p:txBody>
          <a:bodyPr/>
          <a:lstStyle/>
          <a:p>
            <a:r>
              <a:rPr lang="en-US"/>
              <a:t>UML et POO - Cyril Seguenot - 2016</a:t>
            </a:r>
            <a:endParaRPr lang="en-US" dirty="0"/>
          </a:p>
        </p:txBody>
      </p:sp>
      <p:sp>
        <p:nvSpPr>
          <p:cNvPr id="5" name="Espace réservé du numéro de diapositive 4"/>
          <p:cNvSpPr>
            <a:spLocks noGrp="1"/>
          </p:cNvSpPr>
          <p:nvPr>
            <p:ph type="sldNum" sz="quarter" idx="12"/>
          </p:nvPr>
        </p:nvSpPr>
        <p:spPr/>
        <p:txBody>
          <a:bodyPr/>
          <a:lstStyle/>
          <a:p>
            <a:fld id="{519954A3-9DFD-4C44-94BA-B95130A3BA1C}" type="slidenum">
              <a:rPr lang="en-US" smtClean="0"/>
              <a:t>27</a:t>
            </a:fld>
            <a:endParaRPr lang="en-US" dirty="0"/>
          </a:p>
        </p:txBody>
      </p:sp>
    </p:spTree>
    <p:extLst>
      <p:ext uri="{BB962C8B-B14F-4D97-AF65-F5344CB8AC3E}">
        <p14:creationId xmlns:p14="http://schemas.microsoft.com/office/powerpoint/2010/main" val="2858675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Encapsulation</a:t>
            </a:r>
          </a:p>
        </p:txBody>
      </p:sp>
      <p:sp>
        <p:nvSpPr>
          <p:cNvPr id="3" name="Espace réservé du contenu 2"/>
          <p:cNvSpPr>
            <a:spLocks noGrp="1"/>
          </p:cNvSpPr>
          <p:nvPr>
            <p:ph idx="1"/>
          </p:nvPr>
        </p:nvSpPr>
        <p:spPr/>
        <p:txBody>
          <a:bodyPr>
            <a:normAutofit/>
          </a:bodyPr>
          <a:lstStyle/>
          <a:p>
            <a:pPr marL="0" indent="0">
              <a:buNone/>
            </a:pPr>
            <a:r>
              <a:rPr lang="fr-FR" dirty="0"/>
              <a:t>L’encapsulation désigne le fait que :</a:t>
            </a:r>
          </a:p>
          <a:p>
            <a:r>
              <a:rPr lang="fr-FR" dirty="0"/>
              <a:t>Un objet contient à la fois des données (champs) et les méthodes pour les gérer</a:t>
            </a:r>
          </a:p>
          <a:p>
            <a:r>
              <a:rPr lang="fr-FR" dirty="0"/>
              <a:t>L’utilisateur de l’objet (le développeur) ne peut pas accéder directement aux champs, et méthodes destinées à la gestion interne de l’objet.</a:t>
            </a:r>
            <a:br>
              <a:rPr lang="fr-FR" dirty="0"/>
            </a:br>
            <a:r>
              <a:rPr lang="fr-FR" dirty="0"/>
              <a:t>Pour utiliser l’objet, il n’a accès qu’à un ensemble restreint de méthodes. Tous les rouages internes lui sont invisibles.</a:t>
            </a:r>
          </a:p>
          <a:p>
            <a:endParaRPr lang="fr-FR" dirty="0"/>
          </a:p>
          <a:p>
            <a:pPr marL="0" indent="0">
              <a:buNone/>
            </a:pPr>
            <a:r>
              <a:rPr lang="fr-FR" dirty="0"/>
              <a:t>C’est le principe le plus fondamental de la POO</a:t>
            </a:r>
          </a:p>
          <a:p>
            <a:pPr marL="0" indent="0">
              <a:buNone/>
            </a:pPr>
            <a:r>
              <a:rPr lang="fr-FR" dirty="0"/>
              <a:t>Pour le mettre en œuvre, on créé des classes et on définit la </a:t>
            </a:r>
            <a:r>
              <a:rPr lang="fr-FR" b="1" dirty="0"/>
              <a:t>visibilité </a:t>
            </a:r>
            <a:r>
              <a:rPr lang="fr-FR" dirty="0"/>
              <a:t>(=</a:t>
            </a:r>
            <a:r>
              <a:rPr lang="fr-FR" b="1" dirty="0"/>
              <a:t>accessibilité</a:t>
            </a:r>
            <a:r>
              <a:rPr lang="fr-FR" dirty="0"/>
              <a:t>) de ses champs et méthodes.</a:t>
            </a:r>
          </a:p>
        </p:txBody>
      </p:sp>
      <p:pic>
        <p:nvPicPr>
          <p:cNvPr id="1026" name="Picture 2" descr="Afficher l'image d'ori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2425" y="845428"/>
            <a:ext cx="2371725" cy="1552575"/>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pied de page 3"/>
          <p:cNvSpPr>
            <a:spLocks noGrp="1"/>
          </p:cNvSpPr>
          <p:nvPr>
            <p:ph type="ftr" sz="quarter" idx="11"/>
          </p:nvPr>
        </p:nvSpPr>
        <p:spPr/>
        <p:txBody>
          <a:bodyPr/>
          <a:lstStyle/>
          <a:p>
            <a:r>
              <a:rPr lang="en-US"/>
              <a:t>UML et POO - Cyril Seguenot - 2016</a:t>
            </a:r>
            <a:endParaRPr lang="en-US" dirty="0"/>
          </a:p>
        </p:txBody>
      </p:sp>
      <p:sp>
        <p:nvSpPr>
          <p:cNvPr id="5" name="Espace réservé du numéro de diapositive 4"/>
          <p:cNvSpPr>
            <a:spLocks noGrp="1"/>
          </p:cNvSpPr>
          <p:nvPr>
            <p:ph type="sldNum" sz="quarter" idx="12"/>
          </p:nvPr>
        </p:nvSpPr>
        <p:spPr/>
        <p:txBody>
          <a:bodyPr/>
          <a:lstStyle/>
          <a:p>
            <a:fld id="{519954A3-9DFD-4C44-94BA-B95130A3BA1C}" type="slidenum">
              <a:rPr lang="en-US" smtClean="0"/>
              <a:t>28</a:t>
            </a:fld>
            <a:endParaRPr lang="en-US" dirty="0"/>
          </a:p>
        </p:txBody>
      </p:sp>
    </p:spTree>
    <p:extLst>
      <p:ext uri="{BB962C8B-B14F-4D97-AF65-F5344CB8AC3E}">
        <p14:creationId xmlns:p14="http://schemas.microsoft.com/office/powerpoint/2010/main" val="138576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3"/>
          <a:stretch>
            <a:fillRect/>
          </a:stretch>
        </p:blipFill>
        <p:spPr>
          <a:xfrm>
            <a:off x="677334" y="1716878"/>
            <a:ext cx="5577038" cy="4324483"/>
          </a:xfrm>
          <a:prstGeom prst="rect">
            <a:avLst/>
          </a:prstGeom>
        </p:spPr>
      </p:pic>
      <p:sp>
        <p:nvSpPr>
          <p:cNvPr id="2" name="Titre 1"/>
          <p:cNvSpPr>
            <a:spLocks noGrp="1"/>
          </p:cNvSpPr>
          <p:nvPr>
            <p:ph type="title"/>
          </p:nvPr>
        </p:nvSpPr>
        <p:spPr/>
        <p:txBody>
          <a:bodyPr anchor="t">
            <a:normAutofit/>
          </a:bodyPr>
          <a:lstStyle/>
          <a:p>
            <a:r>
              <a:rPr lang="fr-FR" dirty="0"/>
              <a:t>Encapsulation - exemple</a:t>
            </a:r>
          </a:p>
        </p:txBody>
      </p:sp>
      <p:sp>
        <p:nvSpPr>
          <p:cNvPr id="8" name="Content Placeholder 7"/>
          <p:cNvSpPr>
            <a:spLocks noGrp="1"/>
          </p:cNvSpPr>
          <p:nvPr>
            <p:ph idx="1"/>
          </p:nvPr>
        </p:nvSpPr>
        <p:spPr>
          <a:xfrm>
            <a:off x="6416039" y="2160589"/>
            <a:ext cx="3317896" cy="3880773"/>
          </a:xfrm>
        </p:spPr>
        <p:txBody>
          <a:bodyPr>
            <a:normAutofit/>
          </a:bodyPr>
          <a:lstStyle/>
          <a:p>
            <a:pPr marL="0" indent="0">
              <a:buNone/>
            </a:pPr>
            <a:r>
              <a:rPr lang="fr-FR" sz="1500" dirty="0"/>
              <a:t>Ceci est la représentation UML d’une classe</a:t>
            </a:r>
          </a:p>
          <a:p>
            <a:r>
              <a:rPr lang="fr-FR" sz="1500" dirty="0"/>
              <a:t>Tous les champs sont privés</a:t>
            </a:r>
          </a:p>
          <a:p>
            <a:r>
              <a:rPr lang="fr-FR" sz="1500" dirty="0"/>
              <a:t>Les méthodes qui décrivent le fonctionnement interne sont privées</a:t>
            </a:r>
          </a:p>
          <a:p>
            <a:r>
              <a:rPr lang="fr-FR" sz="1500" dirty="0"/>
              <a:t>Les méthodes permettant d’utiliser l’objet sont publiques</a:t>
            </a:r>
          </a:p>
          <a:p>
            <a:r>
              <a:rPr lang="fr-FR" sz="1500" dirty="0"/>
              <a:t>Les propriétés permettent d’accéder aux champs privés en lecture et/ou en écriture, sans avoir à créer des méthodes spécifiques</a:t>
            </a:r>
          </a:p>
        </p:txBody>
      </p:sp>
      <p:sp>
        <p:nvSpPr>
          <p:cNvPr id="4" name="Espace réservé du pied de page 3"/>
          <p:cNvSpPr>
            <a:spLocks noGrp="1"/>
          </p:cNvSpPr>
          <p:nvPr>
            <p:ph type="ftr" sz="quarter" idx="11"/>
          </p:nvPr>
        </p:nvSpPr>
        <p:spPr/>
        <p:txBody>
          <a:bodyPr/>
          <a:lstStyle/>
          <a:p>
            <a:r>
              <a:rPr lang="en-US"/>
              <a:t>UML et POO - Cyril Seguenot - 2016</a:t>
            </a:r>
            <a:endParaRPr lang="en-US" dirty="0"/>
          </a:p>
        </p:txBody>
      </p:sp>
      <p:sp>
        <p:nvSpPr>
          <p:cNvPr id="5" name="Espace réservé du numéro de diapositive 4"/>
          <p:cNvSpPr>
            <a:spLocks noGrp="1"/>
          </p:cNvSpPr>
          <p:nvPr>
            <p:ph type="sldNum" sz="quarter" idx="12"/>
          </p:nvPr>
        </p:nvSpPr>
        <p:spPr/>
        <p:txBody>
          <a:bodyPr/>
          <a:lstStyle/>
          <a:p>
            <a:fld id="{519954A3-9DFD-4C44-94BA-B95130A3BA1C}" type="slidenum">
              <a:rPr lang="en-US" smtClean="0"/>
              <a:t>29</a:t>
            </a:fld>
            <a:endParaRPr lang="en-US" dirty="0"/>
          </a:p>
        </p:txBody>
      </p:sp>
      <p:sp>
        <p:nvSpPr>
          <p:cNvPr id="7" name="Ellipse 6"/>
          <p:cNvSpPr/>
          <p:nvPr/>
        </p:nvSpPr>
        <p:spPr>
          <a:xfrm>
            <a:off x="11822653" y="6551407"/>
            <a:ext cx="150607" cy="161365"/>
          </a:xfrm>
          <a:prstGeom prst="ellipse">
            <a:avLst/>
          </a:prstGeom>
          <a:solidFill>
            <a:srgbClr val="FFFF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00329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609600"/>
            <a:ext cx="8596668" cy="717755"/>
          </a:xfrm>
        </p:spPr>
        <p:txBody>
          <a:bodyPr/>
          <a:lstStyle/>
          <a:p>
            <a:r>
              <a:rPr lang="fr-FR" dirty="0"/>
              <a:t>Sommaire</a:t>
            </a:r>
          </a:p>
        </p:txBody>
      </p:sp>
      <p:sp>
        <p:nvSpPr>
          <p:cNvPr id="3" name="Espace réservé du contenu 2"/>
          <p:cNvSpPr>
            <a:spLocks noGrp="1"/>
          </p:cNvSpPr>
          <p:nvPr>
            <p:ph idx="1"/>
          </p:nvPr>
        </p:nvSpPr>
        <p:spPr>
          <a:xfrm>
            <a:off x="677334" y="1460093"/>
            <a:ext cx="8596668" cy="2875933"/>
          </a:xfrm>
        </p:spPr>
        <p:txBody>
          <a:bodyPr>
            <a:normAutofit lnSpcReduction="10000"/>
          </a:bodyPr>
          <a:lstStyle/>
          <a:p>
            <a:pPr marL="0" indent="0">
              <a:buNone/>
            </a:pPr>
            <a:r>
              <a:rPr lang="fr-FR" b="1" dirty="0"/>
              <a:t>Principes de la POO et diagramme de classes</a:t>
            </a:r>
          </a:p>
          <a:p>
            <a:pPr lvl="1"/>
            <a:r>
              <a:rPr lang="fr-FR" dirty="0"/>
              <a:t>Principes de base de la POO</a:t>
            </a:r>
          </a:p>
          <a:p>
            <a:pPr lvl="1"/>
            <a:r>
              <a:rPr lang="fr-FR" dirty="0"/>
              <a:t>Notions d’objets, classes et instances</a:t>
            </a:r>
          </a:p>
          <a:p>
            <a:pPr lvl="1"/>
            <a:r>
              <a:rPr lang="fr-FR" dirty="0"/>
              <a:t>Encapsulation</a:t>
            </a:r>
          </a:p>
          <a:p>
            <a:pPr lvl="1"/>
            <a:r>
              <a:rPr lang="fr-FR" dirty="0"/>
              <a:t>Héritage</a:t>
            </a:r>
          </a:p>
          <a:p>
            <a:pPr lvl="1"/>
            <a:r>
              <a:rPr lang="fr-FR" dirty="0"/>
              <a:t>Classes abstraites</a:t>
            </a:r>
          </a:p>
          <a:p>
            <a:pPr lvl="1"/>
            <a:r>
              <a:rPr lang="fr-FR" dirty="0"/>
              <a:t>Interfaces</a:t>
            </a:r>
          </a:p>
          <a:p>
            <a:pPr lvl="1"/>
            <a:r>
              <a:rPr lang="fr-FR" dirty="0"/>
              <a:t>Polymorphisme</a:t>
            </a:r>
          </a:p>
          <a:p>
            <a:pPr lvl="1"/>
            <a:endParaRPr lang="fr-FR" dirty="0"/>
          </a:p>
        </p:txBody>
      </p:sp>
      <p:sp>
        <p:nvSpPr>
          <p:cNvPr id="4" name="Espace réservé du contenu 2"/>
          <p:cNvSpPr txBox="1">
            <a:spLocks/>
          </p:cNvSpPr>
          <p:nvPr/>
        </p:nvSpPr>
        <p:spPr>
          <a:xfrm>
            <a:off x="677334" y="4483512"/>
            <a:ext cx="8596668" cy="18730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57150" indent="0">
              <a:buNone/>
            </a:pPr>
            <a:r>
              <a:rPr lang="fr-FR" b="1" dirty="0"/>
              <a:t>Relations entres classes</a:t>
            </a:r>
          </a:p>
          <a:p>
            <a:pPr lvl="1"/>
            <a:r>
              <a:rPr lang="fr-FR" dirty="0"/>
              <a:t>Nom, multiplicité et rôles des relations</a:t>
            </a:r>
          </a:p>
          <a:p>
            <a:pPr lvl="1"/>
            <a:r>
              <a:rPr lang="fr-FR" dirty="0"/>
              <a:t>Composition et agrégation</a:t>
            </a:r>
          </a:p>
          <a:p>
            <a:pPr lvl="1"/>
            <a:r>
              <a:rPr lang="fr-FR" dirty="0"/>
              <a:t>Associations binaires et </a:t>
            </a:r>
            <a:r>
              <a:rPr lang="fr-FR" dirty="0" err="1"/>
              <a:t>n-aires</a:t>
            </a:r>
            <a:r>
              <a:rPr lang="fr-FR" dirty="0"/>
              <a:t>, contraintes</a:t>
            </a:r>
          </a:p>
          <a:p>
            <a:pPr lvl="1"/>
            <a:r>
              <a:rPr lang="fr-FR" dirty="0"/>
              <a:t>Bonnes pratiques</a:t>
            </a:r>
          </a:p>
        </p:txBody>
      </p:sp>
      <p:sp>
        <p:nvSpPr>
          <p:cNvPr id="5" name="Espace réservé du pied de page 4"/>
          <p:cNvSpPr>
            <a:spLocks noGrp="1"/>
          </p:cNvSpPr>
          <p:nvPr>
            <p:ph type="ftr" sz="quarter" idx="11"/>
          </p:nvPr>
        </p:nvSpPr>
        <p:spPr/>
        <p:txBody>
          <a:bodyPr/>
          <a:lstStyle/>
          <a:p>
            <a:r>
              <a:rPr lang="en-US"/>
              <a:t>UML et POO - Cyril Seguenot - 2016</a:t>
            </a:r>
            <a:endParaRPr lang="en-US" dirty="0"/>
          </a:p>
        </p:txBody>
      </p:sp>
      <p:sp>
        <p:nvSpPr>
          <p:cNvPr id="6" name="Espace réservé du numéro de diapositive 5"/>
          <p:cNvSpPr>
            <a:spLocks noGrp="1"/>
          </p:cNvSpPr>
          <p:nvPr>
            <p:ph type="sldNum" sz="quarter" idx="12"/>
          </p:nvPr>
        </p:nvSpPr>
        <p:spPr/>
        <p:txBody>
          <a:bodyPr/>
          <a:lstStyle/>
          <a:p>
            <a:fld id="{519954A3-9DFD-4C44-94BA-B95130A3BA1C}" type="slidenum">
              <a:rPr lang="en-US" smtClean="0"/>
              <a:t>3</a:t>
            </a:fld>
            <a:endParaRPr lang="en-US" dirty="0"/>
          </a:p>
        </p:txBody>
      </p:sp>
    </p:spTree>
    <p:extLst>
      <p:ext uri="{BB962C8B-B14F-4D97-AF65-F5344CB8AC3E}">
        <p14:creationId xmlns:p14="http://schemas.microsoft.com/office/powerpoint/2010/main" val="3451585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Cas particulier – objets POCO</a:t>
            </a:r>
          </a:p>
        </p:txBody>
      </p:sp>
      <p:sp>
        <p:nvSpPr>
          <p:cNvPr id="3" name="Espace réservé du contenu 2"/>
          <p:cNvSpPr>
            <a:spLocks noGrp="1"/>
          </p:cNvSpPr>
          <p:nvPr>
            <p:ph idx="1"/>
          </p:nvPr>
        </p:nvSpPr>
        <p:spPr/>
        <p:txBody>
          <a:bodyPr>
            <a:normAutofit/>
          </a:bodyPr>
          <a:lstStyle/>
          <a:p>
            <a:r>
              <a:rPr lang="fr-FR" altLang="fr-FR" dirty="0"/>
              <a:t>Les objets POCO (Plain Old CLR </a:t>
            </a:r>
            <a:r>
              <a:rPr lang="fr-FR" altLang="fr-FR" dirty="0" err="1"/>
              <a:t>Objects</a:t>
            </a:r>
            <a:r>
              <a:rPr lang="fr-FR" altLang="fr-FR" dirty="0"/>
              <a:t>) sont des objets sans méthodes</a:t>
            </a:r>
          </a:p>
          <a:p>
            <a:r>
              <a:rPr lang="fr-FR" altLang="fr-FR" dirty="0"/>
              <a:t>Ils ne possèdent que des champs. Ce sont donc des conteneurs de données</a:t>
            </a:r>
          </a:p>
          <a:p>
            <a:r>
              <a:rPr lang="fr-FR" altLang="fr-FR" dirty="0"/>
              <a:t>Intérêts : simples, fortement typés, et facilement </a:t>
            </a:r>
            <a:r>
              <a:rPr lang="fr-FR" altLang="fr-FR" dirty="0" err="1"/>
              <a:t>sérialisables</a:t>
            </a:r>
            <a:endParaRPr lang="fr-FR" altLang="fr-FR" dirty="0"/>
          </a:p>
          <a:p>
            <a:r>
              <a:rPr lang="fr-FR" altLang="fr-FR" dirty="0"/>
              <a:t>Ils sont donc bien adaptés pour faire transiter des données entre classes, notamment dans des architectures n-tiers. On les qualifie dans ce cas de DTO (Data Transfert </a:t>
            </a:r>
            <a:r>
              <a:rPr lang="fr-FR" altLang="fr-FR" dirty="0" err="1"/>
              <a:t>Objects</a:t>
            </a:r>
            <a:r>
              <a:rPr lang="fr-FR" altLang="fr-FR" dirty="0"/>
              <a:t>)</a:t>
            </a:r>
          </a:p>
          <a:p>
            <a:r>
              <a:rPr lang="fr-FR" altLang="fr-FR" dirty="0"/>
              <a:t>C’est l’usage qui en est fait chez </a:t>
            </a:r>
            <a:r>
              <a:rPr lang="fr-FR" altLang="fr-FR" dirty="0" err="1"/>
              <a:t>Isagri</a:t>
            </a:r>
            <a:r>
              <a:rPr lang="fr-FR" altLang="fr-FR" dirty="0"/>
              <a:t>. L’expression « entité POCO » est utilisée au sein de l’entreprise.</a:t>
            </a:r>
          </a:p>
          <a:p>
            <a:pPr marL="0" indent="0">
              <a:buNone/>
            </a:pPr>
            <a:endParaRPr lang="fr-FR" dirty="0"/>
          </a:p>
        </p:txBody>
      </p:sp>
      <p:pic>
        <p:nvPicPr>
          <p:cNvPr id="4" name="Image 3"/>
          <p:cNvPicPr>
            <a:picLocks noChangeAspect="1"/>
          </p:cNvPicPr>
          <p:nvPr/>
        </p:nvPicPr>
        <p:blipFill>
          <a:blip r:embed="rId3"/>
          <a:stretch>
            <a:fillRect/>
          </a:stretch>
        </p:blipFill>
        <p:spPr>
          <a:xfrm>
            <a:off x="7989806" y="4622870"/>
            <a:ext cx="2370718" cy="1982311"/>
          </a:xfrm>
          <a:prstGeom prst="rect">
            <a:avLst/>
          </a:prstGeom>
        </p:spPr>
      </p:pic>
      <p:sp>
        <p:nvSpPr>
          <p:cNvPr id="5" name="Espace réservé du pied de page 4"/>
          <p:cNvSpPr>
            <a:spLocks noGrp="1"/>
          </p:cNvSpPr>
          <p:nvPr>
            <p:ph type="ftr" sz="quarter" idx="11"/>
          </p:nvPr>
        </p:nvSpPr>
        <p:spPr/>
        <p:txBody>
          <a:bodyPr/>
          <a:lstStyle/>
          <a:p>
            <a:r>
              <a:rPr lang="en-US"/>
              <a:t>UML et POO - Cyril Seguenot - 2016</a:t>
            </a:r>
            <a:endParaRPr lang="en-US" dirty="0"/>
          </a:p>
        </p:txBody>
      </p:sp>
      <p:sp>
        <p:nvSpPr>
          <p:cNvPr id="6" name="Espace réservé du numéro de diapositive 5"/>
          <p:cNvSpPr>
            <a:spLocks noGrp="1"/>
          </p:cNvSpPr>
          <p:nvPr>
            <p:ph type="sldNum" sz="quarter" idx="12"/>
          </p:nvPr>
        </p:nvSpPr>
        <p:spPr/>
        <p:txBody>
          <a:bodyPr/>
          <a:lstStyle/>
          <a:p>
            <a:fld id="{519954A3-9DFD-4C44-94BA-B95130A3BA1C}" type="slidenum">
              <a:rPr lang="en-US" smtClean="0"/>
              <a:t>30</a:t>
            </a:fld>
            <a:endParaRPr lang="en-US" dirty="0"/>
          </a:p>
        </p:txBody>
      </p:sp>
    </p:spTree>
    <p:extLst>
      <p:ext uri="{BB962C8B-B14F-4D97-AF65-F5344CB8AC3E}">
        <p14:creationId xmlns:p14="http://schemas.microsoft.com/office/powerpoint/2010/main" val="216537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Membres statiques</a:t>
            </a:r>
          </a:p>
        </p:txBody>
      </p:sp>
      <p:sp>
        <p:nvSpPr>
          <p:cNvPr id="3" name="Espace réservé du contenu 2"/>
          <p:cNvSpPr>
            <a:spLocks noGrp="1"/>
          </p:cNvSpPr>
          <p:nvPr>
            <p:ph idx="1"/>
          </p:nvPr>
        </p:nvSpPr>
        <p:spPr>
          <a:xfrm>
            <a:off x="677334" y="1742739"/>
            <a:ext cx="8596668" cy="3442447"/>
          </a:xfrm>
        </p:spPr>
        <p:txBody>
          <a:bodyPr>
            <a:normAutofit/>
          </a:bodyPr>
          <a:lstStyle/>
          <a:p>
            <a:pPr marL="0" indent="0">
              <a:buNone/>
            </a:pPr>
            <a:r>
              <a:rPr lang="fr-FR" altLang="fr-FR" dirty="0"/>
              <a:t>Une classe peut contenir des membres dits </a:t>
            </a:r>
            <a:r>
              <a:rPr lang="fr-FR" altLang="fr-FR" b="1" dirty="0"/>
              <a:t>statiques</a:t>
            </a:r>
            <a:r>
              <a:rPr lang="fr-FR" altLang="fr-FR" dirty="0"/>
              <a:t>, qui sont accessibles directement depuis la classe, sans instancier celle-ci.</a:t>
            </a:r>
          </a:p>
          <a:p>
            <a:pPr marL="0" indent="0">
              <a:buNone/>
            </a:pPr>
            <a:r>
              <a:rPr lang="fr-FR" b="1" dirty="0"/>
              <a:t>Un champ statique </a:t>
            </a:r>
            <a:r>
              <a:rPr lang="fr-FR" dirty="0"/>
              <a:t>peut servir par exemple à stocker la valeur d’un compteur d’instances de la classe.</a:t>
            </a:r>
          </a:p>
          <a:p>
            <a:pPr marL="0" indent="0">
              <a:buNone/>
            </a:pPr>
            <a:r>
              <a:rPr lang="fr-FR" b="1" dirty="0"/>
              <a:t>Les méthodes statiques</a:t>
            </a:r>
            <a:r>
              <a:rPr lang="fr-FR" dirty="0"/>
              <a:t> sont très courantes. Toute méthode qui n’utilise aucun champ ou que des champs statiques peut être statique. Ex : des méthodes utilitaires, de calcul, de DAL (contenant des requêtes vers la BDD)…</a:t>
            </a:r>
            <a:r>
              <a:rPr lang="fr-FR" dirty="0" err="1"/>
              <a:t>etc</a:t>
            </a:r>
            <a:endParaRPr lang="fr-FR" dirty="0"/>
          </a:p>
          <a:p>
            <a:pPr marL="0" indent="0">
              <a:buNone/>
            </a:pPr>
            <a:r>
              <a:rPr lang="fr-FR" dirty="0"/>
              <a:t>Un champ et une méthode statique peuvent aussi être utilisés pour créer/accéder à un </a:t>
            </a:r>
            <a:r>
              <a:rPr lang="fr-FR" b="1" dirty="0"/>
              <a:t>singleton</a:t>
            </a:r>
            <a:r>
              <a:rPr lang="fr-FR" dirty="0"/>
              <a:t> (objet unique dans l’application)</a:t>
            </a:r>
          </a:p>
          <a:p>
            <a:pPr marL="0" indent="0">
              <a:buNone/>
            </a:pPr>
            <a:r>
              <a:rPr lang="fr-FR" altLang="fr-FR" dirty="0"/>
              <a:t>Dans EA, les membres statiques sont affichés en souligné</a:t>
            </a:r>
          </a:p>
        </p:txBody>
      </p:sp>
      <p:pic>
        <p:nvPicPr>
          <p:cNvPr id="4" name="Image 3"/>
          <p:cNvPicPr>
            <a:picLocks noChangeAspect="1"/>
          </p:cNvPicPr>
          <p:nvPr/>
        </p:nvPicPr>
        <p:blipFill>
          <a:blip r:embed="rId3"/>
          <a:stretch>
            <a:fillRect/>
          </a:stretch>
        </p:blipFill>
        <p:spPr>
          <a:xfrm>
            <a:off x="7333379" y="4539727"/>
            <a:ext cx="3611955" cy="1778598"/>
          </a:xfrm>
          <a:prstGeom prst="rect">
            <a:avLst/>
          </a:prstGeom>
        </p:spPr>
      </p:pic>
      <p:sp>
        <p:nvSpPr>
          <p:cNvPr id="5" name="Espace réservé du pied de page 4"/>
          <p:cNvSpPr>
            <a:spLocks noGrp="1"/>
          </p:cNvSpPr>
          <p:nvPr>
            <p:ph type="ftr" sz="quarter" idx="11"/>
          </p:nvPr>
        </p:nvSpPr>
        <p:spPr/>
        <p:txBody>
          <a:bodyPr/>
          <a:lstStyle/>
          <a:p>
            <a:r>
              <a:rPr lang="en-US"/>
              <a:t>UML et POO - Cyril Seguenot - 2016</a:t>
            </a:r>
            <a:endParaRPr lang="en-US" dirty="0"/>
          </a:p>
        </p:txBody>
      </p:sp>
      <p:sp>
        <p:nvSpPr>
          <p:cNvPr id="6" name="Espace réservé du numéro de diapositive 5"/>
          <p:cNvSpPr>
            <a:spLocks noGrp="1"/>
          </p:cNvSpPr>
          <p:nvPr>
            <p:ph type="sldNum" sz="quarter" idx="12"/>
          </p:nvPr>
        </p:nvSpPr>
        <p:spPr/>
        <p:txBody>
          <a:bodyPr/>
          <a:lstStyle/>
          <a:p>
            <a:fld id="{519954A3-9DFD-4C44-94BA-B95130A3BA1C}" type="slidenum">
              <a:rPr lang="en-US" smtClean="0"/>
              <a:t>31</a:t>
            </a:fld>
            <a:endParaRPr lang="en-US" dirty="0"/>
          </a:p>
        </p:txBody>
      </p:sp>
    </p:spTree>
    <p:extLst>
      <p:ext uri="{BB962C8B-B14F-4D97-AF65-F5344CB8AC3E}">
        <p14:creationId xmlns:p14="http://schemas.microsoft.com/office/powerpoint/2010/main" val="347954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Héritage</a:t>
            </a:r>
          </a:p>
        </p:txBody>
      </p:sp>
      <p:sp>
        <p:nvSpPr>
          <p:cNvPr id="3" name="Espace réservé du contenu 2"/>
          <p:cNvSpPr>
            <a:spLocks noGrp="1"/>
          </p:cNvSpPr>
          <p:nvPr>
            <p:ph idx="1"/>
          </p:nvPr>
        </p:nvSpPr>
        <p:spPr>
          <a:xfrm>
            <a:off x="677334" y="1818043"/>
            <a:ext cx="7864238" cy="4223320"/>
          </a:xfrm>
        </p:spPr>
        <p:txBody>
          <a:bodyPr>
            <a:normAutofit/>
          </a:bodyPr>
          <a:lstStyle/>
          <a:p>
            <a:r>
              <a:rPr lang="fr-FR" dirty="0"/>
              <a:t>Quand une classe fille hérite d’une classe mère, elle bénéficie des champs et méthodes de cette dernière, et peut les spécialiser et en rajouter de nouveaux.</a:t>
            </a:r>
          </a:p>
          <a:p>
            <a:r>
              <a:rPr lang="fr-FR" dirty="0"/>
              <a:t>Vocabulaire :</a:t>
            </a:r>
          </a:p>
          <a:p>
            <a:pPr lvl="1"/>
            <a:r>
              <a:rPr lang="fr-FR" dirty="0"/>
              <a:t>fille = enfant = dérivée = descendante</a:t>
            </a:r>
          </a:p>
          <a:p>
            <a:pPr lvl="1"/>
            <a:r>
              <a:rPr lang="fr-FR" dirty="0"/>
              <a:t>Mère = parent = base = ancêtre</a:t>
            </a:r>
          </a:p>
          <a:p>
            <a:pPr lvl="1"/>
            <a:r>
              <a:rPr lang="fr-FR" dirty="0"/>
              <a:t>On dit que la classe fille </a:t>
            </a:r>
            <a:r>
              <a:rPr lang="fr-FR" b="1" dirty="0"/>
              <a:t>hérite de / dérive de / spécialise</a:t>
            </a:r>
            <a:r>
              <a:rPr lang="fr-FR" dirty="0"/>
              <a:t> la classe mère</a:t>
            </a:r>
          </a:p>
          <a:p>
            <a:pPr lvl="1"/>
            <a:r>
              <a:rPr lang="fr-FR" dirty="0"/>
              <a:t>On dit que la classe mère </a:t>
            </a:r>
            <a:r>
              <a:rPr lang="fr-FR" b="1" dirty="0"/>
              <a:t>généralise</a:t>
            </a:r>
            <a:r>
              <a:rPr lang="fr-FR" dirty="0"/>
              <a:t> la classe fille</a:t>
            </a:r>
          </a:p>
          <a:p>
            <a:r>
              <a:rPr lang="fr-FR" dirty="0"/>
              <a:t>Pour être sûr que la relation entre 2 classes est bien de l’héritage, on doit pouvoir dire &lt;</a:t>
            </a:r>
            <a:r>
              <a:rPr lang="fr-FR" dirty="0" err="1"/>
              <a:t>nom_classe_fille</a:t>
            </a:r>
            <a:r>
              <a:rPr lang="fr-FR" dirty="0"/>
              <a:t>&gt; </a:t>
            </a:r>
            <a:r>
              <a:rPr lang="fr-FR" b="1" dirty="0"/>
              <a:t>est un(e)</a:t>
            </a:r>
            <a:r>
              <a:rPr lang="fr-FR" dirty="0"/>
              <a:t> &lt;</a:t>
            </a:r>
            <a:r>
              <a:rPr lang="fr-FR" dirty="0" err="1"/>
              <a:t>nom_classe_mère</a:t>
            </a:r>
            <a:r>
              <a:rPr lang="fr-FR" dirty="0"/>
              <a:t>&gt;</a:t>
            </a:r>
            <a:br>
              <a:rPr lang="fr-FR" dirty="0"/>
            </a:br>
            <a:r>
              <a:rPr lang="fr-FR" dirty="0"/>
              <a:t>Ex : classe mère Animal et classes filles Mammifère et Poisson</a:t>
            </a:r>
            <a:br>
              <a:rPr lang="fr-FR" dirty="0"/>
            </a:br>
            <a:r>
              <a:rPr lang="fr-FR" dirty="0"/>
              <a:t>Un poisson est un animal. Un mammifère est un animal.</a:t>
            </a:r>
          </a:p>
        </p:txBody>
      </p:sp>
      <p:pic>
        <p:nvPicPr>
          <p:cNvPr id="5" name="Image 4"/>
          <p:cNvPicPr>
            <a:picLocks noChangeAspect="1"/>
          </p:cNvPicPr>
          <p:nvPr/>
        </p:nvPicPr>
        <p:blipFill>
          <a:blip r:embed="rId3"/>
          <a:stretch>
            <a:fillRect/>
          </a:stretch>
        </p:blipFill>
        <p:spPr>
          <a:xfrm>
            <a:off x="8541572" y="2160589"/>
            <a:ext cx="2215551" cy="3880773"/>
          </a:xfrm>
          <a:prstGeom prst="rect">
            <a:avLst/>
          </a:prstGeom>
        </p:spPr>
      </p:pic>
      <p:sp>
        <p:nvSpPr>
          <p:cNvPr id="6" name="Espace réservé du pied de page 5"/>
          <p:cNvSpPr>
            <a:spLocks noGrp="1"/>
          </p:cNvSpPr>
          <p:nvPr>
            <p:ph type="ftr" sz="quarter" idx="11"/>
          </p:nvPr>
        </p:nvSpPr>
        <p:spPr/>
        <p:txBody>
          <a:bodyPr/>
          <a:lstStyle/>
          <a:p>
            <a:r>
              <a:rPr lang="en-US"/>
              <a:t>UML et POO - Cyril Seguenot - 2016</a:t>
            </a:r>
            <a:endParaRPr lang="en-US" dirty="0"/>
          </a:p>
        </p:txBody>
      </p:sp>
      <p:sp>
        <p:nvSpPr>
          <p:cNvPr id="7" name="Espace réservé du numéro de diapositive 6"/>
          <p:cNvSpPr>
            <a:spLocks noGrp="1"/>
          </p:cNvSpPr>
          <p:nvPr>
            <p:ph type="sldNum" sz="quarter" idx="12"/>
          </p:nvPr>
        </p:nvSpPr>
        <p:spPr/>
        <p:txBody>
          <a:bodyPr/>
          <a:lstStyle/>
          <a:p>
            <a:fld id="{519954A3-9DFD-4C44-94BA-B95130A3BA1C}" type="slidenum">
              <a:rPr lang="en-US" smtClean="0"/>
              <a:t>32</a:t>
            </a:fld>
            <a:endParaRPr lang="en-US" dirty="0"/>
          </a:p>
        </p:txBody>
      </p:sp>
    </p:spTree>
    <p:extLst>
      <p:ext uri="{BB962C8B-B14F-4D97-AF65-F5344CB8AC3E}">
        <p14:creationId xmlns:p14="http://schemas.microsoft.com/office/powerpoint/2010/main" val="1566878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Héritage</a:t>
            </a:r>
          </a:p>
        </p:txBody>
      </p:sp>
      <p:sp>
        <p:nvSpPr>
          <p:cNvPr id="3" name="Espace réservé du contenu 2"/>
          <p:cNvSpPr>
            <a:spLocks noGrp="1"/>
          </p:cNvSpPr>
          <p:nvPr>
            <p:ph idx="1"/>
          </p:nvPr>
        </p:nvSpPr>
        <p:spPr>
          <a:xfrm>
            <a:off x="677334" y="2160589"/>
            <a:ext cx="8714316" cy="3880773"/>
          </a:xfrm>
        </p:spPr>
        <p:txBody>
          <a:bodyPr>
            <a:normAutofit/>
          </a:bodyPr>
          <a:lstStyle/>
          <a:p>
            <a:r>
              <a:rPr lang="fr-FR" dirty="0"/>
              <a:t>La classe mère permet entre autres de centraliser les caractéristiques communes à toutes ses classes dérivées, et ainsi d’éviter la répétition</a:t>
            </a:r>
          </a:p>
          <a:p>
            <a:r>
              <a:rPr lang="fr-FR" dirty="0"/>
              <a:t>On peut créer plusieurs niveaux d’héritage (ex : animal &lt;- poisson &lt;- carpe), et définir ainsi toute une </a:t>
            </a:r>
            <a:r>
              <a:rPr lang="fr-FR" b="1" dirty="0"/>
              <a:t>hiérarchie de classes</a:t>
            </a:r>
            <a:r>
              <a:rPr lang="fr-FR" dirty="0"/>
              <a:t>.</a:t>
            </a:r>
          </a:p>
          <a:p>
            <a:r>
              <a:rPr lang="fr-FR" dirty="0"/>
              <a:t>En C#, une classe fille ne peut hériter que d’une seule classe mère</a:t>
            </a:r>
          </a:p>
          <a:p>
            <a:r>
              <a:rPr lang="fr-FR" dirty="0"/>
              <a:t>Pour modifier une méthode de la classe mère dans la classe fille, il faut que :</a:t>
            </a:r>
          </a:p>
          <a:p>
            <a:pPr lvl="1"/>
            <a:r>
              <a:rPr lang="fr-FR" dirty="0"/>
              <a:t>la méthode de la classe mère soit </a:t>
            </a:r>
            <a:r>
              <a:rPr lang="fr-FR" b="1" dirty="0"/>
              <a:t>virtuelle</a:t>
            </a:r>
            <a:r>
              <a:rPr lang="fr-FR" dirty="0"/>
              <a:t> (</a:t>
            </a:r>
            <a:r>
              <a:rPr lang="fr-FR" b="1" dirty="0" err="1"/>
              <a:t>virtual</a:t>
            </a:r>
            <a:r>
              <a:rPr lang="fr-FR" dirty="0"/>
              <a:t> en C#)</a:t>
            </a:r>
          </a:p>
          <a:p>
            <a:pPr lvl="1"/>
            <a:r>
              <a:rPr lang="fr-FR" dirty="0"/>
              <a:t>La classe fille redéfinisse cette méthode (</a:t>
            </a:r>
            <a:r>
              <a:rPr lang="fr-FR" b="1" dirty="0" err="1"/>
              <a:t>override</a:t>
            </a:r>
            <a:r>
              <a:rPr lang="fr-FR" dirty="0"/>
              <a:t> en C#)</a:t>
            </a:r>
          </a:p>
        </p:txBody>
      </p:sp>
      <p:sp>
        <p:nvSpPr>
          <p:cNvPr id="4" name="Espace réservé du pied de page 3"/>
          <p:cNvSpPr>
            <a:spLocks noGrp="1"/>
          </p:cNvSpPr>
          <p:nvPr>
            <p:ph type="ftr" sz="quarter" idx="11"/>
          </p:nvPr>
        </p:nvSpPr>
        <p:spPr/>
        <p:txBody>
          <a:bodyPr/>
          <a:lstStyle/>
          <a:p>
            <a:r>
              <a:rPr lang="en-US"/>
              <a:t>UML et POO - Cyril Seguenot - 2016</a:t>
            </a:r>
            <a:endParaRPr lang="en-US" dirty="0"/>
          </a:p>
        </p:txBody>
      </p:sp>
      <p:sp>
        <p:nvSpPr>
          <p:cNvPr id="5" name="Espace réservé du numéro de diapositive 4"/>
          <p:cNvSpPr>
            <a:spLocks noGrp="1"/>
          </p:cNvSpPr>
          <p:nvPr>
            <p:ph type="sldNum" sz="quarter" idx="12"/>
          </p:nvPr>
        </p:nvSpPr>
        <p:spPr/>
        <p:txBody>
          <a:bodyPr/>
          <a:lstStyle/>
          <a:p>
            <a:fld id="{519954A3-9DFD-4C44-94BA-B95130A3BA1C}" type="slidenum">
              <a:rPr lang="en-US" smtClean="0"/>
              <a:t>33</a:t>
            </a:fld>
            <a:endParaRPr lang="en-US" dirty="0"/>
          </a:p>
        </p:txBody>
      </p:sp>
    </p:spTree>
    <p:extLst>
      <p:ext uri="{BB962C8B-B14F-4D97-AF65-F5344CB8AC3E}">
        <p14:creationId xmlns:p14="http://schemas.microsoft.com/office/powerpoint/2010/main" val="1095058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6746" y="438150"/>
            <a:ext cx="2657004" cy="920750"/>
          </a:xfrm>
        </p:spPr>
        <p:txBody>
          <a:bodyPr anchor="ctr">
            <a:normAutofit/>
          </a:bodyPr>
          <a:lstStyle/>
          <a:p>
            <a:r>
              <a:rPr lang="fr-FR" dirty="0"/>
              <a:t>Héritage</a:t>
            </a:r>
          </a:p>
        </p:txBody>
      </p:sp>
      <p:sp>
        <p:nvSpPr>
          <p:cNvPr id="6" name="Titre 1"/>
          <p:cNvSpPr txBox="1">
            <a:spLocks/>
          </p:cNvSpPr>
          <p:nvPr/>
        </p:nvSpPr>
        <p:spPr>
          <a:xfrm>
            <a:off x="676746" y="2476500"/>
            <a:ext cx="2657004" cy="13208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2400" dirty="0"/>
              <a:t>Exemple :</a:t>
            </a:r>
          </a:p>
          <a:p>
            <a:r>
              <a:rPr lang="fr-FR" sz="2400" dirty="0"/>
              <a:t>Hiérarchie de classes d’animaux</a:t>
            </a:r>
          </a:p>
        </p:txBody>
      </p:sp>
      <p:sp>
        <p:nvSpPr>
          <p:cNvPr id="3" name="Espace réservé du pied de page 2"/>
          <p:cNvSpPr>
            <a:spLocks noGrp="1"/>
          </p:cNvSpPr>
          <p:nvPr>
            <p:ph type="ftr" sz="quarter" idx="11"/>
          </p:nvPr>
        </p:nvSpPr>
        <p:spPr/>
        <p:txBody>
          <a:bodyPr/>
          <a:lstStyle/>
          <a:p>
            <a:r>
              <a:rPr lang="en-US"/>
              <a:t>UML et POO - Cyril Seguenot - 2016</a:t>
            </a:r>
            <a:endParaRPr lang="en-US" dirty="0"/>
          </a:p>
        </p:txBody>
      </p:sp>
      <p:sp>
        <p:nvSpPr>
          <p:cNvPr id="4" name="Espace réservé du numéro de diapositive 3"/>
          <p:cNvSpPr>
            <a:spLocks noGrp="1"/>
          </p:cNvSpPr>
          <p:nvPr>
            <p:ph type="sldNum" sz="quarter" idx="12"/>
          </p:nvPr>
        </p:nvSpPr>
        <p:spPr/>
        <p:txBody>
          <a:bodyPr/>
          <a:lstStyle/>
          <a:p>
            <a:fld id="{519954A3-9DFD-4C44-94BA-B95130A3BA1C}" type="slidenum">
              <a:rPr lang="en-US" smtClean="0"/>
              <a:t>34</a:t>
            </a:fld>
            <a:endParaRPr lang="en-US" dirty="0"/>
          </a:p>
        </p:txBody>
      </p:sp>
      <p:pic>
        <p:nvPicPr>
          <p:cNvPr id="7" name="Image 6"/>
          <p:cNvPicPr>
            <a:picLocks noChangeAspect="1"/>
          </p:cNvPicPr>
          <p:nvPr/>
        </p:nvPicPr>
        <p:blipFill>
          <a:blip r:embed="rId3"/>
          <a:stretch>
            <a:fillRect/>
          </a:stretch>
        </p:blipFill>
        <p:spPr>
          <a:xfrm>
            <a:off x="3471894" y="176433"/>
            <a:ext cx="6568022" cy="6230054"/>
          </a:xfrm>
          <a:prstGeom prst="rect">
            <a:avLst/>
          </a:prstGeom>
        </p:spPr>
      </p:pic>
    </p:spTree>
    <p:extLst>
      <p:ext uri="{BB962C8B-B14F-4D97-AF65-F5344CB8AC3E}">
        <p14:creationId xmlns:p14="http://schemas.microsoft.com/office/powerpoint/2010/main" val="35665490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609600"/>
            <a:ext cx="8596668" cy="1320800"/>
          </a:xfrm>
        </p:spPr>
        <p:txBody>
          <a:bodyPr anchor="t">
            <a:normAutofit/>
          </a:bodyPr>
          <a:lstStyle/>
          <a:p>
            <a:r>
              <a:rPr lang="fr-FR" dirty="0"/>
              <a:t>Héritage – mise en œuvre dans EA</a:t>
            </a:r>
          </a:p>
        </p:txBody>
      </p:sp>
      <p:sp>
        <p:nvSpPr>
          <p:cNvPr id="3" name="Espace réservé du contenu 2"/>
          <p:cNvSpPr>
            <a:spLocks noGrp="1"/>
          </p:cNvSpPr>
          <p:nvPr>
            <p:ph idx="1"/>
          </p:nvPr>
        </p:nvSpPr>
        <p:spPr>
          <a:xfrm>
            <a:off x="677334" y="5347699"/>
            <a:ext cx="3957349" cy="693663"/>
          </a:xfrm>
        </p:spPr>
        <p:txBody>
          <a:bodyPr>
            <a:normAutofit/>
          </a:bodyPr>
          <a:lstStyle/>
          <a:p>
            <a:pPr marL="0" indent="0">
              <a:buNone/>
            </a:pPr>
            <a:r>
              <a:rPr lang="fr-FR" sz="1600" dirty="0"/>
              <a:t>Fenêtre affichée lors de la création d’un lien d’héritage entre 2 classes</a:t>
            </a:r>
          </a:p>
        </p:txBody>
      </p:sp>
      <p:pic>
        <p:nvPicPr>
          <p:cNvPr id="7" name="Image 6"/>
          <p:cNvPicPr>
            <a:picLocks noChangeAspect="1"/>
          </p:cNvPicPr>
          <p:nvPr/>
        </p:nvPicPr>
        <p:blipFill>
          <a:blip r:embed="rId3"/>
          <a:stretch>
            <a:fillRect/>
          </a:stretch>
        </p:blipFill>
        <p:spPr>
          <a:xfrm>
            <a:off x="5130627" y="1320800"/>
            <a:ext cx="4143375" cy="4219575"/>
          </a:xfrm>
          <a:prstGeom prst="rect">
            <a:avLst/>
          </a:prstGeom>
        </p:spPr>
      </p:pic>
      <p:sp>
        <p:nvSpPr>
          <p:cNvPr id="11" name="Espace réservé du contenu 2"/>
          <p:cNvSpPr txBox="1">
            <a:spLocks/>
          </p:cNvSpPr>
          <p:nvPr/>
        </p:nvSpPr>
        <p:spPr>
          <a:xfrm>
            <a:off x="5154084" y="5633449"/>
            <a:ext cx="4599516" cy="7578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600" dirty="0"/>
              <a:t>Propriétés avancées d’une méthode redéfinie. </a:t>
            </a:r>
            <a:r>
              <a:rPr lang="fr-FR" sz="1600" dirty="0" err="1"/>
              <a:t>Override</a:t>
            </a:r>
            <a:r>
              <a:rPr lang="fr-FR" sz="1600" dirty="0"/>
              <a:t> est cochée par défaut</a:t>
            </a:r>
          </a:p>
        </p:txBody>
      </p:sp>
      <p:sp>
        <p:nvSpPr>
          <p:cNvPr id="4" name="Espace réservé du pied de page 3"/>
          <p:cNvSpPr>
            <a:spLocks noGrp="1"/>
          </p:cNvSpPr>
          <p:nvPr>
            <p:ph type="ftr" sz="quarter" idx="11"/>
          </p:nvPr>
        </p:nvSpPr>
        <p:spPr/>
        <p:txBody>
          <a:bodyPr/>
          <a:lstStyle/>
          <a:p>
            <a:r>
              <a:rPr lang="en-US"/>
              <a:t>UML et POO - Cyril Seguenot - 2016</a:t>
            </a:r>
            <a:endParaRPr lang="en-US" dirty="0"/>
          </a:p>
        </p:txBody>
      </p:sp>
      <p:sp>
        <p:nvSpPr>
          <p:cNvPr id="5" name="Espace réservé du numéro de diapositive 4"/>
          <p:cNvSpPr>
            <a:spLocks noGrp="1"/>
          </p:cNvSpPr>
          <p:nvPr>
            <p:ph type="sldNum" sz="quarter" idx="12"/>
          </p:nvPr>
        </p:nvSpPr>
        <p:spPr/>
        <p:txBody>
          <a:bodyPr/>
          <a:lstStyle/>
          <a:p>
            <a:fld id="{519954A3-9DFD-4C44-94BA-B95130A3BA1C}" type="slidenum">
              <a:rPr lang="en-US" smtClean="0"/>
              <a:t>35</a:t>
            </a:fld>
            <a:endParaRPr lang="en-US" dirty="0"/>
          </a:p>
        </p:txBody>
      </p:sp>
      <p:pic>
        <p:nvPicPr>
          <p:cNvPr id="6" name="Image 5"/>
          <p:cNvPicPr>
            <a:picLocks noChangeAspect="1"/>
          </p:cNvPicPr>
          <p:nvPr/>
        </p:nvPicPr>
        <p:blipFill>
          <a:blip r:embed="rId4"/>
          <a:stretch>
            <a:fillRect/>
          </a:stretch>
        </p:blipFill>
        <p:spPr>
          <a:xfrm>
            <a:off x="806207" y="1320800"/>
            <a:ext cx="3952875" cy="3895725"/>
          </a:xfrm>
          <a:prstGeom prst="rect">
            <a:avLst/>
          </a:prstGeom>
        </p:spPr>
      </p:pic>
      <p:sp>
        <p:nvSpPr>
          <p:cNvPr id="12" name="Ellipse 11"/>
          <p:cNvSpPr/>
          <p:nvPr/>
        </p:nvSpPr>
        <p:spPr>
          <a:xfrm>
            <a:off x="11822653" y="6551407"/>
            <a:ext cx="150607" cy="161365"/>
          </a:xfrm>
          <a:prstGeom prst="ellipse">
            <a:avLst/>
          </a:prstGeom>
          <a:solidFill>
            <a:srgbClr val="FFFF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322879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Classes et méthodes abstraites</a:t>
            </a:r>
          </a:p>
        </p:txBody>
      </p:sp>
      <p:sp>
        <p:nvSpPr>
          <p:cNvPr id="3" name="Espace réservé du contenu 2"/>
          <p:cNvSpPr>
            <a:spLocks noGrp="1"/>
          </p:cNvSpPr>
          <p:nvPr>
            <p:ph idx="1"/>
          </p:nvPr>
        </p:nvSpPr>
        <p:spPr>
          <a:xfrm>
            <a:off x="677334" y="2160589"/>
            <a:ext cx="7638327" cy="3880773"/>
          </a:xfrm>
        </p:spPr>
        <p:txBody>
          <a:bodyPr>
            <a:normAutofit/>
          </a:bodyPr>
          <a:lstStyle/>
          <a:p>
            <a:r>
              <a:rPr lang="fr-FR" dirty="0"/>
              <a:t>Une </a:t>
            </a:r>
            <a:r>
              <a:rPr lang="fr-FR" b="1" dirty="0"/>
              <a:t>classe abstraite</a:t>
            </a:r>
            <a:r>
              <a:rPr lang="fr-FR" dirty="0"/>
              <a:t> (abstract en C#) est une classe qui ne peut pas être instanciée, et qui est destinée uniquement à être dérivée.</a:t>
            </a:r>
          </a:p>
          <a:p>
            <a:r>
              <a:rPr lang="fr-FR" dirty="0"/>
              <a:t>Elle peut contenir des </a:t>
            </a:r>
            <a:r>
              <a:rPr lang="fr-FR" b="1" dirty="0"/>
              <a:t>méthodes abstraites</a:t>
            </a:r>
            <a:r>
              <a:rPr lang="fr-FR" dirty="0"/>
              <a:t>. Ce sont des méthodes qui ne possèdent pas de corps et qui doivent obligatoirement être redéfinies dans chaque classe fille.</a:t>
            </a:r>
          </a:p>
          <a:p>
            <a:r>
              <a:rPr lang="fr-FR" dirty="0"/>
              <a:t>Les classes abstraites sont utilisées pour fournir une implémentation par défaut de certaines méthodes, et/ou obliger les classes dérivées à fournir leur propre implémentation pour d’autres méthodes </a:t>
            </a:r>
          </a:p>
        </p:txBody>
      </p:sp>
      <p:pic>
        <p:nvPicPr>
          <p:cNvPr id="4" name="Image 3"/>
          <p:cNvPicPr>
            <a:picLocks noChangeAspect="1"/>
          </p:cNvPicPr>
          <p:nvPr/>
        </p:nvPicPr>
        <p:blipFill>
          <a:blip r:embed="rId3"/>
          <a:stretch>
            <a:fillRect/>
          </a:stretch>
        </p:blipFill>
        <p:spPr>
          <a:xfrm>
            <a:off x="8315661" y="2160589"/>
            <a:ext cx="2000923" cy="3504830"/>
          </a:xfrm>
          <a:prstGeom prst="rect">
            <a:avLst/>
          </a:prstGeom>
        </p:spPr>
      </p:pic>
      <p:sp>
        <p:nvSpPr>
          <p:cNvPr id="5" name="Espace réservé du pied de page 4"/>
          <p:cNvSpPr>
            <a:spLocks noGrp="1"/>
          </p:cNvSpPr>
          <p:nvPr>
            <p:ph type="ftr" sz="quarter" idx="11"/>
          </p:nvPr>
        </p:nvSpPr>
        <p:spPr/>
        <p:txBody>
          <a:bodyPr/>
          <a:lstStyle/>
          <a:p>
            <a:r>
              <a:rPr lang="en-US"/>
              <a:t>UML et POO - Cyril Seguenot - 2016</a:t>
            </a:r>
            <a:endParaRPr lang="en-US" dirty="0"/>
          </a:p>
        </p:txBody>
      </p:sp>
      <p:sp>
        <p:nvSpPr>
          <p:cNvPr id="6" name="Espace réservé du numéro de diapositive 5"/>
          <p:cNvSpPr>
            <a:spLocks noGrp="1"/>
          </p:cNvSpPr>
          <p:nvPr>
            <p:ph type="sldNum" sz="quarter" idx="12"/>
          </p:nvPr>
        </p:nvSpPr>
        <p:spPr/>
        <p:txBody>
          <a:bodyPr/>
          <a:lstStyle/>
          <a:p>
            <a:fld id="{519954A3-9DFD-4C44-94BA-B95130A3BA1C}" type="slidenum">
              <a:rPr lang="en-US" smtClean="0"/>
              <a:t>36</a:t>
            </a:fld>
            <a:endParaRPr lang="en-US" dirty="0"/>
          </a:p>
        </p:txBody>
      </p:sp>
    </p:spTree>
    <p:extLst>
      <p:ext uri="{BB962C8B-B14F-4D97-AF65-F5344CB8AC3E}">
        <p14:creationId xmlns:p14="http://schemas.microsoft.com/office/powerpoint/2010/main" val="3351824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stretch>
            <a:fillRect/>
          </a:stretch>
        </p:blipFill>
        <p:spPr>
          <a:xfrm>
            <a:off x="4654035" y="701833"/>
            <a:ext cx="5280278" cy="5678419"/>
          </a:xfrm>
          <a:prstGeom prst="rect">
            <a:avLst/>
          </a:prstGeom>
        </p:spPr>
      </p:pic>
      <p:sp>
        <p:nvSpPr>
          <p:cNvPr id="2" name="Titre 1"/>
          <p:cNvSpPr>
            <a:spLocks noGrp="1"/>
          </p:cNvSpPr>
          <p:nvPr>
            <p:ph type="title"/>
          </p:nvPr>
        </p:nvSpPr>
        <p:spPr>
          <a:xfrm>
            <a:off x="676745" y="609600"/>
            <a:ext cx="3847629" cy="1320800"/>
          </a:xfrm>
        </p:spPr>
        <p:txBody>
          <a:bodyPr anchor="ctr">
            <a:normAutofit/>
          </a:bodyPr>
          <a:lstStyle/>
          <a:p>
            <a:r>
              <a:rPr lang="fr-FR" dirty="0"/>
              <a:t>Classes abstraites</a:t>
            </a:r>
            <a:br>
              <a:rPr lang="fr-FR" dirty="0"/>
            </a:br>
            <a:r>
              <a:rPr lang="fr-FR" dirty="0"/>
              <a:t>Exemple</a:t>
            </a:r>
          </a:p>
        </p:txBody>
      </p:sp>
      <p:sp>
        <p:nvSpPr>
          <p:cNvPr id="3" name="Espace réservé du contenu 2"/>
          <p:cNvSpPr>
            <a:spLocks noGrp="1"/>
          </p:cNvSpPr>
          <p:nvPr>
            <p:ph idx="1"/>
          </p:nvPr>
        </p:nvSpPr>
        <p:spPr>
          <a:xfrm>
            <a:off x="685167" y="2160589"/>
            <a:ext cx="3839208" cy="3560733"/>
          </a:xfrm>
        </p:spPr>
        <p:txBody>
          <a:bodyPr>
            <a:normAutofit/>
          </a:bodyPr>
          <a:lstStyle/>
          <a:p>
            <a:pPr marL="0" indent="0">
              <a:lnSpc>
                <a:spcPct val="90000"/>
              </a:lnSpc>
              <a:buNone/>
            </a:pPr>
            <a:r>
              <a:rPr lang="fr-FR" sz="1500" dirty="0"/>
              <a:t>Dans cet exemple :</a:t>
            </a:r>
          </a:p>
          <a:p>
            <a:pPr>
              <a:lnSpc>
                <a:spcPct val="90000"/>
              </a:lnSpc>
            </a:pPr>
            <a:r>
              <a:rPr lang="fr-FR" sz="1500" dirty="0"/>
              <a:t>Animal et </a:t>
            </a:r>
            <a:r>
              <a:rPr lang="fr-FR" sz="1500" dirty="0" err="1"/>
              <a:t>AnimalDomestique</a:t>
            </a:r>
            <a:r>
              <a:rPr lang="fr-FR" sz="1500" dirty="0"/>
              <a:t> sont des classes abstraites, comme l’indique leur stéréotype</a:t>
            </a:r>
          </a:p>
          <a:p>
            <a:pPr>
              <a:lnSpc>
                <a:spcPct val="90000"/>
              </a:lnSpc>
            </a:pPr>
            <a:r>
              <a:rPr lang="fr-FR" sz="1500" dirty="0" err="1"/>
              <a:t>AnimalDomestique</a:t>
            </a:r>
            <a:r>
              <a:rPr lang="fr-FR" sz="1500" dirty="0"/>
              <a:t> possède une méthode abstraite Vacciner qui est donc redéfinie dans les classes concrètes Chat et Chien </a:t>
            </a:r>
          </a:p>
          <a:p>
            <a:pPr>
              <a:lnSpc>
                <a:spcPct val="90000"/>
              </a:lnSpc>
            </a:pPr>
            <a:r>
              <a:rPr lang="fr-FR" sz="1500" dirty="0"/>
              <a:t>La méthode Identifier n’est pas abstraite. Elle peut ou non être redéfinie dans Chat et Chien </a:t>
            </a:r>
          </a:p>
        </p:txBody>
      </p:sp>
      <p:sp>
        <p:nvSpPr>
          <p:cNvPr id="5" name="Espace réservé du pied de page 4"/>
          <p:cNvSpPr>
            <a:spLocks noGrp="1"/>
          </p:cNvSpPr>
          <p:nvPr>
            <p:ph type="ftr" sz="quarter" idx="11"/>
          </p:nvPr>
        </p:nvSpPr>
        <p:spPr/>
        <p:txBody>
          <a:bodyPr/>
          <a:lstStyle/>
          <a:p>
            <a:r>
              <a:rPr lang="en-US"/>
              <a:t>UML et POO - Cyril Seguenot - 2016</a:t>
            </a:r>
            <a:endParaRPr lang="en-US" dirty="0"/>
          </a:p>
        </p:txBody>
      </p:sp>
      <p:sp>
        <p:nvSpPr>
          <p:cNvPr id="6" name="Espace réservé du numéro de diapositive 5"/>
          <p:cNvSpPr>
            <a:spLocks noGrp="1"/>
          </p:cNvSpPr>
          <p:nvPr>
            <p:ph type="sldNum" sz="quarter" idx="12"/>
          </p:nvPr>
        </p:nvSpPr>
        <p:spPr/>
        <p:txBody>
          <a:bodyPr/>
          <a:lstStyle/>
          <a:p>
            <a:fld id="{519954A3-9DFD-4C44-94BA-B95130A3BA1C}" type="slidenum">
              <a:rPr lang="en-US" smtClean="0"/>
              <a:t>37</a:t>
            </a:fld>
            <a:endParaRPr lang="en-US" dirty="0"/>
          </a:p>
        </p:txBody>
      </p:sp>
      <p:sp>
        <p:nvSpPr>
          <p:cNvPr id="7" name="Ellipse 6"/>
          <p:cNvSpPr/>
          <p:nvPr/>
        </p:nvSpPr>
        <p:spPr>
          <a:xfrm>
            <a:off x="11822653" y="6551407"/>
            <a:ext cx="150607" cy="161365"/>
          </a:xfrm>
          <a:prstGeom prst="ellipse">
            <a:avLst/>
          </a:prstGeom>
          <a:solidFill>
            <a:srgbClr val="FFFF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8834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Interfaces</a:t>
            </a:r>
          </a:p>
        </p:txBody>
      </p:sp>
      <p:sp>
        <p:nvSpPr>
          <p:cNvPr id="3" name="Espace réservé du contenu 2"/>
          <p:cNvSpPr>
            <a:spLocks noGrp="1"/>
          </p:cNvSpPr>
          <p:nvPr>
            <p:ph idx="1"/>
          </p:nvPr>
        </p:nvSpPr>
        <p:spPr>
          <a:xfrm>
            <a:off x="677334" y="2160589"/>
            <a:ext cx="8165452" cy="3880773"/>
          </a:xfrm>
        </p:spPr>
        <p:txBody>
          <a:bodyPr/>
          <a:lstStyle/>
          <a:p>
            <a:r>
              <a:rPr lang="fr-FR" dirty="0"/>
              <a:t>Une interface est l’équivalent d’une classe qui ne contient que des prototypes de méthodes et propriétés, sans aucune implémentation (i.e. sans corps). Elle ne peut pas contenir de champs.</a:t>
            </a:r>
          </a:p>
          <a:p>
            <a:r>
              <a:rPr lang="fr-FR" dirty="0"/>
              <a:t>Un interface a pour objectif de définir un </a:t>
            </a:r>
            <a:r>
              <a:rPr lang="fr-FR" b="1" dirty="0"/>
              <a:t>contrat</a:t>
            </a:r>
            <a:r>
              <a:rPr lang="fr-FR" dirty="0"/>
              <a:t> qui devra être implémenté par les classes qui en dérivent</a:t>
            </a:r>
          </a:p>
          <a:p>
            <a:r>
              <a:rPr lang="fr-FR" dirty="0"/>
              <a:t>En C#, une classe peut dériver d’une classe, mais aussi de plusieurs interfaces</a:t>
            </a:r>
          </a:p>
          <a:p>
            <a:r>
              <a:rPr lang="fr-FR" dirty="0"/>
              <a:t>Si une classe dérive d’une interface, elle a l’obligation d’implémenter toutes ses méthodes, c’est-à-dire de respecter la totalité du contrat. On dit que la clase « </a:t>
            </a:r>
            <a:r>
              <a:rPr lang="fr-FR" b="1" dirty="0"/>
              <a:t>implémente</a:t>
            </a:r>
            <a:r>
              <a:rPr lang="fr-FR" dirty="0"/>
              <a:t> » ou « </a:t>
            </a:r>
            <a:r>
              <a:rPr lang="fr-FR" b="1" dirty="0"/>
              <a:t>réalise</a:t>
            </a:r>
            <a:r>
              <a:rPr lang="fr-FR" dirty="0"/>
              <a:t> » l’interface.</a:t>
            </a:r>
          </a:p>
          <a:p>
            <a:endParaRPr lang="fr-FR" dirty="0"/>
          </a:p>
        </p:txBody>
      </p:sp>
      <p:pic>
        <p:nvPicPr>
          <p:cNvPr id="4" name="Image 3"/>
          <p:cNvPicPr>
            <a:picLocks noChangeAspect="1"/>
          </p:cNvPicPr>
          <p:nvPr/>
        </p:nvPicPr>
        <p:blipFill>
          <a:blip r:embed="rId3"/>
          <a:stretch>
            <a:fillRect/>
          </a:stretch>
        </p:blipFill>
        <p:spPr>
          <a:xfrm>
            <a:off x="8842786" y="2160589"/>
            <a:ext cx="1932378" cy="2067166"/>
          </a:xfrm>
          <a:prstGeom prst="rect">
            <a:avLst/>
          </a:prstGeom>
        </p:spPr>
      </p:pic>
      <p:sp>
        <p:nvSpPr>
          <p:cNvPr id="5" name="Espace réservé du pied de page 4"/>
          <p:cNvSpPr>
            <a:spLocks noGrp="1"/>
          </p:cNvSpPr>
          <p:nvPr>
            <p:ph type="ftr" sz="quarter" idx="11"/>
          </p:nvPr>
        </p:nvSpPr>
        <p:spPr/>
        <p:txBody>
          <a:bodyPr/>
          <a:lstStyle/>
          <a:p>
            <a:r>
              <a:rPr lang="en-US"/>
              <a:t>UML et POO - Cyril Seguenot - 2016</a:t>
            </a:r>
            <a:endParaRPr lang="en-US" dirty="0"/>
          </a:p>
        </p:txBody>
      </p:sp>
      <p:sp>
        <p:nvSpPr>
          <p:cNvPr id="6" name="Espace réservé du numéro de diapositive 5"/>
          <p:cNvSpPr>
            <a:spLocks noGrp="1"/>
          </p:cNvSpPr>
          <p:nvPr>
            <p:ph type="sldNum" sz="quarter" idx="12"/>
          </p:nvPr>
        </p:nvSpPr>
        <p:spPr/>
        <p:txBody>
          <a:bodyPr/>
          <a:lstStyle/>
          <a:p>
            <a:fld id="{519954A3-9DFD-4C44-94BA-B95130A3BA1C}" type="slidenum">
              <a:rPr lang="en-US" smtClean="0"/>
              <a:t>38</a:t>
            </a:fld>
            <a:endParaRPr lang="en-US" dirty="0"/>
          </a:p>
        </p:txBody>
      </p:sp>
    </p:spTree>
    <p:extLst>
      <p:ext uri="{BB962C8B-B14F-4D97-AF65-F5344CB8AC3E}">
        <p14:creationId xmlns:p14="http://schemas.microsoft.com/office/powerpoint/2010/main" val="1784292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609600"/>
            <a:ext cx="8596668" cy="1320800"/>
          </a:xfrm>
        </p:spPr>
        <p:txBody>
          <a:bodyPr anchor="t">
            <a:normAutofit/>
          </a:bodyPr>
          <a:lstStyle/>
          <a:p>
            <a:r>
              <a:rPr lang="fr-FR" dirty="0"/>
              <a:t>Héritage d’interface - exemple</a:t>
            </a:r>
          </a:p>
        </p:txBody>
      </p:sp>
      <p:sp>
        <p:nvSpPr>
          <p:cNvPr id="3" name="Espace réservé du contenu 2"/>
          <p:cNvSpPr>
            <a:spLocks noGrp="1"/>
          </p:cNvSpPr>
          <p:nvPr>
            <p:ph idx="1"/>
          </p:nvPr>
        </p:nvSpPr>
        <p:spPr>
          <a:xfrm>
            <a:off x="6416039" y="1670870"/>
            <a:ext cx="3621813" cy="3880773"/>
          </a:xfrm>
        </p:spPr>
        <p:txBody>
          <a:bodyPr>
            <a:normAutofit/>
          </a:bodyPr>
          <a:lstStyle/>
          <a:p>
            <a:r>
              <a:rPr lang="fr-FR" sz="1600" dirty="0"/>
              <a:t>Les interfaces sont utilisées pour définir des comportements généraux qui peuvent s’appliquer à différents types d’objets.</a:t>
            </a:r>
          </a:p>
          <a:p>
            <a:r>
              <a:rPr lang="fr-FR" sz="1600" dirty="0"/>
              <a:t>Les animaux sont des objets classables (les mammifères, les poissons…</a:t>
            </a:r>
            <a:r>
              <a:rPr lang="fr-FR" sz="1600" dirty="0" err="1"/>
              <a:t>etc</a:t>
            </a:r>
            <a:r>
              <a:rPr lang="fr-FR" sz="1600" dirty="0"/>
              <a:t>). Les plantes le sont aussi. La création d’une interface pour objets classables est donc pertinente.</a:t>
            </a:r>
          </a:p>
          <a:p>
            <a:endParaRPr lang="fr-FR" sz="1500" dirty="0"/>
          </a:p>
        </p:txBody>
      </p:sp>
      <p:pic>
        <p:nvPicPr>
          <p:cNvPr id="6" name="Image 5"/>
          <p:cNvPicPr>
            <a:picLocks noChangeAspect="1"/>
          </p:cNvPicPr>
          <p:nvPr/>
        </p:nvPicPr>
        <p:blipFill>
          <a:blip r:embed="rId3"/>
          <a:stretch>
            <a:fillRect/>
          </a:stretch>
        </p:blipFill>
        <p:spPr>
          <a:xfrm>
            <a:off x="677334" y="1670869"/>
            <a:ext cx="5628464" cy="3880773"/>
          </a:xfrm>
          <a:prstGeom prst="rect">
            <a:avLst/>
          </a:prstGeom>
        </p:spPr>
      </p:pic>
      <p:sp>
        <p:nvSpPr>
          <p:cNvPr id="4" name="Espace réservé du pied de page 3"/>
          <p:cNvSpPr>
            <a:spLocks noGrp="1"/>
          </p:cNvSpPr>
          <p:nvPr>
            <p:ph type="ftr" sz="quarter" idx="11"/>
          </p:nvPr>
        </p:nvSpPr>
        <p:spPr/>
        <p:txBody>
          <a:bodyPr/>
          <a:lstStyle/>
          <a:p>
            <a:r>
              <a:rPr lang="en-US"/>
              <a:t>UML et POO - Cyril Seguenot - 2016</a:t>
            </a:r>
            <a:endParaRPr lang="en-US" dirty="0"/>
          </a:p>
        </p:txBody>
      </p:sp>
      <p:sp>
        <p:nvSpPr>
          <p:cNvPr id="5" name="Espace réservé du numéro de diapositive 4"/>
          <p:cNvSpPr>
            <a:spLocks noGrp="1"/>
          </p:cNvSpPr>
          <p:nvPr>
            <p:ph type="sldNum" sz="quarter" idx="12"/>
          </p:nvPr>
        </p:nvSpPr>
        <p:spPr/>
        <p:txBody>
          <a:bodyPr/>
          <a:lstStyle/>
          <a:p>
            <a:fld id="{519954A3-9DFD-4C44-94BA-B95130A3BA1C}" type="slidenum">
              <a:rPr lang="en-US" smtClean="0"/>
              <a:t>39</a:t>
            </a:fld>
            <a:endParaRPr lang="en-US" dirty="0"/>
          </a:p>
        </p:txBody>
      </p:sp>
      <p:sp>
        <p:nvSpPr>
          <p:cNvPr id="7" name="Ellipse 6"/>
          <p:cNvSpPr/>
          <p:nvPr/>
        </p:nvSpPr>
        <p:spPr>
          <a:xfrm>
            <a:off x="11822653" y="6551407"/>
            <a:ext cx="150607" cy="161365"/>
          </a:xfrm>
          <a:prstGeom prst="ellipse">
            <a:avLst/>
          </a:prstGeom>
          <a:solidFill>
            <a:srgbClr val="FFFF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9895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609600"/>
            <a:ext cx="8596668" cy="717755"/>
          </a:xfrm>
        </p:spPr>
        <p:txBody>
          <a:bodyPr/>
          <a:lstStyle/>
          <a:p>
            <a:r>
              <a:rPr lang="fr-FR" dirty="0"/>
              <a:t>Sommaire</a:t>
            </a:r>
          </a:p>
        </p:txBody>
      </p:sp>
      <p:sp>
        <p:nvSpPr>
          <p:cNvPr id="3" name="Espace réservé du contenu 2"/>
          <p:cNvSpPr>
            <a:spLocks noGrp="1"/>
          </p:cNvSpPr>
          <p:nvPr>
            <p:ph idx="1"/>
          </p:nvPr>
        </p:nvSpPr>
        <p:spPr>
          <a:xfrm>
            <a:off x="677334" y="1578077"/>
            <a:ext cx="8596668" cy="4463285"/>
          </a:xfrm>
        </p:spPr>
        <p:txBody>
          <a:bodyPr/>
          <a:lstStyle/>
          <a:p>
            <a:pPr marL="0" indent="0">
              <a:buNone/>
            </a:pPr>
            <a:r>
              <a:rPr lang="fr-FR" b="1" dirty="0"/>
              <a:t>Diagramme de séquences</a:t>
            </a:r>
          </a:p>
          <a:p>
            <a:pPr marL="0" indent="0">
              <a:buNone/>
            </a:pPr>
            <a:endParaRPr lang="fr-FR" b="1" dirty="0"/>
          </a:p>
          <a:p>
            <a:pPr marL="0" indent="0">
              <a:buNone/>
            </a:pPr>
            <a:r>
              <a:rPr lang="fr-FR" b="1" dirty="0"/>
              <a:t>Les autres diagrammes en bref</a:t>
            </a:r>
          </a:p>
          <a:p>
            <a:pPr marL="0" indent="0">
              <a:buNone/>
            </a:pPr>
            <a:endParaRPr lang="fr-FR" b="1" dirty="0"/>
          </a:p>
          <a:p>
            <a:pPr marL="0" indent="0">
              <a:buNone/>
            </a:pPr>
            <a:r>
              <a:rPr lang="fr-FR" b="1" dirty="0"/>
              <a:t>Recommandations générales et conventions de nommage</a:t>
            </a:r>
          </a:p>
        </p:txBody>
      </p:sp>
      <p:sp>
        <p:nvSpPr>
          <p:cNvPr id="4" name="Espace réservé du pied de page 3"/>
          <p:cNvSpPr>
            <a:spLocks noGrp="1"/>
          </p:cNvSpPr>
          <p:nvPr>
            <p:ph type="ftr" sz="quarter" idx="11"/>
          </p:nvPr>
        </p:nvSpPr>
        <p:spPr/>
        <p:txBody>
          <a:bodyPr/>
          <a:lstStyle/>
          <a:p>
            <a:r>
              <a:rPr lang="en-US"/>
              <a:t>UML et POO - Cyril Seguenot - 2016</a:t>
            </a:r>
            <a:endParaRPr lang="en-US" dirty="0"/>
          </a:p>
        </p:txBody>
      </p:sp>
      <p:sp>
        <p:nvSpPr>
          <p:cNvPr id="5" name="Espace réservé du numéro de diapositive 4"/>
          <p:cNvSpPr>
            <a:spLocks noGrp="1"/>
          </p:cNvSpPr>
          <p:nvPr>
            <p:ph type="sldNum" sz="quarter" idx="12"/>
          </p:nvPr>
        </p:nvSpPr>
        <p:spPr/>
        <p:txBody>
          <a:bodyPr/>
          <a:lstStyle/>
          <a:p>
            <a:fld id="{519954A3-9DFD-4C44-94BA-B95130A3BA1C}" type="slidenum">
              <a:rPr lang="en-US" smtClean="0"/>
              <a:t>4</a:t>
            </a:fld>
            <a:endParaRPr lang="en-US" dirty="0"/>
          </a:p>
        </p:txBody>
      </p:sp>
    </p:spTree>
    <p:extLst>
      <p:ext uri="{BB962C8B-B14F-4D97-AF65-F5344CB8AC3E}">
        <p14:creationId xmlns:p14="http://schemas.microsoft.com/office/powerpoint/2010/main" val="35456237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Polymorphisme</a:t>
            </a:r>
          </a:p>
        </p:txBody>
      </p:sp>
      <p:sp>
        <p:nvSpPr>
          <p:cNvPr id="3" name="Espace réservé du contenu 2"/>
          <p:cNvSpPr>
            <a:spLocks noGrp="1"/>
          </p:cNvSpPr>
          <p:nvPr>
            <p:ph idx="1"/>
          </p:nvPr>
        </p:nvSpPr>
        <p:spPr/>
        <p:txBody>
          <a:bodyPr/>
          <a:lstStyle/>
          <a:p>
            <a:r>
              <a:rPr lang="fr-FR" dirty="0"/>
              <a:t>Concept consistant à fournir une interface (au sens de ce qui est accessible par l’extérieur) commune à des entités de types différents. A l’exécution, un même code peut ainsi produire des comportements différents selon le type d’entité qu’il manipule.</a:t>
            </a:r>
          </a:p>
          <a:p>
            <a:r>
              <a:rPr lang="fr-FR" dirty="0"/>
              <a:t>Typiquement, le fait de définir des méthodes virtuelles dans une classe ancêtre ou une interface, et de les redéfinir dans des classes dérivées </a:t>
            </a:r>
            <a:r>
              <a:rPr lang="fr-FR" b="1" dirty="0"/>
              <a:t>permet</a:t>
            </a:r>
            <a:r>
              <a:rPr lang="fr-FR" dirty="0"/>
              <a:t> le polymorphisme</a:t>
            </a:r>
          </a:p>
          <a:p>
            <a:r>
              <a:rPr lang="fr-FR" dirty="0"/>
              <a:t>Il existe d’autres façons de faire du polymorphisme via les génériques ou les événements</a:t>
            </a:r>
          </a:p>
          <a:p>
            <a:endParaRPr lang="fr-FR" dirty="0"/>
          </a:p>
        </p:txBody>
      </p:sp>
      <p:sp>
        <p:nvSpPr>
          <p:cNvPr id="4" name="Espace réservé du pied de page 3"/>
          <p:cNvSpPr>
            <a:spLocks noGrp="1"/>
          </p:cNvSpPr>
          <p:nvPr>
            <p:ph type="ftr" sz="quarter" idx="11"/>
          </p:nvPr>
        </p:nvSpPr>
        <p:spPr/>
        <p:txBody>
          <a:bodyPr/>
          <a:lstStyle/>
          <a:p>
            <a:r>
              <a:rPr lang="en-US"/>
              <a:t>UML et POO - Cyril Seguenot - 2016</a:t>
            </a:r>
            <a:endParaRPr lang="en-US" dirty="0"/>
          </a:p>
        </p:txBody>
      </p:sp>
      <p:sp>
        <p:nvSpPr>
          <p:cNvPr id="5" name="Espace réservé du numéro de diapositive 4"/>
          <p:cNvSpPr>
            <a:spLocks noGrp="1"/>
          </p:cNvSpPr>
          <p:nvPr>
            <p:ph type="sldNum" sz="quarter" idx="12"/>
          </p:nvPr>
        </p:nvSpPr>
        <p:spPr/>
        <p:txBody>
          <a:bodyPr/>
          <a:lstStyle/>
          <a:p>
            <a:fld id="{519954A3-9DFD-4C44-94BA-B95130A3BA1C}" type="slidenum">
              <a:rPr lang="en-US" smtClean="0"/>
              <a:t>40</a:t>
            </a:fld>
            <a:endParaRPr lang="en-US" dirty="0"/>
          </a:p>
        </p:txBody>
      </p:sp>
    </p:spTree>
    <p:extLst>
      <p:ext uri="{BB962C8B-B14F-4D97-AF65-F5344CB8AC3E}">
        <p14:creationId xmlns:p14="http://schemas.microsoft.com/office/powerpoint/2010/main" val="394815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Relations entre classes</a:t>
            </a:r>
          </a:p>
        </p:txBody>
      </p:sp>
      <p:sp>
        <p:nvSpPr>
          <p:cNvPr id="3" name="Espace réservé du texte 2"/>
          <p:cNvSpPr>
            <a:spLocks noGrp="1"/>
          </p:cNvSpPr>
          <p:nvPr>
            <p:ph type="body" idx="1"/>
          </p:nvPr>
        </p:nvSpPr>
        <p:spPr/>
        <p:txBody>
          <a:bodyPr/>
          <a:lstStyle/>
          <a:p>
            <a:r>
              <a:rPr lang="fr-FR" dirty="0"/>
              <a:t>Multiplicité, rôles, composition, agrégation, association, contraintes, bonnes pratiques</a:t>
            </a:r>
          </a:p>
        </p:txBody>
      </p:sp>
      <p:sp>
        <p:nvSpPr>
          <p:cNvPr id="4" name="Espace réservé du pied de page 3"/>
          <p:cNvSpPr>
            <a:spLocks noGrp="1"/>
          </p:cNvSpPr>
          <p:nvPr>
            <p:ph type="ftr" sz="quarter" idx="11"/>
          </p:nvPr>
        </p:nvSpPr>
        <p:spPr/>
        <p:txBody>
          <a:bodyPr/>
          <a:lstStyle/>
          <a:p>
            <a:r>
              <a:rPr lang="en-US"/>
              <a:t>UML et POO - Cyril Seguenot - 2016</a:t>
            </a:r>
            <a:endParaRPr lang="en-US" dirty="0"/>
          </a:p>
        </p:txBody>
      </p:sp>
      <p:sp>
        <p:nvSpPr>
          <p:cNvPr id="5" name="Espace réservé du numéro de diapositive 4"/>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19995729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relations entre classes</a:t>
            </a:r>
          </a:p>
        </p:txBody>
      </p:sp>
      <p:sp>
        <p:nvSpPr>
          <p:cNvPr id="3" name="Espace réservé du contenu 2"/>
          <p:cNvSpPr>
            <a:spLocks noGrp="1"/>
          </p:cNvSpPr>
          <p:nvPr>
            <p:ph sz="half" idx="1"/>
          </p:nvPr>
        </p:nvSpPr>
        <p:spPr>
          <a:xfrm>
            <a:off x="677334" y="1753086"/>
            <a:ext cx="6409371" cy="4495314"/>
          </a:xfrm>
        </p:spPr>
        <p:txBody>
          <a:bodyPr>
            <a:normAutofit fontScale="92500"/>
          </a:bodyPr>
          <a:lstStyle/>
          <a:p>
            <a:pPr marL="0" indent="0">
              <a:buNone/>
            </a:pPr>
            <a:r>
              <a:rPr lang="fr-FR" dirty="0"/>
              <a:t>Un diagramme de classes décrit les classes du système et leurs relations. Ces dernières peuvent être de différents types :</a:t>
            </a:r>
          </a:p>
          <a:p>
            <a:r>
              <a:rPr lang="fr-FR" b="1" dirty="0"/>
              <a:t>Héritage / réalisation</a:t>
            </a:r>
            <a:r>
              <a:rPr lang="fr-FR" dirty="0"/>
              <a:t> : vu précédemment</a:t>
            </a:r>
          </a:p>
          <a:p>
            <a:r>
              <a:rPr lang="fr-FR" b="1" dirty="0"/>
              <a:t>Agrégation</a:t>
            </a:r>
            <a:r>
              <a:rPr lang="fr-FR" dirty="0"/>
              <a:t> : un objet regroupe une collection d’objets d’une autre classe. Ils lui appartiennent</a:t>
            </a:r>
          </a:p>
          <a:p>
            <a:r>
              <a:rPr lang="fr-FR" b="1" dirty="0"/>
              <a:t>Composition</a:t>
            </a:r>
            <a:r>
              <a:rPr lang="fr-FR" dirty="0"/>
              <a:t> : c’est une agrégation exclusive. Les parties appartiennent exclusivement à l’agrégat et ne peuvent pas exister sans lui</a:t>
            </a:r>
          </a:p>
          <a:p>
            <a:r>
              <a:rPr lang="fr-FR" b="1" dirty="0"/>
              <a:t>Association</a:t>
            </a:r>
            <a:r>
              <a:rPr lang="fr-FR" dirty="0"/>
              <a:t> : une des deux classes sert de type à un attribut de l'autre. Le lien est permanent (ex : commande – client)</a:t>
            </a:r>
          </a:p>
          <a:p>
            <a:r>
              <a:rPr lang="fr-FR" b="1" dirty="0"/>
              <a:t>Dépendance</a:t>
            </a:r>
            <a:r>
              <a:rPr lang="fr-FR" dirty="0"/>
              <a:t> : si on modifie la définition d’une classe, cela entraîne la modification de la définition de l’autre classe (ex : une réservation dépend d’un compte qui décrit le client)</a:t>
            </a:r>
          </a:p>
          <a:p>
            <a:endParaRPr lang="fr-FR" dirty="0"/>
          </a:p>
          <a:p>
            <a:endParaRPr lang="fr-FR" dirty="0"/>
          </a:p>
        </p:txBody>
      </p:sp>
      <p:grpSp>
        <p:nvGrpSpPr>
          <p:cNvPr id="28" name="Groupe 27"/>
          <p:cNvGrpSpPr/>
          <p:nvPr/>
        </p:nvGrpSpPr>
        <p:grpSpPr>
          <a:xfrm>
            <a:off x="7408174" y="5124151"/>
            <a:ext cx="1558821" cy="413766"/>
            <a:chOff x="7408174" y="5124151"/>
            <a:chExt cx="1558821" cy="413766"/>
          </a:xfrm>
        </p:grpSpPr>
        <p:cxnSp>
          <p:nvCxnSpPr>
            <p:cNvPr id="10" name="Connecteur droit avec flèche 9"/>
            <p:cNvCxnSpPr/>
            <p:nvPr/>
          </p:nvCxnSpPr>
          <p:spPr>
            <a:xfrm>
              <a:off x="7512949" y="5537917"/>
              <a:ext cx="1454046" cy="0"/>
            </a:xfrm>
            <a:prstGeom prst="straightConnector1">
              <a:avLst/>
            </a:prstGeom>
            <a:ln w="50800" cap="flat" cmpd="sng" algn="ctr">
              <a:solidFill>
                <a:schemeClr val="dk1"/>
              </a:solidFill>
              <a:prstDash val="sysDash"/>
              <a:round/>
              <a:headEnd type="none" w="med" len="med"/>
              <a:tailEnd type="arrow" w="lg" len="lg"/>
            </a:ln>
          </p:spPr>
          <p:style>
            <a:lnRef idx="0">
              <a:scrgbClr r="0" g="0" b="0"/>
            </a:lnRef>
            <a:fillRef idx="0">
              <a:scrgbClr r="0" g="0" b="0"/>
            </a:fillRef>
            <a:effectRef idx="0">
              <a:scrgbClr r="0" g="0" b="0"/>
            </a:effectRef>
            <a:fontRef idx="minor">
              <a:schemeClr val="tx1"/>
            </a:fontRef>
          </p:style>
        </p:cxnSp>
        <p:sp>
          <p:nvSpPr>
            <p:cNvPr id="13" name="ZoneTexte 12"/>
            <p:cNvSpPr txBox="1"/>
            <p:nvPr/>
          </p:nvSpPr>
          <p:spPr>
            <a:xfrm>
              <a:off x="7408174" y="5124151"/>
              <a:ext cx="1308371" cy="338554"/>
            </a:xfrm>
            <a:prstGeom prst="rect">
              <a:avLst/>
            </a:prstGeom>
            <a:noFill/>
          </p:spPr>
          <p:txBody>
            <a:bodyPr wrap="none" rtlCol="0">
              <a:spAutoFit/>
            </a:bodyPr>
            <a:lstStyle/>
            <a:p>
              <a:r>
                <a:rPr lang="fr-FR" sz="1600" dirty="0"/>
                <a:t>Dépendance</a:t>
              </a:r>
            </a:p>
          </p:txBody>
        </p:sp>
      </p:grpSp>
      <p:grpSp>
        <p:nvGrpSpPr>
          <p:cNvPr id="26" name="Groupe 25"/>
          <p:cNvGrpSpPr/>
          <p:nvPr/>
        </p:nvGrpSpPr>
        <p:grpSpPr>
          <a:xfrm>
            <a:off x="7402940" y="3643156"/>
            <a:ext cx="1497079" cy="466870"/>
            <a:chOff x="7402940" y="3643156"/>
            <a:chExt cx="1497079" cy="466870"/>
          </a:xfrm>
        </p:grpSpPr>
        <p:cxnSp>
          <p:nvCxnSpPr>
            <p:cNvPr id="6" name="Connecteur droit avec flèche 5"/>
            <p:cNvCxnSpPr/>
            <p:nvPr/>
          </p:nvCxnSpPr>
          <p:spPr>
            <a:xfrm>
              <a:off x="7445973" y="4110026"/>
              <a:ext cx="1454046" cy="0"/>
            </a:xfrm>
            <a:prstGeom prst="straightConnector1">
              <a:avLst/>
            </a:prstGeom>
            <a:ln w="50800" cap="flat" cmpd="sng" algn="ctr">
              <a:solidFill>
                <a:schemeClr val="dk1"/>
              </a:solidFill>
              <a:prstDash val="solid"/>
              <a:round/>
              <a:headEnd type="none" w="med" len="med"/>
              <a:tailEnd type="diamond" w="lg" len="lg"/>
            </a:ln>
          </p:spPr>
          <p:style>
            <a:lnRef idx="0">
              <a:scrgbClr r="0" g="0" b="0"/>
            </a:lnRef>
            <a:fillRef idx="0">
              <a:scrgbClr r="0" g="0" b="0"/>
            </a:fillRef>
            <a:effectRef idx="0">
              <a:scrgbClr r="0" g="0" b="0"/>
            </a:effectRef>
            <a:fontRef idx="minor">
              <a:schemeClr val="tx1"/>
            </a:fontRef>
          </p:style>
        </p:cxnSp>
        <p:sp>
          <p:nvSpPr>
            <p:cNvPr id="14" name="ZoneTexte 13"/>
            <p:cNvSpPr txBox="1"/>
            <p:nvPr/>
          </p:nvSpPr>
          <p:spPr>
            <a:xfrm>
              <a:off x="7402940" y="3643156"/>
              <a:ext cx="1319592" cy="338554"/>
            </a:xfrm>
            <a:prstGeom prst="rect">
              <a:avLst/>
            </a:prstGeom>
            <a:noFill/>
          </p:spPr>
          <p:txBody>
            <a:bodyPr wrap="none" rtlCol="0">
              <a:spAutoFit/>
            </a:bodyPr>
            <a:lstStyle/>
            <a:p>
              <a:r>
                <a:rPr lang="fr-FR" sz="1600" dirty="0"/>
                <a:t>Composition</a:t>
              </a:r>
            </a:p>
          </p:txBody>
        </p:sp>
      </p:grpSp>
      <p:grpSp>
        <p:nvGrpSpPr>
          <p:cNvPr id="23" name="Groupe 22"/>
          <p:cNvGrpSpPr/>
          <p:nvPr/>
        </p:nvGrpSpPr>
        <p:grpSpPr>
          <a:xfrm>
            <a:off x="7370364" y="2954931"/>
            <a:ext cx="1650235" cy="546866"/>
            <a:chOff x="7370364" y="2954931"/>
            <a:chExt cx="1650235" cy="546866"/>
          </a:xfrm>
        </p:grpSpPr>
        <p:grpSp>
          <p:nvGrpSpPr>
            <p:cNvPr id="9" name="Groupe 8"/>
            <p:cNvGrpSpPr/>
            <p:nvPr/>
          </p:nvGrpSpPr>
          <p:grpSpPr>
            <a:xfrm>
              <a:off x="7370364" y="3305963"/>
              <a:ext cx="1650235" cy="195834"/>
              <a:chOff x="-566824" y="5594583"/>
              <a:chExt cx="1650235" cy="195834"/>
            </a:xfrm>
          </p:grpSpPr>
          <p:cxnSp>
            <p:nvCxnSpPr>
              <p:cNvPr id="7" name="Connecteur droit avec flèche 6"/>
              <p:cNvCxnSpPr/>
              <p:nvPr/>
            </p:nvCxnSpPr>
            <p:spPr>
              <a:xfrm>
                <a:off x="-566824" y="5695959"/>
                <a:ext cx="1454046" cy="0"/>
              </a:xfrm>
              <a:prstGeom prst="straightConnector1">
                <a:avLst/>
              </a:prstGeom>
              <a:ln w="34925" cap="flat" cmpd="sng" algn="ctr">
                <a:solidFill>
                  <a:schemeClr val="dk1"/>
                </a:solidFill>
                <a:prstDash val="solid"/>
                <a:round/>
                <a:headEnd type="none" w="med" len="med"/>
                <a:tailEnd type="none" w="lg" len="lg"/>
              </a:ln>
            </p:spPr>
            <p:style>
              <a:lnRef idx="0">
                <a:scrgbClr r="0" g="0" b="0"/>
              </a:lnRef>
              <a:fillRef idx="0">
                <a:scrgbClr r="0" g="0" b="0"/>
              </a:fillRef>
              <a:effectRef idx="0">
                <a:scrgbClr r="0" g="0" b="0"/>
              </a:effectRef>
              <a:fontRef idx="minor">
                <a:schemeClr val="tx1"/>
              </a:fontRef>
            </p:style>
          </p:cxnSp>
          <p:sp>
            <p:nvSpPr>
              <p:cNvPr id="8" name="Losange 7"/>
              <p:cNvSpPr/>
              <p:nvPr/>
            </p:nvSpPr>
            <p:spPr>
              <a:xfrm>
                <a:off x="842251" y="5594583"/>
                <a:ext cx="241160" cy="195834"/>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grpSp>
        <p:sp>
          <p:nvSpPr>
            <p:cNvPr id="15" name="ZoneTexte 14"/>
            <p:cNvSpPr txBox="1"/>
            <p:nvPr/>
          </p:nvSpPr>
          <p:spPr>
            <a:xfrm>
              <a:off x="7482289" y="2954931"/>
              <a:ext cx="1175322" cy="338554"/>
            </a:xfrm>
            <a:prstGeom prst="rect">
              <a:avLst/>
            </a:prstGeom>
            <a:noFill/>
          </p:spPr>
          <p:txBody>
            <a:bodyPr wrap="none" rtlCol="0">
              <a:spAutoFit/>
            </a:bodyPr>
            <a:lstStyle/>
            <a:p>
              <a:r>
                <a:rPr lang="fr-FR" sz="1600" dirty="0"/>
                <a:t>Agrégation</a:t>
              </a:r>
            </a:p>
          </p:txBody>
        </p:sp>
      </p:grpSp>
      <p:grpSp>
        <p:nvGrpSpPr>
          <p:cNvPr id="27" name="Groupe 26"/>
          <p:cNvGrpSpPr/>
          <p:nvPr/>
        </p:nvGrpSpPr>
        <p:grpSpPr>
          <a:xfrm>
            <a:off x="7458694" y="4425124"/>
            <a:ext cx="1454046" cy="384560"/>
            <a:chOff x="7458694" y="4425124"/>
            <a:chExt cx="1454046" cy="384560"/>
          </a:xfrm>
        </p:grpSpPr>
        <p:cxnSp>
          <p:nvCxnSpPr>
            <p:cNvPr id="11" name="Connecteur droit avec flèche 10"/>
            <p:cNvCxnSpPr/>
            <p:nvPr/>
          </p:nvCxnSpPr>
          <p:spPr>
            <a:xfrm>
              <a:off x="7458694" y="4809684"/>
              <a:ext cx="1454046" cy="0"/>
            </a:xfrm>
            <a:prstGeom prst="straightConnector1">
              <a:avLst/>
            </a:prstGeom>
            <a:ln w="50800" cap="flat" cmpd="sng" algn="ctr">
              <a:solidFill>
                <a:schemeClr val="dk1"/>
              </a:solidFill>
              <a:prstDash val="solid"/>
              <a:round/>
              <a:headEnd type="none" w="med" len="med"/>
              <a:tailEnd type="none" w="lg" len="lg"/>
            </a:ln>
          </p:spPr>
          <p:style>
            <a:lnRef idx="0">
              <a:scrgbClr r="0" g="0" b="0"/>
            </a:lnRef>
            <a:fillRef idx="0">
              <a:scrgbClr r="0" g="0" b="0"/>
            </a:fillRef>
            <a:effectRef idx="0">
              <a:scrgbClr r="0" g="0" b="0"/>
            </a:effectRef>
            <a:fontRef idx="minor">
              <a:schemeClr val="tx1"/>
            </a:fontRef>
          </p:style>
        </p:cxnSp>
        <p:sp>
          <p:nvSpPr>
            <p:cNvPr id="16" name="ZoneTexte 15"/>
            <p:cNvSpPr txBox="1"/>
            <p:nvPr/>
          </p:nvSpPr>
          <p:spPr>
            <a:xfrm>
              <a:off x="7561191" y="4425124"/>
              <a:ext cx="1215397" cy="338554"/>
            </a:xfrm>
            <a:prstGeom prst="rect">
              <a:avLst/>
            </a:prstGeom>
            <a:noFill/>
          </p:spPr>
          <p:txBody>
            <a:bodyPr wrap="none" rtlCol="0">
              <a:spAutoFit/>
            </a:bodyPr>
            <a:lstStyle/>
            <a:p>
              <a:r>
                <a:rPr lang="fr-FR" sz="1600" dirty="0"/>
                <a:t>Association</a:t>
              </a:r>
            </a:p>
          </p:txBody>
        </p:sp>
      </p:grpSp>
      <p:grpSp>
        <p:nvGrpSpPr>
          <p:cNvPr id="30" name="Groupe 29"/>
          <p:cNvGrpSpPr/>
          <p:nvPr/>
        </p:nvGrpSpPr>
        <p:grpSpPr>
          <a:xfrm>
            <a:off x="7385015" y="1921795"/>
            <a:ext cx="1645109" cy="914504"/>
            <a:chOff x="7385015" y="1921795"/>
            <a:chExt cx="1645109" cy="914504"/>
          </a:xfrm>
        </p:grpSpPr>
        <p:sp>
          <p:nvSpPr>
            <p:cNvPr id="12" name="ZoneTexte 11"/>
            <p:cNvSpPr txBox="1"/>
            <p:nvPr/>
          </p:nvSpPr>
          <p:spPr>
            <a:xfrm>
              <a:off x="7654904" y="1921795"/>
              <a:ext cx="974947" cy="338554"/>
            </a:xfrm>
            <a:prstGeom prst="rect">
              <a:avLst/>
            </a:prstGeom>
            <a:noFill/>
          </p:spPr>
          <p:txBody>
            <a:bodyPr wrap="none" rtlCol="0">
              <a:spAutoFit/>
            </a:bodyPr>
            <a:lstStyle/>
            <a:p>
              <a:r>
                <a:rPr lang="fr-FR" sz="1600" dirty="0"/>
                <a:t>Héritage</a:t>
              </a:r>
            </a:p>
          </p:txBody>
        </p:sp>
        <p:grpSp>
          <p:nvGrpSpPr>
            <p:cNvPr id="20" name="Groupe 19"/>
            <p:cNvGrpSpPr/>
            <p:nvPr/>
          </p:nvGrpSpPr>
          <p:grpSpPr>
            <a:xfrm>
              <a:off x="7385015" y="2234352"/>
              <a:ext cx="1635584" cy="163797"/>
              <a:chOff x="837291" y="5368077"/>
              <a:chExt cx="1692734" cy="222911"/>
            </a:xfrm>
          </p:grpSpPr>
          <p:cxnSp>
            <p:nvCxnSpPr>
              <p:cNvPr id="18" name="Connecteur droit avec flèche 17"/>
              <p:cNvCxnSpPr/>
              <p:nvPr/>
            </p:nvCxnSpPr>
            <p:spPr>
              <a:xfrm>
                <a:off x="837291" y="5481626"/>
                <a:ext cx="1454046" cy="0"/>
              </a:xfrm>
              <a:prstGeom prst="straightConnector1">
                <a:avLst/>
              </a:prstGeom>
              <a:ln w="50800" cap="flat" cmpd="sng" algn="ctr">
                <a:solidFill>
                  <a:schemeClr val="dk1"/>
                </a:solidFill>
                <a:prstDash val="solid"/>
                <a:round/>
                <a:headEnd type="none" w="med" len="med"/>
                <a:tailEnd type="none" w="lg" len="lg"/>
              </a:ln>
            </p:spPr>
            <p:style>
              <a:lnRef idx="0">
                <a:scrgbClr r="0" g="0" b="0"/>
              </a:lnRef>
              <a:fillRef idx="0">
                <a:scrgbClr r="0" g="0" b="0"/>
              </a:fillRef>
              <a:effectRef idx="0">
                <a:scrgbClr r="0" g="0" b="0"/>
              </a:effectRef>
              <a:fontRef idx="minor">
                <a:schemeClr val="tx1"/>
              </a:fontRef>
            </p:style>
          </p:cxnSp>
          <p:sp>
            <p:nvSpPr>
              <p:cNvPr id="19" name="Triangle isocèle 18"/>
              <p:cNvSpPr/>
              <p:nvPr/>
            </p:nvSpPr>
            <p:spPr>
              <a:xfrm rot="5400000">
                <a:off x="2300662" y="5361625"/>
                <a:ext cx="222911" cy="235815"/>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grpSp>
        <p:cxnSp>
          <p:nvCxnSpPr>
            <p:cNvPr id="24" name="Connecteur droit avec flèche 23"/>
            <p:cNvCxnSpPr/>
            <p:nvPr/>
          </p:nvCxnSpPr>
          <p:spPr>
            <a:xfrm>
              <a:off x="7394540" y="2755939"/>
              <a:ext cx="1404955" cy="0"/>
            </a:xfrm>
            <a:prstGeom prst="straightConnector1">
              <a:avLst/>
            </a:prstGeom>
            <a:ln w="50800" cap="flat" cmpd="sng" algn="ctr">
              <a:solidFill>
                <a:schemeClr val="dk1"/>
              </a:solidFill>
              <a:prstDash val="sysDash"/>
              <a:round/>
              <a:headEnd type="none" w="med" len="med"/>
              <a:tailEnd type="none" w="lg" len="lg"/>
            </a:ln>
          </p:spPr>
          <p:style>
            <a:lnRef idx="0">
              <a:scrgbClr r="0" g="0" b="0"/>
            </a:lnRef>
            <a:fillRef idx="0">
              <a:scrgbClr r="0" g="0" b="0"/>
            </a:fillRef>
            <a:effectRef idx="0">
              <a:scrgbClr r="0" g="0" b="0"/>
            </a:effectRef>
            <a:fontRef idx="minor">
              <a:schemeClr val="tx1"/>
            </a:fontRef>
          </p:style>
        </p:cxnSp>
        <p:sp>
          <p:nvSpPr>
            <p:cNvPr id="22" name="ZoneTexte 21"/>
            <p:cNvSpPr txBox="1"/>
            <p:nvPr/>
          </p:nvSpPr>
          <p:spPr>
            <a:xfrm>
              <a:off x="7464404" y="2359945"/>
              <a:ext cx="1199367" cy="338554"/>
            </a:xfrm>
            <a:prstGeom prst="rect">
              <a:avLst/>
            </a:prstGeom>
            <a:noFill/>
          </p:spPr>
          <p:txBody>
            <a:bodyPr wrap="none" rtlCol="0">
              <a:spAutoFit/>
            </a:bodyPr>
            <a:lstStyle/>
            <a:p>
              <a:r>
                <a:rPr lang="fr-FR" sz="1600" dirty="0"/>
                <a:t>Réalisation</a:t>
              </a:r>
            </a:p>
          </p:txBody>
        </p:sp>
        <p:sp>
          <p:nvSpPr>
            <p:cNvPr id="25" name="Triangle isocèle 24"/>
            <p:cNvSpPr/>
            <p:nvPr/>
          </p:nvSpPr>
          <p:spPr>
            <a:xfrm rot="5400000">
              <a:off x="8834299" y="2640474"/>
              <a:ext cx="163797" cy="227853"/>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grpSp>
      <p:sp>
        <p:nvSpPr>
          <p:cNvPr id="4" name="Espace réservé du pied de page 3"/>
          <p:cNvSpPr>
            <a:spLocks noGrp="1"/>
          </p:cNvSpPr>
          <p:nvPr>
            <p:ph type="ftr" sz="quarter" idx="11"/>
          </p:nvPr>
        </p:nvSpPr>
        <p:spPr/>
        <p:txBody>
          <a:bodyPr/>
          <a:lstStyle/>
          <a:p>
            <a:r>
              <a:rPr lang="en-US"/>
              <a:t>UML et POO - Cyril Seguenot - 2016</a:t>
            </a:r>
            <a:endParaRPr lang="en-US" dirty="0"/>
          </a:p>
        </p:txBody>
      </p:sp>
      <p:sp>
        <p:nvSpPr>
          <p:cNvPr id="5" name="Espace réservé du numéro de diapositive 4"/>
          <p:cNvSpPr>
            <a:spLocks noGrp="1"/>
          </p:cNvSpPr>
          <p:nvPr>
            <p:ph type="sldNum" sz="quarter" idx="12"/>
          </p:nvPr>
        </p:nvSpPr>
        <p:spPr/>
        <p:txBody>
          <a:bodyPr/>
          <a:lstStyle/>
          <a:p>
            <a:fld id="{519954A3-9DFD-4C44-94BA-B95130A3BA1C}" type="slidenum">
              <a:rPr lang="en-US" smtClean="0"/>
              <a:t>42</a:t>
            </a:fld>
            <a:endParaRPr lang="en-US" dirty="0"/>
          </a:p>
        </p:txBody>
      </p:sp>
    </p:spTree>
    <p:extLst>
      <p:ext uri="{BB962C8B-B14F-4D97-AF65-F5344CB8AC3E}">
        <p14:creationId xmlns:p14="http://schemas.microsoft.com/office/powerpoint/2010/main" val="383544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500" fill="hold"/>
                                        <p:tgtEl>
                                          <p:spTgt spid="30"/>
                                        </p:tgtEl>
                                        <p:attrNameLst>
                                          <p:attrName>ppt_x</p:attrName>
                                        </p:attrNameLst>
                                      </p:cBhvr>
                                      <p:tavLst>
                                        <p:tav tm="0">
                                          <p:val>
                                            <p:strVal val="#ppt_x"/>
                                          </p:val>
                                        </p:tav>
                                        <p:tav tm="100000">
                                          <p:val>
                                            <p:strVal val="#ppt_x"/>
                                          </p:val>
                                        </p:tav>
                                      </p:tavLst>
                                    </p:anim>
                                    <p:anim calcmode="lin" valueType="num">
                                      <p:cBhvr additive="base">
                                        <p:cTn id="1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additive="base">
                                        <p:cTn id="3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ppt_x"/>
                                          </p:val>
                                        </p:tav>
                                        <p:tav tm="100000">
                                          <p:val>
                                            <p:strVal val="#ppt_x"/>
                                          </p:val>
                                        </p:tav>
                                      </p:tavLst>
                                    </p:anim>
                                    <p:anim calcmode="lin" valueType="num">
                                      <p:cBhvr additive="base">
                                        <p:cTn id="3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ppt_x"/>
                                          </p:val>
                                        </p:tav>
                                        <p:tav tm="100000">
                                          <p:val>
                                            <p:strVal val="#ppt_x"/>
                                          </p:val>
                                        </p:tav>
                                      </p:tavLst>
                                    </p:anim>
                                    <p:anim calcmode="lin" valueType="num">
                                      <p:cBhvr additive="base">
                                        <p:cTn id="4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
                                            <p:txEl>
                                              <p:pRg st="5" end="5"/>
                                            </p:txEl>
                                          </p:spTgt>
                                        </p:tgtEl>
                                        <p:attrNameLst>
                                          <p:attrName>style.visibility</p:attrName>
                                        </p:attrNameLst>
                                      </p:cBhvr>
                                      <p:to>
                                        <p:strVal val="visible"/>
                                      </p:to>
                                    </p:set>
                                    <p:anim calcmode="lin" valueType="num">
                                      <p:cBhvr additive="base">
                                        <p:cTn id="5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8"/>
                                        </p:tgtEl>
                                        <p:attrNameLst>
                                          <p:attrName>style.visibility</p:attrName>
                                        </p:attrNameLst>
                                      </p:cBhvr>
                                      <p:to>
                                        <p:strVal val="visible"/>
                                      </p:to>
                                    </p:set>
                                    <p:anim calcmode="lin" valueType="num">
                                      <p:cBhvr additive="base">
                                        <p:cTn id="57" dur="500" fill="hold"/>
                                        <p:tgtEl>
                                          <p:spTgt spid="28"/>
                                        </p:tgtEl>
                                        <p:attrNameLst>
                                          <p:attrName>ppt_x</p:attrName>
                                        </p:attrNameLst>
                                      </p:cBhvr>
                                      <p:tavLst>
                                        <p:tav tm="0">
                                          <p:val>
                                            <p:strVal val="#ppt_x"/>
                                          </p:val>
                                        </p:tav>
                                        <p:tav tm="100000">
                                          <p:val>
                                            <p:strVal val="#ppt_x"/>
                                          </p:val>
                                        </p:tav>
                                      </p:tavLst>
                                    </p:anim>
                                    <p:anim calcmode="lin" valueType="num">
                                      <p:cBhvr additive="base">
                                        <p:cTn id="5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Nom, multiplicité et rôles des relations</a:t>
            </a:r>
          </a:p>
        </p:txBody>
      </p:sp>
      <p:sp>
        <p:nvSpPr>
          <p:cNvPr id="3" name="Espace réservé du contenu 2"/>
          <p:cNvSpPr>
            <a:spLocks noGrp="1"/>
          </p:cNvSpPr>
          <p:nvPr>
            <p:ph idx="1"/>
          </p:nvPr>
        </p:nvSpPr>
        <p:spPr>
          <a:xfrm>
            <a:off x="677334" y="1672366"/>
            <a:ext cx="8596668" cy="3742755"/>
          </a:xfrm>
        </p:spPr>
        <p:txBody>
          <a:bodyPr>
            <a:normAutofit/>
          </a:bodyPr>
          <a:lstStyle/>
          <a:p>
            <a:pPr marL="0" indent="0">
              <a:buNone/>
            </a:pPr>
            <a:r>
              <a:rPr lang="fr-FR" altLang="fr-FR" b="1" dirty="0"/>
              <a:t>Nom</a:t>
            </a:r>
            <a:r>
              <a:rPr lang="fr-FR" altLang="fr-FR" dirty="0"/>
              <a:t> : il permet de mieux préciser la nature de la relation</a:t>
            </a:r>
          </a:p>
          <a:p>
            <a:pPr marL="0" indent="0">
              <a:buNone/>
            </a:pPr>
            <a:r>
              <a:rPr lang="fr-FR" altLang="fr-FR" b="1" dirty="0"/>
              <a:t>Multiplicité</a:t>
            </a:r>
            <a:r>
              <a:rPr lang="fr-FR" altLang="fr-FR" dirty="0"/>
              <a:t> : nombre d'instances possible de chaque côté de la relation</a:t>
            </a:r>
          </a:p>
          <a:p>
            <a:r>
              <a:rPr lang="fr-FR" altLang="fr-FR" dirty="0"/>
              <a:t>0..1 : zéro ou un</a:t>
            </a:r>
          </a:p>
          <a:p>
            <a:r>
              <a:rPr lang="fr-FR" altLang="fr-FR" dirty="0"/>
              <a:t>1 : un et un seul</a:t>
            </a:r>
          </a:p>
          <a:p>
            <a:r>
              <a:rPr lang="fr-FR" altLang="fr-FR" dirty="0"/>
              <a:t>0..* : zéro à N</a:t>
            </a:r>
          </a:p>
          <a:p>
            <a:r>
              <a:rPr lang="fr-FR" altLang="fr-FR" dirty="0"/>
              <a:t>1..* : un à N</a:t>
            </a:r>
          </a:p>
          <a:p>
            <a:pPr marL="0" indent="0">
              <a:buNone/>
            </a:pPr>
            <a:r>
              <a:rPr lang="fr-FR" altLang="fr-FR" b="1" dirty="0"/>
              <a:t>Rôle</a:t>
            </a:r>
            <a:r>
              <a:rPr lang="fr-FR" altLang="fr-FR" dirty="0"/>
              <a:t> : précise le rôle des instances des classes en relation. Les rôles sont indiqués aux extrémités de la relation </a:t>
            </a:r>
          </a:p>
          <a:p>
            <a:endParaRPr lang="fr-FR" dirty="0"/>
          </a:p>
          <a:p>
            <a:endParaRPr lang="fr-FR" dirty="0"/>
          </a:p>
          <a:p>
            <a:endParaRPr lang="fr-FR" dirty="0"/>
          </a:p>
        </p:txBody>
      </p:sp>
      <p:sp>
        <p:nvSpPr>
          <p:cNvPr id="4" name="Espace réservé du pied de page 3"/>
          <p:cNvSpPr>
            <a:spLocks noGrp="1"/>
          </p:cNvSpPr>
          <p:nvPr>
            <p:ph type="ftr" sz="quarter" idx="11"/>
          </p:nvPr>
        </p:nvSpPr>
        <p:spPr/>
        <p:txBody>
          <a:bodyPr/>
          <a:lstStyle/>
          <a:p>
            <a:r>
              <a:rPr lang="en-US"/>
              <a:t>UML et POO - Cyril Seguenot - 2016</a:t>
            </a:r>
            <a:endParaRPr lang="en-US" dirty="0"/>
          </a:p>
        </p:txBody>
      </p:sp>
      <p:sp>
        <p:nvSpPr>
          <p:cNvPr id="5" name="Espace réservé du numéro de diapositive 4"/>
          <p:cNvSpPr>
            <a:spLocks noGrp="1"/>
          </p:cNvSpPr>
          <p:nvPr>
            <p:ph type="sldNum" sz="quarter" idx="12"/>
          </p:nvPr>
        </p:nvSpPr>
        <p:spPr/>
        <p:txBody>
          <a:bodyPr/>
          <a:lstStyle/>
          <a:p>
            <a:fld id="{519954A3-9DFD-4C44-94BA-B95130A3BA1C}" type="slidenum">
              <a:rPr lang="en-US" smtClean="0"/>
              <a:t>43</a:t>
            </a:fld>
            <a:endParaRPr lang="en-US" dirty="0"/>
          </a:p>
        </p:txBody>
      </p:sp>
    </p:spTree>
    <p:extLst>
      <p:ext uri="{BB962C8B-B14F-4D97-AF65-F5344CB8AC3E}">
        <p14:creationId xmlns:p14="http://schemas.microsoft.com/office/powerpoint/2010/main" val="1301217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grpSp>
        <p:nvGrpSpPr>
          <p:cNvPr id="7" name="Group 6"/>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8" name="Freeform 14"/>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9" name="Straight Connector 8"/>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1" name="Rectangle 23"/>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8" name="Isosceles Tri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7058904" y="2362617"/>
            <a:ext cx="3309587" cy="2124298"/>
          </a:xfrm>
        </p:spPr>
        <p:txBody>
          <a:bodyPr vert="horz" lIns="91440" tIns="45720" rIns="91440" bIns="45720" rtlCol="0" anchor="b">
            <a:normAutofit/>
          </a:bodyPr>
          <a:lstStyle/>
          <a:p>
            <a:pPr algn="ctr"/>
            <a:r>
              <a:rPr lang="fr-FR" sz="4400" dirty="0"/>
              <a:t>Composition et Agrégation</a:t>
            </a:r>
          </a:p>
        </p:txBody>
      </p:sp>
      <p:pic>
        <p:nvPicPr>
          <p:cNvPr id="5" name="Image 4"/>
          <p:cNvPicPr>
            <a:picLocks noChangeAspect="1"/>
          </p:cNvPicPr>
          <p:nvPr/>
        </p:nvPicPr>
        <p:blipFill>
          <a:blip r:embed="rId3"/>
          <a:stretch>
            <a:fillRect/>
          </a:stretch>
        </p:blipFill>
        <p:spPr>
          <a:xfrm>
            <a:off x="318382" y="616361"/>
            <a:ext cx="6686371" cy="5642027"/>
          </a:xfrm>
          <a:prstGeom prst="rect">
            <a:avLst/>
          </a:prstGeom>
        </p:spPr>
      </p:pic>
      <p:sp>
        <p:nvSpPr>
          <p:cNvPr id="3" name="Espace réservé du pied de page 2"/>
          <p:cNvSpPr>
            <a:spLocks noGrp="1"/>
          </p:cNvSpPr>
          <p:nvPr>
            <p:ph type="ftr" sz="quarter" idx="11"/>
          </p:nvPr>
        </p:nvSpPr>
        <p:spPr>
          <a:xfrm>
            <a:off x="374122" y="6277444"/>
            <a:ext cx="6297612" cy="365125"/>
          </a:xfrm>
        </p:spPr>
        <p:txBody>
          <a:bodyPr/>
          <a:lstStyle/>
          <a:p>
            <a:r>
              <a:rPr lang="en-US" dirty="0"/>
              <a:t>UML et POO - Cyril Seguenot - 2016</a:t>
            </a:r>
          </a:p>
        </p:txBody>
      </p:sp>
      <p:sp>
        <p:nvSpPr>
          <p:cNvPr id="4" name="Espace réservé du numéro de diapositive 3"/>
          <p:cNvSpPr>
            <a:spLocks noGrp="1"/>
          </p:cNvSpPr>
          <p:nvPr>
            <p:ph type="sldNum" sz="quarter" idx="12"/>
          </p:nvPr>
        </p:nvSpPr>
        <p:spPr/>
        <p:txBody>
          <a:bodyPr/>
          <a:lstStyle/>
          <a:p>
            <a:fld id="{519954A3-9DFD-4C44-94BA-B95130A3BA1C}" type="slidenum">
              <a:rPr lang="en-US" smtClean="0"/>
              <a:t>44</a:t>
            </a:fld>
            <a:endParaRPr lang="en-US" dirty="0"/>
          </a:p>
        </p:txBody>
      </p:sp>
    </p:spTree>
    <p:extLst>
      <p:ext uri="{BB962C8B-B14F-4D97-AF65-F5344CB8AC3E}">
        <p14:creationId xmlns:p14="http://schemas.microsoft.com/office/powerpoint/2010/main" val="35736849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Bonnes pratiques</a:t>
            </a:r>
          </a:p>
        </p:txBody>
      </p:sp>
      <p:sp>
        <p:nvSpPr>
          <p:cNvPr id="3" name="Espace réservé du contenu 2"/>
          <p:cNvSpPr>
            <a:spLocks noGrp="1"/>
          </p:cNvSpPr>
          <p:nvPr>
            <p:ph idx="1"/>
          </p:nvPr>
        </p:nvSpPr>
        <p:spPr/>
        <p:txBody>
          <a:bodyPr>
            <a:normAutofit/>
          </a:bodyPr>
          <a:lstStyle/>
          <a:p>
            <a:pPr marL="0" indent="0">
              <a:buNone/>
            </a:pPr>
            <a:r>
              <a:rPr lang="fr-FR" dirty="0"/>
              <a:t>Il peut être quelquefois tentant d’utiliser l’héritage à la place d‘une agrégation</a:t>
            </a:r>
            <a:br>
              <a:rPr lang="fr-FR" dirty="0"/>
            </a:br>
            <a:endParaRPr lang="fr-FR" dirty="0"/>
          </a:p>
          <a:p>
            <a:pPr marL="0" indent="0">
              <a:buNone/>
            </a:pPr>
            <a:r>
              <a:rPr lang="fr-FR" dirty="0"/>
              <a:t>Ex : dans la même application, j’ai besoin de décrire les dimensions et surface des tracteurs et des bâtiments. Je crée pour cela un ancêtre commun possédant des propriétés longueur, largeur, hauteur et surface </a:t>
            </a:r>
            <a:r>
              <a:rPr lang="fr-FR" dirty="0">
                <a:sym typeface="Wingdings" panose="05000000000000000000" pitchFamily="2" charset="2"/>
              </a:rPr>
              <a:t> NON !!</a:t>
            </a:r>
            <a:endParaRPr lang="fr-FR" dirty="0"/>
          </a:p>
          <a:p>
            <a:pPr marL="0" indent="0">
              <a:buNone/>
            </a:pPr>
            <a:r>
              <a:rPr lang="fr-FR" dirty="0"/>
              <a:t>Les tracteurs et les bâtiments sont de natures vraiment différentes. Créer un ancêtre commun n’a pas de sens; d’ailleurs, comment l’appeler ?</a:t>
            </a:r>
          </a:p>
          <a:p>
            <a:pPr marL="0" indent="0">
              <a:buNone/>
            </a:pPr>
            <a:r>
              <a:rPr lang="fr-FR" dirty="0"/>
              <a:t>Mais dupliquer les propriétés dans les 2 classes n’est pas bon non plus.</a:t>
            </a:r>
          </a:p>
          <a:p>
            <a:pPr marL="0" indent="0">
              <a:buNone/>
            </a:pPr>
            <a:r>
              <a:rPr lang="fr-FR" dirty="0"/>
              <a:t>Une bonne solution est de créer une classe Dimensions qui sera agrégée par les 2 classes Tracteur et Bâtiment.</a:t>
            </a:r>
          </a:p>
        </p:txBody>
      </p:sp>
      <p:sp>
        <p:nvSpPr>
          <p:cNvPr id="4" name="Espace réservé du pied de page 3"/>
          <p:cNvSpPr>
            <a:spLocks noGrp="1"/>
          </p:cNvSpPr>
          <p:nvPr>
            <p:ph type="ftr" sz="quarter" idx="11"/>
          </p:nvPr>
        </p:nvSpPr>
        <p:spPr/>
        <p:txBody>
          <a:bodyPr/>
          <a:lstStyle/>
          <a:p>
            <a:r>
              <a:rPr lang="en-US"/>
              <a:t>UML et POO - Cyril Seguenot - 2016</a:t>
            </a:r>
            <a:endParaRPr lang="en-US" dirty="0"/>
          </a:p>
        </p:txBody>
      </p:sp>
      <p:sp>
        <p:nvSpPr>
          <p:cNvPr id="5" name="Espace réservé du numéro de diapositive 4"/>
          <p:cNvSpPr>
            <a:spLocks noGrp="1"/>
          </p:cNvSpPr>
          <p:nvPr>
            <p:ph type="sldNum" sz="quarter" idx="12"/>
          </p:nvPr>
        </p:nvSpPr>
        <p:spPr/>
        <p:txBody>
          <a:bodyPr/>
          <a:lstStyle/>
          <a:p>
            <a:fld id="{519954A3-9DFD-4C44-94BA-B95130A3BA1C}" type="slidenum">
              <a:rPr lang="en-US" smtClean="0"/>
              <a:t>45</a:t>
            </a:fld>
            <a:endParaRPr lang="en-US" dirty="0"/>
          </a:p>
        </p:txBody>
      </p:sp>
    </p:spTree>
    <p:extLst>
      <p:ext uri="{BB962C8B-B14F-4D97-AF65-F5344CB8AC3E}">
        <p14:creationId xmlns:p14="http://schemas.microsoft.com/office/powerpoint/2010/main" val="324507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grpSp>
        <p:nvGrpSpPr>
          <p:cNvPr id="7" name="Group 6"/>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8" name="Freeform 14"/>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9" name="Straight Connector 8"/>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1" name="Rectangle 23"/>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8" name="Isosceles Tri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7046671" y="2242498"/>
            <a:ext cx="3258610" cy="1438915"/>
          </a:xfrm>
        </p:spPr>
        <p:txBody>
          <a:bodyPr vert="horz" lIns="91440" tIns="45720" rIns="91440" bIns="45720" rtlCol="0" anchor="b">
            <a:normAutofit/>
          </a:bodyPr>
          <a:lstStyle/>
          <a:p>
            <a:r>
              <a:rPr lang="fr-FR" sz="4400"/>
              <a:t>Associations </a:t>
            </a:r>
            <a:r>
              <a:rPr lang="fr-FR" sz="4400" dirty="0"/>
              <a:t>binaires</a:t>
            </a:r>
          </a:p>
        </p:txBody>
      </p:sp>
      <p:sp>
        <p:nvSpPr>
          <p:cNvPr id="3" name="Espace réservé du pied de page 2"/>
          <p:cNvSpPr>
            <a:spLocks noGrp="1"/>
          </p:cNvSpPr>
          <p:nvPr>
            <p:ph type="ftr" sz="quarter" idx="11"/>
          </p:nvPr>
        </p:nvSpPr>
        <p:spPr>
          <a:xfrm>
            <a:off x="563828" y="6315988"/>
            <a:ext cx="6297612" cy="365125"/>
          </a:xfrm>
        </p:spPr>
        <p:txBody>
          <a:bodyPr/>
          <a:lstStyle/>
          <a:p>
            <a:r>
              <a:rPr lang="en-US" dirty="0"/>
              <a:t>UML et POO - Cyril Seguenot - 2016</a:t>
            </a:r>
          </a:p>
        </p:txBody>
      </p:sp>
      <p:sp>
        <p:nvSpPr>
          <p:cNvPr id="4" name="Espace réservé du numéro de diapositive 3"/>
          <p:cNvSpPr>
            <a:spLocks noGrp="1"/>
          </p:cNvSpPr>
          <p:nvPr>
            <p:ph type="sldNum" sz="quarter" idx="12"/>
          </p:nvPr>
        </p:nvSpPr>
        <p:spPr/>
        <p:txBody>
          <a:bodyPr/>
          <a:lstStyle/>
          <a:p>
            <a:fld id="{519954A3-9DFD-4C44-94BA-B95130A3BA1C}" type="slidenum">
              <a:rPr lang="en-US" smtClean="0"/>
              <a:t>46</a:t>
            </a:fld>
            <a:endParaRPr lang="en-US" dirty="0"/>
          </a:p>
        </p:txBody>
      </p:sp>
      <p:pic>
        <p:nvPicPr>
          <p:cNvPr id="33" name="Image 32"/>
          <p:cNvPicPr>
            <a:picLocks noChangeAspect="1"/>
          </p:cNvPicPr>
          <p:nvPr/>
        </p:nvPicPr>
        <p:blipFill>
          <a:blip r:embed="rId3"/>
          <a:stretch>
            <a:fillRect/>
          </a:stretch>
        </p:blipFill>
        <p:spPr>
          <a:xfrm>
            <a:off x="845770" y="234698"/>
            <a:ext cx="6108605" cy="5983222"/>
          </a:xfrm>
          <a:prstGeom prst="rect">
            <a:avLst/>
          </a:prstGeom>
        </p:spPr>
      </p:pic>
    </p:spTree>
    <p:extLst>
      <p:ext uri="{BB962C8B-B14F-4D97-AF65-F5344CB8AC3E}">
        <p14:creationId xmlns:p14="http://schemas.microsoft.com/office/powerpoint/2010/main" val="25467106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grpSp>
        <p:nvGrpSpPr>
          <p:cNvPr id="21" name="Group 20"/>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22" name="Freeform 14"/>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3" name="Straight Connector 22"/>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5" name="Rectangle 23"/>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re 1"/>
          <p:cNvSpPr>
            <a:spLocks noGrp="1"/>
          </p:cNvSpPr>
          <p:nvPr>
            <p:ph type="title"/>
          </p:nvPr>
        </p:nvSpPr>
        <p:spPr>
          <a:xfrm>
            <a:off x="1089337" y="243134"/>
            <a:ext cx="7673801" cy="735163"/>
          </a:xfrm>
        </p:spPr>
        <p:txBody>
          <a:bodyPr vert="horz" lIns="91440" tIns="45720" rIns="91440" bIns="45720" rtlCol="0" anchor="b">
            <a:normAutofit fontScale="90000"/>
          </a:bodyPr>
          <a:lstStyle/>
          <a:p>
            <a:r>
              <a:rPr lang="en-US" sz="4800" dirty="0"/>
              <a:t>Associations n-</a:t>
            </a:r>
            <a:r>
              <a:rPr lang="en-US" sz="4800" dirty="0" err="1"/>
              <a:t>aires</a:t>
            </a:r>
            <a:endParaRPr lang="en-US" sz="4800" dirty="0"/>
          </a:p>
        </p:txBody>
      </p:sp>
      <p:sp>
        <p:nvSpPr>
          <p:cNvPr id="3" name="Espace réservé du pied de page 2"/>
          <p:cNvSpPr>
            <a:spLocks noGrp="1"/>
          </p:cNvSpPr>
          <p:nvPr>
            <p:ph type="ftr" sz="quarter" idx="11"/>
          </p:nvPr>
        </p:nvSpPr>
        <p:spPr>
          <a:xfrm>
            <a:off x="677334" y="6352651"/>
            <a:ext cx="6297612" cy="365125"/>
          </a:xfrm>
        </p:spPr>
        <p:txBody>
          <a:bodyPr vert="horz" lIns="91440" tIns="45720" rIns="91440" bIns="45720" rtlCol="0" anchor="ctr">
            <a:normAutofit/>
          </a:bodyPr>
          <a:lstStyle/>
          <a:p>
            <a:r>
              <a:rPr lang="en-US"/>
              <a:t>UML et POO - Cyril Seguenot - 2016</a:t>
            </a:r>
            <a:endParaRPr lang="en-US" dirty="0"/>
          </a:p>
        </p:txBody>
      </p:sp>
      <p:sp>
        <p:nvSpPr>
          <p:cNvPr id="4" name="Espace réservé du numéro de diapositive 3"/>
          <p:cNvSpPr>
            <a:spLocks noGrp="1"/>
          </p:cNvSpPr>
          <p:nvPr>
            <p:ph type="sldNum" sz="quarter" idx="12"/>
          </p:nvPr>
        </p:nvSpPr>
        <p:spPr>
          <a:xfrm>
            <a:off x="8542023" y="6352651"/>
            <a:ext cx="683339" cy="365125"/>
          </a:xfrm>
        </p:spPr>
        <p:txBody>
          <a:bodyPr vert="horz" lIns="91440" tIns="45720" rIns="91440" bIns="45720" rtlCol="0" anchor="ctr">
            <a:normAutofit/>
          </a:bodyPr>
          <a:lstStyle/>
          <a:p>
            <a:fld id="{519954A3-9DFD-4C44-94BA-B95130A3BA1C}" type="slidenum">
              <a:rPr lang="en-US" smtClean="0"/>
              <a:t>47</a:t>
            </a:fld>
            <a:endParaRPr lang="en-US" dirty="0"/>
          </a:p>
        </p:txBody>
      </p:sp>
      <p:pic>
        <p:nvPicPr>
          <p:cNvPr id="6" name="Image 5"/>
          <p:cNvPicPr>
            <a:picLocks noChangeAspect="1"/>
          </p:cNvPicPr>
          <p:nvPr/>
        </p:nvPicPr>
        <p:blipFill>
          <a:blip r:embed="rId3"/>
          <a:stretch>
            <a:fillRect/>
          </a:stretch>
        </p:blipFill>
        <p:spPr>
          <a:xfrm>
            <a:off x="1096030" y="986159"/>
            <a:ext cx="6710353" cy="5226268"/>
          </a:xfrm>
          <a:prstGeom prst="rect">
            <a:avLst/>
          </a:prstGeom>
        </p:spPr>
      </p:pic>
      <p:sp>
        <p:nvSpPr>
          <p:cNvPr id="19" name="Ellipse 18"/>
          <p:cNvSpPr/>
          <p:nvPr/>
        </p:nvSpPr>
        <p:spPr>
          <a:xfrm>
            <a:off x="11822653" y="6551407"/>
            <a:ext cx="150607" cy="161365"/>
          </a:xfrm>
          <a:prstGeom prst="ellipse">
            <a:avLst/>
          </a:prstGeom>
          <a:solidFill>
            <a:srgbClr val="FFFF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7529599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grpSp>
        <p:nvGrpSpPr>
          <p:cNvPr id="7" name="Group 6"/>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8" name="Freeform 14"/>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9" name="Straight Connector 8"/>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1" name="Rectangle 23"/>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8" name="Isosceles Tri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7485861" y="2916183"/>
            <a:ext cx="3258610" cy="897047"/>
          </a:xfrm>
        </p:spPr>
        <p:txBody>
          <a:bodyPr vert="horz" lIns="91440" tIns="45720" rIns="91440" bIns="45720" rtlCol="0" anchor="b">
            <a:normAutofit/>
          </a:bodyPr>
          <a:lstStyle/>
          <a:p>
            <a:r>
              <a:rPr lang="fr-FR" sz="4400" dirty="0"/>
              <a:t>contraintes</a:t>
            </a:r>
          </a:p>
        </p:txBody>
      </p:sp>
      <p:sp>
        <p:nvSpPr>
          <p:cNvPr id="3" name="Espace réservé du pied de page 2"/>
          <p:cNvSpPr>
            <a:spLocks noGrp="1"/>
          </p:cNvSpPr>
          <p:nvPr>
            <p:ph type="ftr" sz="quarter" idx="11"/>
          </p:nvPr>
        </p:nvSpPr>
        <p:spPr>
          <a:xfrm>
            <a:off x="685828" y="6323124"/>
            <a:ext cx="6297612" cy="365125"/>
          </a:xfrm>
        </p:spPr>
        <p:txBody>
          <a:bodyPr/>
          <a:lstStyle/>
          <a:p>
            <a:r>
              <a:rPr lang="en-US"/>
              <a:t>UML et POO - Cyril Seguenot - 2016</a:t>
            </a:r>
            <a:endParaRPr lang="en-US" dirty="0"/>
          </a:p>
        </p:txBody>
      </p:sp>
      <p:sp>
        <p:nvSpPr>
          <p:cNvPr id="4" name="Espace réservé du numéro de diapositive 3"/>
          <p:cNvSpPr>
            <a:spLocks noGrp="1"/>
          </p:cNvSpPr>
          <p:nvPr>
            <p:ph type="sldNum" sz="quarter" idx="12"/>
          </p:nvPr>
        </p:nvSpPr>
        <p:spPr/>
        <p:txBody>
          <a:bodyPr/>
          <a:lstStyle/>
          <a:p>
            <a:fld id="{519954A3-9DFD-4C44-94BA-B95130A3BA1C}" type="slidenum">
              <a:rPr lang="en-US" smtClean="0"/>
              <a:t>48</a:t>
            </a:fld>
            <a:endParaRPr lang="en-US" dirty="0"/>
          </a:p>
        </p:txBody>
      </p:sp>
      <p:sp>
        <p:nvSpPr>
          <p:cNvPr id="20" name="Ellipse 19"/>
          <p:cNvSpPr/>
          <p:nvPr/>
        </p:nvSpPr>
        <p:spPr>
          <a:xfrm>
            <a:off x="11822653" y="6551407"/>
            <a:ext cx="150607" cy="161365"/>
          </a:xfrm>
          <a:prstGeom prst="ellipse">
            <a:avLst/>
          </a:prstGeom>
          <a:solidFill>
            <a:srgbClr val="FFFF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pic>
        <p:nvPicPr>
          <p:cNvPr id="5" name="Image 4"/>
          <p:cNvPicPr>
            <a:picLocks noChangeAspect="1"/>
          </p:cNvPicPr>
          <p:nvPr/>
        </p:nvPicPr>
        <p:blipFill>
          <a:blip r:embed="rId3"/>
          <a:stretch>
            <a:fillRect/>
          </a:stretch>
        </p:blipFill>
        <p:spPr>
          <a:xfrm>
            <a:off x="729708" y="318076"/>
            <a:ext cx="6665802" cy="5993697"/>
          </a:xfrm>
          <a:prstGeom prst="rect">
            <a:avLst/>
          </a:prstGeom>
        </p:spPr>
      </p:pic>
    </p:spTree>
    <p:extLst>
      <p:ext uri="{BB962C8B-B14F-4D97-AF65-F5344CB8AC3E}">
        <p14:creationId xmlns:p14="http://schemas.microsoft.com/office/powerpoint/2010/main" val="23605636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Diagramme de séquence</a:t>
            </a:r>
          </a:p>
        </p:txBody>
      </p:sp>
      <p:sp>
        <p:nvSpPr>
          <p:cNvPr id="3" name="Espace réservé du texte 2"/>
          <p:cNvSpPr>
            <a:spLocks noGrp="1"/>
          </p:cNvSpPr>
          <p:nvPr>
            <p:ph type="body" idx="1"/>
          </p:nvPr>
        </p:nvSpPr>
        <p:spPr/>
        <p:txBody>
          <a:bodyPr/>
          <a:lstStyle/>
          <a:p>
            <a:r>
              <a:rPr lang="fr-FR" dirty="0"/>
              <a:t>Objectifs, concepts, exemples</a:t>
            </a:r>
          </a:p>
        </p:txBody>
      </p:sp>
      <p:sp>
        <p:nvSpPr>
          <p:cNvPr id="4" name="Espace réservé du pied de page 3"/>
          <p:cNvSpPr>
            <a:spLocks noGrp="1"/>
          </p:cNvSpPr>
          <p:nvPr>
            <p:ph type="ftr" sz="quarter" idx="11"/>
          </p:nvPr>
        </p:nvSpPr>
        <p:spPr/>
        <p:txBody>
          <a:bodyPr/>
          <a:lstStyle/>
          <a:p>
            <a:r>
              <a:rPr lang="en-US"/>
              <a:t>UML et POO - Cyril Seguenot - 2016</a:t>
            </a:r>
            <a:endParaRPr lang="en-US" dirty="0"/>
          </a:p>
        </p:txBody>
      </p:sp>
      <p:sp>
        <p:nvSpPr>
          <p:cNvPr id="5" name="Espace réservé du numéro de diapositive 4"/>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2028539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Introduction à UML et Enterprise Architect</a:t>
            </a:r>
          </a:p>
        </p:txBody>
      </p:sp>
      <p:sp>
        <p:nvSpPr>
          <p:cNvPr id="3" name="Espace réservé du texte 2"/>
          <p:cNvSpPr>
            <a:spLocks noGrp="1"/>
          </p:cNvSpPr>
          <p:nvPr>
            <p:ph type="body" idx="1"/>
          </p:nvPr>
        </p:nvSpPr>
        <p:spPr/>
        <p:txBody>
          <a:bodyPr/>
          <a:lstStyle/>
          <a:p>
            <a:r>
              <a:rPr lang="fr-FR" dirty="0"/>
              <a:t>Objectifs d’UML, types de diagrammes, vues d’un système, découverte d’EA </a:t>
            </a:r>
          </a:p>
        </p:txBody>
      </p:sp>
      <p:sp>
        <p:nvSpPr>
          <p:cNvPr id="4" name="Espace réservé du pied de page 3"/>
          <p:cNvSpPr>
            <a:spLocks noGrp="1"/>
          </p:cNvSpPr>
          <p:nvPr>
            <p:ph type="ftr" sz="quarter" idx="11"/>
          </p:nvPr>
        </p:nvSpPr>
        <p:spPr/>
        <p:txBody>
          <a:bodyPr/>
          <a:lstStyle/>
          <a:p>
            <a:r>
              <a:rPr lang="en-US"/>
              <a:t>UML et POO - Cyril Seguenot - 2016</a:t>
            </a:r>
            <a:endParaRPr lang="en-US" dirty="0"/>
          </a:p>
        </p:txBody>
      </p:sp>
      <p:sp>
        <p:nvSpPr>
          <p:cNvPr id="5" name="Espace réservé du numéro de diapositive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2245728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Diagramme de séquence - objectifs</a:t>
            </a:r>
          </a:p>
        </p:txBody>
      </p:sp>
      <p:sp>
        <p:nvSpPr>
          <p:cNvPr id="3" name="Espace réservé du contenu 2"/>
          <p:cNvSpPr>
            <a:spLocks noGrp="1"/>
          </p:cNvSpPr>
          <p:nvPr>
            <p:ph idx="1"/>
          </p:nvPr>
        </p:nvSpPr>
        <p:spPr/>
        <p:txBody>
          <a:bodyPr/>
          <a:lstStyle/>
          <a:p>
            <a:r>
              <a:rPr lang="fr-FR" dirty="0"/>
              <a:t>Représenter la séquence de messages entre les instances de clases ou acteurs</a:t>
            </a:r>
          </a:p>
          <a:p>
            <a:r>
              <a:rPr lang="fr-FR" dirty="0"/>
              <a:t>Il suit une chronologie de haut en bas</a:t>
            </a:r>
          </a:p>
          <a:p>
            <a:r>
              <a:rPr lang="fr-FR" dirty="0"/>
              <a:t>Il permet de voir entre autres :</a:t>
            </a:r>
          </a:p>
          <a:p>
            <a:pPr lvl="1"/>
            <a:r>
              <a:rPr lang="fr-FR" dirty="0"/>
              <a:t>Le cycle de vie des objets (qui crée quoi et à quel moment)</a:t>
            </a:r>
          </a:p>
          <a:p>
            <a:pPr lvl="1"/>
            <a:r>
              <a:rPr lang="fr-FR" dirty="0"/>
              <a:t>Le séquencement des appels de méthodes</a:t>
            </a:r>
          </a:p>
          <a:p>
            <a:r>
              <a:rPr lang="fr-FR" dirty="0"/>
              <a:t>En ce sens, il donne une vision dynamique du diagramme de classes</a:t>
            </a:r>
          </a:p>
          <a:p>
            <a:endParaRPr lang="fr-FR" dirty="0"/>
          </a:p>
        </p:txBody>
      </p:sp>
      <p:sp>
        <p:nvSpPr>
          <p:cNvPr id="4" name="Espace réservé du pied de page 3"/>
          <p:cNvSpPr>
            <a:spLocks noGrp="1"/>
          </p:cNvSpPr>
          <p:nvPr>
            <p:ph type="ftr" sz="quarter" idx="11"/>
          </p:nvPr>
        </p:nvSpPr>
        <p:spPr/>
        <p:txBody>
          <a:bodyPr/>
          <a:lstStyle/>
          <a:p>
            <a:r>
              <a:rPr lang="en-US"/>
              <a:t>UML et POO - Cyril Seguenot - 2016</a:t>
            </a:r>
            <a:endParaRPr lang="en-US" dirty="0"/>
          </a:p>
        </p:txBody>
      </p:sp>
      <p:sp>
        <p:nvSpPr>
          <p:cNvPr id="5" name="Espace réservé du numéro de diapositive 4"/>
          <p:cNvSpPr>
            <a:spLocks noGrp="1"/>
          </p:cNvSpPr>
          <p:nvPr>
            <p:ph type="sldNum" sz="quarter" idx="12"/>
          </p:nvPr>
        </p:nvSpPr>
        <p:spPr/>
        <p:txBody>
          <a:bodyPr/>
          <a:lstStyle/>
          <a:p>
            <a:fld id="{519954A3-9DFD-4C44-94BA-B95130A3BA1C}" type="slidenum">
              <a:rPr lang="en-US" smtClean="0"/>
              <a:t>50</a:t>
            </a:fld>
            <a:endParaRPr lang="en-US" dirty="0"/>
          </a:p>
        </p:txBody>
      </p:sp>
    </p:spTree>
    <p:extLst>
      <p:ext uri="{BB962C8B-B14F-4D97-AF65-F5344CB8AC3E}">
        <p14:creationId xmlns:p14="http://schemas.microsoft.com/office/powerpoint/2010/main" val="1303506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Diagramme de séquence - concepts</a:t>
            </a:r>
          </a:p>
        </p:txBody>
      </p:sp>
      <p:sp>
        <p:nvSpPr>
          <p:cNvPr id="3" name="Espace réservé du contenu 2"/>
          <p:cNvSpPr>
            <a:spLocks noGrp="1"/>
          </p:cNvSpPr>
          <p:nvPr>
            <p:ph idx="1"/>
          </p:nvPr>
        </p:nvSpPr>
        <p:spPr>
          <a:xfrm>
            <a:off x="677334" y="2895695"/>
            <a:ext cx="8596668" cy="3379599"/>
          </a:xfrm>
        </p:spPr>
        <p:txBody>
          <a:bodyPr>
            <a:normAutofit lnSpcReduction="10000"/>
          </a:bodyPr>
          <a:lstStyle/>
          <a:p>
            <a:pPr marL="0" indent="0">
              <a:buNone/>
            </a:pPr>
            <a:r>
              <a:rPr lang="fr-FR" b="1" dirty="0"/>
              <a:t>La ligne de vie (</a:t>
            </a:r>
            <a:r>
              <a:rPr lang="fr-FR" b="1" dirty="0" err="1"/>
              <a:t>lifeline</a:t>
            </a:r>
            <a:r>
              <a:rPr lang="fr-FR" b="1" dirty="0"/>
              <a:t>)</a:t>
            </a:r>
            <a:r>
              <a:rPr lang="fr-FR" dirty="0"/>
              <a:t> est l’élément de base du diagramme de séquence. Elle représente un participant individuel aux interactions, et sa durée de vie sous forme d’une ligne verticale. Celle-ci peut indiquer à quel moment le participant est créé ou détruit. Une ligne de vie se décline en différents stéréotypes :</a:t>
            </a:r>
          </a:p>
          <a:p>
            <a:r>
              <a:rPr lang="fr-FR" u="sng" dirty="0"/>
              <a:t>Acteur </a:t>
            </a:r>
            <a:r>
              <a:rPr lang="fr-FR" dirty="0"/>
              <a:t>: utilisateur du système, que ce soit un humain, une machine, un autre système… L’acteur est extérieur au système décrit. </a:t>
            </a:r>
          </a:p>
          <a:p>
            <a:r>
              <a:rPr lang="fr-FR" u="sng" dirty="0" err="1"/>
              <a:t>Boundary</a:t>
            </a:r>
            <a:r>
              <a:rPr lang="fr-FR" dirty="0"/>
              <a:t> : objet qui modélise l’interface externe d’un système; typiquement un écran de l’interface utilisateur</a:t>
            </a:r>
          </a:p>
          <a:p>
            <a:r>
              <a:rPr lang="fr-FR" u="sng" dirty="0"/>
              <a:t>Contrôleur </a:t>
            </a:r>
            <a:r>
              <a:rPr lang="fr-FR" dirty="0"/>
              <a:t>: organise, dirige et séquence les activités des autres éléments </a:t>
            </a:r>
          </a:p>
          <a:p>
            <a:r>
              <a:rPr lang="fr-FR" u="sng" dirty="0"/>
              <a:t>Entité </a:t>
            </a:r>
            <a:r>
              <a:rPr lang="fr-FR" dirty="0"/>
              <a:t>: stocke ou assure la persistance de l’information. Elle capte l’info dans le système</a:t>
            </a:r>
          </a:p>
        </p:txBody>
      </p:sp>
      <p:pic>
        <p:nvPicPr>
          <p:cNvPr id="7" name="Image 6"/>
          <p:cNvPicPr>
            <a:picLocks noChangeAspect="1"/>
          </p:cNvPicPr>
          <p:nvPr/>
        </p:nvPicPr>
        <p:blipFill>
          <a:blip r:embed="rId2"/>
          <a:stretch>
            <a:fillRect/>
          </a:stretch>
        </p:blipFill>
        <p:spPr>
          <a:xfrm>
            <a:off x="1241868" y="1270000"/>
            <a:ext cx="7467600" cy="1476375"/>
          </a:xfrm>
          <a:prstGeom prst="rect">
            <a:avLst/>
          </a:prstGeom>
        </p:spPr>
      </p:pic>
      <p:sp>
        <p:nvSpPr>
          <p:cNvPr id="4" name="Espace réservé du pied de page 3"/>
          <p:cNvSpPr>
            <a:spLocks noGrp="1"/>
          </p:cNvSpPr>
          <p:nvPr>
            <p:ph type="ftr" sz="quarter" idx="11"/>
          </p:nvPr>
        </p:nvSpPr>
        <p:spPr/>
        <p:txBody>
          <a:bodyPr/>
          <a:lstStyle/>
          <a:p>
            <a:r>
              <a:rPr lang="en-US"/>
              <a:t>UML et POO - Cyril Seguenot - 2016</a:t>
            </a:r>
            <a:endParaRPr lang="en-US" dirty="0"/>
          </a:p>
        </p:txBody>
      </p:sp>
      <p:sp>
        <p:nvSpPr>
          <p:cNvPr id="5" name="Espace réservé du numéro de diapositive 4"/>
          <p:cNvSpPr>
            <a:spLocks noGrp="1"/>
          </p:cNvSpPr>
          <p:nvPr>
            <p:ph type="sldNum" sz="quarter" idx="12"/>
          </p:nvPr>
        </p:nvSpPr>
        <p:spPr/>
        <p:txBody>
          <a:bodyPr/>
          <a:lstStyle/>
          <a:p>
            <a:fld id="{519954A3-9DFD-4C44-94BA-B95130A3BA1C}" type="slidenum">
              <a:rPr lang="en-US" smtClean="0"/>
              <a:t>51</a:t>
            </a:fld>
            <a:endParaRPr lang="en-US" dirty="0"/>
          </a:p>
        </p:txBody>
      </p:sp>
    </p:spTree>
    <p:extLst>
      <p:ext uri="{BB962C8B-B14F-4D97-AF65-F5344CB8AC3E}">
        <p14:creationId xmlns:p14="http://schemas.microsoft.com/office/powerpoint/2010/main" val="140670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Diagramme de séquence - concepts</a:t>
            </a:r>
          </a:p>
        </p:txBody>
      </p:sp>
      <p:sp>
        <p:nvSpPr>
          <p:cNvPr id="3" name="Espace réservé du contenu 2"/>
          <p:cNvSpPr>
            <a:spLocks noGrp="1"/>
          </p:cNvSpPr>
          <p:nvPr>
            <p:ph idx="1"/>
          </p:nvPr>
        </p:nvSpPr>
        <p:spPr/>
        <p:txBody>
          <a:bodyPr>
            <a:normAutofit/>
          </a:bodyPr>
          <a:lstStyle/>
          <a:p>
            <a:r>
              <a:rPr lang="fr-FR" u="sng" dirty="0"/>
              <a:t>Message</a:t>
            </a:r>
            <a:r>
              <a:rPr lang="fr-FR" dirty="0"/>
              <a:t> : représente une communication entre 2 objets. Il déclenche une activité chez le destinataire. Les messages peuvent être de 2 types :</a:t>
            </a:r>
          </a:p>
          <a:p>
            <a:pPr lvl="1"/>
            <a:r>
              <a:rPr lang="fr-FR" altLang="fr-FR" dirty="0"/>
              <a:t>synchrone : l’émetteur attend une réponse avant de continuer sa séquence</a:t>
            </a:r>
          </a:p>
          <a:p>
            <a:pPr lvl="1"/>
            <a:r>
              <a:rPr lang="fr-FR" altLang="fr-FR" dirty="0"/>
              <a:t>asynchrone : l’émetteur n’attend pas de réponse. Il continue sa séquence tout de suite après l’envoi du message</a:t>
            </a:r>
          </a:p>
          <a:p>
            <a:r>
              <a:rPr lang="fr-FR" u="sng" dirty="0"/>
              <a:t>Fragment</a:t>
            </a:r>
            <a:r>
              <a:rPr lang="fr-FR" dirty="0"/>
              <a:t> : ensemble d’interactions contrôlées par un opérateur et une condition booléenne :</a:t>
            </a:r>
          </a:p>
          <a:p>
            <a:pPr lvl="1"/>
            <a:r>
              <a:rPr lang="fr-FR" dirty="0"/>
              <a:t>Loop : pour une boucle</a:t>
            </a:r>
          </a:p>
          <a:p>
            <a:pPr lvl="1"/>
            <a:r>
              <a:rPr lang="fr-FR" dirty="0" err="1"/>
              <a:t>Opt</a:t>
            </a:r>
            <a:r>
              <a:rPr lang="fr-FR" dirty="0"/>
              <a:t> : pour une partie optionnelle</a:t>
            </a:r>
          </a:p>
          <a:p>
            <a:pPr lvl="1"/>
            <a:r>
              <a:rPr lang="fr-FR" dirty="0"/>
              <a:t>Alt : pour des scénarios alternatifs</a:t>
            </a:r>
          </a:p>
          <a:p>
            <a:endParaRPr lang="fr-FR" dirty="0"/>
          </a:p>
          <a:p>
            <a:endParaRPr lang="fr-FR" dirty="0"/>
          </a:p>
        </p:txBody>
      </p:sp>
      <p:pic>
        <p:nvPicPr>
          <p:cNvPr id="4" name="Picture 7" descr="cadres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7902" y="4287838"/>
            <a:ext cx="43561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Espace réservé du pied de page 4"/>
          <p:cNvSpPr>
            <a:spLocks noGrp="1"/>
          </p:cNvSpPr>
          <p:nvPr>
            <p:ph type="ftr" sz="quarter" idx="11"/>
          </p:nvPr>
        </p:nvSpPr>
        <p:spPr/>
        <p:txBody>
          <a:bodyPr/>
          <a:lstStyle/>
          <a:p>
            <a:r>
              <a:rPr lang="en-US"/>
              <a:t>UML et POO - Cyril Seguenot - 2016</a:t>
            </a:r>
            <a:endParaRPr lang="en-US" dirty="0"/>
          </a:p>
        </p:txBody>
      </p:sp>
      <p:sp>
        <p:nvSpPr>
          <p:cNvPr id="6" name="Espace réservé du numéro de diapositive 5"/>
          <p:cNvSpPr>
            <a:spLocks noGrp="1"/>
          </p:cNvSpPr>
          <p:nvPr>
            <p:ph type="sldNum" sz="quarter" idx="12"/>
          </p:nvPr>
        </p:nvSpPr>
        <p:spPr/>
        <p:txBody>
          <a:bodyPr/>
          <a:lstStyle/>
          <a:p>
            <a:fld id="{519954A3-9DFD-4C44-94BA-B95130A3BA1C}" type="slidenum">
              <a:rPr lang="en-US" smtClean="0"/>
              <a:t>52</a:t>
            </a:fld>
            <a:endParaRPr lang="en-US" dirty="0"/>
          </a:p>
        </p:txBody>
      </p:sp>
    </p:spTree>
    <p:extLst>
      <p:ext uri="{BB962C8B-B14F-4D97-AF65-F5344CB8AC3E}">
        <p14:creationId xmlns:p14="http://schemas.microsoft.com/office/powerpoint/2010/main" val="145121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609600"/>
            <a:ext cx="8596668" cy="838200"/>
          </a:xfrm>
        </p:spPr>
        <p:txBody>
          <a:bodyPr/>
          <a:lstStyle/>
          <a:p>
            <a:r>
              <a:rPr lang="fr-FR" dirty="0"/>
              <a:t>Exemple 1: freinage avec ABS</a:t>
            </a:r>
          </a:p>
        </p:txBody>
      </p:sp>
      <p:pic>
        <p:nvPicPr>
          <p:cNvPr id="3" name="Image 2"/>
          <p:cNvPicPr>
            <a:picLocks noChangeAspect="1"/>
          </p:cNvPicPr>
          <p:nvPr/>
        </p:nvPicPr>
        <p:blipFill>
          <a:blip r:embed="rId3"/>
          <a:stretch>
            <a:fillRect/>
          </a:stretch>
        </p:blipFill>
        <p:spPr>
          <a:xfrm>
            <a:off x="765648" y="1250975"/>
            <a:ext cx="8130926" cy="5430778"/>
          </a:xfrm>
          <a:prstGeom prst="rect">
            <a:avLst/>
          </a:prstGeom>
        </p:spPr>
      </p:pic>
      <p:sp>
        <p:nvSpPr>
          <p:cNvPr id="4" name="Espace réservé du pied de page 3"/>
          <p:cNvSpPr>
            <a:spLocks noGrp="1"/>
          </p:cNvSpPr>
          <p:nvPr>
            <p:ph type="ftr" sz="quarter" idx="11"/>
          </p:nvPr>
        </p:nvSpPr>
        <p:spPr/>
        <p:txBody>
          <a:bodyPr/>
          <a:lstStyle/>
          <a:p>
            <a:r>
              <a:rPr lang="en-US"/>
              <a:t>UML et POO - Cyril Seguenot - 2016</a:t>
            </a:r>
            <a:endParaRPr lang="en-US" dirty="0"/>
          </a:p>
        </p:txBody>
      </p:sp>
      <p:sp>
        <p:nvSpPr>
          <p:cNvPr id="5" name="Espace réservé du numéro de diapositive 4"/>
          <p:cNvSpPr>
            <a:spLocks noGrp="1"/>
          </p:cNvSpPr>
          <p:nvPr>
            <p:ph type="sldNum" sz="quarter" idx="12"/>
          </p:nvPr>
        </p:nvSpPr>
        <p:spPr/>
        <p:txBody>
          <a:bodyPr/>
          <a:lstStyle/>
          <a:p>
            <a:fld id="{519954A3-9DFD-4C44-94BA-B95130A3BA1C}" type="slidenum">
              <a:rPr lang="en-US" smtClean="0"/>
              <a:t>53</a:t>
            </a:fld>
            <a:endParaRPr lang="en-US" dirty="0"/>
          </a:p>
        </p:txBody>
      </p:sp>
      <p:sp>
        <p:nvSpPr>
          <p:cNvPr id="6" name="Ellipse 5"/>
          <p:cNvSpPr/>
          <p:nvPr/>
        </p:nvSpPr>
        <p:spPr>
          <a:xfrm>
            <a:off x="11822653" y="6551407"/>
            <a:ext cx="150607" cy="161365"/>
          </a:xfrm>
          <a:prstGeom prst="ellipse">
            <a:avLst/>
          </a:prstGeom>
          <a:solidFill>
            <a:srgbClr val="FFFF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3501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grpSp>
        <p:nvGrpSpPr>
          <p:cNvPr id="6" name="Group 5"/>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7" name="Freeform 14"/>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Rectangle 23"/>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7"/>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8"/>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9"/>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re 1"/>
          <p:cNvSpPr>
            <a:spLocks noGrp="1"/>
          </p:cNvSpPr>
          <p:nvPr>
            <p:ph type="title"/>
          </p:nvPr>
        </p:nvSpPr>
        <p:spPr>
          <a:xfrm>
            <a:off x="583142" y="2038350"/>
            <a:ext cx="2893483" cy="1243742"/>
          </a:xfrm>
        </p:spPr>
        <p:txBody>
          <a:bodyPr vert="horz" lIns="91440" tIns="45720" rIns="91440" bIns="45720" rtlCol="0" anchor="b">
            <a:normAutofit/>
          </a:bodyPr>
          <a:lstStyle/>
          <a:p>
            <a:r>
              <a:rPr lang="en-US" sz="3200" dirty="0" err="1"/>
              <a:t>Exemple</a:t>
            </a:r>
            <a:r>
              <a:rPr lang="en-US" sz="3200" dirty="0"/>
              <a:t> 2 : </a:t>
            </a:r>
            <a:r>
              <a:rPr lang="en-US" sz="3200" dirty="0" err="1"/>
              <a:t>ascenseur</a:t>
            </a:r>
            <a:endParaRPr lang="en-US" sz="3200" dirty="0"/>
          </a:p>
        </p:txBody>
      </p:sp>
      <p:pic>
        <p:nvPicPr>
          <p:cNvPr id="17" name="Image 16"/>
          <p:cNvPicPr>
            <a:picLocks noChangeAspect="1"/>
          </p:cNvPicPr>
          <p:nvPr/>
        </p:nvPicPr>
        <p:blipFill>
          <a:blip r:embed="rId3"/>
          <a:stretch>
            <a:fillRect/>
          </a:stretch>
        </p:blipFill>
        <p:spPr>
          <a:xfrm>
            <a:off x="3199471" y="206733"/>
            <a:ext cx="5793057" cy="6444534"/>
          </a:xfrm>
          <a:prstGeom prst="rect">
            <a:avLst/>
          </a:prstGeom>
        </p:spPr>
      </p:pic>
      <p:sp>
        <p:nvSpPr>
          <p:cNvPr id="3" name="Espace réservé du pied de page 2"/>
          <p:cNvSpPr>
            <a:spLocks noGrp="1"/>
          </p:cNvSpPr>
          <p:nvPr>
            <p:ph type="ftr" sz="quarter" idx="11"/>
          </p:nvPr>
        </p:nvSpPr>
        <p:spPr/>
        <p:txBody>
          <a:bodyPr/>
          <a:lstStyle/>
          <a:p>
            <a:r>
              <a:rPr lang="en-US"/>
              <a:t>UML et POO - Cyril Seguenot - 2016</a:t>
            </a:r>
            <a:endParaRPr lang="en-US" dirty="0"/>
          </a:p>
        </p:txBody>
      </p:sp>
      <p:sp>
        <p:nvSpPr>
          <p:cNvPr id="4" name="Espace réservé du numéro de diapositive 3"/>
          <p:cNvSpPr>
            <a:spLocks noGrp="1"/>
          </p:cNvSpPr>
          <p:nvPr>
            <p:ph type="sldNum" sz="quarter" idx="12"/>
          </p:nvPr>
        </p:nvSpPr>
        <p:spPr/>
        <p:txBody>
          <a:bodyPr/>
          <a:lstStyle/>
          <a:p>
            <a:fld id="{519954A3-9DFD-4C44-94BA-B95130A3BA1C}" type="slidenum">
              <a:rPr lang="en-US" smtClean="0"/>
              <a:t>54</a:t>
            </a:fld>
            <a:endParaRPr lang="en-US" dirty="0"/>
          </a:p>
        </p:txBody>
      </p:sp>
      <p:sp>
        <p:nvSpPr>
          <p:cNvPr id="18" name="Ellipse 17"/>
          <p:cNvSpPr/>
          <p:nvPr/>
        </p:nvSpPr>
        <p:spPr>
          <a:xfrm>
            <a:off x="11822653" y="6551407"/>
            <a:ext cx="150607" cy="161365"/>
          </a:xfrm>
          <a:prstGeom prst="ellipse">
            <a:avLst/>
          </a:prstGeom>
          <a:solidFill>
            <a:srgbClr val="FFFF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4845246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autres diagrammes en bref</a:t>
            </a:r>
          </a:p>
        </p:txBody>
      </p:sp>
      <p:sp>
        <p:nvSpPr>
          <p:cNvPr id="3" name="Espace réservé du texte 2"/>
          <p:cNvSpPr>
            <a:spLocks noGrp="1"/>
          </p:cNvSpPr>
          <p:nvPr>
            <p:ph type="body" idx="1"/>
          </p:nvPr>
        </p:nvSpPr>
        <p:spPr/>
        <p:txBody>
          <a:bodyPr/>
          <a:lstStyle/>
          <a:p>
            <a:r>
              <a:rPr lang="fr-FR" dirty="0"/>
              <a:t>collaboration, états-transitions…</a:t>
            </a:r>
          </a:p>
          <a:p>
            <a:endParaRPr lang="fr-FR" dirty="0"/>
          </a:p>
        </p:txBody>
      </p:sp>
      <p:sp>
        <p:nvSpPr>
          <p:cNvPr id="4" name="Espace réservé du pied de page 3"/>
          <p:cNvSpPr>
            <a:spLocks noGrp="1"/>
          </p:cNvSpPr>
          <p:nvPr>
            <p:ph type="ftr" sz="quarter" idx="11"/>
          </p:nvPr>
        </p:nvSpPr>
        <p:spPr/>
        <p:txBody>
          <a:bodyPr/>
          <a:lstStyle/>
          <a:p>
            <a:r>
              <a:rPr lang="en-US"/>
              <a:t>UML et POO - Cyril Seguenot - 2016</a:t>
            </a:r>
            <a:endParaRPr lang="en-US" dirty="0"/>
          </a:p>
        </p:txBody>
      </p:sp>
      <p:sp>
        <p:nvSpPr>
          <p:cNvPr id="5" name="Espace réservé du numéro de diapositive 4"/>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17745625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609600"/>
            <a:ext cx="7885642" cy="1320800"/>
          </a:xfrm>
        </p:spPr>
        <p:txBody>
          <a:bodyPr anchor="t">
            <a:normAutofit/>
          </a:bodyPr>
          <a:lstStyle/>
          <a:p>
            <a:r>
              <a:rPr lang="fr-FR" dirty="0"/>
              <a:t>Diagramme de collaboration (communication)</a:t>
            </a:r>
          </a:p>
        </p:txBody>
      </p:sp>
      <p:sp>
        <p:nvSpPr>
          <p:cNvPr id="3" name="Espace réservé du contenu 2"/>
          <p:cNvSpPr>
            <a:spLocks noGrp="1"/>
          </p:cNvSpPr>
          <p:nvPr>
            <p:ph idx="1"/>
          </p:nvPr>
        </p:nvSpPr>
        <p:spPr>
          <a:xfrm>
            <a:off x="677334" y="2160589"/>
            <a:ext cx="3957349" cy="3749323"/>
          </a:xfrm>
        </p:spPr>
        <p:txBody>
          <a:bodyPr>
            <a:normAutofit/>
          </a:bodyPr>
          <a:lstStyle/>
          <a:p>
            <a:r>
              <a:rPr lang="fr-FR" altLang="fr-FR" dirty="0"/>
              <a:t>Proche du diagramme de séquence</a:t>
            </a:r>
          </a:p>
          <a:p>
            <a:r>
              <a:rPr lang="fr-FR" altLang="fr-FR" dirty="0"/>
              <a:t>Met en évidence les interactions entre les objets du système, 2 à 2</a:t>
            </a:r>
          </a:p>
        </p:txBody>
      </p:sp>
      <p:pic>
        <p:nvPicPr>
          <p:cNvPr id="5" name="Image 4"/>
          <p:cNvPicPr>
            <a:picLocks noChangeAspect="1"/>
          </p:cNvPicPr>
          <p:nvPr/>
        </p:nvPicPr>
        <p:blipFill>
          <a:blip r:embed="rId3"/>
          <a:stretch>
            <a:fillRect/>
          </a:stretch>
        </p:blipFill>
        <p:spPr>
          <a:xfrm>
            <a:off x="4634682" y="1554735"/>
            <a:ext cx="6541983" cy="4681678"/>
          </a:xfrm>
          <a:prstGeom prst="rect">
            <a:avLst/>
          </a:prstGeom>
        </p:spPr>
      </p:pic>
      <p:sp>
        <p:nvSpPr>
          <p:cNvPr id="4" name="Espace réservé du pied de page 3"/>
          <p:cNvSpPr>
            <a:spLocks noGrp="1"/>
          </p:cNvSpPr>
          <p:nvPr>
            <p:ph type="ftr" sz="quarter" idx="11"/>
          </p:nvPr>
        </p:nvSpPr>
        <p:spPr/>
        <p:txBody>
          <a:bodyPr/>
          <a:lstStyle/>
          <a:p>
            <a:r>
              <a:rPr lang="en-US"/>
              <a:t>UML et POO - Cyril Seguenot - 2016</a:t>
            </a:r>
            <a:endParaRPr lang="en-US" dirty="0"/>
          </a:p>
        </p:txBody>
      </p:sp>
      <p:sp>
        <p:nvSpPr>
          <p:cNvPr id="6" name="Espace réservé du numéro de diapositive 5"/>
          <p:cNvSpPr>
            <a:spLocks noGrp="1"/>
          </p:cNvSpPr>
          <p:nvPr>
            <p:ph type="sldNum" sz="quarter" idx="12"/>
          </p:nvPr>
        </p:nvSpPr>
        <p:spPr/>
        <p:txBody>
          <a:bodyPr/>
          <a:lstStyle/>
          <a:p>
            <a:fld id="{519954A3-9DFD-4C44-94BA-B95130A3BA1C}" type="slidenum">
              <a:rPr lang="en-US" smtClean="0"/>
              <a:t>56</a:t>
            </a:fld>
            <a:endParaRPr lang="en-US" dirty="0"/>
          </a:p>
        </p:txBody>
      </p:sp>
    </p:spTree>
    <p:extLst>
      <p:ext uri="{BB962C8B-B14F-4D97-AF65-F5344CB8AC3E}">
        <p14:creationId xmlns:p14="http://schemas.microsoft.com/office/powerpoint/2010/main" val="19762074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609600"/>
            <a:ext cx="7885642" cy="1320800"/>
          </a:xfrm>
        </p:spPr>
        <p:txBody>
          <a:bodyPr anchor="t">
            <a:normAutofit/>
          </a:bodyPr>
          <a:lstStyle/>
          <a:p>
            <a:r>
              <a:rPr lang="fr-FR" dirty="0"/>
              <a:t>Diagramme d’états</a:t>
            </a:r>
          </a:p>
        </p:txBody>
      </p:sp>
      <p:sp>
        <p:nvSpPr>
          <p:cNvPr id="3" name="Espace réservé du contenu 2"/>
          <p:cNvSpPr>
            <a:spLocks noGrp="1"/>
          </p:cNvSpPr>
          <p:nvPr>
            <p:ph idx="1"/>
          </p:nvPr>
        </p:nvSpPr>
        <p:spPr>
          <a:xfrm>
            <a:off x="677334" y="2160589"/>
            <a:ext cx="3957349" cy="3749323"/>
          </a:xfrm>
        </p:spPr>
        <p:txBody>
          <a:bodyPr>
            <a:normAutofit/>
          </a:bodyPr>
          <a:lstStyle/>
          <a:p>
            <a:r>
              <a:rPr lang="fr-FR" altLang="fr-FR" dirty="0"/>
              <a:t>Décrit les transitions entre les états possibles du système</a:t>
            </a:r>
          </a:p>
          <a:p>
            <a:r>
              <a:rPr lang="fr-FR" altLang="fr-FR" dirty="0"/>
              <a:t>Une transition est supposée instantanée</a:t>
            </a:r>
          </a:p>
          <a:p>
            <a:r>
              <a:rPr lang="fr-FR" altLang="fr-FR" dirty="0"/>
              <a:t>Une transition peut être conditionnelle (condition entre [] ci-contre)</a:t>
            </a:r>
          </a:p>
          <a:p>
            <a:endParaRPr lang="fr-FR" altLang="fr-FR" dirty="0"/>
          </a:p>
        </p:txBody>
      </p:sp>
      <p:pic>
        <p:nvPicPr>
          <p:cNvPr id="6" name="Image 5"/>
          <p:cNvPicPr>
            <a:picLocks noChangeAspect="1"/>
          </p:cNvPicPr>
          <p:nvPr/>
        </p:nvPicPr>
        <p:blipFill>
          <a:blip r:embed="rId3"/>
          <a:stretch>
            <a:fillRect/>
          </a:stretch>
        </p:blipFill>
        <p:spPr>
          <a:xfrm>
            <a:off x="4415133" y="1270000"/>
            <a:ext cx="6269520" cy="5295187"/>
          </a:xfrm>
          <a:prstGeom prst="rect">
            <a:avLst/>
          </a:prstGeom>
        </p:spPr>
      </p:pic>
      <p:sp>
        <p:nvSpPr>
          <p:cNvPr id="4" name="Espace réservé du pied de page 3"/>
          <p:cNvSpPr>
            <a:spLocks noGrp="1"/>
          </p:cNvSpPr>
          <p:nvPr>
            <p:ph type="ftr" sz="quarter" idx="11"/>
          </p:nvPr>
        </p:nvSpPr>
        <p:spPr/>
        <p:txBody>
          <a:bodyPr/>
          <a:lstStyle/>
          <a:p>
            <a:r>
              <a:rPr lang="en-US"/>
              <a:t>UML et POO - Cyril Seguenot - 2016</a:t>
            </a:r>
            <a:endParaRPr lang="en-US" dirty="0"/>
          </a:p>
        </p:txBody>
      </p:sp>
      <p:sp>
        <p:nvSpPr>
          <p:cNvPr id="5" name="Espace réservé du numéro de diapositive 4"/>
          <p:cNvSpPr>
            <a:spLocks noGrp="1"/>
          </p:cNvSpPr>
          <p:nvPr>
            <p:ph type="sldNum" sz="quarter" idx="12"/>
          </p:nvPr>
        </p:nvSpPr>
        <p:spPr/>
        <p:txBody>
          <a:bodyPr/>
          <a:lstStyle/>
          <a:p>
            <a:fld id="{519954A3-9DFD-4C44-94BA-B95130A3BA1C}" type="slidenum">
              <a:rPr lang="en-US" smtClean="0"/>
              <a:t>57</a:t>
            </a:fld>
            <a:endParaRPr lang="en-US" dirty="0"/>
          </a:p>
        </p:txBody>
      </p:sp>
    </p:spTree>
    <p:extLst>
      <p:ext uri="{BB962C8B-B14F-4D97-AF65-F5344CB8AC3E}">
        <p14:creationId xmlns:p14="http://schemas.microsoft.com/office/powerpoint/2010/main" val="425112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Recommandations générales</a:t>
            </a:r>
          </a:p>
        </p:txBody>
      </p:sp>
      <p:sp>
        <p:nvSpPr>
          <p:cNvPr id="3" name="Espace réservé du contenu 2"/>
          <p:cNvSpPr>
            <a:spLocks noGrp="1"/>
          </p:cNvSpPr>
          <p:nvPr>
            <p:ph idx="1"/>
          </p:nvPr>
        </p:nvSpPr>
        <p:spPr/>
        <p:txBody>
          <a:bodyPr>
            <a:normAutofit lnSpcReduction="10000"/>
          </a:bodyPr>
          <a:lstStyle/>
          <a:p>
            <a:pPr marL="0" indent="0">
              <a:buNone/>
            </a:pPr>
            <a:r>
              <a:rPr lang="fr-FR" dirty="0"/>
              <a:t>Sur le fond</a:t>
            </a:r>
          </a:p>
          <a:p>
            <a:r>
              <a:rPr lang="fr-FR" dirty="0"/>
              <a:t>Faire des diagrammes UML a bon escient et avec le bon niveau de détail</a:t>
            </a:r>
          </a:p>
          <a:p>
            <a:r>
              <a:rPr lang="fr-FR" dirty="0"/>
              <a:t>Partir d’une vue de haut niveau du système puis décrire des vues plus détaillées des différents parties</a:t>
            </a:r>
          </a:p>
          <a:p>
            <a:endParaRPr lang="fr-FR" dirty="0"/>
          </a:p>
          <a:p>
            <a:pPr marL="0" indent="0">
              <a:buNone/>
            </a:pPr>
            <a:r>
              <a:rPr lang="fr-FR" dirty="0"/>
              <a:t>Sur la forme</a:t>
            </a:r>
          </a:p>
          <a:p>
            <a:r>
              <a:rPr lang="fr-FR" dirty="0"/>
              <a:t>Toujours mettre un titre pour indiquer ce que modélise le diagramme</a:t>
            </a:r>
          </a:p>
          <a:p>
            <a:r>
              <a:rPr lang="fr-FR" dirty="0"/>
              <a:t>Afficher le cartouche indiquant l’auteur et les dates de création/modification</a:t>
            </a:r>
          </a:p>
          <a:p>
            <a:r>
              <a:rPr lang="fr-FR" dirty="0"/>
              <a:t>Eviter le plus possible les croisements de liens</a:t>
            </a:r>
          </a:p>
          <a:p>
            <a:r>
              <a:rPr lang="fr-FR" dirty="0"/>
              <a:t>Optimiser la taille et le placement des éléments pour permettre la lecture des diagrammes sans avoir à scroller sans arrêt</a:t>
            </a:r>
          </a:p>
        </p:txBody>
      </p:sp>
      <p:sp>
        <p:nvSpPr>
          <p:cNvPr id="4" name="Espace réservé du pied de page 3"/>
          <p:cNvSpPr>
            <a:spLocks noGrp="1"/>
          </p:cNvSpPr>
          <p:nvPr>
            <p:ph type="ftr" sz="quarter" idx="11"/>
          </p:nvPr>
        </p:nvSpPr>
        <p:spPr/>
        <p:txBody>
          <a:bodyPr/>
          <a:lstStyle/>
          <a:p>
            <a:r>
              <a:rPr lang="en-US"/>
              <a:t>UML et POO - Cyril Seguenot - 2016</a:t>
            </a:r>
            <a:endParaRPr lang="en-US" dirty="0"/>
          </a:p>
        </p:txBody>
      </p:sp>
      <p:sp>
        <p:nvSpPr>
          <p:cNvPr id="5" name="Espace réservé du numéro de diapositive 4"/>
          <p:cNvSpPr>
            <a:spLocks noGrp="1"/>
          </p:cNvSpPr>
          <p:nvPr>
            <p:ph type="sldNum" sz="quarter" idx="12"/>
          </p:nvPr>
        </p:nvSpPr>
        <p:spPr/>
        <p:txBody>
          <a:bodyPr/>
          <a:lstStyle/>
          <a:p>
            <a:fld id="{519954A3-9DFD-4C44-94BA-B95130A3BA1C}" type="slidenum">
              <a:rPr lang="en-US" smtClean="0"/>
              <a:t>58</a:t>
            </a:fld>
            <a:endParaRPr lang="en-US" dirty="0"/>
          </a:p>
        </p:txBody>
      </p:sp>
    </p:spTree>
    <p:extLst>
      <p:ext uri="{BB962C8B-B14F-4D97-AF65-F5344CB8AC3E}">
        <p14:creationId xmlns:p14="http://schemas.microsoft.com/office/powerpoint/2010/main" val="1425086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Conventions de nommage</a:t>
            </a:r>
          </a:p>
        </p:txBody>
      </p:sp>
      <p:sp>
        <p:nvSpPr>
          <p:cNvPr id="3" name="Espace réservé du contenu 2"/>
          <p:cNvSpPr>
            <a:spLocks noGrp="1"/>
          </p:cNvSpPr>
          <p:nvPr>
            <p:ph idx="1"/>
          </p:nvPr>
        </p:nvSpPr>
        <p:spPr/>
        <p:txBody>
          <a:bodyPr>
            <a:normAutofit fontScale="92500" lnSpcReduction="10000"/>
          </a:bodyPr>
          <a:lstStyle/>
          <a:p>
            <a:pPr marL="0" indent="0">
              <a:buNone/>
            </a:pPr>
            <a:r>
              <a:rPr lang="fr-FR" dirty="0"/>
              <a:t>Conventions adoptées par </a:t>
            </a:r>
            <a:r>
              <a:rPr lang="fr-FR" dirty="0" err="1"/>
              <a:t>Isagri</a:t>
            </a:r>
            <a:r>
              <a:rPr lang="fr-FR" dirty="0"/>
              <a:t> pour les noms de classes, méthodes, propriétés, variables… dans les diagrammes de classes et dans le code C# :</a:t>
            </a:r>
          </a:p>
          <a:p>
            <a:r>
              <a:rPr lang="fr-FR" dirty="0"/>
              <a:t>Utiliser la casse Pascal (majuscule à chaque mot). Ex : </a:t>
            </a:r>
            <a:r>
              <a:rPr lang="fr-FR" dirty="0" err="1"/>
              <a:t>EnregistrerFactures</a:t>
            </a:r>
            <a:endParaRPr lang="fr-FR" dirty="0"/>
          </a:p>
          <a:p>
            <a:r>
              <a:rPr lang="fr-FR" dirty="0"/>
              <a:t>Les noms de classes, méthodes et propriétés commencent par une majuscule</a:t>
            </a:r>
          </a:p>
          <a:p>
            <a:r>
              <a:rPr lang="fr-FR" dirty="0"/>
              <a:t>Les noms de variables privés commencent par un « _ » suivi d’une minuscule</a:t>
            </a:r>
            <a:br>
              <a:rPr lang="fr-FR" dirty="0"/>
            </a:br>
            <a:r>
              <a:rPr lang="fr-FR" dirty="0"/>
              <a:t>Ex : </a:t>
            </a:r>
            <a:r>
              <a:rPr lang="fr-FR" dirty="0" err="1">
                <a:latin typeface="Courier New" panose="02070309020205020404" pitchFamily="49" charset="0"/>
                <a:cs typeface="Courier New" panose="02070309020205020404" pitchFamily="49" charset="0"/>
              </a:rPr>
              <a:t>private</a:t>
            </a:r>
            <a:r>
              <a:rPr lang="fr-FR" dirty="0">
                <a:latin typeface="Courier New" panose="02070309020205020404" pitchFamily="49" charset="0"/>
                <a:cs typeface="Courier New" panose="02070309020205020404" pitchFamily="49" charset="0"/>
              </a:rPr>
              <a:t> double _poids;</a:t>
            </a:r>
          </a:p>
          <a:p>
            <a:r>
              <a:rPr lang="fr-FR" dirty="0"/>
              <a:t>Le nom d’une interface finit par « able ». Ex : public Interface </a:t>
            </a:r>
            <a:r>
              <a:rPr lang="fr-FR" dirty="0" err="1"/>
              <a:t>IEditable</a:t>
            </a:r>
            <a:endParaRPr lang="fr-FR" dirty="0"/>
          </a:p>
          <a:p>
            <a:r>
              <a:rPr lang="fr-FR" dirty="0"/>
              <a:t>Le nom d’une variable ou propriété booléenne commence par « </a:t>
            </a:r>
            <a:r>
              <a:rPr lang="fr-FR" dirty="0" err="1"/>
              <a:t>is</a:t>
            </a:r>
            <a:r>
              <a:rPr lang="fr-FR" dirty="0"/>
              <a:t> ». Ex :</a:t>
            </a:r>
            <a:br>
              <a:rPr lang="fr-FR" dirty="0"/>
            </a:br>
            <a:r>
              <a:rPr lang="fr-FR" dirty="0" err="1"/>
              <a:t>bool</a:t>
            </a:r>
            <a:r>
              <a:rPr lang="fr-FR" dirty="0"/>
              <a:t> _</a:t>
            </a:r>
            <a:r>
              <a:rPr lang="fr-FR" dirty="0" err="1"/>
              <a:t>isClosed</a:t>
            </a:r>
            <a:r>
              <a:rPr lang="fr-FR" dirty="0"/>
              <a:t>;</a:t>
            </a:r>
            <a:br>
              <a:rPr lang="fr-FR" dirty="0"/>
            </a:br>
            <a:r>
              <a:rPr lang="fr-FR" dirty="0"/>
              <a:t>public </a:t>
            </a:r>
            <a:r>
              <a:rPr lang="fr-FR" dirty="0" err="1"/>
              <a:t>bool</a:t>
            </a:r>
            <a:r>
              <a:rPr lang="fr-FR" dirty="0"/>
              <a:t> </a:t>
            </a:r>
            <a:r>
              <a:rPr lang="fr-FR" dirty="0" err="1"/>
              <a:t>IsClosed</a:t>
            </a:r>
            <a:r>
              <a:rPr lang="fr-FR" dirty="0"/>
              <a:t> { </a:t>
            </a:r>
            <a:r>
              <a:rPr lang="fr-FR" dirty="0" err="1"/>
              <a:t>get</a:t>
            </a:r>
            <a:r>
              <a:rPr lang="fr-FR" dirty="0"/>
              <a:t> { return _</a:t>
            </a:r>
            <a:r>
              <a:rPr lang="fr-FR" dirty="0" err="1"/>
              <a:t>isClosed</a:t>
            </a:r>
            <a:r>
              <a:rPr lang="fr-FR" dirty="0"/>
              <a:t>; } }</a:t>
            </a:r>
          </a:p>
          <a:p>
            <a:r>
              <a:rPr lang="fr-FR" dirty="0"/>
              <a:t>Les noms doivent être courts mais explicites</a:t>
            </a:r>
          </a:p>
          <a:p>
            <a:r>
              <a:rPr lang="fr-FR" dirty="0"/>
              <a:t>Utiliser le français ou l’anglais, selon le choix fait dans le projet</a:t>
            </a:r>
          </a:p>
          <a:p>
            <a:endParaRPr lang="fr-FR" dirty="0"/>
          </a:p>
        </p:txBody>
      </p:sp>
      <p:sp>
        <p:nvSpPr>
          <p:cNvPr id="4" name="Espace réservé du pied de page 3"/>
          <p:cNvSpPr>
            <a:spLocks noGrp="1"/>
          </p:cNvSpPr>
          <p:nvPr>
            <p:ph type="ftr" sz="quarter" idx="11"/>
          </p:nvPr>
        </p:nvSpPr>
        <p:spPr/>
        <p:txBody>
          <a:bodyPr/>
          <a:lstStyle/>
          <a:p>
            <a:r>
              <a:rPr lang="en-US"/>
              <a:t>UML et POO - Cyril Seguenot - 2016</a:t>
            </a:r>
            <a:endParaRPr lang="en-US" dirty="0"/>
          </a:p>
        </p:txBody>
      </p:sp>
      <p:sp>
        <p:nvSpPr>
          <p:cNvPr id="5" name="Espace réservé du numéro de diapositive 4"/>
          <p:cNvSpPr>
            <a:spLocks noGrp="1"/>
          </p:cNvSpPr>
          <p:nvPr>
            <p:ph type="sldNum" sz="quarter" idx="12"/>
          </p:nvPr>
        </p:nvSpPr>
        <p:spPr/>
        <p:txBody>
          <a:bodyPr/>
          <a:lstStyle/>
          <a:p>
            <a:fld id="{519954A3-9DFD-4C44-94BA-B95130A3BA1C}" type="slidenum">
              <a:rPr lang="en-US" smtClean="0"/>
              <a:t>59</a:t>
            </a:fld>
            <a:endParaRPr lang="en-US" dirty="0"/>
          </a:p>
        </p:txBody>
      </p:sp>
    </p:spTree>
    <p:extLst>
      <p:ext uri="{BB962C8B-B14F-4D97-AF65-F5344CB8AC3E}">
        <p14:creationId xmlns:p14="http://schemas.microsoft.com/office/powerpoint/2010/main" val="700410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UML – Historique et objectifs</a:t>
            </a:r>
          </a:p>
        </p:txBody>
      </p:sp>
      <p:sp>
        <p:nvSpPr>
          <p:cNvPr id="3" name="Espace réservé du contenu 2"/>
          <p:cNvSpPr>
            <a:spLocks noGrp="1"/>
          </p:cNvSpPr>
          <p:nvPr>
            <p:ph idx="1"/>
          </p:nvPr>
        </p:nvSpPr>
        <p:spPr>
          <a:xfrm>
            <a:off x="677334" y="3321424"/>
            <a:ext cx="8596668" cy="2719938"/>
          </a:xfrm>
        </p:spPr>
        <p:txBody>
          <a:bodyPr/>
          <a:lstStyle/>
          <a:p>
            <a:r>
              <a:rPr lang="fr-FR" dirty="0"/>
              <a:t>Un langage de modélisation graphique (diagrammes), et non une méthode</a:t>
            </a:r>
          </a:p>
          <a:p>
            <a:r>
              <a:rPr lang="fr-FR" dirty="0"/>
              <a:t>Issu de la fusion de précédents langages de modélisation (</a:t>
            </a:r>
            <a:r>
              <a:rPr lang="fr-FR" dirty="0" err="1"/>
              <a:t>Booch</a:t>
            </a:r>
            <a:r>
              <a:rPr lang="fr-FR" dirty="0"/>
              <a:t>, OMT, OOSE)</a:t>
            </a:r>
          </a:p>
          <a:p>
            <a:r>
              <a:rPr lang="fr-FR" dirty="0"/>
              <a:t>En 1997, devient le standard adopté par l’Object Management Group (OMG)</a:t>
            </a:r>
          </a:p>
          <a:p>
            <a:r>
              <a:rPr lang="fr-FR" dirty="0"/>
              <a:t>Apporte différentes vues d’un système sous une forme visuelle plus rapide et facile à comprendre que du texte ou du code</a:t>
            </a:r>
          </a:p>
          <a:p>
            <a:r>
              <a:rPr lang="fr-FR" dirty="0"/>
              <a:t>Couvre tous les niveaux de la modélisation</a:t>
            </a:r>
          </a:p>
        </p:txBody>
      </p:sp>
      <p:pic>
        <p:nvPicPr>
          <p:cNvPr id="1026" name="Picture 2" descr="UM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8466" y="1530259"/>
            <a:ext cx="1922498" cy="1320800"/>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pied de page 3"/>
          <p:cNvSpPr>
            <a:spLocks noGrp="1"/>
          </p:cNvSpPr>
          <p:nvPr>
            <p:ph type="ftr" sz="quarter" idx="11"/>
          </p:nvPr>
        </p:nvSpPr>
        <p:spPr/>
        <p:txBody>
          <a:bodyPr/>
          <a:lstStyle/>
          <a:p>
            <a:r>
              <a:rPr lang="en-US"/>
              <a:t>UML et POO - Cyril Seguenot - 2016</a:t>
            </a:r>
            <a:endParaRPr lang="en-US" dirty="0"/>
          </a:p>
        </p:txBody>
      </p:sp>
      <p:sp>
        <p:nvSpPr>
          <p:cNvPr id="5" name="Espace réservé du numéro de diapositive 4"/>
          <p:cNvSpPr>
            <a:spLocks noGrp="1"/>
          </p:cNvSpPr>
          <p:nvPr>
            <p:ph type="sldNum" sz="quarter" idx="12"/>
          </p:nvPr>
        </p:nvSpPr>
        <p:spPr/>
        <p:txBody>
          <a:bodyPr/>
          <a:lstStyle/>
          <a:p>
            <a:fld id="{519954A3-9DFD-4C44-94BA-B95130A3BA1C}" type="slidenum">
              <a:rPr lang="en-US" smtClean="0"/>
              <a:t>6</a:t>
            </a:fld>
            <a:endParaRPr lang="en-US" dirty="0"/>
          </a:p>
        </p:txBody>
      </p:sp>
    </p:spTree>
    <p:extLst>
      <p:ext uri="{BB962C8B-B14F-4D97-AF65-F5344CB8AC3E}">
        <p14:creationId xmlns:p14="http://schemas.microsoft.com/office/powerpoint/2010/main" val="188407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UML – la genèse</a:t>
            </a:r>
          </a:p>
        </p:txBody>
      </p:sp>
      <p:cxnSp>
        <p:nvCxnSpPr>
          <p:cNvPr id="4" name="Connecteur droit 3"/>
          <p:cNvCxnSpPr>
            <a:stCxn id="5" idx="2"/>
          </p:cNvCxnSpPr>
          <p:nvPr/>
        </p:nvCxnSpPr>
        <p:spPr>
          <a:xfrm flipH="1">
            <a:off x="-238125" y="4136839"/>
            <a:ext cx="2202278" cy="7070"/>
          </a:xfrm>
          <a:prstGeom prst="line">
            <a:avLst/>
          </a:prstGeom>
          <a:ln w="38100">
            <a:prstDash val="solid"/>
          </a:ln>
        </p:spPr>
        <p:style>
          <a:lnRef idx="3">
            <a:schemeClr val="accent1"/>
          </a:lnRef>
          <a:fillRef idx="0">
            <a:schemeClr val="accent1"/>
          </a:fillRef>
          <a:effectRef idx="2">
            <a:schemeClr val="accent1"/>
          </a:effectRef>
          <a:fontRef idx="minor">
            <a:schemeClr val="tx1"/>
          </a:fontRef>
        </p:style>
      </p:cxnSp>
      <p:sp>
        <p:nvSpPr>
          <p:cNvPr id="5" name="Ellipse 4"/>
          <p:cNvSpPr/>
          <p:nvPr/>
        </p:nvSpPr>
        <p:spPr>
          <a:xfrm>
            <a:off x="1964153" y="3962178"/>
            <a:ext cx="422865" cy="349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à coins arrondis 37"/>
          <p:cNvSpPr/>
          <p:nvPr/>
        </p:nvSpPr>
        <p:spPr>
          <a:xfrm>
            <a:off x="669877" y="2036844"/>
            <a:ext cx="3011415" cy="114731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fr-FR" dirty="0"/>
              <a:t>Émergence des méthodes objet. Début de C++</a:t>
            </a:r>
          </a:p>
        </p:txBody>
      </p:sp>
      <p:cxnSp>
        <p:nvCxnSpPr>
          <p:cNvPr id="7" name="Connecteur droit 6"/>
          <p:cNvCxnSpPr>
            <a:stCxn id="5" idx="0"/>
            <a:endCxn id="6" idx="2"/>
          </p:cNvCxnSpPr>
          <p:nvPr/>
        </p:nvCxnSpPr>
        <p:spPr>
          <a:xfrm flipH="1" flipV="1">
            <a:off x="2175585" y="3184158"/>
            <a:ext cx="1" cy="778020"/>
          </a:xfrm>
          <a:prstGeom prst="line">
            <a:avLst/>
          </a:prstGeom>
        </p:spPr>
        <p:style>
          <a:lnRef idx="3">
            <a:schemeClr val="accent1"/>
          </a:lnRef>
          <a:fillRef idx="0">
            <a:schemeClr val="accent1"/>
          </a:fillRef>
          <a:effectRef idx="2">
            <a:schemeClr val="accent1"/>
          </a:effectRef>
          <a:fontRef idx="minor">
            <a:schemeClr val="tx1"/>
          </a:fontRef>
        </p:style>
      </p:cxnSp>
      <p:sp>
        <p:nvSpPr>
          <p:cNvPr id="8" name="ZoneTexte 7"/>
          <p:cNvSpPr txBox="1"/>
          <p:nvPr/>
        </p:nvSpPr>
        <p:spPr>
          <a:xfrm>
            <a:off x="1299382" y="4398830"/>
            <a:ext cx="1752403" cy="523220"/>
          </a:xfrm>
          <a:prstGeom prst="rect">
            <a:avLst/>
          </a:prstGeom>
          <a:noFill/>
        </p:spPr>
        <p:txBody>
          <a:bodyPr wrap="none" rtlCol="0">
            <a:spAutoFit/>
          </a:bodyPr>
          <a:lstStyle/>
          <a:p>
            <a:r>
              <a:rPr lang="fr-FR" sz="2800" dirty="0"/>
              <a:t>Début 80’</a:t>
            </a:r>
          </a:p>
        </p:txBody>
      </p:sp>
      <p:sp>
        <p:nvSpPr>
          <p:cNvPr id="9" name="ZoneTexte 8"/>
          <p:cNvSpPr txBox="1"/>
          <p:nvPr/>
        </p:nvSpPr>
        <p:spPr>
          <a:xfrm>
            <a:off x="3701159" y="3391642"/>
            <a:ext cx="934871" cy="523220"/>
          </a:xfrm>
          <a:prstGeom prst="rect">
            <a:avLst/>
          </a:prstGeom>
          <a:noFill/>
        </p:spPr>
        <p:txBody>
          <a:bodyPr wrap="none" rtlCol="0">
            <a:spAutoFit/>
          </a:bodyPr>
          <a:lstStyle/>
          <a:p>
            <a:r>
              <a:rPr lang="fr-FR" sz="2800" dirty="0"/>
              <a:t>1994</a:t>
            </a:r>
          </a:p>
        </p:txBody>
      </p:sp>
      <p:sp>
        <p:nvSpPr>
          <p:cNvPr id="10" name="Ellipse 9"/>
          <p:cNvSpPr/>
          <p:nvPr/>
        </p:nvSpPr>
        <p:spPr>
          <a:xfrm>
            <a:off x="4054511" y="3962178"/>
            <a:ext cx="422864" cy="349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 name="Connecteur droit 10"/>
          <p:cNvCxnSpPr>
            <a:stCxn id="10" idx="2"/>
            <a:endCxn id="5" idx="6"/>
          </p:cNvCxnSpPr>
          <p:nvPr/>
        </p:nvCxnSpPr>
        <p:spPr>
          <a:xfrm flipH="1">
            <a:off x="2387018" y="4136839"/>
            <a:ext cx="1667493" cy="0"/>
          </a:xfrm>
          <a:prstGeom prst="line">
            <a:avLst/>
          </a:prstGeom>
          <a:ln w="38100">
            <a:prstDash val="solid"/>
          </a:ln>
        </p:spPr>
        <p:style>
          <a:lnRef idx="3">
            <a:schemeClr val="accent1"/>
          </a:lnRef>
          <a:fillRef idx="0">
            <a:schemeClr val="accent1"/>
          </a:fillRef>
          <a:effectRef idx="2">
            <a:schemeClr val="accent1"/>
          </a:effectRef>
          <a:fontRef idx="minor">
            <a:schemeClr val="tx1"/>
          </a:fontRef>
        </p:style>
      </p:cxnSp>
      <p:sp>
        <p:nvSpPr>
          <p:cNvPr id="12" name="Rectangle à coins arrondis 91"/>
          <p:cNvSpPr/>
          <p:nvPr/>
        </p:nvSpPr>
        <p:spPr>
          <a:xfrm>
            <a:off x="3017523" y="5219286"/>
            <a:ext cx="2506136" cy="9144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fr-FR" dirty="0"/>
              <a:t>Début de la Méthode Unifiée(UM)</a:t>
            </a:r>
          </a:p>
        </p:txBody>
      </p:sp>
      <p:cxnSp>
        <p:nvCxnSpPr>
          <p:cNvPr id="13" name="Connecteur droit 12"/>
          <p:cNvCxnSpPr>
            <a:stCxn id="12" idx="0"/>
            <a:endCxn id="10" idx="4"/>
          </p:cNvCxnSpPr>
          <p:nvPr/>
        </p:nvCxnSpPr>
        <p:spPr>
          <a:xfrm flipH="1" flipV="1">
            <a:off x="4265943" y="4311500"/>
            <a:ext cx="4648" cy="907786"/>
          </a:xfrm>
          <a:prstGeom prst="line">
            <a:avLst/>
          </a:prstGeom>
        </p:spPr>
        <p:style>
          <a:lnRef idx="3">
            <a:schemeClr val="accent1"/>
          </a:lnRef>
          <a:fillRef idx="0">
            <a:schemeClr val="accent1"/>
          </a:fillRef>
          <a:effectRef idx="2">
            <a:schemeClr val="accent1"/>
          </a:effectRef>
          <a:fontRef idx="minor">
            <a:schemeClr val="tx1"/>
          </a:fontRef>
        </p:style>
      </p:cxnSp>
      <p:sp>
        <p:nvSpPr>
          <p:cNvPr id="16" name="Rectangle à coins arrondis 38"/>
          <p:cNvSpPr/>
          <p:nvPr/>
        </p:nvSpPr>
        <p:spPr>
          <a:xfrm>
            <a:off x="4781004" y="1898417"/>
            <a:ext cx="3278777" cy="1248493"/>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fr-FR" dirty="0" err="1"/>
              <a:t>Unified</a:t>
            </a:r>
            <a:r>
              <a:rPr lang="fr-FR" dirty="0"/>
              <a:t> Method devient UML</a:t>
            </a:r>
          </a:p>
          <a:p>
            <a:pPr algn="ctr"/>
            <a:r>
              <a:rPr lang="fr-FR" dirty="0"/>
              <a:t>Création d’un consortium</a:t>
            </a:r>
          </a:p>
        </p:txBody>
      </p:sp>
      <p:sp>
        <p:nvSpPr>
          <p:cNvPr id="17" name="Ellipse 16"/>
          <p:cNvSpPr/>
          <p:nvPr/>
        </p:nvSpPr>
        <p:spPr>
          <a:xfrm>
            <a:off x="6206732" y="3969248"/>
            <a:ext cx="422864" cy="349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8" name="Connecteur droit 17"/>
          <p:cNvCxnSpPr>
            <a:stCxn id="17" idx="2"/>
            <a:endCxn id="10" idx="6"/>
          </p:cNvCxnSpPr>
          <p:nvPr/>
        </p:nvCxnSpPr>
        <p:spPr>
          <a:xfrm flipH="1" flipV="1">
            <a:off x="4477375" y="4136839"/>
            <a:ext cx="1729357" cy="7070"/>
          </a:xfrm>
          <a:prstGeom prst="line">
            <a:avLst/>
          </a:prstGeom>
          <a:ln w="38100">
            <a:prstDash val="solid"/>
          </a:ln>
        </p:spPr>
        <p:style>
          <a:lnRef idx="3">
            <a:schemeClr val="accent1"/>
          </a:lnRef>
          <a:fillRef idx="0">
            <a:schemeClr val="accent1"/>
          </a:fillRef>
          <a:effectRef idx="2">
            <a:schemeClr val="accent1"/>
          </a:effectRef>
          <a:fontRef idx="minor">
            <a:schemeClr val="tx1"/>
          </a:fontRef>
        </p:style>
      </p:cxnSp>
      <p:cxnSp>
        <p:nvCxnSpPr>
          <p:cNvPr id="19" name="Connecteur droit 18"/>
          <p:cNvCxnSpPr>
            <a:stCxn id="16" idx="2"/>
            <a:endCxn id="17" idx="0"/>
          </p:cNvCxnSpPr>
          <p:nvPr/>
        </p:nvCxnSpPr>
        <p:spPr>
          <a:xfrm flipH="1">
            <a:off x="6418164" y="3146910"/>
            <a:ext cx="2229" cy="822338"/>
          </a:xfrm>
          <a:prstGeom prst="line">
            <a:avLst/>
          </a:prstGeom>
        </p:spPr>
        <p:style>
          <a:lnRef idx="3">
            <a:schemeClr val="accent1"/>
          </a:lnRef>
          <a:fillRef idx="0">
            <a:schemeClr val="accent1"/>
          </a:fillRef>
          <a:effectRef idx="2">
            <a:schemeClr val="accent1"/>
          </a:effectRef>
          <a:fontRef idx="minor">
            <a:schemeClr val="tx1"/>
          </a:fontRef>
        </p:style>
      </p:cxnSp>
      <p:sp>
        <p:nvSpPr>
          <p:cNvPr id="20" name="ZoneTexte 19"/>
          <p:cNvSpPr txBox="1"/>
          <p:nvPr/>
        </p:nvSpPr>
        <p:spPr>
          <a:xfrm>
            <a:off x="5945601" y="4443027"/>
            <a:ext cx="934871" cy="523220"/>
          </a:xfrm>
          <a:prstGeom prst="rect">
            <a:avLst/>
          </a:prstGeom>
          <a:noFill/>
        </p:spPr>
        <p:txBody>
          <a:bodyPr wrap="none" rtlCol="0">
            <a:spAutoFit/>
          </a:bodyPr>
          <a:lstStyle/>
          <a:p>
            <a:r>
              <a:rPr lang="fr-FR" sz="2800" dirty="0"/>
              <a:t>1996</a:t>
            </a:r>
          </a:p>
        </p:txBody>
      </p:sp>
      <p:cxnSp>
        <p:nvCxnSpPr>
          <p:cNvPr id="21" name="Connecteur droit 20"/>
          <p:cNvCxnSpPr>
            <a:stCxn id="33" idx="2"/>
            <a:endCxn id="17" idx="6"/>
          </p:cNvCxnSpPr>
          <p:nvPr/>
        </p:nvCxnSpPr>
        <p:spPr>
          <a:xfrm flipH="1">
            <a:off x="6629596" y="4137093"/>
            <a:ext cx="1731314" cy="6816"/>
          </a:xfrm>
          <a:prstGeom prst="line">
            <a:avLst/>
          </a:prstGeom>
          <a:ln w="38100">
            <a:prstDash val="solid"/>
          </a:ln>
        </p:spPr>
        <p:style>
          <a:lnRef idx="3">
            <a:schemeClr val="accent1"/>
          </a:lnRef>
          <a:fillRef idx="0">
            <a:schemeClr val="accent1"/>
          </a:fillRef>
          <a:effectRef idx="2">
            <a:schemeClr val="accent1"/>
          </a:effectRef>
          <a:fontRef idx="minor">
            <a:schemeClr val="tx1"/>
          </a:fontRef>
        </p:style>
      </p:cxnSp>
      <p:sp>
        <p:nvSpPr>
          <p:cNvPr id="33" name="Ellipse 32"/>
          <p:cNvSpPr/>
          <p:nvPr/>
        </p:nvSpPr>
        <p:spPr>
          <a:xfrm>
            <a:off x="8360910" y="3962432"/>
            <a:ext cx="422864" cy="349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Rectangle à coins arrondis 91"/>
          <p:cNvSpPr/>
          <p:nvPr/>
        </p:nvSpPr>
        <p:spPr>
          <a:xfrm>
            <a:off x="7318874" y="5241056"/>
            <a:ext cx="2504394" cy="9144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fr-FR" dirty="0"/>
              <a:t>Normalisation d’UML 1.0 par l’OMG</a:t>
            </a:r>
          </a:p>
        </p:txBody>
      </p:sp>
      <p:cxnSp>
        <p:nvCxnSpPr>
          <p:cNvPr id="35" name="Connecteur droit 34"/>
          <p:cNvCxnSpPr>
            <a:stCxn id="34" idx="0"/>
            <a:endCxn id="33" idx="4"/>
          </p:cNvCxnSpPr>
          <p:nvPr/>
        </p:nvCxnSpPr>
        <p:spPr>
          <a:xfrm flipV="1">
            <a:off x="8571071" y="4311754"/>
            <a:ext cx="1271" cy="929302"/>
          </a:xfrm>
          <a:prstGeom prst="line">
            <a:avLst/>
          </a:prstGeom>
        </p:spPr>
        <p:style>
          <a:lnRef idx="3">
            <a:schemeClr val="accent1"/>
          </a:lnRef>
          <a:fillRef idx="0">
            <a:schemeClr val="accent1"/>
          </a:fillRef>
          <a:effectRef idx="2">
            <a:schemeClr val="accent1"/>
          </a:effectRef>
          <a:fontRef idx="minor">
            <a:schemeClr val="tx1"/>
          </a:fontRef>
        </p:style>
      </p:cxnSp>
      <p:sp>
        <p:nvSpPr>
          <p:cNvPr id="36" name="ZoneTexte 35"/>
          <p:cNvSpPr txBox="1"/>
          <p:nvPr/>
        </p:nvSpPr>
        <p:spPr>
          <a:xfrm>
            <a:off x="8085932" y="3439538"/>
            <a:ext cx="934871" cy="523220"/>
          </a:xfrm>
          <a:prstGeom prst="rect">
            <a:avLst/>
          </a:prstGeom>
          <a:noFill/>
        </p:spPr>
        <p:txBody>
          <a:bodyPr wrap="none" rtlCol="0">
            <a:spAutoFit/>
          </a:bodyPr>
          <a:lstStyle/>
          <a:p>
            <a:r>
              <a:rPr lang="fr-FR" sz="2800" dirty="0"/>
              <a:t>1997</a:t>
            </a:r>
          </a:p>
        </p:txBody>
      </p:sp>
      <p:sp>
        <p:nvSpPr>
          <p:cNvPr id="3" name="Espace réservé du pied de page 2"/>
          <p:cNvSpPr>
            <a:spLocks noGrp="1"/>
          </p:cNvSpPr>
          <p:nvPr>
            <p:ph type="ftr" sz="quarter" idx="11"/>
          </p:nvPr>
        </p:nvSpPr>
        <p:spPr/>
        <p:txBody>
          <a:bodyPr/>
          <a:lstStyle/>
          <a:p>
            <a:r>
              <a:rPr lang="en-US"/>
              <a:t>UML et POO - Cyril Seguenot - 2016</a:t>
            </a:r>
            <a:endParaRPr lang="en-US" dirty="0"/>
          </a:p>
        </p:txBody>
      </p:sp>
      <p:sp>
        <p:nvSpPr>
          <p:cNvPr id="14" name="Espace réservé du numéro de diapositive 13"/>
          <p:cNvSpPr>
            <a:spLocks noGrp="1"/>
          </p:cNvSpPr>
          <p:nvPr>
            <p:ph type="sldNum" sz="quarter" idx="12"/>
          </p:nvPr>
        </p:nvSpPr>
        <p:spPr/>
        <p:txBody>
          <a:bodyPr/>
          <a:lstStyle/>
          <a:p>
            <a:fld id="{519954A3-9DFD-4C44-94BA-B95130A3BA1C}" type="slidenum">
              <a:rPr lang="en-US" smtClean="0"/>
              <a:t>7</a:t>
            </a:fld>
            <a:endParaRPr lang="en-US" dirty="0"/>
          </a:p>
        </p:txBody>
      </p:sp>
      <p:cxnSp>
        <p:nvCxnSpPr>
          <p:cNvPr id="26" name="Connecteur droit 25"/>
          <p:cNvCxnSpPr>
            <a:endCxn id="33" idx="6"/>
          </p:cNvCxnSpPr>
          <p:nvPr/>
        </p:nvCxnSpPr>
        <p:spPr>
          <a:xfrm flipH="1">
            <a:off x="8783774" y="4136839"/>
            <a:ext cx="3408226" cy="254"/>
          </a:xfrm>
          <a:prstGeom prst="line">
            <a:avLst/>
          </a:prstGeom>
          <a:ln w="38100">
            <a:prstDash val="soli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5987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1+#ppt_w/2"/>
                                          </p:val>
                                        </p:tav>
                                        <p:tav tm="100000">
                                          <p:val>
                                            <p:strVal val="#ppt_x"/>
                                          </p:val>
                                        </p:tav>
                                      </p:tavLst>
                                    </p:anim>
                                    <p:anim calcmode="lin" valueType="num">
                                      <p:cBhvr additive="base">
                                        <p:cTn id="30" dur="500" fill="hold"/>
                                        <p:tgtEl>
                                          <p:spTgt spid="11"/>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1+#ppt_w/2"/>
                                          </p:val>
                                        </p:tav>
                                        <p:tav tm="100000">
                                          <p:val>
                                            <p:strVal val="#ppt_x"/>
                                          </p:val>
                                        </p:tav>
                                      </p:tavLst>
                                    </p:anim>
                                    <p:anim calcmode="lin" valueType="num">
                                      <p:cBhvr additive="base">
                                        <p:cTn id="34" dur="500" fill="hold"/>
                                        <p:tgtEl>
                                          <p:spTgt spid="9"/>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1+#ppt_w/2"/>
                                          </p:val>
                                        </p:tav>
                                        <p:tav tm="100000">
                                          <p:val>
                                            <p:strVal val="#ppt_x"/>
                                          </p:val>
                                        </p:tav>
                                      </p:tavLst>
                                    </p:anim>
                                    <p:anim calcmode="lin" valueType="num">
                                      <p:cBhvr additive="base">
                                        <p:cTn id="38" dur="500" fill="hold"/>
                                        <p:tgtEl>
                                          <p:spTgt spid="10"/>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1+#ppt_w/2"/>
                                          </p:val>
                                        </p:tav>
                                        <p:tav tm="100000">
                                          <p:val>
                                            <p:strVal val="#ppt_x"/>
                                          </p:val>
                                        </p:tav>
                                      </p:tavLst>
                                    </p:anim>
                                    <p:anim calcmode="lin" valueType="num">
                                      <p:cBhvr additive="base">
                                        <p:cTn id="42" dur="500" fill="hold"/>
                                        <p:tgtEl>
                                          <p:spTgt spid="12"/>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fill="hold"/>
                                        <p:tgtEl>
                                          <p:spTgt spid="13"/>
                                        </p:tgtEl>
                                        <p:attrNameLst>
                                          <p:attrName>ppt_x</p:attrName>
                                        </p:attrNameLst>
                                      </p:cBhvr>
                                      <p:tavLst>
                                        <p:tav tm="0">
                                          <p:val>
                                            <p:strVal val="1+#ppt_w/2"/>
                                          </p:val>
                                        </p:tav>
                                        <p:tav tm="100000">
                                          <p:val>
                                            <p:strVal val="#ppt_x"/>
                                          </p:val>
                                        </p:tav>
                                      </p:tavLst>
                                    </p:anim>
                                    <p:anim calcmode="lin" valueType="num">
                                      <p:cBhvr additive="base">
                                        <p:cTn id="4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1+#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1+#ppt_w/2"/>
                                          </p:val>
                                        </p:tav>
                                        <p:tav tm="100000">
                                          <p:val>
                                            <p:strVal val="#ppt_x"/>
                                          </p:val>
                                        </p:tav>
                                      </p:tavLst>
                                    </p:anim>
                                    <p:anim calcmode="lin" valueType="num">
                                      <p:cBhvr additive="base">
                                        <p:cTn id="56" dur="500" fill="hold"/>
                                        <p:tgtEl>
                                          <p:spTgt spid="16"/>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500" fill="hold"/>
                                        <p:tgtEl>
                                          <p:spTgt spid="17"/>
                                        </p:tgtEl>
                                        <p:attrNameLst>
                                          <p:attrName>ppt_x</p:attrName>
                                        </p:attrNameLst>
                                      </p:cBhvr>
                                      <p:tavLst>
                                        <p:tav tm="0">
                                          <p:val>
                                            <p:strVal val="1+#ppt_w/2"/>
                                          </p:val>
                                        </p:tav>
                                        <p:tav tm="100000">
                                          <p:val>
                                            <p:strVal val="#ppt_x"/>
                                          </p:val>
                                        </p:tav>
                                      </p:tavLst>
                                    </p:anim>
                                    <p:anim calcmode="lin" valueType="num">
                                      <p:cBhvr additive="base">
                                        <p:cTn id="60" dur="500" fill="hold"/>
                                        <p:tgtEl>
                                          <p:spTgt spid="17"/>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fill="hold"/>
                                        <p:tgtEl>
                                          <p:spTgt spid="19"/>
                                        </p:tgtEl>
                                        <p:attrNameLst>
                                          <p:attrName>ppt_x</p:attrName>
                                        </p:attrNameLst>
                                      </p:cBhvr>
                                      <p:tavLst>
                                        <p:tav tm="0">
                                          <p:val>
                                            <p:strVal val="1+#ppt_w/2"/>
                                          </p:val>
                                        </p:tav>
                                        <p:tav tm="100000">
                                          <p:val>
                                            <p:strVal val="#ppt_x"/>
                                          </p:val>
                                        </p:tav>
                                      </p:tavLst>
                                    </p:anim>
                                    <p:anim calcmode="lin" valueType="num">
                                      <p:cBhvr additive="base">
                                        <p:cTn id="64" dur="500" fill="hold"/>
                                        <p:tgtEl>
                                          <p:spTgt spid="19"/>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1+#ppt_w/2"/>
                                          </p:val>
                                        </p:tav>
                                        <p:tav tm="100000">
                                          <p:val>
                                            <p:strVal val="#ppt_x"/>
                                          </p:val>
                                        </p:tav>
                                      </p:tavLst>
                                    </p:anim>
                                    <p:anim calcmode="lin" valueType="num">
                                      <p:cBhvr additive="base">
                                        <p:cTn id="6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nodeType="clickEffect">
                                  <p:stCondLst>
                                    <p:cond delay="0"/>
                                  </p:stCondLst>
                                  <p:childTnLst>
                                    <p:set>
                                      <p:cBhvr>
                                        <p:cTn id="72" dur="1" fill="hold">
                                          <p:stCondLst>
                                            <p:cond delay="0"/>
                                          </p:stCondLst>
                                        </p:cTn>
                                        <p:tgtEl>
                                          <p:spTgt spid="21"/>
                                        </p:tgtEl>
                                        <p:attrNameLst>
                                          <p:attrName>style.visibility</p:attrName>
                                        </p:attrNameLst>
                                      </p:cBhvr>
                                      <p:to>
                                        <p:strVal val="visible"/>
                                      </p:to>
                                    </p:set>
                                    <p:anim calcmode="lin" valueType="num">
                                      <p:cBhvr additive="base">
                                        <p:cTn id="73" dur="500" fill="hold"/>
                                        <p:tgtEl>
                                          <p:spTgt spid="21"/>
                                        </p:tgtEl>
                                        <p:attrNameLst>
                                          <p:attrName>ppt_x</p:attrName>
                                        </p:attrNameLst>
                                      </p:cBhvr>
                                      <p:tavLst>
                                        <p:tav tm="0">
                                          <p:val>
                                            <p:strVal val="1+#ppt_w/2"/>
                                          </p:val>
                                        </p:tav>
                                        <p:tav tm="100000">
                                          <p:val>
                                            <p:strVal val="#ppt_x"/>
                                          </p:val>
                                        </p:tav>
                                      </p:tavLst>
                                    </p:anim>
                                    <p:anim calcmode="lin" valueType="num">
                                      <p:cBhvr additive="base">
                                        <p:cTn id="74" dur="500" fill="hold"/>
                                        <p:tgtEl>
                                          <p:spTgt spid="21"/>
                                        </p:tgtEl>
                                        <p:attrNameLst>
                                          <p:attrName>ppt_y</p:attrName>
                                        </p:attrNameLst>
                                      </p:cBhvr>
                                      <p:tavLst>
                                        <p:tav tm="0">
                                          <p:val>
                                            <p:strVal val="#ppt_y"/>
                                          </p:val>
                                        </p:tav>
                                        <p:tav tm="100000">
                                          <p:val>
                                            <p:strVal val="#ppt_y"/>
                                          </p:val>
                                        </p:tav>
                                      </p:tavLst>
                                    </p:anim>
                                  </p:childTnLst>
                                </p:cTn>
                              </p:par>
                              <p:par>
                                <p:cTn id="75" presetID="2" presetClass="entr" presetSubtype="2"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anim calcmode="lin" valueType="num">
                                      <p:cBhvr additive="base">
                                        <p:cTn id="77" dur="500" fill="hold"/>
                                        <p:tgtEl>
                                          <p:spTgt spid="33"/>
                                        </p:tgtEl>
                                        <p:attrNameLst>
                                          <p:attrName>ppt_x</p:attrName>
                                        </p:attrNameLst>
                                      </p:cBhvr>
                                      <p:tavLst>
                                        <p:tav tm="0">
                                          <p:val>
                                            <p:strVal val="1+#ppt_w/2"/>
                                          </p:val>
                                        </p:tav>
                                        <p:tav tm="100000">
                                          <p:val>
                                            <p:strVal val="#ppt_x"/>
                                          </p:val>
                                        </p:tav>
                                      </p:tavLst>
                                    </p:anim>
                                    <p:anim calcmode="lin" valueType="num">
                                      <p:cBhvr additive="base">
                                        <p:cTn id="78" dur="500" fill="hold"/>
                                        <p:tgtEl>
                                          <p:spTgt spid="33"/>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0"/>
                                  </p:stCondLst>
                                  <p:childTnLst>
                                    <p:set>
                                      <p:cBhvr>
                                        <p:cTn id="80" dur="1" fill="hold">
                                          <p:stCondLst>
                                            <p:cond delay="0"/>
                                          </p:stCondLst>
                                        </p:cTn>
                                        <p:tgtEl>
                                          <p:spTgt spid="34"/>
                                        </p:tgtEl>
                                        <p:attrNameLst>
                                          <p:attrName>style.visibility</p:attrName>
                                        </p:attrNameLst>
                                      </p:cBhvr>
                                      <p:to>
                                        <p:strVal val="visible"/>
                                      </p:to>
                                    </p:set>
                                    <p:anim calcmode="lin" valueType="num">
                                      <p:cBhvr additive="base">
                                        <p:cTn id="81" dur="500" fill="hold"/>
                                        <p:tgtEl>
                                          <p:spTgt spid="34"/>
                                        </p:tgtEl>
                                        <p:attrNameLst>
                                          <p:attrName>ppt_x</p:attrName>
                                        </p:attrNameLst>
                                      </p:cBhvr>
                                      <p:tavLst>
                                        <p:tav tm="0">
                                          <p:val>
                                            <p:strVal val="1+#ppt_w/2"/>
                                          </p:val>
                                        </p:tav>
                                        <p:tav tm="100000">
                                          <p:val>
                                            <p:strVal val="#ppt_x"/>
                                          </p:val>
                                        </p:tav>
                                      </p:tavLst>
                                    </p:anim>
                                    <p:anim calcmode="lin" valueType="num">
                                      <p:cBhvr additive="base">
                                        <p:cTn id="82" dur="500" fill="hold"/>
                                        <p:tgtEl>
                                          <p:spTgt spid="34"/>
                                        </p:tgtEl>
                                        <p:attrNameLst>
                                          <p:attrName>ppt_y</p:attrName>
                                        </p:attrNameLst>
                                      </p:cBhvr>
                                      <p:tavLst>
                                        <p:tav tm="0">
                                          <p:val>
                                            <p:strVal val="#ppt_y"/>
                                          </p:val>
                                        </p:tav>
                                        <p:tav tm="100000">
                                          <p:val>
                                            <p:strVal val="#ppt_y"/>
                                          </p:val>
                                        </p:tav>
                                      </p:tavLst>
                                    </p:anim>
                                  </p:childTnLst>
                                </p:cTn>
                              </p:par>
                              <p:par>
                                <p:cTn id="83" presetID="2" presetClass="entr" presetSubtype="2" fill="hold" nodeType="withEffect">
                                  <p:stCondLst>
                                    <p:cond delay="0"/>
                                  </p:stCondLst>
                                  <p:childTnLst>
                                    <p:set>
                                      <p:cBhvr>
                                        <p:cTn id="84" dur="1" fill="hold">
                                          <p:stCondLst>
                                            <p:cond delay="0"/>
                                          </p:stCondLst>
                                        </p:cTn>
                                        <p:tgtEl>
                                          <p:spTgt spid="35"/>
                                        </p:tgtEl>
                                        <p:attrNameLst>
                                          <p:attrName>style.visibility</p:attrName>
                                        </p:attrNameLst>
                                      </p:cBhvr>
                                      <p:to>
                                        <p:strVal val="visible"/>
                                      </p:to>
                                    </p:set>
                                    <p:anim calcmode="lin" valueType="num">
                                      <p:cBhvr additive="base">
                                        <p:cTn id="85" dur="500" fill="hold"/>
                                        <p:tgtEl>
                                          <p:spTgt spid="35"/>
                                        </p:tgtEl>
                                        <p:attrNameLst>
                                          <p:attrName>ppt_x</p:attrName>
                                        </p:attrNameLst>
                                      </p:cBhvr>
                                      <p:tavLst>
                                        <p:tav tm="0">
                                          <p:val>
                                            <p:strVal val="1+#ppt_w/2"/>
                                          </p:val>
                                        </p:tav>
                                        <p:tav tm="100000">
                                          <p:val>
                                            <p:strVal val="#ppt_x"/>
                                          </p:val>
                                        </p:tav>
                                      </p:tavLst>
                                    </p:anim>
                                    <p:anim calcmode="lin" valueType="num">
                                      <p:cBhvr additive="base">
                                        <p:cTn id="86" dur="500" fill="hold"/>
                                        <p:tgtEl>
                                          <p:spTgt spid="35"/>
                                        </p:tgtEl>
                                        <p:attrNameLst>
                                          <p:attrName>ppt_y</p:attrName>
                                        </p:attrNameLst>
                                      </p:cBhvr>
                                      <p:tavLst>
                                        <p:tav tm="0">
                                          <p:val>
                                            <p:strVal val="#ppt_y"/>
                                          </p:val>
                                        </p:tav>
                                        <p:tav tm="100000">
                                          <p:val>
                                            <p:strVal val="#ppt_y"/>
                                          </p:val>
                                        </p:tav>
                                      </p:tavLst>
                                    </p:anim>
                                  </p:childTnLst>
                                </p:cTn>
                              </p:par>
                              <p:par>
                                <p:cTn id="87" presetID="2" presetClass="entr" presetSubtype="2" fill="hold" grpId="0" nodeType="withEffect">
                                  <p:stCondLst>
                                    <p:cond delay="0"/>
                                  </p:stCondLst>
                                  <p:childTnLst>
                                    <p:set>
                                      <p:cBhvr>
                                        <p:cTn id="88" dur="1" fill="hold">
                                          <p:stCondLst>
                                            <p:cond delay="0"/>
                                          </p:stCondLst>
                                        </p:cTn>
                                        <p:tgtEl>
                                          <p:spTgt spid="36"/>
                                        </p:tgtEl>
                                        <p:attrNameLst>
                                          <p:attrName>style.visibility</p:attrName>
                                        </p:attrNameLst>
                                      </p:cBhvr>
                                      <p:to>
                                        <p:strVal val="visible"/>
                                      </p:to>
                                    </p:set>
                                    <p:anim calcmode="lin" valueType="num">
                                      <p:cBhvr additive="base">
                                        <p:cTn id="89" dur="500" fill="hold"/>
                                        <p:tgtEl>
                                          <p:spTgt spid="36"/>
                                        </p:tgtEl>
                                        <p:attrNameLst>
                                          <p:attrName>ppt_x</p:attrName>
                                        </p:attrNameLst>
                                      </p:cBhvr>
                                      <p:tavLst>
                                        <p:tav tm="0">
                                          <p:val>
                                            <p:strVal val="1+#ppt_w/2"/>
                                          </p:val>
                                        </p:tav>
                                        <p:tav tm="100000">
                                          <p:val>
                                            <p:strVal val="#ppt_x"/>
                                          </p:val>
                                        </p:tav>
                                      </p:tavLst>
                                    </p:anim>
                                    <p:anim calcmode="lin" valueType="num">
                                      <p:cBhvr additive="base">
                                        <p:cTn id="90" dur="500" fill="hold"/>
                                        <p:tgtEl>
                                          <p:spTgt spid="36"/>
                                        </p:tgtEl>
                                        <p:attrNameLst>
                                          <p:attrName>ppt_y</p:attrName>
                                        </p:attrNameLst>
                                      </p:cBhvr>
                                      <p:tavLst>
                                        <p:tav tm="0">
                                          <p:val>
                                            <p:strVal val="#ppt_y"/>
                                          </p:val>
                                        </p:tav>
                                        <p:tav tm="100000">
                                          <p:val>
                                            <p:strVal val="#ppt_y"/>
                                          </p:val>
                                        </p:tav>
                                      </p:tavLst>
                                    </p:anim>
                                  </p:childTnLst>
                                </p:cTn>
                              </p:par>
                              <p:par>
                                <p:cTn id="91" presetID="2" presetClass="entr" presetSubtype="2" fill="hold" grpId="0" nodeType="withEffect">
                                  <p:stCondLst>
                                    <p:cond delay="0"/>
                                  </p:stCondLst>
                                  <p:childTnLst>
                                    <p:set>
                                      <p:cBhvr>
                                        <p:cTn id="92" dur="1" fill="hold">
                                          <p:stCondLst>
                                            <p:cond delay="0"/>
                                          </p:stCondLst>
                                        </p:cTn>
                                        <p:tgtEl>
                                          <p:spTgt spid="14"/>
                                        </p:tgtEl>
                                        <p:attrNameLst>
                                          <p:attrName>style.visibility</p:attrName>
                                        </p:attrNameLst>
                                      </p:cBhvr>
                                      <p:to>
                                        <p:strVal val="visible"/>
                                      </p:to>
                                    </p:set>
                                    <p:anim calcmode="lin" valueType="num">
                                      <p:cBhvr additive="base">
                                        <p:cTn id="93" dur="500" fill="hold"/>
                                        <p:tgtEl>
                                          <p:spTgt spid="14"/>
                                        </p:tgtEl>
                                        <p:attrNameLst>
                                          <p:attrName>ppt_x</p:attrName>
                                        </p:attrNameLst>
                                      </p:cBhvr>
                                      <p:tavLst>
                                        <p:tav tm="0">
                                          <p:val>
                                            <p:strVal val="1+#ppt_w/2"/>
                                          </p:val>
                                        </p:tav>
                                        <p:tav tm="100000">
                                          <p:val>
                                            <p:strVal val="#ppt_x"/>
                                          </p:val>
                                        </p:tav>
                                      </p:tavLst>
                                    </p:anim>
                                    <p:anim calcmode="lin" valueType="num">
                                      <p:cBhvr additive="base">
                                        <p:cTn id="9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2" fill="hold" nodeType="clickEffect">
                                  <p:stCondLst>
                                    <p:cond delay="0"/>
                                  </p:stCondLst>
                                  <p:childTnLst>
                                    <p:set>
                                      <p:cBhvr>
                                        <p:cTn id="98" dur="1" fill="hold">
                                          <p:stCondLst>
                                            <p:cond delay="0"/>
                                          </p:stCondLst>
                                        </p:cTn>
                                        <p:tgtEl>
                                          <p:spTgt spid="26"/>
                                        </p:tgtEl>
                                        <p:attrNameLst>
                                          <p:attrName>style.visibility</p:attrName>
                                        </p:attrNameLst>
                                      </p:cBhvr>
                                      <p:to>
                                        <p:strVal val="visible"/>
                                      </p:to>
                                    </p:set>
                                    <p:anim calcmode="lin" valueType="num">
                                      <p:cBhvr additive="base">
                                        <p:cTn id="99" dur="500" fill="hold"/>
                                        <p:tgtEl>
                                          <p:spTgt spid="26"/>
                                        </p:tgtEl>
                                        <p:attrNameLst>
                                          <p:attrName>ppt_x</p:attrName>
                                        </p:attrNameLst>
                                      </p:cBhvr>
                                      <p:tavLst>
                                        <p:tav tm="0">
                                          <p:val>
                                            <p:strVal val="1+#ppt_w/2"/>
                                          </p:val>
                                        </p:tav>
                                        <p:tav tm="100000">
                                          <p:val>
                                            <p:strVal val="#ppt_x"/>
                                          </p:val>
                                        </p:tav>
                                      </p:tavLst>
                                    </p:anim>
                                    <p:anim calcmode="lin" valueType="num">
                                      <p:cBhvr additive="base">
                                        <p:cTn id="100"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p:bldP spid="10" grpId="0" animBg="1"/>
      <p:bldP spid="12" grpId="0" animBg="1"/>
      <p:bldP spid="16" grpId="0" animBg="1"/>
      <p:bldP spid="17" grpId="0" animBg="1"/>
      <p:bldP spid="20" grpId="0"/>
      <p:bldP spid="33" grpId="0" animBg="1"/>
      <p:bldP spid="34" grpId="0" animBg="1"/>
      <p:bldP spid="36"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UML – versions majeures</a:t>
            </a:r>
          </a:p>
        </p:txBody>
      </p:sp>
      <p:cxnSp>
        <p:nvCxnSpPr>
          <p:cNvPr id="4" name="Connecteur droit 3"/>
          <p:cNvCxnSpPr>
            <a:stCxn id="5" idx="2"/>
          </p:cNvCxnSpPr>
          <p:nvPr/>
        </p:nvCxnSpPr>
        <p:spPr>
          <a:xfrm flipH="1">
            <a:off x="-121024" y="4136839"/>
            <a:ext cx="1549599" cy="0"/>
          </a:xfrm>
          <a:prstGeom prst="line">
            <a:avLst/>
          </a:prstGeom>
          <a:ln w="38100">
            <a:prstDash val="solid"/>
          </a:ln>
        </p:spPr>
        <p:style>
          <a:lnRef idx="3">
            <a:schemeClr val="accent1"/>
          </a:lnRef>
          <a:fillRef idx="0">
            <a:schemeClr val="accent1"/>
          </a:fillRef>
          <a:effectRef idx="2">
            <a:schemeClr val="accent1"/>
          </a:effectRef>
          <a:fontRef idx="minor">
            <a:schemeClr val="tx1"/>
          </a:fontRef>
        </p:style>
      </p:cxnSp>
      <p:sp>
        <p:nvSpPr>
          <p:cNvPr id="5" name="Ellipse 4"/>
          <p:cNvSpPr/>
          <p:nvPr/>
        </p:nvSpPr>
        <p:spPr>
          <a:xfrm>
            <a:off x="1428575" y="3962178"/>
            <a:ext cx="422865" cy="349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à coins arrondis 37"/>
          <p:cNvSpPr/>
          <p:nvPr/>
        </p:nvSpPr>
        <p:spPr>
          <a:xfrm>
            <a:off x="996449" y="2442754"/>
            <a:ext cx="1294276" cy="74140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fr-FR" dirty="0"/>
              <a:t>UML 1.1</a:t>
            </a:r>
          </a:p>
        </p:txBody>
      </p:sp>
      <p:cxnSp>
        <p:nvCxnSpPr>
          <p:cNvPr id="7" name="Connecteur droit 6"/>
          <p:cNvCxnSpPr>
            <a:stCxn id="5" idx="0"/>
            <a:endCxn id="6" idx="2"/>
          </p:cNvCxnSpPr>
          <p:nvPr/>
        </p:nvCxnSpPr>
        <p:spPr>
          <a:xfrm flipV="1">
            <a:off x="1640008" y="3184158"/>
            <a:ext cx="3579" cy="778020"/>
          </a:xfrm>
          <a:prstGeom prst="line">
            <a:avLst/>
          </a:prstGeom>
        </p:spPr>
        <p:style>
          <a:lnRef idx="3">
            <a:schemeClr val="accent1"/>
          </a:lnRef>
          <a:fillRef idx="0">
            <a:schemeClr val="accent1"/>
          </a:fillRef>
          <a:effectRef idx="2">
            <a:schemeClr val="accent1"/>
          </a:effectRef>
          <a:fontRef idx="minor">
            <a:schemeClr val="tx1"/>
          </a:fontRef>
        </p:style>
      </p:cxnSp>
      <p:sp>
        <p:nvSpPr>
          <p:cNvPr id="8" name="ZoneTexte 7"/>
          <p:cNvSpPr txBox="1"/>
          <p:nvPr/>
        </p:nvSpPr>
        <p:spPr>
          <a:xfrm>
            <a:off x="791232" y="4437631"/>
            <a:ext cx="1497526" cy="523220"/>
          </a:xfrm>
          <a:prstGeom prst="rect">
            <a:avLst/>
          </a:prstGeom>
          <a:noFill/>
        </p:spPr>
        <p:txBody>
          <a:bodyPr wrap="none" rtlCol="0">
            <a:spAutoFit/>
          </a:bodyPr>
          <a:lstStyle/>
          <a:p>
            <a:r>
              <a:rPr lang="fr-FR" sz="2800" dirty="0"/>
              <a:t>11/1997</a:t>
            </a:r>
          </a:p>
        </p:txBody>
      </p:sp>
      <p:cxnSp>
        <p:nvCxnSpPr>
          <p:cNvPr id="11" name="Connecteur droit 10"/>
          <p:cNvCxnSpPr>
            <a:stCxn id="40" idx="2"/>
            <a:endCxn id="5" idx="6"/>
          </p:cNvCxnSpPr>
          <p:nvPr/>
        </p:nvCxnSpPr>
        <p:spPr>
          <a:xfrm flipH="1" flipV="1">
            <a:off x="1851440" y="4136839"/>
            <a:ext cx="1228924" cy="11553"/>
          </a:xfrm>
          <a:prstGeom prst="line">
            <a:avLst/>
          </a:prstGeom>
          <a:ln w="38100">
            <a:prstDash val="solid"/>
          </a:ln>
        </p:spPr>
        <p:style>
          <a:lnRef idx="3">
            <a:schemeClr val="accent1"/>
          </a:lnRef>
          <a:fillRef idx="0">
            <a:schemeClr val="accent1"/>
          </a:fillRef>
          <a:effectRef idx="2">
            <a:schemeClr val="accent1"/>
          </a:effectRef>
          <a:fontRef idx="minor">
            <a:schemeClr val="tx1"/>
          </a:fontRef>
        </p:style>
      </p:cxnSp>
      <p:sp>
        <p:nvSpPr>
          <p:cNvPr id="17" name="Ellipse 16"/>
          <p:cNvSpPr/>
          <p:nvPr/>
        </p:nvSpPr>
        <p:spPr>
          <a:xfrm>
            <a:off x="4783652" y="3969248"/>
            <a:ext cx="422864" cy="349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8" name="Connecteur droit 17"/>
          <p:cNvCxnSpPr>
            <a:stCxn id="17" idx="2"/>
            <a:endCxn id="40" idx="6"/>
          </p:cNvCxnSpPr>
          <p:nvPr/>
        </p:nvCxnSpPr>
        <p:spPr>
          <a:xfrm flipH="1">
            <a:off x="3503228" y="4143909"/>
            <a:ext cx="1280424" cy="4483"/>
          </a:xfrm>
          <a:prstGeom prst="line">
            <a:avLst/>
          </a:prstGeom>
          <a:ln w="38100">
            <a:prstDash val="solid"/>
          </a:ln>
        </p:spPr>
        <p:style>
          <a:lnRef idx="3">
            <a:schemeClr val="accent1"/>
          </a:lnRef>
          <a:fillRef idx="0">
            <a:schemeClr val="accent1"/>
          </a:fillRef>
          <a:effectRef idx="2">
            <a:schemeClr val="accent1"/>
          </a:effectRef>
          <a:fontRef idx="minor">
            <a:schemeClr val="tx1"/>
          </a:fontRef>
        </p:style>
      </p:cxnSp>
      <p:cxnSp>
        <p:nvCxnSpPr>
          <p:cNvPr id="19" name="Connecteur droit 18"/>
          <p:cNvCxnSpPr>
            <a:stCxn id="28" idx="2"/>
            <a:endCxn id="17" idx="0"/>
          </p:cNvCxnSpPr>
          <p:nvPr/>
        </p:nvCxnSpPr>
        <p:spPr>
          <a:xfrm flipH="1">
            <a:off x="4995084" y="3184158"/>
            <a:ext cx="2229" cy="785090"/>
          </a:xfrm>
          <a:prstGeom prst="line">
            <a:avLst/>
          </a:prstGeom>
        </p:spPr>
        <p:style>
          <a:lnRef idx="3">
            <a:schemeClr val="accent1"/>
          </a:lnRef>
          <a:fillRef idx="0">
            <a:schemeClr val="accent1"/>
          </a:fillRef>
          <a:effectRef idx="2">
            <a:schemeClr val="accent1"/>
          </a:effectRef>
          <a:fontRef idx="minor">
            <a:schemeClr val="tx1"/>
          </a:fontRef>
        </p:style>
      </p:cxnSp>
      <p:sp>
        <p:nvSpPr>
          <p:cNvPr id="20" name="ZoneTexte 19"/>
          <p:cNvSpPr txBox="1"/>
          <p:nvPr/>
        </p:nvSpPr>
        <p:spPr>
          <a:xfrm>
            <a:off x="4203478" y="4437631"/>
            <a:ext cx="1497526" cy="523220"/>
          </a:xfrm>
          <a:prstGeom prst="rect">
            <a:avLst/>
          </a:prstGeom>
          <a:noFill/>
        </p:spPr>
        <p:txBody>
          <a:bodyPr wrap="none" rtlCol="0">
            <a:spAutoFit/>
          </a:bodyPr>
          <a:lstStyle/>
          <a:p>
            <a:r>
              <a:rPr lang="fr-FR" sz="2800" dirty="0"/>
              <a:t>09/2001</a:t>
            </a:r>
          </a:p>
        </p:txBody>
      </p:sp>
      <p:cxnSp>
        <p:nvCxnSpPr>
          <p:cNvPr id="21" name="Connecteur droit 20"/>
          <p:cNvCxnSpPr>
            <a:stCxn id="37" idx="2"/>
            <a:endCxn id="17" idx="6"/>
          </p:cNvCxnSpPr>
          <p:nvPr/>
        </p:nvCxnSpPr>
        <p:spPr>
          <a:xfrm flipH="1">
            <a:off x="5206516" y="4139227"/>
            <a:ext cx="4162258" cy="4682"/>
          </a:xfrm>
          <a:prstGeom prst="line">
            <a:avLst/>
          </a:prstGeom>
          <a:ln w="38100">
            <a:prstDash val="solid"/>
          </a:ln>
        </p:spPr>
        <p:style>
          <a:lnRef idx="3">
            <a:schemeClr val="accent1"/>
          </a:lnRef>
          <a:fillRef idx="0">
            <a:schemeClr val="accent1"/>
          </a:fillRef>
          <a:effectRef idx="2">
            <a:schemeClr val="accent1"/>
          </a:effectRef>
          <a:fontRef idx="minor">
            <a:schemeClr val="tx1"/>
          </a:fontRef>
        </p:style>
      </p:cxnSp>
      <p:sp>
        <p:nvSpPr>
          <p:cNvPr id="26" name="Rectangle à coins arrondis 37"/>
          <p:cNvSpPr/>
          <p:nvPr/>
        </p:nvSpPr>
        <p:spPr>
          <a:xfrm>
            <a:off x="8929529" y="2412575"/>
            <a:ext cx="1294276" cy="74140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fr-FR" dirty="0"/>
              <a:t>UML 1.5</a:t>
            </a:r>
          </a:p>
        </p:txBody>
      </p:sp>
      <p:sp>
        <p:nvSpPr>
          <p:cNvPr id="28" name="Rectangle à coins arrondis 37"/>
          <p:cNvSpPr/>
          <p:nvPr/>
        </p:nvSpPr>
        <p:spPr>
          <a:xfrm>
            <a:off x="4350175" y="2442754"/>
            <a:ext cx="1294276" cy="74140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fr-FR" dirty="0"/>
              <a:t>UML 1.4</a:t>
            </a:r>
          </a:p>
        </p:txBody>
      </p:sp>
      <p:sp>
        <p:nvSpPr>
          <p:cNvPr id="37" name="Ellipse 36"/>
          <p:cNvSpPr/>
          <p:nvPr/>
        </p:nvSpPr>
        <p:spPr>
          <a:xfrm>
            <a:off x="9368774" y="3964566"/>
            <a:ext cx="422864" cy="349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ZoneTexte 37"/>
          <p:cNvSpPr txBox="1"/>
          <p:nvPr/>
        </p:nvSpPr>
        <p:spPr>
          <a:xfrm>
            <a:off x="8788600" y="4406055"/>
            <a:ext cx="1497526" cy="523220"/>
          </a:xfrm>
          <a:prstGeom prst="rect">
            <a:avLst/>
          </a:prstGeom>
          <a:noFill/>
        </p:spPr>
        <p:txBody>
          <a:bodyPr wrap="none" rtlCol="0">
            <a:spAutoFit/>
          </a:bodyPr>
          <a:lstStyle/>
          <a:p>
            <a:r>
              <a:rPr lang="fr-FR" sz="2800" dirty="0"/>
              <a:t>03/2003</a:t>
            </a:r>
          </a:p>
        </p:txBody>
      </p:sp>
      <p:cxnSp>
        <p:nvCxnSpPr>
          <p:cNvPr id="39" name="Connecteur droit 38"/>
          <p:cNvCxnSpPr>
            <a:stCxn id="37" idx="0"/>
            <a:endCxn id="26" idx="2"/>
          </p:cNvCxnSpPr>
          <p:nvPr/>
        </p:nvCxnSpPr>
        <p:spPr>
          <a:xfrm flipH="1" flipV="1">
            <a:off x="9576667" y="3153979"/>
            <a:ext cx="3539" cy="810587"/>
          </a:xfrm>
          <a:prstGeom prst="line">
            <a:avLst/>
          </a:prstGeom>
        </p:spPr>
        <p:style>
          <a:lnRef idx="3">
            <a:schemeClr val="accent1"/>
          </a:lnRef>
          <a:fillRef idx="0">
            <a:schemeClr val="accent1"/>
          </a:fillRef>
          <a:effectRef idx="2">
            <a:schemeClr val="accent1"/>
          </a:effectRef>
          <a:fontRef idx="minor">
            <a:schemeClr val="tx1"/>
          </a:fontRef>
        </p:style>
      </p:cxnSp>
      <p:sp>
        <p:nvSpPr>
          <p:cNvPr id="40" name="Ellipse 39"/>
          <p:cNvSpPr/>
          <p:nvPr/>
        </p:nvSpPr>
        <p:spPr>
          <a:xfrm>
            <a:off x="3080364" y="3973731"/>
            <a:ext cx="422864" cy="349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1" name="Connecteur droit 40"/>
          <p:cNvCxnSpPr>
            <a:stCxn id="43" idx="2"/>
            <a:endCxn id="40" idx="0"/>
          </p:cNvCxnSpPr>
          <p:nvPr/>
        </p:nvCxnSpPr>
        <p:spPr>
          <a:xfrm flipH="1">
            <a:off x="3291796" y="3188641"/>
            <a:ext cx="2229" cy="785090"/>
          </a:xfrm>
          <a:prstGeom prst="line">
            <a:avLst/>
          </a:prstGeom>
        </p:spPr>
        <p:style>
          <a:lnRef idx="3">
            <a:schemeClr val="accent1"/>
          </a:lnRef>
          <a:fillRef idx="0">
            <a:schemeClr val="accent1"/>
          </a:fillRef>
          <a:effectRef idx="2">
            <a:schemeClr val="accent1"/>
          </a:effectRef>
          <a:fontRef idx="minor">
            <a:schemeClr val="tx1"/>
          </a:fontRef>
        </p:style>
      </p:cxnSp>
      <p:sp>
        <p:nvSpPr>
          <p:cNvPr id="42" name="ZoneTexte 41"/>
          <p:cNvSpPr txBox="1"/>
          <p:nvPr/>
        </p:nvSpPr>
        <p:spPr>
          <a:xfrm>
            <a:off x="2500190" y="4442114"/>
            <a:ext cx="1497526" cy="523220"/>
          </a:xfrm>
          <a:prstGeom prst="rect">
            <a:avLst/>
          </a:prstGeom>
          <a:noFill/>
        </p:spPr>
        <p:txBody>
          <a:bodyPr wrap="none" rtlCol="0">
            <a:spAutoFit/>
          </a:bodyPr>
          <a:lstStyle/>
          <a:p>
            <a:r>
              <a:rPr lang="fr-FR" sz="2800" dirty="0"/>
              <a:t>03/2000</a:t>
            </a:r>
          </a:p>
        </p:txBody>
      </p:sp>
      <p:sp>
        <p:nvSpPr>
          <p:cNvPr id="43" name="Rectangle à coins arrondis 37"/>
          <p:cNvSpPr/>
          <p:nvPr/>
        </p:nvSpPr>
        <p:spPr>
          <a:xfrm>
            <a:off x="2646887" y="2447237"/>
            <a:ext cx="1294276" cy="74140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fr-FR" dirty="0"/>
              <a:t>UML 1.3</a:t>
            </a:r>
          </a:p>
        </p:txBody>
      </p:sp>
      <p:cxnSp>
        <p:nvCxnSpPr>
          <p:cNvPr id="52" name="Connecteur droit 51"/>
          <p:cNvCxnSpPr>
            <a:endCxn id="37" idx="6"/>
          </p:cNvCxnSpPr>
          <p:nvPr/>
        </p:nvCxnSpPr>
        <p:spPr>
          <a:xfrm flipH="1" flipV="1">
            <a:off x="9791638" y="4139227"/>
            <a:ext cx="2400362" cy="4682"/>
          </a:xfrm>
          <a:prstGeom prst="line">
            <a:avLst/>
          </a:prstGeom>
          <a:ln w="38100">
            <a:prstDash val="solid"/>
          </a:ln>
        </p:spPr>
        <p:style>
          <a:lnRef idx="3">
            <a:schemeClr val="accent1"/>
          </a:lnRef>
          <a:fillRef idx="0">
            <a:schemeClr val="accent1"/>
          </a:fillRef>
          <a:effectRef idx="2">
            <a:schemeClr val="accent1"/>
          </a:effectRef>
          <a:fontRef idx="minor">
            <a:schemeClr val="tx1"/>
          </a:fontRef>
        </p:style>
      </p:cxnSp>
      <p:sp>
        <p:nvSpPr>
          <p:cNvPr id="56" name="ZoneTexte 55"/>
          <p:cNvSpPr txBox="1"/>
          <p:nvPr/>
        </p:nvSpPr>
        <p:spPr>
          <a:xfrm>
            <a:off x="791232" y="5572457"/>
            <a:ext cx="3608295" cy="369332"/>
          </a:xfrm>
          <a:prstGeom prst="rect">
            <a:avLst/>
          </a:prstGeom>
          <a:noFill/>
        </p:spPr>
        <p:txBody>
          <a:bodyPr wrap="none" rtlCol="0">
            <a:spAutoFit/>
          </a:bodyPr>
          <a:lstStyle/>
          <a:p>
            <a:r>
              <a:rPr lang="fr-FR" dirty="0"/>
              <a:t>Source : </a:t>
            </a:r>
            <a:r>
              <a:rPr lang="fr-FR" dirty="0">
                <a:hlinkClick r:id="rId3"/>
              </a:rPr>
              <a:t>www.uml-diagrams.org</a:t>
            </a:r>
            <a:endParaRPr lang="fr-FR" dirty="0"/>
          </a:p>
        </p:txBody>
      </p:sp>
      <p:sp>
        <p:nvSpPr>
          <p:cNvPr id="3" name="Espace réservé du pied de page 2"/>
          <p:cNvSpPr>
            <a:spLocks noGrp="1"/>
          </p:cNvSpPr>
          <p:nvPr>
            <p:ph type="ftr" sz="quarter" idx="11"/>
          </p:nvPr>
        </p:nvSpPr>
        <p:spPr/>
        <p:txBody>
          <a:bodyPr/>
          <a:lstStyle/>
          <a:p>
            <a:r>
              <a:rPr lang="en-US" dirty="0"/>
              <a:t>UML et POO - Cyril Seguenot - 2016</a:t>
            </a:r>
          </a:p>
        </p:txBody>
      </p:sp>
      <p:sp>
        <p:nvSpPr>
          <p:cNvPr id="9" name="Espace réservé du numéro de diapositive 8"/>
          <p:cNvSpPr>
            <a:spLocks noGrp="1"/>
          </p:cNvSpPr>
          <p:nvPr>
            <p:ph type="sldNum" sz="quarter" idx="12"/>
          </p:nvPr>
        </p:nvSpPr>
        <p:spPr/>
        <p:txBody>
          <a:bodyPr/>
          <a:lstStyle/>
          <a:p>
            <a:fld id="{519954A3-9DFD-4C44-94BA-B95130A3BA1C}" type="slidenum">
              <a:rPr lang="en-US" smtClean="0"/>
              <a:t>8</a:t>
            </a:fld>
            <a:endParaRPr lang="en-US" dirty="0"/>
          </a:p>
        </p:txBody>
      </p:sp>
    </p:spTree>
    <p:extLst>
      <p:ext uri="{BB962C8B-B14F-4D97-AF65-F5344CB8AC3E}">
        <p14:creationId xmlns:p14="http://schemas.microsoft.com/office/powerpoint/2010/main" val="41577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1+#ppt_w/2"/>
                                          </p:val>
                                        </p:tav>
                                        <p:tav tm="100000">
                                          <p:val>
                                            <p:strVal val="#ppt_x"/>
                                          </p:val>
                                        </p:tav>
                                      </p:tavLst>
                                    </p:anim>
                                    <p:anim calcmode="lin" valueType="num">
                                      <p:cBhvr additive="base">
                                        <p:cTn id="30" dur="500" fill="hold"/>
                                        <p:tgtEl>
                                          <p:spTgt spid="11"/>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anim calcmode="lin" valueType="num">
                                      <p:cBhvr additive="base">
                                        <p:cTn id="33" dur="500" fill="hold"/>
                                        <p:tgtEl>
                                          <p:spTgt spid="40"/>
                                        </p:tgtEl>
                                        <p:attrNameLst>
                                          <p:attrName>ppt_x</p:attrName>
                                        </p:attrNameLst>
                                      </p:cBhvr>
                                      <p:tavLst>
                                        <p:tav tm="0">
                                          <p:val>
                                            <p:strVal val="1+#ppt_w/2"/>
                                          </p:val>
                                        </p:tav>
                                        <p:tav tm="100000">
                                          <p:val>
                                            <p:strVal val="#ppt_x"/>
                                          </p:val>
                                        </p:tav>
                                      </p:tavLst>
                                    </p:anim>
                                    <p:anim calcmode="lin" valueType="num">
                                      <p:cBhvr additive="base">
                                        <p:cTn id="34" dur="500" fill="hold"/>
                                        <p:tgtEl>
                                          <p:spTgt spid="40"/>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 calcmode="lin" valueType="num">
                                      <p:cBhvr additive="base">
                                        <p:cTn id="37" dur="500" fill="hold"/>
                                        <p:tgtEl>
                                          <p:spTgt spid="41"/>
                                        </p:tgtEl>
                                        <p:attrNameLst>
                                          <p:attrName>ppt_x</p:attrName>
                                        </p:attrNameLst>
                                      </p:cBhvr>
                                      <p:tavLst>
                                        <p:tav tm="0">
                                          <p:val>
                                            <p:strVal val="1+#ppt_w/2"/>
                                          </p:val>
                                        </p:tav>
                                        <p:tav tm="100000">
                                          <p:val>
                                            <p:strVal val="#ppt_x"/>
                                          </p:val>
                                        </p:tav>
                                      </p:tavLst>
                                    </p:anim>
                                    <p:anim calcmode="lin" valueType="num">
                                      <p:cBhvr additive="base">
                                        <p:cTn id="38" dur="500" fill="hold"/>
                                        <p:tgtEl>
                                          <p:spTgt spid="41"/>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anim calcmode="lin" valueType="num">
                                      <p:cBhvr additive="base">
                                        <p:cTn id="41" dur="500" fill="hold"/>
                                        <p:tgtEl>
                                          <p:spTgt spid="42"/>
                                        </p:tgtEl>
                                        <p:attrNameLst>
                                          <p:attrName>ppt_x</p:attrName>
                                        </p:attrNameLst>
                                      </p:cBhvr>
                                      <p:tavLst>
                                        <p:tav tm="0">
                                          <p:val>
                                            <p:strVal val="1+#ppt_w/2"/>
                                          </p:val>
                                        </p:tav>
                                        <p:tav tm="100000">
                                          <p:val>
                                            <p:strVal val="#ppt_x"/>
                                          </p:val>
                                        </p:tav>
                                      </p:tavLst>
                                    </p:anim>
                                    <p:anim calcmode="lin" valueType="num">
                                      <p:cBhvr additive="base">
                                        <p:cTn id="42" dur="500" fill="hold"/>
                                        <p:tgtEl>
                                          <p:spTgt spid="42"/>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anim calcmode="lin" valueType="num">
                                      <p:cBhvr additive="base">
                                        <p:cTn id="45" dur="500" fill="hold"/>
                                        <p:tgtEl>
                                          <p:spTgt spid="43"/>
                                        </p:tgtEl>
                                        <p:attrNameLst>
                                          <p:attrName>ppt_x</p:attrName>
                                        </p:attrNameLst>
                                      </p:cBhvr>
                                      <p:tavLst>
                                        <p:tav tm="0">
                                          <p:val>
                                            <p:strVal val="1+#ppt_w/2"/>
                                          </p:val>
                                        </p:tav>
                                        <p:tav tm="100000">
                                          <p:val>
                                            <p:strVal val="#ppt_x"/>
                                          </p:val>
                                        </p:tav>
                                      </p:tavLst>
                                    </p:anim>
                                    <p:anim calcmode="lin" valueType="num">
                                      <p:cBhvr additive="base">
                                        <p:cTn id="46"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1+#ppt_w/2"/>
                                          </p:val>
                                        </p:tav>
                                        <p:tav tm="100000">
                                          <p:val>
                                            <p:strVal val="#ppt_x"/>
                                          </p:val>
                                        </p:tav>
                                      </p:tavLst>
                                    </p:anim>
                                    <p:anim calcmode="lin" valueType="num">
                                      <p:cBhvr additive="base">
                                        <p:cTn id="52" dur="500" fill="hold"/>
                                        <p:tgtEl>
                                          <p:spTgt spid="17"/>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1+#ppt_w/2"/>
                                          </p:val>
                                        </p:tav>
                                        <p:tav tm="100000">
                                          <p:val>
                                            <p:strVal val="#ppt_x"/>
                                          </p:val>
                                        </p:tav>
                                      </p:tavLst>
                                    </p:anim>
                                    <p:anim calcmode="lin" valueType="num">
                                      <p:cBhvr additive="base">
                                        <p:cTn id="56" dur="500" fill="hold"/>
                                        <p:tgtEl>
                                          <p:spTgt spid="18"/>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500" fill="hold"/>
                                        <p:tgtEl>
                                          <p:spTgt spid="19"/>
                                        </p:tgtEl>
                                        <p:attrNameLst>
                                          <p:attrName>ppt_x</p:attrName>
                                        </p:attrNameLst>
                                      </p:cBhvr>
                                      <p:tavLst>
                                        <p:tav tm="0">
                                          <p:val>
                                            <p:strVal val="1+#ppt_w/2"/>
                                          </p:val>
                                        </p:tav>
                                        <p:tav tm="100000">
                                          <p:val>
                                            <p:strVal val="#ppt_x"/>
                                          </p:val>
                                        </p:tav>
                                      </p:tavLst>
                                    </p:anim>
                                    <p:anim calcmode="lin" valueType="num">
                                      <p:cBhvr additive="base">
                                        <p:cTn id="60" dur="500" fill="hold"/>
                                        <p:tgtEl>
                                          <p:spTgt spid="19"/>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additive="base">
                                        <p:cTn id="63" dur="500" fill="hold"/>
                                        <p:tgtEl>
                                          <p:spTgt spid="20"/>
                                        </p:tgtEl>
                                        <p:attrNameLst>
                                          <p:attrName>ppt_x</p:attrName>
                                        </p:attrNameLst>
                                      </p:cBhvr>
                                      <p:tavLst>
                                        <p:tav tm="0">
                                          <p:val>
                                            <p:strVal val="1+#ppt_w/2"/>
                                          </p:val>
                                        </p:tav>
                                        <p:tav tm="100000">
                                          <p:val>
                                            <p:strVal val="#ppt_x"/>
                                          </p:val>
                                        </p:tav>
                                      </p:tavLst>
                                    </p:anim>
                                    <p:anim calcmode="lin" valueType="num">
                                      <p:cBhvr additive="base">
                                        <p:cTn id="64" dur="500" fill="hold"/>
                                        <p:tgtEl>
                                          <p:spTgt spid="20"/>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anim calcmode="lin" valueType="num">
                                      <p:cBhvr additive="base">
                                        <p:cTn id="67" dur="500" fill="hold"/>
                                        <p:tgtEl>
                                          <p:spTgt spid="28"/>
                                        </p:tgtEl>
                                        <p:attrNameLst>
                                          <p:attrName>ppt_x</p:attrName>
                                        </p:attrNameLst>
                                      </p:cBhvr>
                                      <p:tavLst>
                                        <p:tav tm="0">
                                          <p:val>
                                            <p:strVal val="1+#ppt_w/2"/>
                                          </p:val>
                                        </p:tav>
                                        <p:tav tm="100000">
                                          <p:val>
                                            <p:strVal val="#ppt_x"/>
                                          </p:val>
                                        </p:tav>
                                      </p:tavLst>
                                    </p:anim>
                                    <p:anim calcmode="lin" valueType="num">
                                      <p:cBhvr additive="base">
                                        <p:cTn id="6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nodeType="clickEffect">
                                  <p:stCondLst>
                                    <p:cond delay="0"/>
                                  </p:stCondLst>
                                  <p:childTnLst>
                                    <p:set>
                                      <p:cBhvr>
                                        <p:cTn id="72" dur="1" fill="hold">
                                          <p:stCondLst>
                                            <p:cond delay="0"/>
                                          </p:stCondLst>
                                        </p:cTn>
                                        <p:tgtEl>
                                          <p:spTgt spid="21"/>
                                        </p:tgtEl>
                                        <p:attrNameLst>
                                          <p:attrName>style.visibility</p:attrName>
                                        </p:attrNameLst>
                                      </p:cBhvr>
                                      <p:to>
                                        <p:strVal val="visible"/>
                                      </p:to>
                                    </p:set>
                                    <p:anim calcmode="lin" valueType="num">
                                      <p:cBhvr additive="base">
                                        <p:cTn id="73" dur="500" fill="hold"/>
                                        <p:tgtEl>
                                          <p:spTgt spid="21"/>
                                        </p:tgtEl>
                                        <p:attrNameLst>
                                          <p:attrName>ppt_x</p:attrName>
                                        </p:attrNameLst>
                                      </p:cBhvr>
                                      <p:tavLst>
                                        <p:tav tm="0">
                                          <p:val>
                                            <p:strVal val="1+#ppt_w/2"/>
                                          </p:val>
                                        </p:tav>
                                        <p:tav tm="100000">
                                          <p:val>
                                            <p:strVal val="#ppt_x"/>
                                          </p:val>
                                        </p:tav>
                                      </p:tavLst>
                                    </p:anim>
                                    <p:anim calcmode="lin" valueType="num">
                                      <p:cBhvr additive="base">
                                        <p:cTn id="74" dur="500" fill="hold"/>
                                        <p:tgtEl>
                                          <p:spTgt spid="21"/>
                                        </p:tgtEl>
                                        <p:attrNameLst>
                                          <p:attrName>ppt_y</p:attrName>
                                        </p:attrNameLst>
                                      </p:cBhvr>
                                      <p:tavLst>
                                        <p:tav tm="0">
                                          <p:val>
                                            <p:strVal val="#ppt_y"/>
                                          </p:val>
                                        </p:tav>
                                        <p:tav tm="100000">
                                          <p:val>
                                            <p:strVal val="#ppt_y"/>
                                          </p:val>
                                        </p:tav>
                                      </p:tavLst>
                                    </p:anim>
                                  </p:childTnLst>
                                </p:cTn>
                              </p:par>
                              <p:par>
                                <p:cTn id="75" presetID="2" presetClass="entr" presetSubtype="2" fill="hold" grpId="0" nodeType="withEffect">
                                  <p:stCondLst>
                                    <p:cond delay="0"/>
                                  </p:stCondLst>
                                  <p:childTnLst>
                                    <p:set>
                                      <p:cBhvr>
                                        <p:cTn id="76" dur="1" fill="hold">
                                          <p:stCondLst>
                                            <p:cond delay="0"/>
                                          </p:stCondLst>
                                        </p:cTn>
                                        <p:tgtEl>
                                          <p:spTgt spid="26"/>
                                        </p:tgtEl>
                                        <p:attrNameLst>
                                          <p:attrName>style.visibility</p:attrName>
                                        </p:attrNameLst>
                                      </p:cBhvr>
                                      <p:to>
                                        <p:strVal val="visible"/>
                                      </p:to>
                                    </p:set>
                                    <p:anim calcmode="lin" valueType="num">
                                      <p:cBhvr additive="base">
                                        <p:cTn id="77" dur="500" fill="hold"/>
                                        <p:tgtEl>
                                          <p:spTgt spid="26"/>
                                        </p:tgtEl>
                                        <p:attrNameLst>
                                          <p:attrName>ppt_x</p:attrName>
                                        </p:attrNameLst>
                                      </p:cBhvr>
                                      <p:tavLst>
                                        <p:tav tm="0">
                                          <p:val>
                                            <p:strVal val="1+#ppt_w/2"/>
                                          </p:val>
                                        </p:tav>
                                        <p:tav tm="100000">
                                          <p:val>
                                            <p:strVal val="#ppt_x"/>
                                          </p:val>
                                        </p:tav>
                                      </p:tavLst>
                                    </p:anim>
                                    <p:anim calcmode="lin" valueType="num">
                                      <p:cBhvr additive="base">
                                        <p:cTn id="78" dur="500" fill="hold"/>
                                        <p:tgtEl>
                                          <p:spTgt spid="26"/>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0"/>
                                  </p:stCondLst>
                                  <p:childTnLst>
                                    <p:set>
                                      <p:cBhvr>
                                        <p:cTn id="80" dur="1" fill="hold">
                                          <p:stCondLst>
                                            <p:cond delay="0"/>
                                          </p:stCondLst>
                                        </p:cTn>
                                        <p:tgtEl>
                                          <p:spTgt spid="37"/>
                                        </p:tgtEl>
                                        <p:attrNameLst>
                                          <p:attrName>style.visibility</p:attrName>
                                        </p:attrNameLst>
                                      </p:cBhvr>
                                      <p:to>
                                        <p:strVal val="visible"/>
                                      </p:to>
                                    </p:set>
                                    <p:anim calcmode="lin" valueType="num">
                                      <p:cBhvr additive="base">
                                        <p:cTn id="81" dur="500" fill="hold"/>
                                        <p:tgtEl>
                                          <p:spTgt spid="37"/>
                                        </p:tgtEl>
                                        <p:attrNameLst>
                                          <p:attrName>ppt_x</p:attrName>
                                        </p:attrNameLst>
                                      </p:cBhvr>
                                      <p:tavLst>
                                        <p:tav tm="0">
                                          <p:val>
                                            <p:strVal val="1+#ppt_w/2"/>
                                          </p:val>
                                        </p:tav>
                                        <p:tav tm="100000">
                                          <p:val>
                                            <p:strVal val="#ppt_x"/>
                                          </p:val>
                                        </p:tav>
                                      </p:tavLst>
                                    </p:anim>
                                    <p:anim calcmode="lin" valueType="num">
                                      <p:cBhvr additive="base">
                                        <p:cTn id="82" dur="500" fill="hold"/>
                                        <p:tgtEl>
                                          <p:spTgt spid="37"/>
                                        </p:tgtEl>
                                        <p:attrNameLst>
                                          <p:attrName>ppt_y</p:attrName>
                                        </p:attrNameLst>
                                      </p:cBhvr>
                                      <p:tavLst>
                                        <p:tav tm="0">
                                          <p:val>
                                            <p:strVal val="#ppt_y"/>
                                          </p:val>
                                        </p:tav>
                                        <p:tav tm="100000">
                                          <p:val>
                                            <p:strVal val="#ppt_y"/>
                                          </p:val>
                                        </p:tav>
                                      </p:tavLst>
                                    </p:anim>
                                  </p:childTnLst>
                                </p:cTn>
                              </p:par>
                              <p:par>
                                <p:cTn id="83" presetID="2" presetClass="entr" presetSubtype="2" fill="hold" grpId="0" nodeType="withEffect">
                                  <p:stCondLst>
                                    <p:cond delay="0"/>
                                  </p:stCondLst>
                                  <p:childTnLst>
                                    <p:set>
                                      <p:cBhvr>
                                        <p:cTn id="84" dur="1" fill="hold">
                                          <p:stCondLst>
                                            <p:cond delay="0"/>
                                          </p:stCondLst>
                                        </p:cTn>
                                        <p:tgtEl>
                                          <p:spTgt spid="38"/>
                                        </p:tgtEl>
                                        <p:attrNameLst>
                                          <p:attrName>style.visibility</p:attrName>
                                        </p:attrNameLst>
                                      </p:cBhvr>
                                      <p:to>
                                        <p:strVal val="visible"/>
                                      </p:to>
                                    </p:set>
                                    <p:anim calcmode="lin" valueType="num">
                                      <p:cBhvr additive="base">
                                        <p:cTn id="85" dur="500" fill="hold"/>
                                        <p:tgtEl>
                                          <p:spTgt spid="38"/>
                                        </p:tgtEl>
                                        <p:attrNameLst>
                                          <p:attrName>ppt_x</p:attrName>
                                        </p:attrNameLst>
                                      </p:cBhvr>
                                      <p:tavLst>
                                        <p:tav tm="0">
                                          <p:val>
                                            <p:strVal val="1+#ppt_w/2"/>
                                          </p:val>
                                        </p:tav>
                                        <p:tav tm="100000">
                                          <p:val>
                                            <p:strVal val="#ppt_x"/>
                                          </p:val>
                                        </p:tav>
                                      </p:tavLst>
                                    </p:anim>
                                    <p:anim calcmode="lin" valueType="num">
                                      <p:cBhvr additive="base">
                                        <p:cTn id="86" dur="500" fill="hold"/>
                                        <p:tgtEl>
                                          <p:spTgt spid="38"/>
                                        </p:tgtEl>
                                        <p:attrNameLst>
                                          <p:attrName>ppt_y</p:attrName>
                                        </p:attrNameLst>
                                      </p:cBhvr>
                                      <p:tavLst>
                                        <p:tav tm="0">
                                          <p:val>
                                            <p:strVal val="#ppt_y"/>
                                          </p:val>
                                        </p:tav>
                                        <p:tav tm="100000">
                                          <p:val>
                                            <p:strVal val="#ppt_y"/>
                                          </p:val>
                                        </p:tav>
                                      </p:tavLst>
                                    </p:anim>
                                  </p:childTnLst>
                                </p:cTn>
                              </p:par>
                              <p:par>
                                <p:cTn id="87" presetID="2" presetClass="entr" presetSubtype="2" fill="hold" nodeType="withEffect">
                                  <p:stCondLst>
                                    <p:cond delay="0"/>
                                  </p:stCondLst>
                                  <p:childTnLst>
                                    <p:set>
                                      <p:cBhvr>
                                        <p:cTn id="88" dur="1" fill="hold">
                                          <p:stCondLst>
                                            <p:cond delay="0"/>
                                          </p:stCondLst>
                                        </p:cTn>
                                        <p:tgtEl>
                                          <p:spTgt spid="39"/>
                                        </p:tgtEl>
                                        <p:attrNameLst>
                                          <p:attrName>style.visibility</p:attrName>
                                        </p:attrNameLst>
                                      </p:cBhvr>
                                      <p:to>
                                        <p:strVal val="visible"/>
                                      </p:to>
                                    </p:set>
                                    <p:anim calcmode="lin" valueType="num">
                                      <p:cBhvr additive="base">
                                        <p:cTn id="89" dur="500" fill="hold"/>
                                        <p:tgtEl>
                                          <p:spTgt spid="39"/>
                                        </p:tgtEl>
                                        <p:attrNameLst>
                                          <p:attrName>ppt_x</p:attrName>
                                        </p:attrNameLst>
                                      </p:cBhvr>
                                      <p:tavLst>
                                        <p:tav tm="0">
                                          <p:val>
                                            <p:strVal val="1+#ppt_w/2"/>
                                          </p:val>
                                        </p:tav>
                                        <p:tav tm="100000">
                                          <p:val>
                                            <p:strVal val="#ppt_x"/>
                                          </p:val>
                                        </p:tav>
                                      </p:tavLst>
                                    </p:anim>
                                    <p:anim calcmode="lin" valueType="num">
                                      <p:cBhvr additive="base">
                                        <p:cTn id="90"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2" fill="hold" nodeType="clickEffect">
                                  <p:stCondLst>
                                    <p:cond delay="0"/>
                                  </p:stCondLst>
                                  <p:childTnLst>
                                    <p:set>
                                      <p:cBhvr>
                                        <p:cTn id="94" dur="1" fill="hold">
                                          <p:stCondLst>
                                            <p:cond delay="0"/>
                                          </p:stCondLst>
                                        </p:cTn>
                                        <p:tgtEl>
                                          <p:spTgt spid="52"/>
                                        </p:tgtEl>
                                        <p:attrNameLst>
                                          <p:attrName>style.visibility</p:attrName>
                                        </p:attrNameLst>
                                      </p:cBhvr>
                                      <p:to>
                                        <p:strVal val="visible"/>
                                      </p:to>
                                    </p:set>
                                    <p:anim calcmode="lin" valueType="num">
                                      <p:cBhvr additive="base">
                                        <p:cTn id="95" dur="500" fill="hold"/>
                                        <p:tgtEl>
                                          <p:spTgt spid="52"/>
                                        </p:tgtEl>
                                        <p:attrNameLst>
                                          <p:attrName>ppt_x</p:attrName>
                                        </p:attrNameLst>
                                      </p:cBhvr>
                                      <p:tavLst>
                                        <p:tav tm="0">
                                          <p:val>
                                            <p:strVal val="1+#ppt_w/2"/>
                                          </p:val>
                                        </p:tav>
                                        <p:tav tm="100000">
                                          <p:val>
                                            <p:strVal val="#ppt_x"/>
                                          </p:val>
                                        </p:tav>
                                      </p:tavLst>
                                    </p:anim>
                                    <p:anim calcmode="lin" valueType="num">
                                      <p:cBhvr additive="base">
                                        <p:cTn id="96" dur="5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17" grpId="0" animBg="1"/>
      <p:bldP spid="20" grpId="0"/>
      <p:bldP spid="26" grpId="0" animBg="1"/>
      <p:bldP spid="28" grpId="0" animBg="1"/>
      <p:bldP spid="37" grpId="0" animBg="1"/>
      <p:bldP spid="38" grpId="0"/>
      <p:bldP spid="40" grpId="0" animBg="1"/>
      <p:bldP spid="42" grpId="0"/>
      <p:bldP spid="4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UML – versions majeures</a:t>
            </a:r>
          </a:p>
        </p:txBody>
      </p:sp>
      <p:cxnSp>
        <p:nvCxnSpPr>
          <p:cNvPr id="4" name="Connecteur droit 3"/>
          <p:cNvCxnSpPr>
            <a:stCxn id="5" idx="2"/>
          </p:cNvCxnSpPr>
          <p:nvPr/>
        </p:nvCxnSpPr>
        <p:spPr>
          <a:xfrm flipH="1">
            <a:off x="-121024" y="4136839"/>
            <a:ext cx="1549599" cy="0"/>
          </a:xfrm>
          <a:prstGeom prst="line">
            <a:avLst/>
          </a:prstGeom>
          <a:ln w="38100">
            <a:prstDash val="solid"/>
          </a:ln>
        </p:spPr>
        <p:style>
          <a:lnRef idx="3">
            <a:schemeClr val="accent1"/>
          </a:lnRef>
          <a:fillRef idx="0">
            <a:schemeClr val="accent1"/>
          </a:fillRef>
          <a:effectRef idx="2">
            <a:schemeClr val="accent1"/>
          </a:effectRef>
          <a:fontRef idx="minor">
            <a:schemeClr val="tx1"/>
          </a:fontRef>
        </p:style>
      </p:cxnSp>
      <p:sp>
        <p:nvSpPr>
          <p:cNvPr id="5" name="Ellipse 4"/>
          <p:cNvSpPr/>
          <p:nvPr/>
        </p:nvSpPr>
        <p:spPr>
          <a:xfrm>
            <a:off x="1428575" y="3962178"/>
            <a:ext cx="422865" cy="349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à coins arrondis 37"/>
          <p:cNvSpPr/>
          <p:nvPr/>
        </p:nvSpPr>
        <p:spPr>
          <a:xfrm>
            <a:off x="996449" y="2442754"/>
            <a:ext cx="1294276" cy="74140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fr-FR" dirty="0"/>
              <a:t>UML 2.0</a:t>
            </a:r>
          </a:p>
        </p:txBody>
      </p:sp>
      <p:cxnSp>
        <p:nvCxnSpPr>
          <p:cNvPr id="7" name="Connecteur droit 6"/>
          <p:cNvCxnSpPr>
            <a:stCxn id="5" idx="0"/>
            <a:endCxn id="6" idx="2"/>
          </p:cNvCxnSpPr>
          <p:nvPr/>
        </p:nvCxnSpPr>
        <p:spPr>
          <a:xfrm flipV="1">
            <a:off x="1640008" y="3184158"/>
            <a:ext cx="3579" cy="778020"/>
          </a:xfrm>
          <a:prstGeom prst="line">
            <a:avLst/>
          </a:prstGeom>
        </p:spPr>
        <p:style>
          <a:lnRef idx="3">
            <a:schemeClr val="accent1"/>
          </a:lnRef>
          <a:fillRef idx="0">
            <a:schemeClr val="accent1"/>
          </a:fillRef>
          <a:effectRef idx="2">
            <a:schemeClr val="accent1"/>
          </a:effectRef>
          <a:fontRef idx="minor">
            <a:schemeClr val="tx1"/>
          </a:fontRef>
        </p:style>
      </p:cxnSp>
      <p:sp>
        <p:nvSpPr>
          <p:cNvPr id="8" name="ZoneTexte 7"/>
          <p:cNvSpPr txBox="1"/>
          <p:nvPr/>
        </p:nvSpPr>
        <p:spPr>
          <a:xfrm>
            <a:off x="791232" y="4437631"/>
            <a:ext cx="1497526" cy="523220"/>
          </a:xfrm>
          <a:prstGeom prst="rect">
            <a:avLst/>
          </a:prstGeom>
          <a:noFill/>
        </p:spPr>
        <p:txBody>
          <a:bodyPr wrap="none" rtlCol="0">
            <a:spAutoFit/>
          </a:bodyPr>
          <a:lstStyle/>
          <a:p>
            <a:r>
              <a:rPr lang="fr-FR" sz="2800" dirty="0"/>
              <a:t>08/2005</a:t>
            </a:r>
          </a:p>
        </p:txBody>
      </p:sp>
      <p:cxnSp>
        <p:nvCxnSpPr>
          <p:cNvPr id="11" name="Connecteur droit 10"/>
          <p:cNvCxnSpPr>
            <a:stCxn id="25" idx="2"/>
            <a:endCxn id="5" idx="6"/>
          </p:cNvCxnSpPr>
          <p:nvPr/>
        </p:nvCxnSpPr>
        <p:spPr>
          <a:xfrm flipH="1" flipV="1">
            <a:off x="1851440" y="4136839"/>
            <a:ext cx="3622484" cy="11553"/>
          </a:xfrm>
          <a:prstGeom prst="line">
            <a:avLst/>
          </a:prstGeom>
          <a:ln w="38100">
            <a:prstDash val="solid"/>
          </a:ln>
        </p:spPr>
        <p:style>
          <a:lnRef idx="3">
            <a:schemeClr val="accent1"/>
          </a:lnRef>
          <a:fillRef idx="0">
            <a:schemeClr val="accent1"/>
          </a:fillRef>
          <a:effectRef idx="2">
            <a:schemeClr val="accent1"/>
          </a:effectRef>
          <a:fontRef idx="minor">
            <a:schemeClr val="tx1"/>
          </a:fontRef>
        </p:style>
      </p:cxnSp>
      <p:sp>
        <p:nvSpPr>
          <p:cNvPr id="17" name="Ellipse 16"/>
          <p:cNvSpPr/>
          <p:nvPr/>
        </p:nvSpPr>
        <p:spPr>
          <a:xfrm>
            <a:off x="7822674" y="3969248"/>
            <a:ext cx="422864" cy="349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a:stCxn id="28" idx="2"/>
            <a:endCxn id="17" idx="0"/>
          </p:cNvCxnSpPr>
          <p:nvPr/>
        </p:nvCxnSpPr>
        <p:spPr>
          <a:xfrm flipH="1">
            <a:off x="8034106" y="3184158"/>
            <a:ext cx="2229" cy="785090"/>
          </a:xfrm>
          <a:prstGeom prst="line">
            <a:avLst/>
          </a:prstGeom>
        </p:spPr>
        <p:style>
          <a:lnRef idx="3">
            <a:schemeClr val="accent1"/>
          </a:lnRef>
          <a:fillRef idx="0">
            <a:schemeClr val="accent1"/>
          </a:fillRef>
          <a:effectRef idx="2">
            <a:schemeClr val="accent1"/>
          </a:effectRef>
          <a:fontRef idx="minor">
            <a:schemeClr val="tx1"/>
          </a:fontRef>
        </p:style>
      </p:cxnSp>
      <p:sp>
        <p:nvSpPr>
          <p:cNvPr id="20" name="ZoneTexte 19"/>
          <p:cNvSpPr txBox="1"/>
          <p:nvPr/>
        </p:nvSpPr>
        <p:spPr>
          <a:xfrm>
            <a:off x="7242500" y="4437631"/>
            <a:ext cx="1497526" cy="523220"/>
          </a:xfrm>
          <a:prstGeom prst="rect">
            <a:avLst/>
          </a:prstGeom>
          <a:noFill/>
        </p:spPr>
        <p:txBody>
          <a:bodyPr wrap="none" rtlCol="0">
            <a:spAutoFit/>
          </a:bodyPr>
          <a:lstStyle/>
          <a:p>
            <a:r>
              <a:rPr lang="fr-FR" sz="2800" dirty="0"/>
              <a:t>08/2011</a:t>
            </a:r>
          </a:p>
        </p:txBody>
      </p:sp>
      <p:cxnSp>
        <p:nvCxnSpPr>
          <p:cNvPr id="21" name="Connecteur droit 20"/>
          <p:cNvCxnSpPr>
            <a:endCxn id="17" idx="6"/>
          </p:cNvCxnSpPr>
          <p:nvPr/>
        </p:nvCxnSpPr>
        <p:spPr>
          <a:xfrm flipH="1">
            <a:off x="8245538" y="4143909"/>
            <a:ext cx="4104241" cy="0"/>
          </a:xfrm>
          <a:prstGeom prst="line">
            <a:avLst/>
          </a:prstGeom>
          <a:ln w="38100">
            <a:prstDash val="solid"/>
          </a:ln>
        </p:spPr>
        <p:style>
          <a:lnRef idx="3">
            <a:schemeClr val="accent1"/>
          </a:lnRef>
          <a:fillRef idx="0">
            <a:schemeClr val="accent1"/>
          </a:fillRef>
          <a:effectRef idx="2">
            <a:schemeClr val="accent1"/>
          </a:effectRef>
          <a:fontRef idx="minor">
            <a:schemeClr val="tx1"/>
          </a:fontRef>
        </p:style>
      </p:cxnSp>
      <p:sp>
        <p:nvSpPr>
          <p:cNvPr id="28" name="Rectangle à coins arrondis 37"/>
          <p:cNvSpPr/>
          <p:nvPr/>
        </p:nvSpPr>
        <p:spPr>
          <a:xfrm>
            <a:off x="7389197" y="2442754"/>
            <a:ext cx="1294276" cy="74140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fr-FR" dirty="0"/>
              <a:t>UML 2.4.1</a:t>
            </a:r>
          </a:p>
        </p:txBody>
      </p:sp>
      <p:sp>
        <p:nvSpPr>
          <p:cNvPr id="25" name="Ellipse 24"/>
          <p:cNvSpPr/>
          <p:nvPr/>
        </p:nvSpPr>
        <p:spPr>
          <a:xfrm>
            <a:off x="5473924" y="3973731"/>
            <a:ext cx="422864" cy="349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7" name="Connecteur droit 26"/>
          <p:cNvCxnSpPr>
            <a:stCxn id="30" idx="2"/>
            <a:endCxn id="25" idx="0"/>
          </p:cNvCxnSpPr>
          <p:nvPr/>
        </p:nvCxnSpPr>
        <p:spPr>
          <a:xfrm flipH="1">
            <a:off x="5685356" y="3202088"/>
            <a:ext cx="2229" cy="771643"/>
          </a:xfrm>
          <a:prstGeom prst="line">
            <a:avLst/>
          </a:prstGeom>
        </p:spPr>
        <p:style>
          <a:lnRef idx="3">
            <a:schemeClr val="accent1"/>
          </a:lnRef>
          <a:fillRef idx="0">
            <a:schemeClr val="accent1"/>
          </a:fillRef>
          <a:effectRef idx="2">
            <a:schemeClr val="accent1"/>
          </a:effectRef>
          <a:fontRef idx="minor">
            <a:schemeClr val="tx1"/>
          </a:fontRef>
        </p:style>
      </p:cxnSp>
      <p:sp>
        <p:nvSpPr>
          <p:cNvPr id="29" name="ZoneTexte 28"/>
          <p:cNvSpPr txBox="1"/>
          <p:nvPr/>
        </p:nvSpPr>
        <p:spPr>
          <a:xfrm>
            <a:off x="4893750" y="4455561"/>
            <a:ext cx="1497526" cy="523220"/>
          </a:xfrm>
          <a:prstGeom prst="rect">
            <a:avLst/>
          </a:prstGeom>
          <a:noFill/>
        </p:spPr>
        <p:txBody>
          <a:bodyPr wrap="none" rtlCol="0">
            <a:spAutoFit/>
          </a:bodyPr>
          <a:lstStyle/>
          <a:p>
            <a:r>
              <a:rPr lang="fr-FR" sz="2800" dirty="0"/>
              <a:t>02/2009</a:t>
            </a:r>
          </a:p>
        </p:txBody>
      </p:sp>
      <p:sp>
        <p:nvSpPr>
          <p:cNvPr id="30" name="Rectangle à coins arrondis 37"/>
          <p:cNvSpPr/>
          <p:nvPr/>
        </p:nvSpPr>
        <p:spPr>
          <a:xfrm>
            <a:off x="5040447" y="2460684"/>
            <a:ext cx="1294276" cy="74140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fr-FR" dirty="0"/>
              <a:t>UML 2.2</a:t>
            </a:r>
          </a:p>
        </p:txBody>
      </p:sp>
      <p:cxnSp>
        <p:nvCxnSpPr>
          <p:cNvPr id="31" name="Connecteur droit 30"/>
          <p:cNvCxnSpPr>
            <a:stCxn id="17" idx="2"/>
            <a:endCxn id="25" idx="6"/>
          </p:cNvCxnSpPr>
          <p:nvPr/>
        </p:nvCxnSpPr>
        <p:spPr>
          <a:xfrm flipH="1">
            <a:off x="5896788" y="4143909"/>
            <a:ext cx="1925886" cy="4483"/>
          </a:xfrm>
          <a:prstGeom prst="line">
            <a:avLst/>
          </a:prstGeom>
          <a:ln w="38100">
            <a:prstDash val="solid"/>
          </a:ln>
        </p:spPr>
        <p:style>
          <a:lnRef idx="3">
            <a:schemeClr val="accent1"/>
          </a:lnRef>
          <a:fillRef idx="0">
            <a:schemeClr val="accent1"/>
          </a:fillRef>
          <a:effectRef idx="2">
            <a:schemeClr val="accent1"/>
          </a:effectRef>
          <a:fontRef idx="minor">
            <a:schemeClr val="tx1"/>
          </a:fontRef>
        </p:style>
      </p:cxnSp>
      <p:sp>
        <p:nvSpPr>
          <p:cNvPr id="3" name="Espace réservé du pied de page 2"/>
          <p:cNvSpPr>
            <a:spLocks noGrp="1"/>
          </p:cNvSpPr>
          <p:nvPr>
            <p:ph type="ftr" sz="quarter" idx="11"/>
          </p:nvPr>
        </p:nvSpPr>
        <p:spPr/>
        <p:txBody>
          <a:bodyPr/>
          <a:lstStyle/>
          <a:p>
            <a:r>
              <a:rPr lang="en-US"/>
              <a:t>UML et POO - Cyril Seguenot - 2016</a:t>
            </a:r>
            <a:endParaRPr lang="en-US" dirty="0"/>
          </a:p>
        </p:txBody>
      </p:sp>
      <p:sp>
        <p:nvSpPr>
          <p:cNvPr id="9" name="Espace réservé du numéro de diapositive 8"/>
          <p:cNvSpPr>
            <a:spLocks noGrp="1"/>
          </p:cNvSpPr>
          <p:nvPr>
            <p:ph type="sldNum" sz="quarter" idx="12"/>
          </p:nvPr>
        </p:nvSpPr>
        <p:spPr/>
        <p:txBody>
          <a:bodyPr/>
          <a:lstStyle/>
          <a:p>
            <a:fld id="{519954A3-9DFD-4C44-94BA-B95130A3BA1C}" type="slidenum">
              <a:rPr lang="en-US" smtClean="0"/>
              <a:t>9</a:t>
            </a:fld>
            <a:endParaRPr lang="en-US" dirty="0"/>
          </a:p>
        </p:txBody>
      </p:sp>
    </p:spTree>
    <p:extLst>
      <p:ext uri="{BB962C8B-B14F-4D97-AF65-F5344CB8AC3E}">
        <p14:creationId xmlns:p14="http://schemas.microsoft.com/office/powerpoint/2010/main" val="123064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1+#ppt_w/2"/>
                                          </p:val>
                                        </p:tav>
                                        <p:tav tm="100000">
                                          <p:val>
                                            <p:strVal val="#ppt_x"/>
                                          </p:val>
                                        </p:tav>
                                      </p:tavLst>
                                    </p:anim>
                                    <p:anim calcmode="lin" valueType="num">
                                      <p:cBhvr additive="base">
                                        <p:cTn id="30" dur="500" fill="hold"/>
                                        <p:tgtEl>
                                          <p:spTgt spid="11"/>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additive="base">
                                        <p:cTn id="33" dur="500" fill="hold"/>
                                        <p:tgtEl>
                                          <p:spTgt spid="25"/>
                                        </p:tgtEl>
                                        <p:attrNameLst>
                                          <p:attrName>ppt_x</p:attrName>
                                        </p:attrNameLst>
                                      </p:cBhvr>
                                      <p:tavLst>
                                        <p:tav tm="0">
                                          <p:val>
                                            <p:strVal val="1+#ppt_w/2"/>
                                          </p:val>
                                        </p:tav>
                                        <p:tav tm="100000">
                                          <p:val>
                                            <p:strVal val="#ppt_x"/>
                                          </p:val>
                                        </p:tav>
                                      </p:tavLst>
                                    </p:anim>
                                    <p:anim calcmode="lin" valueType="num">
                                      <p:cBhvr additive="base">
                                        <p:cTn id="34" dur="500" fill="hold"/>
                                        <p:tgtEl>
                                          <p:spTgt spid="25"/>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1+#ppt_w/2"/>
                                          </p:val>
                                        </p:tav>
                                        <p:tav tm="100000">
                                          <p:val>
                                            <p:strVal val="#ppt_x"/>
                                          </p:val>
                                        </p:tav>
                                      </p:tavLst>
                                    </p:anim>
                                    <p:anim calcmode="lin" valueType="num">
                                      <p:cBhvr additive="base">
                                        <p:cTn id="38" dur="500" fill="hold"/>
                                        <p:tgtEl>
                                          <p:spTgt spid="27"/>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500" fill="hold"/>
                                        <p:tgtEl>
                                          <p:spTgt spid="29"/>
                                        </p:tgtEl>
                                        <p:attrNameLst>
                                          <p:attrName>ppt_x</p:attrName>
                                        </p:attrNameLst>
                                      </p:cBhvr>
                                      <p:tavLst>
                                        <p:tav tm="0">
                                          <p:val>
                                            <p:strVal val="1+#ppt_w/2"/>
                                          </p:val>
                                        </p:tav>
                                        <p:tav tm="100000">
                                          <p:val>
                                            <p:strVal val="#ppt_x"/>
                                          </p:val>
                                        </p:tav>
                                      </p:tavLst>
                                    </p:anim>
                                    <p:anim calcmode="lin" valueType="num">
                                      <p:cBhvr additive="base">
                                        <p:cTn id="42" dur="500" fill="hold"/>
                                        <p:tgtEl>
                                          <p:spTgt spid="29"/>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additive="base">
                                        <p:cTn id="45" dur="500" fill="hold"/>
                                        <p:tgtEl>
                                          <p:spTgt spid="30"/>
                                        </p:tgtEl>
                                        <p:attrNameLst>
                                          <p:attrName>ppt_x</p:attrName>
                                        </p:attrNameLst>
                                      </p:cBhvr>
                                      <p:tavLst>
                                        <p:tav tm="0">
                                          <p:val>
                                            <p:strVal val="1+#ppt_w/2"/>
                                          </p:val>
                                        </p:tav>
                                        <p:tav tm="100000">
                                          <p:val>
                                            <p:strVal val="#ppt_x"/>
                                          </p:val>
                                        </p:tav>
                                      </p:tavLst>
                                    </p:anim>
                                    <p:anim calcmode="lin" valueType="num">
                                      <p:cBhvr additive="base">
                                        <p:cTn id="46"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1+#ppt_w/2"/>
                                          </p:val>
                                        </p:tav>
                                        <p:tav tm="100000">
                                          <p:val>
                                            <p:strVal val="#ppt_x"/>
                                          </p:val>
                                        </p:tav>
                                      </p:tavLst>
                                    </p:anim>
                                    <p:anim calcmode="lin" valueType="num">
                                      <p:cBhvr additive="base">
                                        <p:cTn id="52" dur="500" fill="hold"/>
                                        <p:tgtEl>
                                          <p:spTgt spid="17"/>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1+#ppt_w/2"/>
                                          </p:val>
                                        </p:tav>
                                        <p:tav tm="100000">
                                          <p:val>
                                            <p:strVal val="#ppt_x"/>
                                          </p:val>
                                        </p:tav>
                                      </p:tavLst>
                                    </p:anim>
                                    <p:anim calcmode="lin" valueType="num">
                                      <p:cBhvr additive="base">
                                        <p:cTn id="56" dur="500" fill="hold"/>
                                        <p:tgtEl>
                                          <p:spTgt spid="19"/>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additive="base">
                                        <p:cTn id="59" dur="500" fill="hold"/>
                                        <p:tgtEl>
                                          <p:spTgt spid="20"/>
                                        </p:tgtEl>
                                        <p:attrNameLst>
                                          <p:attrName>ppt_x</p:attrName>
                                        </p:attrNameLst>
                                      </p:cBhvr>
                                      <p:tavLst>
                                        <p:tav tm="0">
                                          <p:val>
                                            <p:strVal val="1+#ppt_w/2"/>
                                          </p:val>
                                        </p:tav>
                                        <p:tav tm="100000">
                                          <p:val>
                                            <p:strVal val="#ppt_x"/>
                                          </p:val>
                                        </p:tav>
                                      </p:tavLst>
                                    </p:anim>
                                    <p:anim calcmode="lin" valueType="num">
                                      <p:cBhvr additive="base">
                                        <p:cTn id="60" dur="500" fill="hold"/>
                                        <p:tgtEl>
                                          <p:spTgt spid="20"/>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 calcmode="lin" valueType="num">
                                      <p:cBhvr additive="base">
                                        <p:cTn id="63" dur="500" fill="hold"/>
                                        <p:tgtEl>
                                          <p:spTgt spid="28"/>
                                        </p:tgtEl>
                                        <p:attrNameLst>
                                          <p:attrName>ppt_x</p:attrName>
                                        </p:attrNameLst>
                                      </p:cBhvr>
                                      <p:tavLst>
                                        <p:tav tm="0">
                                          <p:val>
                                            <p:strVal val="1+#ppt_w/2"/>
                                          </p:val>
                                        </p:tav>
                                        <p:tav tm="100000">
                                          <p:val>
                                            <p:strVal val="#ppt_x"/>
                                          </p:val>
                                        </p:tav>
                                      </p:tavLst>
                                    </p:anim>
                                    <p:anim calcmode="lin" valueType="num">
                                      <p:cBhvr additive="base">
                                        <p:cTn id="64" dur="500" fill="hold"/>
                                        <p:tgtEl>
                                          <p:spTgt spid="28"/>
                                        </p:tgtEl>
                                        <p:attrNameLst>
                                          <p:attrName>ppt_y</p:attrName>
                                        </p:attrNameLst>
                                      </p:cBhvr>
                                      <p:tavLst>
                                        <p:tav tm="0">
                                          <p:val>
                                            <p:strVal val="#ppt_y"/>
                                          </p:val>
                                        </p:tav>
                                        <p:tav tm="100000">
                                          <p:val>
                                            <p:strVal val="#ppt_y"/>
                                          </p:val>
                                        </p:tav>
                                      </p:tavLst>
                                    </p:anim>
                                  </p:childTnLst>
                                </p:cTn>
                              </p:par>
                              <p:par>
                                <p:cTn id="65" presetID="2" presetClass="entr" presetSubtype="2"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anim calcmode="lin" valueType="num">
                                      <p:cBhvr additive="base">
                                        <p:cTn id="67" dur="500" fill="hold"/>
                                        <p:tgtEl>
                                          <p:spTgt spid="31"/>
                                        </p:tgtEl>
                                        <p:attrNameLst>
                                          <p:attrName>ppt_x</p:attrName>
                                        </p:attrNameLst>
                                      </p:cBhvr>
                                      <p:tavLst>
                                        <p:tav tm="0">
                                          <p:val>
                                            <p:strVal val="1+#ppt_w/2"/>
                                          </p:val>
                                        </p:tav>
                                        <p:tav tm="100000">
                                          <p:val>
                                            <p:strVal val="#ppt_x"/>
                                          </p:val>
                                        </p:tav>
                                      </p:tavLst>
                                    </p:anim>
                                    <p:anim calcmode="lin" valueType="num">
                                      <p:cBhvr additive="base">
                                        <p:cTn id="68"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nodeType="clickEffect">
                                  <p:stCondLst>
                                    <p:cond delay="0"/>
                                  </p:stCondLst>
                                  <p:childTnLst>
                                    <p:set>
                                      <p:cBhvr>
                                        <p:cTn id="72" dur="1" fill="hold">
                                          <p:stCondLst>
                                            <p:cond delay="0"/>
                                          </p:stCondLst>
                                        </p:cTn>
                                        <p:tgtEl>
                                          <p:spTgt spid="21"/>
                                        </p:tgtEl>
                                        <p:attrNameLst>
                                          <p:attrName>style.visibility</p:attrName>
                                        </p:attrNameLst>
                                      </p:cBhvr>
                                      <p:to>
                                        <p:strVal val="visible"/>
                                      </p:to>
                                    </p:set>
                                    <p:anim calcmode="lin" valueType="num">
                                      <p:cBhvr additive="base">
                                        <p:cTn id="73" dur="500" fill="hold"/>
                                        <p:tgtEl>
                                          <p:spTgt spid="21"/>
                                        </p:tgtEl>
                                        <p:attrNameLst>
                                          <p:attrName>ppt_x</p:attrName>
                                        </p:attrNameLst>
                                      </p:cBhvr>
                                      <p:tavLst>
                                        <p:tav tm="0">
                                          <p:val>
                                            <p:strVal val="1+#ppt_w/2"/>
                                          </p:val>
                                        </p:tav>
                                        <p:tav tm="100000">
                                          <p:val>
                                            <p:strVal val="#ppt_x"/>
                                          </p:val>
                                        </p:tav>
                                      </p:tavLst>
                                    </p:anim>
                                    <p:anim calcmode="lin" valueType="num">
                                      <p:cBhvr additive="base">
                                        <p:cTn id="74"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17" grpId="0" animBg="1"/>
      <p:bldP spid="20" grpId="0"/>
      <p:bldP spid="28" grpId="0" animBg="1"/>
      <p:bldP spid="25" grpId="0" animBg="1"/>
      <p:bldP spid="29" grpId="0"/>
      <p:bldP spid="30" grpId="0" animBg="1"/>
    </p:bldLst>
  </p:timing>
</p:sld>
</file>

<file path=ppt/theme/theme1.xml><?xml version="1.0" encoding="utf-8"?>
<a:theme xmlns:a="http://schemas.openxmlformats.org/drawingml/2006/main" name="Facette">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4766</TotalTime>
  <Words>5915</Words>
  <Application>Microsoft Office PowerPoint</Application>
  <PresentationFormat>Grand écran</PresentationFormat>
  <Paragraphs>650</Paragraphs>
  <Slides>59</Slides>
  <Notes>50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59</vt:i4>
      </vt:variant>
    </vt:vector>
  </HeadingPairs>
  <TitlesOfParts>
    <vt:vector size="66" baseType="lpstr">
      <vt:lpstr>Arial</vt:lpstr>
      <vt:lpstr>Calibri</vt:lpstr>
      <vt:lpstr>Courier New</vt:lpstr>
      <vt:lpstr>Trebuchet MS</vt:lpstr>
      <vt:lpstr>Wingdings</vt:lpstr>
      <vt:lpstr>Wingdings 3</vt:lpstr>
      <vt:lpstr>Facette</vt:lpstr>
      <vt:lpstr>UML et POO</vt:lpstr>
      <vt:lpstr>Sommaire</vt:lpstr>
      <vt:lpstr>Sommaire</vt:lpstr>
      <vt:lpstr>Sommaire</vt:lpstr>
      <vt:lpstr>Introduction à UML et Enterprise Architect</vt:lpstr>
      <vt:lpstr>UML – Historique et objectifs</vt:lpstr>
      <vt:lpstr>UML – la genèse</vt:lpstr>
      <vt:lpstr>UML – versions majeures</vt:lpstr>
      <vt:lpstr>UML – versions majeures</vt:lpstr>
      <vt:lpstr>Les types de diagrammes UML</vt:lpstr>
      <vt:lpstr>Les différents vues d’un système</vt:lpstr>
      <vt:lpstr>Utilisation d’UML chez Isagri</vt:lpstr>
      <vt:lpstr>Utilisation d’UML chez Isagri</vt:lpstr>
      <vt:lpstr>Gestion des diagrammes</vt:lpstr>
      <vt:lpstr>Enterprise Architect (EA)</vt:lpstr>
      <vt:lpstr>EA – découverte</vt:lpstr>
      <vt:lpstr>Diagrammes de cas d’utilisation et d’activité</vt:lpstr>
      <vt:lpstr>Diagramme de cas d’utilisation (Use Case)</vt:lpstr>
      <vt:lpstr>Diagramme d’activité</vt:lpstr>
      <vt:lpstr>Diagramme d’activité</vt:lpstr>
      <vt:lpstr>Diagramme d’activité</vt:lpstr>
      <vt:lpstr>Diagramme d’activité</vt:lpstr>
      <vt:lpstr>Diagramme d’activité</vt:lpstr>
      <vt:lpstr>Principes de la POO et diagramme de classes</vt:lpstr>
      <vt:lpstr>La notion d’objet – principes de base</vt:lpstr>
      <vt:lpstr>La notion d’objet – classes et instances</vt:lpstr>
      <vt:lpstr>Modélisation objet - Principes de base</vt:lpstr>
      <vt:lpstr>Encapsulation</vt:lpstr>
      <vt:lpstr>Encapsulation - exemple</vt:lpstr>
      <vt:lpstr>Cas particulier – objets POCO</vt:lpstr>
      <vt:lpstr>Membres statiques</vt:lpstr>
      <vt:lpstr>Héritage</vt:lpstr>
      <vt:lpstr>Héritage</vt:lpstr>
      <vt:lpstr>Héritage</vt:lpstr>
      <vt:lpstr>Héritage – mise en œuvre dans EA</vt:lpstr>
      <vt:lpstr>Classes et méthodes abstraites</vt:lpstr>
      <vt:lpstr>Classes abstraites Exemple</vt:lpstr>
      <vt:lpstr>Interfaces</vt:lpstr>
      <vt:lpstr>Héritage d’interface - exemple</vt:lpstr>
      <vt:lpstr>Polymorphisme</vt:lpstr>
      <vt:lpstr>Relations entre classes</vt:lpstr>
      <vt:lpstr>Les relations entre classes</vt:lpstr>
      <vt:lpstr>Nom, multiplicité et rôles des relations</vt:lpstr>
      <vt:lpstr>Composition et Agrégation</vt:lpstr>
      <vt:lpstr>Bonnes pratiques</vt:lpstr>
      <vt:lpstr>Associations binaires</vt:lpstr>
      <vt:lpstr>Associations n-aires</vt:lpstr>
      <vt:lpstr>contraintes</vt:lpstr>
      <vt:lpstr>Diagramme de séquence</vt:lpstr>
      <vt:lpstr>Diagramme de séquence - objectifs</vt:lpstr>
      <vt:lpstr>Diagramme de séquence - concepts</vt:lpstr>
      <vt:lpstr>Diagramme de séquence - concepts</vt:lpstr>
      <vt:lpstr>Exemple 1: freinage avec ABS</vt:lpstr>
      <vt:lpstr>Exemple 2 : ascenseur</vt:lpstr>
      <vt:lpstr>Les autres diagrammes en bref</vt:lpstr>
      <vt:lpstr>Diagramme de collaboration (communication)</vt:lpstr>
      <vt:lpstr>Diagramme d’états</vt:lpstr>
      <vt:lpstr>Recommandations générales</vt:lpstr>
      <vt:lpstr>Conventions de nommage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POO et UML</dc:title>
  <dc:creator>Cyril Seguenot</dc:creator>
  <cp:lastModifiedBy>Cyril Seguenot</cp:lastModifiedBy>
  <cp:revision>262</cp:revision>
  <dcterms:created xsi:type="dcterms:W3CDTF">2016-09-12T13:58:05Z</dcterms:created>
  <dcterms:modified xsi:type="dcterms:W3CDTF">2017-03-18T15:57:48Z</dcterms:modified>
</cp:coreProperties>
</file>