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1418" autoAdjust="0"/>
  </p:normalViewPr>
  <p:slideViewPr>
    <p:cSldViewPr snapToGrid="0">
      <p:cViewPr varScale="1">
        <p:scale>
          <a:sx n="141" d="100"/>
          <a:sy n="141" d="100"/>
        </p:scale>
        <p:origin x="84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4:46:27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0 766 24575,'46'-1'0,"1"-2"0,-2-3 0,1-1 0,47-14 0,701-243 0,-596 183 0,-108 41 0,-56 24 0,41-13 0,121-41 0,-108 34 0,-60 23 0,51-16 0,37 0 0,-3 4 0,-112 25 0,0 0 0,-1 0 0,1 0 0,0 0 0,-1 0 0,1 0 0,0 0 0,-1 0 0,1 0 0,-1 0 0,1-1 0,0 1 0,-1 0 0,1-1 0,-1 1 0,1 0 0,0-1 0,-1 1 0,1 0 0,-1-1 0,0 1 0,1-1 0,-1 1 0,1-1 0,-1 1 0,0-1 0,1 0 0,-1 0 0,0 0 0,0 0 0,0 0 0,0 0 0,-1 1 0,1-1 0,0 0 0,-1 0 0,1 0 0,-1 0 0,1 1 0,-1-1 0,1 0 0,-1 0 0,0 1 0,1-1 0,-3-1 0,-34-22 0,25 19 0,-1 1 0,0 0 0,0 1 0,-1 1 0,1 0 0,-20 0 0,-40-8 0,32 4-337,1 1-1,0 2 0,-57 2 1,97 1 322,-27 0-6811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4:46:31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24575,'0'7'0,"-1"0"0,0 0 0,0 0 0,0-1 0,-1 1 0,0-1 0,0 1 0,-5 7 0,-29 46 0,3-5 0,23-38 0,0-1 0,-22 27 0,20-29 0,2 0 0,0 0 0,-13 26 0,14-23-1365,1-3-5461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DE93-949C-47ED-A631-476E40CF0087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55662-D503-4A2D-87BD-AD703EE40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1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88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32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7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备注：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55662-D503-4A2D-87BD-AD703EE405C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F2CB-7187-4428-1D5C-2175C4E23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DCD51-D8E4-7EFB-9F15-E456D8840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F6B385-0E93-A2BC-67C4-0F9A5A70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A1809-BDC6-0289-72C3-17A6DD18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9A2FC-9DC7-8BCA-8582-0960BD86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32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E5105-FDB7-5E6D-26D3-5F5FC299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F9D65-4475-A193-32FB-65A11BA62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C583F-7F7E-1638-6055-92CF39C2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55A91-5446-2EFB-E1D8-772EBE7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88A1-E15C-9158-F878-0B6B6237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FE13EC-1F6A-3C9C-6463-BC702C836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9E9B8C-BB1C-BC64-631A-1C6A06B0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A04-DA1C-C468-5654-9904E693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416D-22DD-C0B7-C2D8-9E49904E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A9D1E-5422-5FC1-6685-663BCDEA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6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83AE-A2BB-F139-4EDE-EFF04B0A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34428-D1F0-0B4A-0367-7A2A4911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0A7C9-5601-1C62-5B54-313ACBA1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A0FF2-1654-9CF6-46A5-B3B0A94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61F71-822B-0CB8-7625-DA848C47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CBAE7-C11D-3835-0A26-5C1FB623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E74825-32FD-D5CE-DF22-91CB3503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60BC-1671-CF89-5290-7ADC2BD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A619C-8DC4-A5A3-68FA-EE09CF96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7BBDC-6F65-C282-CFE4-1253DBC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1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956F-5CB9-1D45-4FBA-8F8C0D65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4CE7F-9068-0674-769E-62357F85C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F8696-2C3E-AE79-96E6-BC3A1890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AAFE3-E1EE-6E52-C9FF-BA939921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A240B-323E-3D94-BBAD-21D88A8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F8FEC-83FD-F6B0-403E-707FF401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629EC-460F-F65A-3952-28C2185E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57D8-C871-3ADB-AAFA-DD2B8974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8766A-D949-CB32-2235-FE0DCBE2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E02A5-C09D-A143-F5DF-3A076469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447B8-1ECC-A230-3B10-F29C606A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78F399-8125-A21B-A01A-CC259CE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10353-AEDD-DCA0-8974-27839A0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071913-4447-4901-7282-C7E19E78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B1DE-7344-FE23-A68A-B9914337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1CA4E6-FD61-F921-D8EE-CA74531B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89E46-BEB1-9906-439F-9925DDC3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F3BBB-A36F-3020-1451-8051316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7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2C745C-8F37-746E-CBB9-06373F8C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02458-765D-3559-C29D-BED2D401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AEC17-809F-9F62-4021-331F9B2A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02AD9-383D-07F2-7D85-98F727CB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F2B80-5D5D-5ACB-00FC-99B6F207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E692E-0C87-8054-2D28-3CA24937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C77A40-79F8-FF96-3FC3-4B39B90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F7E71B-6653-8725-0F6F-A6BBBB01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6A6DC-E067-509B-B9B9-B193B7C5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65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7A102-B082-C499-A1F6-39EAFDD7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23A0A-7BC2-8A3F-73D7-EAA71A53B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C2B6B-4DF8-5704-72B5-BB7F157A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ACC0B0-EE75-8BF4-FE28-A252E414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69F2A-FB24-826F-49D3-41FB046A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7ED11-36F7-FFBE-6A29-2820CA10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39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57B51-3E26-5AE2-2645-E8F66D34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A2683-D6ED-2611-A5A4-B26131B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1BC4E-51A8-D476-BDCF-98DF0C763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A2785-4E77-4690-870F-283ACAAC6AF9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7594-6BA5-E739-39F2-4C0C3DC4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E38B-74A6-B4CD-EDF5-3CCA01FA8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4485-E215-4F13-8508-37BC85153D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3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customXml" Target="../ink/ink2.xm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hidden="1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881530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1901334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2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 hidden="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685865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2587131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3200" b="1" dirty="0">
                  <a:latin typeface="Bauhaus 93" panose="04030905020B02020C02" pitchFamily="82" charset="0"/>
                </a:rPr>
                <a:t>3</a:t>
              </a:r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9387553A-50A1-D43B-A055-656FCC4E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3" y="1460726"/>
            <a:ext cx="3593434" cy="39365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7053E5C-C28F-38B8-597A-B8F7CCD59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61" y="1479890"/>
            <a:ext cx="3048450" cy="30484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837D6BC-F618-C2A8-76B5-924C8DA4D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99" y="2364367"/>
            <a:ext cx="2211532" cy="2211532"/>
          </a:xfrm>
          <a:prstGeom prst="rect">
            <a:avLst/>
          </a:prstGeom>
        </p:spPr>
      </p:pic>
      <p:sp>
        <p:nvSpPr>
          <p:cNvPr id="34" name="文本框 M">
            <a:extLst>
              <a:ext uri="{FF2B5EF4-FFF2-40B4-BE49-F238E27FC236}">
                <a16:creationId xmlns:a16="http://schemas.microsoft.com/office/drawing/2014/main" id="{20A78622-9BCA-4BEB-3222-BADDD04154FE}"/>
              </a:ext>
            </a:extLst>
          </p:cNvPr>
          <p:cNvSpPr txBox="1"/>
          <p:nvPr/>
        </p:nvSpPr>
        <p:spPr>
          <a:xfrm>
            <a:off x="2481377" y="4948928"/>
            <a:ext cx="1591474" cy="1242467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5" name="文本框 MI">
            <a:extLst>
              <a:ext uri="{FF2B5EF4-FFF2-40B4-BE49-F238E27FC236}">
                <a16:creationId xmlns:a16="http://schemas.microsoft.com/office/drawing/2014/main" id="{EE3A1744-6501-078F-A9B1-25948EA3F9CF}"/>
              </a:ext>
            </a:extLst>
          </p:cNvPr>
          <p:cNvSpPr txBox="1"/>
          <p:nvPr/>
        </p:nvSpPr>
        <p:spPr>
          <a:xfrm>
            <a:off x="5077880" y="4948928"/>
            <a:ext cx="1591474" cy="1242467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MI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  <p:sp>
        <p:nvSpPr>
          <p:cNvPr id="36" name="文本框 MF">
            <a:extLst>
              <a:ext uri="{FF2B5EF4-FFF2-40B4-BE49-F238E27FC236}">
                <a16:creationId xmlns:a16="http://schemas.microsoft.com/office/drawing/2014/main" id="{0508DAB8-EC2B-48C6-0243-7DBB8282B947}"/>
              </a:ext>
            </a:extLst>
          </p:cNvPr>
          <p:cNvSpPr txBox="1"/>
          <p:nvPr/>
        </p:nvSpPr>
        <p:spPr>
          <a:xfrm>
            <a:off x="7831731" y="4948928"/>
            <a:ext cx="1591474" cy="1242467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5400" b="1" dirty="0">
                <a:latin typeface="Bodoni MT Black" panose="02070A03080606020203" pitchFamily="18" charset="0"/>
              </a:rPr>
              <a:t>MF</a:t>
            </a:r>
            <a:endParaRPr lang="zh-CN" altLang="en-US" sz="54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as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0 L 0.67448 0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1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0" presetID="6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22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5" grpId="0" animBg="1"/>
          <p:bldP spid="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terial">
            <a:extLst>
              <a:ext uri="{FF2B5EF4-FFF2-40B4-BE49-F238E27FC236}">
                <a16:creationId xmlns:a16="http://schemas.microsoft.com/office/drawing/2014/main" id="{DBA512F4-1B2E-40D4-E677-0C715C27AA3E}"/>
              </a:ext>
            </a:extLst>
          </p:cNvPr>
          <p:cNvSpPr/>
          <p:nvPr/>
        </p:nvSpPr>
        <p:spPr>
          <a:xfrm>
            <a:off x="4352125" y="2920880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UE4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材质结构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8975823" cy="888652"/>
            <a:chOff x="2419066" y="3929703"/>
            <a:chExt cx="8975823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4" name="文本框 MI">
              <a:extLst>
                <a:ext uri="{FF2B5EF4-FFF2-40B4-BE49-F238E27FC236}">
                  <a16:creationId xmlns:a16="http://schemas.microsoft.com/office/drawing/2014/main" id="{65376546-8EF6-4056-7295-B909A1AD397F}"/>
                </a:ext>
              </a:extLst>
            </p:cNvPr>
            <p:cNvSpPr txBox="1"/>
            <p:nvPr/>
          </p:nvSpPr>
          <p:spPr>
            <a:xfrm>
              <a:off x="10586289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400539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426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 p14:presetBounceEnd="51000">
                                      <p:stCondLst>
                                        <p:cond delay="110"/>
                                      </p:stCondLst>
                                      <p:childTnLst>
                                        <p:animMotion origin="layout" path="M 4.375E-6 2.96296E-6 L 0.67447 2.96296E-6 " pathEditMode="relative" rAng="0" ptsTypes="AA" p14:bounceEnd="51000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4.44444E-6 L -0.25 4.44444E-6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5.55112E-17 0 L -0.25 0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875E-6 -1.85185E-6 L -0.25 -1.85185E-6 " pathEditMode="relative" rAng="0" ptsTypes="AA">
                                          <p:cBhvr>
                                            <p:cTn id="22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0 L -0.25 0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-4.44444E-6 L -0.25 -4.44444E-6 " pathEditMode="relative" rAng="0" ptsTypes="AA">
                                          <p:cBhvr>
                                            <p:cTn id="2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50000" fill="hold" grpId="0" nodeType="withEffect">
                                      <p:stCondLst>
                                        <p:cond delay="110"/>
                                      </p:stCondLst>
                                      <p:childTnLst>
                                        <p:animMotion origin="layout" path="M 4.375E-6 2.96296E-6 L 0.67447 2.96296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8" grpId="0" animBg="1"/>
          <p:bldP spid="9" grpId="0" animBg="1"/>
          <p:bldP spid="13" grpId="0" animBg="1"/>
          <p:bldP spid="14" grpId="0" animBg="1"/>
          <p:bldP spid="19" grpId="0" animBg="1"/>
          <p:bldP spid="2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C618A0-EFDA-C41E-DA05-A4CBE6343034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22" name="Material">
            <a:extLst>
              <a:ext uri="{FF2B5EF4-FFF2-40B4-BE49-F238E27FC236}">
                <a16:creationId xmlns:a16="http://schemas.microsoft.com/office/drawing/2014/main" id="{6856504E-5310-259F-37FD-524507670E69}"/>
              </a:ext>
            </a:extLst>
          </p:cNvPr>
          <p:cNvSpPr/>
          <p:nvPr/>
        </p:nvSpPr>
        <p:spPr>
          <a:xfrm>
            <a:off x="2975948" y="2920880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材质蓝图（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A27065D-E008-24F7-76F8-5551BB17EE32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298C6-B7FC-3A1E-72CF-37AA54F589A3}"/>
              </a:ext>
            </a:extLst>
          </p:cNvPr>
          <p:cNvGrpSpPr/>
          <p:nvPr/>
        </p:nvGrpSpPr>
        <p:grpSpPr>
          <a:xfrm>
            <a:off x="-8317406" y="1570006"/>
            <a:ext cx="10628345" cy="3165657"/>
            <a:chOff x="-8317406" y="1570006"/>
            <a:chExt cx="10628345" cy="316565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/>
                <a:t>材质结构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FA44B-D14F-454E-776A-71DA3D23F854}"/>
              </a:ext>
            </a:extLst>
          </p:cNvPr>
          <p:cNvGrpSpPr/>
          <p:nvPr/>
        </p:nvGrpSpPr>
        <p:grpSpPr>
          <a:xfrm>
            <a:off x="-7513692" y="4410075"/>
            <a:ext cx="6293942" cy="888652"/>
            <a:chOff x="2419066" y="3929703"/>
            <a:chExt cx="6293942" cy="888652"/>
          </a:xfrm>
        </p:grpSpPr>
        <p:sp>
          <p:nvSpPr>
            <p:cNvPr id="33" name="文本框 M">
              <a:extLst>
                <a:ext uri="{FF2B5EF4-FFF2-40B4-BE49-F238E27FC236}">
                  <a16:creationId xmlns:a16="http://schemas.microsoft.com/office/drawing/2014/main" id="{C4CC3989-3FC7-4938-8FAE-AA21BB82B014}"/>
                </a:ext>
              </a:extLst>
            </p:cNvPr>
            <p:cNvSpPr txBox="1"/>
            <p:nvPr/>
          </p:nvSpPr>
          <p:spPr>
            <a:xfrm>
              <a:off x="5199614" y="3929704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4" name="文本框 MI">
              <a:extLst>
                <a:ext uri="{FF2B5EF4-FFF2-40B4-BE49-F238E27FC236}">
                  <a16:creationId xmlns:a16="http://schemas.microsoft.com/office/drawing/2014/main" id="{9B4ED87C-E946-740F-D2F4-B0DFD74A95BA}"/>
                </a:ext>
              </a:extLst>
            </p:cNvPr>
            <p:cNvSpPr txBox="1"/>
            <p:nvPr/>
          </p:nvSpPr>
          <p:spPr>
            <a:xfrm>
              <a:off x="7904408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35" name="文本框 MF">
              <a:extLst>
                <a:ext uri="{FF2B5EF4-FFF2-40B4-BE49-F238E27FC236}">
                  <a16:creationId xmlns:a16="http://schemas.microsoft.com/office/drawing/2014/main" id="{523D3002-9F8F-0C70-B437-6A5AC3EA7FC2}"/>
                </a:ext>
              </a:extLst>
            </p:cNvPr>
            <p:cNvSpPr txBox="1"/>
            <p:nvPr/>
          </p:nvSpPr>
          <p:spPr>
            <a:xfrm>
              <a:off x="2419066" y="3929703"/>
              <a:ext cx="808600" cy="888651"/>
            </a:xfrm>
            <a:prstGeom prst="flowChartAlternateProcess">
              <a:avLst/>
            </a:prstGeom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8" name="文本框 M">
            <a:extLst>
              <a:ext uri="{FF2B5EF4-FFF2-40B4-BE49-F238E27FC236}">
                <a16:creationId xmlns:a16="http://schemas.microsoft.com/office/drawing/2014/main" id="{17593F07-218D-3B51-5FFF-2B3BD3B4E754}"/>
              </a:ext>
            </a:extLst>
          </p:cNvPr>
          <p:cNvSpPr txBox="1"/>
          <p:nvPr/>
        </p:nvSpPr>
        <p:spPr>
          <a:xfrm>
            <a:off x="1873920" y="2037621"/>
            <a:ext cx="808600" cy="88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BD5810B-3011-6E5A-C575-0D87EA7B47E1}"/>
              </a:ext>
            </a:extLst>
          </p:cNvPr>
          <p:cNvSpPr/>
          <p:nvPr/>
        </p:nvSpPr>
        <p:spPr>
          <a:xfrm>
            <a:off x="-8776828" y="0"/>
            <a:ext cx="10804172" cy="685953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MI">
            <a:extLst>
              <a:ext uri="{FF2B5EF4-FFF2-40B4-BE49-F238E27FC236}">
                <a16:creationId xmlns:a16="http://schemas.microsoft.com/office/drawing/2014/main" id="{639F4C49-2D9D-548F-092F-5A740BB0FB64}"/>
              </a:ext>
            </a:extLst>
          </p:cNvPr>
          <p:cNvSpPr txBox="1"/>
          <p:nvPr/>
        </p:nvSpPr>
        <p:spPr>
          <a:xfrm>
            <a:off x="1057831" y="3041052"/>
            <a:ext cx="808600" cy="888651"/>
          </a:xfrm>
          <a:prstGeom prst="flowChartAlternateProcess">
            <a:avLst/>
          </a:prstGeom>
          <a:solidFill>
            <a:srgbClr val="4E607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MI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00B959-9713-4F96-2D07-989385768095}"/>
              </a:ext>
            </a:extLst>
          </p:cNvPr>
          <p:cNvSpPr/>
          <p:nvPr/>
        </p:nvSpPr>
        <p:spPr>
          <a:xfrm>
            <a:off x="-9592917" y="0"/>
            <a:ext cx="10804172" cy="6859534"/>
          </a:xfrm>
          <a:prstGeom prst="rect">
            <a:avLst/>
          </a:prstGeom>
          <a:solidFill>
            <a:srgbClr val="4E6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MF">
            <a:extLst>
              <a:ext uri="{FF2B5EF4-FFF2-40B4-BE49-F238E27FC236}">
                <a16:creationId xmlns:a16="http://schemas.microsoft.com/office/drawing/2014/main" id="{C70A4406-617C-9314-67A8-E94F551E4BD1}"/>
              </a:ext>
            </a:extLst>
          </p:cNvPr>
          <p:cNvSpPr txBox="1"/>
          <p:nvPr/>
        </p:nvSpPr>
        <p:spPr>
          <a:xfrm>
            <a:off x="254423" y="4061331"/>
            <a:ext cx="808600" cy="888651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dirty="0">
                <a:latin typeface="Bodoni MT Black" panose="02070A03080606020203" pitchFamily="18" charset="0"/>
              </a:rPr>
              <a:t>MF</a:t>
            </a:r>
            <a:endParaRPr lang="zh-CN" altLang="en-US" sz="2400" b="1" dirty="0">
              <a:latin typeface="Bodoni MT Black" panose="02070A03080606020203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B8ADDEA-45D2-9DEE-B577-8AF307B5A082}"/>
              </a:ext>
            </a:extLst>
          </p:cNvPr>
          <p:cNvSpPr/>
          <p:nvPr/>
        </p:nvSpPr>
        <p:spPr>
          <a:xfrm>
            <a:off x="-10396325" y="0"/>
            <a:ext cx="10804172" cy="685953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1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0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0.67448 4.81481E-6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25 4.44444E-6 " pathEditMode="relative" rAng="0" ptsTypes="AA">
                                      <p:cBhvr>
                                        <p:cTn id="16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0 L -0.25 0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5 -1.85185E-6 " pathEditMode="relative" rAng="0" ptsTypes="AA">
                                      <p:cBhvr>
                                        <p:cTn id="2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 0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44444E-6 L -0.25 -4.44444E-6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43F4D322-D0C5-BD62-97BA-68E1B237C85A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sp>
        <p:nvSpPr>
          <p:cNvPr id="23" name="Material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975948" y="2920880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材质蓝图（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1984" y="3934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D782E4-DFFC-7231-C06E-B62BA4DD83AD}"/>
              </a:ext>
            </a:extLst>
          </p:cNvPr>
          <p:cNvGrpSpPr/>
          <p:nvPr/>
        </p:nvGrpSpPr>
        <p:grpSpPr>
          <a:xfrm>
            <a:off x="-8239248" y="28400"/>
            <a:ext cx="9588109" cy="6801200"/>
            <a:chOff x="571891" y="28400"/>
            <a:chExt cx="9588109" cy="680120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67C1BE2-1220-343F-C03C-F49F6CF6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891" y="28400"/>
              <a:ext cx="9309578" cy="6801200"/>
            </a:xfrm>
            <a:prstGeom prst="rect">
              <a:avLst/>
            </a:prstGeom>
            <a:effectLst>
              <a:softEdge rad="889000"/>
            </a:effectLst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D7193D-50AE-450A-711E-8F131DF26B41}"/>
                </a:ext>
              </a:extLst>
            </p:cNvPr>
            <p:cNvSpPr txBox="1"/>
            <p:nvPr/>
          </p:nvSpPr>
          <p:spPr>
            <a:xfrm>
              <a:off x="2406879" y="330822"/>
              <a:ext cx="61594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常用材质节点</a:t>
              </a:r>
              <a:endParaRPr lang="en-US" altLang="zh-CN" sz="28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  <a:p>
              <a:endParaRPr lang="en-US" altLang="zh-CN" dirty="0"/>
            </a:p>
            <a:p>
              <a:r>
                <a:rPr lang="zh-CN" altLang="en-US" dirty="0"/>
                <a:t>乘（</a:t>
              </a:r>
              <a:r>
                <a:rPr lang="en-US" altLang="zh-CN" dirty="0"/>
                <a:t>m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</a:t>
              </a:r>
              <a:r>
                <a:rPr lang="zh-CN" altLang="en-US" dirty="0"/>
                <a:t>除（</a:t>
              </a:r>
              <a:r>
                <a:rPr lang="en-US" altLang="zh-CN" dirty="0"/>
                <a:t>d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</a:t>
              </a:r>
              <a:r>
                <a:rPr lang="zh-CN" altLang="en-US" dirty="0"/>
                <a:t>加（</a:t>
              </a:r>
              <a:r>
                <a:rPr lang="en-US" altLang="zh-CN" dirty="0"/>
                <a:t>a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 </a:t>
              </a:r>
              <a:r>
                <a:rPr lang="zh-CN" altLang="en-US" dirty="0"/>
                <a:t>减  </a:t>
              </a:r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DCC7B75-A81D-7729-4ECC-29AC59180CE5}"/>
                </a:ext>
              </a:extLst>
            </p:cNvPr>
            <p:cNvSpPr txBox="1"/>
            <p:nvPr/>
          </p:nvSpPr>
          <p:spPr>
            <a:xfrm>
              <a:off x="2406879" y="2821251"/>
              <a:ext cx="775312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UV</a:t>
              </a:r>
              <a:r>
                <a:rPr lang="zh-CN" altLang="en-US" dirty="0"/>
                <a:t>（</a:t>
              </a:r>
              <a:r>
                <a:rPr lang="en-US" altLang="zh-CN" dirty="0"/>
                <a:t>u</a:t>
              </a:r>
              <a:r>
                <a:rPr lang="zh-CN" altLang="en-US" dirty="0"/>
                <a:t>）</a:t>
              </a:r>
              <a:r>
                <a:rPr lang="en-US" altLang="zh-CN" dirty="0"/>
                <a:t>                </a:t>
              </a:r>
              <a:r>
                <a:rPr lang="zh-CN" altLang="en-US" dirty="0"/>
                <a:t>贴图（</a:t>
              </a:r>
              <a:r>
                <a:rPr lang="en-US" altLang="zh-CN" dirty="0"/>
                <a:t>t</a:t>
              </a:r>
              <a:r>
                <a:rPr lang="zh-CN" altLang="en-US" dirty="0"/>
                <a:t>）</a:t>
              </a:r>
              <a:r>
                <a:rPr lang="en-US" altLang="zh-CN" dirty="0"/>
                <a:t>          </a:t>
              </a:r>
              <a:r>
                <a:rPr lang="zh-CN" altLang="en-US" dirty="0"/>
                <a:t>一维常数（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  <a:r>
                <a:rPr lang="en-US" altLang="zh-CN" dirty="0"/>
                <a:t> </a:t>
              </a:r>
              <a:r>
                <a:rPr lang="zh-CN" altLang="en-US" dirty="0"/>
                <a:t>暴露常数（</a:t>
              </a:r>
              <a:r>
                <a:rPr lang="en-US" altLang="zh-CN" dirty="0"/>
                <a:t>s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dirty="0"/>
                <a:t> </a:t>
              </a:r>
              <a:r>
                <a:rPr lang="zh-CN" altLang="en-US" dirty="0">
                  <a:solidFill>
                    <a:srgbClr val="C00000"/>
                  </a:solidFill>
                </a:rPr>
                <a:t>按住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括号中的快捷键再点击</a:t>
              </a:r>
              <a:r>
                <a:rPr lang="zh-CN" altLang="en-US" dirty="0">
                  <a:solidFill>
                    <a:srgbClr val="C00000"/>
                  </a:solidFill>
                </a:rPr>
                <a:t>鼠标左键</a:t>
              </a:r>
              <a:r>
                <a:rPr lang="zh-CN" alt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可以快速创建相应节点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CF238BC2-34D8-7219-FE0A-E77FB2C6B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882" y="1307821"/>
            <a:ext cx="5162815" cy="4102311"/>
          </a:xfrm>
          <a:prstGeom prst="rect">
            <a:avLst/>
          </a:prstGeom>
          <a:effectLst>
            <a:softEdge rad="749300"/>
          </a:effec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16DA4CAB-7B23-776D-2348-5F1298CB41A9}"/>
              </a:ext>
            </a:extLst>
          </p:cNvPr>
          <p:cNvGrpSpPr/>
          <p:nvPr/>
        </p:nvGrpSpPr>
        <p:grpSpPr>
          <a:xfrm>
            <a:off x="3653629" y="2654469"/>
            <a:ext cx="4743417" cy="2062103"/>
            <a:chOff x="3653629" y="2654469"/>
            <a:chExt cx="4743417" cy="20621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F5810F4-EA39-284A-5EA1-0CB87D6BD9F2}"/>
                    </a:ext>
                  </a:extLst>
                </p14:cNvPr>
                <p14:cNvContentPartPr/>
                <p14:nvPr/>
              </p14:nvContentPartPr>
              <p14:xfrm rot="21216501">
                <a:off x="4100656" y="4083071"/>
                <a:ext cx="758138" cy="2759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F5810F4-EA39-284A-5EA1-0CB87D6BD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21216501">
                  <a:off x="4091652" y="4074064"/>
                  <a:ext cx="775786" cy="293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818A49CE-289D-0C06-82E1-936C166099C0}"/>
                    </a:ext>
                  </a:extLst>
                </p14:cNvPr>
                <p14:cNvContentPartPr/>
                <p14:nvPr/>
              </p14:nvContentPartPr>
              <p14:xfrm rot="21216501">
                <a:off x="4765524" y="4071349"/>
                <a:ext cx="75960" cy="1342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818A49CE-289D-0C06-82E1-936C166099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21216501">
                  <a:off x="4756884" y="4062349"/>
                  <a:ext cx="93600" cy="151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1F89F16-F184-1534-F5F8-B824F567BC6D}"/>
                </a:ext>
              </a:extLst>
            </p:cNvPr>
            <p:cNvSpPr txBox="1"/>
            <p:nvPr/>
          </p:nvSpPr>
          <p:spPr>
            <a:xfrm>
              <a:off x="3653629" y="2654469"/>
              <a:ext cx="474341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92D050"/>
                  </a:solidFill>
                </a:rPr>
                <a:t>  输入锚点                                        输出锚点</a:t>
              </a:r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endParaRPr lang="en-US" altLang="zh-CN" sz="1600" dirty="0">
                <a:solidFill>
                  <a:srgbClr val="92D050"/>
                </a:solidFill>
              </a:endParaRPr>
            </a:p>
            <a:p>
              <a:r>
                <a:rPr lang="zh-CN" altLang="en-US" sz="1600" dirty="0">
                  <a:solidFill>
                    <a:srgbClr val="92D050"/>
                  </a:solidFill>
                </a:rPr>
                <a:t>必连锚点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2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5481 2.96296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73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625 0 L 0.73112 0 " pathEditMode="relative" rAng="0" ptsTypes="AA" p14:bounceEnd="51000">
                                          <p:cBhvr>
                                            <p:cTn id="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3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-0.25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6 2.96296E-6 L 0.75481 2.96296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73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625 0 L 0.73112 0 " pathEditMode="relative" rAng="0" ptsTypes="AA">
                                          <p:cBhvr>
                                            <p:cTn id="18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36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10" presetClass="exit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5D7B8A51-BF4B-47B2-921D-1C8C06B8AA89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MI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61963" y="2540269"/>
            <a:ext cx="69717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实例材质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Instance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71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-0.25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48148E-6 L 0.67448 1.48148E-6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03C2F611-4246-D9F7-66EE-24873D23B082}"/>
              </a:ext>
            </a:extLst>
          </p:cNvPr>
          <p:cNvSpPr txBox="1"/>
          <p:nvPr/>
        </p:nvSpPr>
        <p:spPr>
          <a:xfrm>
            <a:off x="1893780" y="728133"/>
            <a:ext cx="82662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600" b="1" dirty="0">
                <a:solidFill>
                  <a:schemeClr val="accent1">
                    <a:lumMod val="60000"/>
                    <a:lumOff val="40000"/>
                    <a:alpha val="37000"/>
                  </a:schemeClr>
                </a:solidFill>
                <a:effectLst>
                  <a:outerShdw blurRad="50800" dist="50800" dir="5400000" sx="105000" sy="105000" algn="ctr" rotWithShape="0">
                    <a:srgbClr val="000000">
                      <a:alpha val="28000"/>
                    </a:srgbClr>
                  </a:outerShdw>
                </a:effectLst>
                <a:latin typeface="Cooper Black" panose="0208090404030B020404" pitchFamily="18" charset="0"/>
              </a:rPr>
              <a:t>MF</a:t>
            </a:r>
            <a:endParaRPr lang="zh-CN" altLang="en-US" sz="32600" b="1" dirty="0">
              <a:solidFill>
                <a:schemeClr val="accent1">
                  <a:lumMod val="60000"/>
                  <a:lumOff val="40000"/>
                  <a:alpha val="37000"/>
                </a:schemeClr>
              </a:solidFill>
              <a:effectLst>
                <a:outerShdw blurRad="50800" dist="50800" dir="5400000" sx="105000" sy="105000" algn="ctr" rotWithShape="0">
                  <a:srgbClr val="000000">
                    <a:alpha val="28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D1AF09-EFCA-0576-5C96-2F64D2E5DBAF}"/>
              </a:ext>
            </a:extLst>
          </p:cNvPr>
          <p:cNvGrpSpPr/>
          <p:nvPr/>
        </p:nvGrpSpPr>
        <p:grpSpPr>
          <a:xfrm>
            <a:off x="-8863252" y="-1534"/>
            <a:ext cx="12263677" cy="6859534"/>
            <a:chOff x="-8863252" y="-1534"/>
            <a:chExt cx="12263677" cy="6859534"/>
          </a:xfrm>
          <a:solidFill>
            <a:schemeClr val="bg2">
              <a:lumMod val="50000"/>
            </a:schemeClr>
          </a:solidFill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390670E-0436-74FD-BCF1-0B9E5CAD8420}"/>
                </a:ext>
              </a:extLst>
            </p:cNvPr>
            <p:cNvSpPr txBox="1"/>
            <p:nvPr/>
          </p:nvSpPr>
          <p:spPr>
            <a:xfrm>
              <a:off x="2591825" y="1224000"/>
              <a:ext cx="808600" cy="888651"/>
            </a:xfrm>
            <a:prstGeom prst="flowChartAlternateProcess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sz="3200" b="1" dirty="0">
                <a:latin typeface="Bauhaus 93" panose="04030905020B02020C02" pitchFamily="8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3840C7-48F9-A79B-3845-1959334E1D63}"/>
                </a:ext>
              </a:extLst>
            </p:cNvPr>
            <p:cNvSpPr/>
            <p:nvPr/>
          </p:nvSpPr>
          <p:spPr>
            <a:xfrm>
              <a:off x="-8863252" y="-1534"/>
              <a:ext cx="11608501" cy="685953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D8BC1C5-23D4-16A7-4058-A202EA1A1605}"/>
                </a:ext>
              </a:extLst>
            </p:cNvPr>
            <p:cNvSpPr txBox="1"/>
            <p:nvPr/>
          </p:nvSpPr>
          <p:spPr>
            <a:xfrm>
              <a:off x="-4766977" y="1570006"/>
              <a:ext cx="3979333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UE4 </a:t>
              </a:r>
              <a:r>
                <a:rPr lang="zh-CN" altLang="en-US" sz="3600" dirty="0"/>
                <a:t>材质结构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0B6C8F1-FC96-B132-9602-1576EEF6C3FF}"/>
                </a:ext>
              </a:extLst>
            </p:cNvPr>
            <p:cNvSpPr/>
            <p:nvPr/>
          </p:nvSpPr>
          <p:spPr>
            <a:xfrm>
              <a:off x="-746876" y="3444875"/>
              <a:ext cx="942322" cy="2406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952FC2-58B2-CADA-0114-3440CCC5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17406" y="2540269"/>
              <a:ext cx="10628345" cy="219539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材质结构icon">
            <a:extLst>
              <a:ext uri="{FF2B5EF4-FFF2-40B4-BE49-F238E27FC236}">
                <a16:creationId xmlns:a16="http://schemas.microsoft.com/office/drawing/2014/main" id="{BBF1C0E1-8918-D2EE-7007-5C8C9E4E3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63" y="1330564"/>
            <a:ext cx="738462" cy="738462"/>
          </a:xfrm>
          <a:prstGeom prst="rect">
            <a:avLst/>
          </a:prstGeom>
        </p:spPr>
      </p:pic>
      <p:grpSp>
        <p:nvGrpSpPr>
          <p:cNvPr id="7" name="组合 M">
            <a:extLst>
              <a:ext uri="{FF2B5EF4-FFF2-40B4-BE49-F238E27FC236}">
                <a16:creationId xmlns:a16="http://schemas.microsoft.com/office/drawing/2014/main" id="{4CA1E171-F9FA-6981-1628-4B30591A3EFB}"/>
              </a:ext>
            </a:extLst>
          </p:cNvPr>
          <p:cNvGrpSpPr/>
          <p:nvPr/>
        </p:nvGrpSpPr>
        <p:grpSpPr>
          <a:xfrm>
            <a:off x="-8776828" y="0"/>
            <a:ext cx="11459348" cy="6859534"/>
            <a:chOff x="-1543570" y="-1534"/>
            <a:chExt cx="11459348" cy="685953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593F07-218D-3B51-5FFF-2B3BD3B4E754}"/>
                </a:ext>
              </a:extLst>
            </p:cNvPr>
            <p:cNvSpPr txBox="1"/>
            <p:nvPr/>
          </p:nvSpPr>
          <p:spPr>
            <a:xfrm>
              <a:off x="9107178" y="2036087"/>
              <a:ext cx="808600" cy="888651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D5810B-3011-6E5A-C575-0D87EA7B47E1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MaterialIns">
            <a:extLst>
              <a:ext uri="{FF2B5EF4-FFF2-40B4-BE49-F238E27FC236}">
                <a16:creationId xmlns:a16="http://schemas.microsoft.com/office/drawing/2014/main" id="{E623BC63-0CBD-ABF0-782A-548C5A3CF635}"/>
              </a:ext>
            </a:extLst>
          </p:cNvPr>
          <p:cNvSpPr/>
          <p:nvPr/>
        </p:nvSpPr>
        <p:spPr>
          <a:xfrm>
            <a:off x="2603453" y="2540269"/>
            <a:ext cx="70888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材质函数</a:t>
            </a:r>
            <a:endParaRPr lang="en-US" altLang="zh-C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（</a:t>
            </a:r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Material Function</a:t>
            </a:r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）</a:t>
            </a:r>
          </a:p>
        </p:txBody>
      </p:sp>
      <p:grpSp>
        <p:nvGrpSpPr>
          <p:cNvPr id="12" name="组合 MI">
            <a:extLst>
              <a:ext uri="{FF2B5EF4-FFF2-40B4-BE49-F238E27FC236}">
                <a16:creationId xmlns:a16="http://schemas.microsoft.com/office/drawing/2014/main" id="{B2951025-4466-F7EF-45C6-A3CB7EF1CC66}"/>
              </a:ext>
            </a:extLst>
          </p:cNvPr>
          <p:cNvGrpSpPr/>
          <p:nvPr/>
        </p:nvGrpSpPr>
        <p:grpSpPr>
          <a:xfrm>
            <a:off x="-9592917" y="0"/>
            <a:ext cx="11459348" cy="6859534"/>
            <a:chOff x="-1543570" y="-1534"/>
            <a:chExt cx="11459348" cy="685953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39F4C49-2D9D-548F-092F-5A740BB0FB64}"/>
                </a:ext>
              </a:extLst>
            </p:cNvPr>
            <p:cNvSpPr txBox="1"/>
            <p:nvPr/>
          </p:nvSpPr>
          <p:spPr>
            <a:xfrm>
              <a:off x="9107178" y="3039518"/>
              <a:ext cx="808600" cy="888651"/>
            </a:xfrm>
            <a:prstGeom prst="flowChartAlternateProcess">
              <a:avLst/>
            </a:prstGeom>
            <a:solidFill>
              <a:srgbClr val="4E607A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MI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00B959-9713-4F96-2D07-989385768095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rgbClr val="4E60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MF">
            <a:extLst>
              <a:ext uri="{FF2B5EF4-FFF2-40B4-BE49-F238E27FC236}">
                <a16:creationId xmlns:a16="http://schemas.microsoft.com/office/drawing/2014/main" id="{7F6BD44A-0418-7275-D2E9-F6673D940EE8}"/>
              </a:ext>
            </a:extLst>
          </p:cNvPr>
          <p:cNvGrpSpPr/>
          <p:nvPr/>
        </p:nvGrpSpPr>
        <p:grpSpPr>
          <a:xfrm>
            <a:off x="-10396325" y="0"/>
            <a:ext cx="11459348" cy="6859534"/>
            <a:chOff x="-1543570" y="-1534"/>
            <a:chExt cx="11459348" cy="685953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70A4406-617C-9314-67A8-E94F551E4BD1}"/>
                </a:ext>
              </a:extLst>
            </p:cNvPr>
            <p:cNvSpPr txBox="1"/>
            <p:nvPr/>
          </p:nvSpPr>
          <p:spPr>
            <a:xfrm>
              <a:off x="9107178" y="4059797"/>
              <a:ext cx="808600" cy="888651"/>
            </a:xfrm>
            <a:prstGeom prst="flowChartAlternateProcess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400" b="1" dirty="0">
                  <a:latin typeface="Bodoni MT Black" panose="02070A03080606020203" pitchFamily="18" charset="0"/>
                </a:rPr>
                <a:t>MF</a:t>
              </a:r>
              <a:endParaRPr lang="zh-CN" altLang="en-US" sz="2400" b="1" dirty="0">
                <a:latin typeface="Bodoni MT Black" panose="02070A03080606020203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B8ADDEA-45D2-9DEE-B577-8AF307B5A082}"/>
                </a:ext>
              </a:extLst>
            </p:cNvPr>
            <p:cNvSpPr/>
            <p:nvPr/>
          </p:nvSpPr>
          <p:spPr>
            <a:xfrm>
              <a:off x="-1543570" y="-1534"/>
              <a:ext cx="10804172" cy="6859534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991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 p14:bounceEnd="51000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 p14:bounceEnd="51000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0 L 0.67448 0 " pathEditMode="relative" rAng="0" ptsTypes="AA" p14:bounceEnd="51000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 p14:bounceEnd="51000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0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 p14:bounceEnd="51000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nodeType="with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0.8431 0 " pathEditMode="relative" rAng="0" ptsTypes="AA" p14:bounceEnd="51000">
                                          <p:cBhvr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4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66667E-6 1.48148E-6 L 0.67448 1.48148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4.81481E-6 L 0.67448 4.81481E-6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0 L 0.67448 0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0 L 0.67448 0 " pathEditMode="relative" rAng="0" ptsTypes="AA">
                                          <p:cBhvr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724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3" presetClass="path" presetSubtype="0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1.85185E-6 L 0.74466 1.85185E-6 " pathEditMode="relative" rAng="0" ptsTypes="AA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722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0 L 0.8431 0 " pathEditMode="relative" rAng="0" ptsTypes="AA">
                                          <p:cBhvr>
                                            <p:cTn id="16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14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</TotalTime>
  <Words>149</Words>
  <Application>Microsoft Office PowerPoint</Application>
  <PresentationFormat>宽屏</PresentationFormat>
  <Paragraphs>78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Bauhaus 93</vt:lpstr>
      <vt:lpstr>Bodoni MT Black</vt:lpstr>
      <vt:lpstr>Cooper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Vic zeng</dc:creator>
  <cp:lastModifiedBy>Vic zeng</cp:lastModifiedBy>
  <cp:revision>33</cp:revision>
  <dcterms:created xsi:type="dcterms:W3CDTF">2022-05-30T12:46:10Z</dcterms:created>
  <dcterms:modified xsi:type="dcterms:W3CDTF">2022-06-05T16:37:43Z</dcterms:modified>
</cp:coreProperties>
</file>