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1"/>
  </p:sldMasterIdLst>
  <p:notesMasterIdLst>
    <p:notesMasterId r:id="rId37"/>
  </p:notesMasterIdLst>
  <p:sldIdLst>
    <p:sldId id="256" r:id="rId2"/>
    <p:sldId id="257" r:id="rId3"/>
    <p:sldId id="258" r:id="rId4"/>
    <p:sldId id="259" r:id="rId5"/>
    <p:sldId id="260" r:id="rId6"/>
    <p:sldId id="261" r:id="rId7"/>
    <p:sldId id="262" r:id="rId8"/>
    <p:sldId id="287" r:id="rId9"/>
    <p:sldId id="263" r:id="rId10"/>
    <p:sldId id="290" r:id="rId11"/>
    <p:sldId id="288"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4" r:id="rId28"/>
    <p:sldId id="285" r:id="rId29"/>
    <p:sldId id="286" r:id="rId30"/>
    <p:sldId id="279" r:id="rId31"/>
    <p:sldId id="280" r:id="rId32"/>
    <p:sldId id="289" r:id="rId33"/>
    <p:sldId id="281" r:id="rId34"/>
    <p:sldId id="282" r:id="rId35"/>
    <p:sldId id="283" r:id="rId3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03" autoAdjust="0"/>
  </p:normalViewPr>
  <p:slideViewPr>
    <p:cSldViewPr>
      <p:cViewPr varScale="1">
        <p:scale>
          <a:sx n="105" d="100"/>
          <a:sy n="105" d="100"/>
        </p:scale>
        <p:origin x="17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59E3D0A-18E7-4C03-AAE2-AB55C549A129}" type="datetimeFigureOut">
              <a:rPr lang="en-US" smtClean="0"/>
              <a:pPr/>
              <a:t>12/26/2022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BED61D6-7379-4F24-B268-D7654B9C991E}" type="slidenum">
              <a:rPr lang="en-US" smtClean="0"/>
              <a:pPr/>
              <a:t>‹#›</a:t>
            </a:fld>
            <a:endParaRPr lang="en-US"/>
          </a:p>
        </p:txBody>
      </p:sp>
    </p:spTree>
    <p:extLst>
      <p:ext uri="{BB962C8B-B14F-4D97-AF65-F5344CB8AC3E}">
        <p14:creationId xmlns:p14="http://schemas.microsoft.com/office/powerpoint/2010/main" val="156729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ED61D6-7379-4F24-B268-D7654B9C991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i="0" kern="1200" dirty="0" err="1">
                <a:solidFill>
                  <a:schemeClr val="tx1"/>
                </a:solidFill>
                <a:effectLst/>
                <a:latin typeface="+mn-lt"/>
                <a:ea typeface="+mn-ea"/>
                <a:cs typeface="+mn-cs"/>
              </a:rPr>
              <a:t>ASP.Net</a:t>
            </a:r>
            <a:r>
              <a:rPr lang="en-US" sz="1200" b="1" i="0" kern="1200" dirty="0">
                <a:solidFill>
                  <a:schemeClr val="tx1"/>
                </a:solidFill>
                <a:effectLst/>
                <a:latin typeface="+mn-lt"/>
                <a:ea typeface="+mn-ea"/>
                <a:cs typeface="+mn-cs"/>
              </a:rPr>
              <a:t> Application Life Cycle</a:t>
            </a:r>
            <a:r>
              <a:rPr lang="en-US" sz="1200" b="0" i="0" kern="1200" dirty="0">
                <a:solidFill>
                  <a:schemeClr val="tx1"/>
                </a:solidFill>
                <a:effectLst/>
                <a:latin typeface="+mn-lt"/>
                <a:ea typeface="+mn-ea"/>
                <a:cs typeface="+mn-cs"/>
              </a:rPr>
              <a:t>:</a:t>
            </a:r>
          </a:p>
          <a:p>
            <a:r>
              <a:rPr lang="en-US" sz="1200" b="0" i="0" kern="1200" dirty="0">
                <a:solidFill>
                  <a:schemeClr val="tx1"/>
                </a:solidFill>
                <a:latin typeface="+mn-lt"/>
                <a:ea typeface="+mn-ea"/>
                <a:cs typeface="+mn-cs"/>
              </a:rPr>
              <a:t>The application life cycle has the following stages:</a:t>
            </a:r>
          </a:p>
          <a:p>
            <a:r>
              <a:rPr lang="en-US" sz="1200" b="0" i="0" kern="1200" dirty="0">
                <a:solidFill>
                  <a:schemeClr val="tx1"/>
                </a:solidFill>
                <a:latin typeface="+mn-lt"/>
                <a:ea typeface="+mn-ea"/>
                <a:cs typeface="+mn-cs"/>
              </a:rPr>
              <a:t>User makes a request for accessing application resource, a page. Browser sends this request to the web server.</a:t>
            </a:r>
          </a:p>
          <a:p>
            <a:r>
              <a:rPr lang="en-US" sz="1200" b="0" i="0" kern="1200" dirty="0">
                <a:solidFill>
                  <a:schemeClr val="tx1"/>
                </a:solidFill>
                <a:latin typeface="+mn-lt"/>
                <a:ea typeface="+mn-ea"/>
                <a:cs typeface="+mn-cs"/>
              </a:rPr>
              <a:t>A unified pipeline receives the first request and the following events take place:</a:t>
            </a:r>
          </a:p>
          <a:p>
            <a:pPr lvl="1"/>
            <a:r>
              <a:rPr lang="en-US" sz="1200" b="0" i="0" kern="1200" dirty="0">
                <a:solidFill>
                  <a:schemeClr val="tx1"/>
                </a:solidFill>
                <a:latin typeface="+mn-lt"/>
                <a:ea typeface="+mn-ea"/>
                <a:cs typeface="+mn-cs"/>
              </a:rPr>
              <a:t>An object of the </a:t>
            </a:r>
            <a:r>
              <a:rPr lang="en-US" sz="1200" b="0" i="0" kern="1200" dirty="0" err="1">
                <a:solidFill>
                  <a:schemeClr val="tx1"/>
                </a:solidFill>
                <a:latin typeface="+mn-lt"/>
                <a:ea typeface="+mn-ea"/>
                <a:cs typeface="+mn-cs"/>
              </a:rPr>
              <a:t>ApplicationManager</a:t>
            </a:r>
            <a:r>
              <a:rPr lang="en-US" sz="1200" b="0" i="0" kern="1200" dirty="0">
                <a:solidFill>
                  <a:schemeClr val="tx1"/>
                </a:solidFill>
                <a:latin typeface="+mn-lt"/>
                <a:ea typeface="+mn-ea"/>
                <a:cs typeface="+mn-cs"/>
              </a:rPr>
              <a:t> class is created.</a:t>
            </a:r>
          </a:p>
          <a:p>
            <a:pPr lvl="1"/>
            <a:r>
              <a:rPr lang="en-US" sz="1200" b="0" i="0" kern="1200" dirty="0">
                <a:solidFill>
                  <a:schemeClr val="tx1"/>
                </a:solidFill>
                <a:latin typeface="+mn-lt"/>
                <a:ea typeface="+mn-ea"/>
                <a:cs typeface="+mn-cs"/>
              </a:rPr>
              <a:t>An object of the </a:t>
            </a:r>
            <a:r>
              <a:rPr lang="en-US" sz="1200" b="0" i="0" kern="1200" dirty="0" err="1">
                <a:solidFill>
                  <a:schemeClr val="tx1"/>
                </a:solidFill>
                <a:latin typeface="+mn-lt"/>
                <a:ea typeface="+mn-ea"/>
                <a:cs typeface="+mn-cs"/>
              </a:rPr>
              <a:t>HostingEnvironment</a:t>
            </a:r>
            <a:r>
              <a:rPr lang="en-US" sz="1200" b="0" i="0" kern="1200" dirty="0">
                <a:solidFill>
                  <a:schemeClr val="tx1"/>
                </a:solidFill>
                <a:latin typeface="+mn-lt"/>
                <a:ea typeface="+mn-ea"/>
                <a:cs typeface="+mn-cs"/>
              </a:rPr>
              <a:t> class is created to provide information regarding the resources.</a:t>
            </a:r>
          </a:p>
          <a:p>
            <a:pPr lvl="1"/>
            <a:r>
              <a:rPr lang="en-US" sz="1200" b="0" i="0" kern="1200" dirty="0">
                <a:solidFill>
                  <a:schemeClr val="tx1"/>
                </a:solidFill>
                <a:latin typeface="+mn-lt"/>
                <a:ea typeface="+mn-ea"/>
                <a:cs typeface="+mn-cs"/>
              </a:rPr>
              <a:t>Top level items in the application are compiled.</a:t>
            </a:r>
          </a:p>
          <a:p>
            <a:r>
              <a:rPr lang="en-US" sz="1200" b="0" i="0" kern="1200" dirty="0">
                <a:solidFill>
                  <a:schemeClr val="tx1"/>
                </a:solidFill>
                <a:latin typeface="+mn-lt"/>
                <a:ea typeface="+mn-ea"/>
                <a:cs typeface="+mn-cs"/>
              </a:rPr>
              <a:t>Response objects are created . the application objects: </a:t>
            </a:r>
            <a:r>
              <a:rPr lang="en-US" sz="1200" b="0" i="0" kern="1200" dirty="0" err="1">
                <a:solidFill>
                  <a:schemeClr val="tx1"/>
                </a:solidFill>
                <a:latin typeface="+mn-lt"/>
                <a:ea typeface="+mn-ea"/>
                <a:cs typeface="+mn-cs"/>
              </a:rPr>
              <a:t>HttpContext</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HttpRequest</a:t>
            </a:r>
            <a:r>
              <a:rPr lang="en-US" sz="1200" b="0" i="0" kern="1200" dirty="0">
                <a:solidFill>
                  <a:schemeClr val="tx1"/>
                </a:solidFill>
                <a:latin typeface="+mn-lt"/>
                <a:ea typeface="+mn-ea"/>
                <a:cs typeface="+mn-cs"/>
              </a:rPr>
              <a:t> and </a:t>
            </a:r>
            <a:r>
              <a:rPr lang="en-US" sz="1200" b="0" i="0" kern="1200" dirty="0" err="1">
                <a:solidFill>
                  <a:schemeClr val="tx1"/>
                </a:solidFill>
                <a:latin typeface="+mn-lt"/>
                <a:ea typeface="+mn-ea"/>
                <a:cs typeface="+mn-cs"/>
              </a:rPr>
              <a:t>HttpResponse</a:t>
            </a:r>
            <a:r>
              <a:rPr lang="en-US" sz="1200" b="0" i="0" kern="1200" dirty="0">
                <a:solidFill>
                  <a:schemeClr val="tx1"/>
                </a:solidFill>
                <a:latin typeface="+mn-lt"/>
                <a:ea typeface="+mn-ea"/>
                <a:cs typeface="+mn-cs"/>
              </a:rPr>
              <a:t> are created and initialized.</a:t>
            </a:r>
          </a:p>
          <a:p>
            <a:r>
              <a:rPr lang="en-US" sz="1200" b="0" i="0" kern="1200" dirty="0">
                <a:solidFill>
                  <a:schemeClr val="tx1"/>
                </a:solidFill>
                <a:latin typeface="+mn-lt"/>
                <a:ea typeface="+mn-ea"/>
                <a:cs typeface="+mn-cs"/>
              </a:rPr>
              <a:t>An instance of the </a:t>
            </a:r>
            <a:r>
              <a:rPr lang="en-US" sz="1200" b="0" i="0" kern="1200" dirty="0" err="1">
                <a:solidFill>
                  <a:schemeClr val="tx1"/>
                </a:solidFill>
                <a:latin typeface="+mn-lt"/>
                <a:ea typeface="+mn-ea"/>
                <a:cs typeface="+mn-cs"/>
              </a:rPr>
              <a:t>HttpApplication</a:t>
            </a:r>
            <a:r>
              <a:rPr lang="en-US" sz="1200" b="0" i="0" kern="1200" dirty="0">
                <a:solidFill>
                  <a:schemeClr val="tx1"/>
                </a:solidFill>
                <a:latin typeface="+mn-lt"/>
                <a:ea typeface="+mn-ea"/>
                <a:cs typeface="+mn-cs"/>
              </a:rPr>
              <a:t> object is created and assigned to the request. The request is processed by the </a:t>
            </a:r>
            <a:r>
              <a:rPr lang="en-US" sz="1200" b="0" i="0" kern="1200" dirty="0" err="1">
                <a:solidFill>
                  <a:schemeClr val="tx1"/>
                </a:solidFill>
                <a:latin typeface="+mn-lt"/>
                <a:ea typeface="+mn-ea"/>
                <a:cs typeface="+mn-cs"/>
              </a:rPr>
              <a:t>HttpApplication</a:t>
            </a:r>
            <a:r>
              <a:rPr lang="en-US" sz="1200" b="0" i="0" kern="1200" dirty="0">
                <a:solidFill>
                  <a:schemeClr val="tx1"/>
                </a:solidFill>
                <a:latin typeface="+mn-lt"/>
                <a:ea typeface="+mn-ea"/>
                <a:cs typeface="+mn-cs"/>
              </a:rPr>
              <a:t> class. Different events are raised by this class for processing the request.</a:t>
            </a:r>
          </a:p>
          <a:p>
            <a:r>
              <a:rPr lang="en-US" sz="1200" b="1" i="0" kern="1200" dirty="0" err="1">
                <a:solidFill>
                  <a:schemeClr val="tx1"/>
                </a:solidFill>
                <a:effectLst/>
                <a:latin typeface="+mn-lt"/>
                <a:ea typeface="+mn-ea"/>
                <a:cs typeface="+mn-cs"/>
              </a:rPr>
              <a:t>ASP.Net</a:t>
            </a:r>
            <a:r>
              <a:rPr lang="en-US" sz="1200" b="1" i="0" kern="1200" dirty="0">
                <a:solidFill>
                  <a:schemeClr val="tx1"/>
                </a:solidFill>
                <a:effectLst/>
                <a:latin typeface="+mn-lt"/>
                <a:ea typeface="+mn-ea"/>
                <a:cs typeface="+mn-cs"/>
              </a:rPr>
              <a:t> Page Life Cycle</a:t>
            </a:r>
            <a:r>
              <a:rPr lang="en-US" sz="1200" b="0" i="0" kern="1200" dirty="0">
                <a:solidFill>
                  <a:schemeClr val="tx1"/>
                </a:solidFill>
                <a:effectLst/>
                <a:latin typeface="+mn-lt"/>
                <a:ea typeface="+mn-ea"/>
                <a:cs typeface="+mn-cs"/>
              </a:rPr>
              <a:t>:</a:t>
            </a:r>
          </a:p>
          <a:p>
            <a:r>
              <a:rPr lang="en-US" sz="1200" b="0" i="0" kern="1200" dirty="0">
                <a:solidFill>
                  <a:schemeClr val="tx1"/>
                </a:solidFill>
                <a:latin typeface="+mn-lt"/>
                <a:ea typeface="+mn-ea"/>
                <a:cs typeface="+mn-cs"/>
              </a:rPr>
              <a:t>When a page is requested, it is loaded into the server memory, processed and sent to the browser. Then it is unloaded from the memory. At each of this steps, methods and events are available, which could be overridden according to the need of the application. In other words, you can write your own code to override the default code.</a:t>
            </a:r>
          </a:p>
          <a:p>
            <a:r>
              <a:rPr lang="en-US" sz="1200" b="0" i="0" kern="1200" dirty="0">
                <a:solidFill>
                  <a:schemeClr val="tx1"/>
                </a:solidFill>
                <a:latin typeface="+mn-lt"/>
                <a:ea typeface="+mn-ea"/>
                <a:cs typeface="+mn-cs"/>
              </a:rPr>
              <a:t>The Page class creates a hierarchical tree of all the controls on the page. All the components on the page, except the directives are part of this control tree. You can see the control tree by adding trace= "true" to the Page directive. We will cover page directives and tracing under 'directives' and 'error handling'.</a:t>
            </a:r>
          </a:p>
          <a:p>
            <a:r>
              <a:rPr lang="en-US" sz="1200" b="0" i="0" kern="1200" dirty="0">
                <a:solidFill>
                  <a:schemeClr val="tx1"/>
                </a:solidFill>
                <a:latin typeface="+mn-lt"/>
                <a:ea typeface="+mn-ea"/>
                <a:cs typeface="+mn-cs"/>
              </a:rPr>
              <a:t>The page life cycle phases are:</a:t>
            </a:r>
          </a:p>
          <a:p>
            <a:r>
              <a:rPr lang="en-US" sz="1200" b="0" i="0" kern="1200" dirty="0">
                <a:solidFill>
                  <a:schemeClr val="tx1"/>
                </a:solidFill>
                <a:latin typeface="+mn-lt"/>
                <a:ea typeface="+mn-ea"/>
                <a:cs typeface="+mn-cs"/>
              </a:rPr>
              <a:t>Initialization</a:t>
            </a:r>
          </a:p>
          <a:p>
            <a:r>
              <a:rPr lang="en-US" sz="1200" b="0" i="0" kern="1200" dirty="0">
                <a:solidFill>
                  <a:schemeClr val="tx1"/>
                </a:solidFill>
                <a:latin typeface="+mn-lt"/>
                <a:ea typeface="+mn-ea"/>
                <a:cs typeface="+mn-cs"/>
              </a:rPr>
              <a:t>Instantiation of the controls on the page</a:t>
            </a:r>
          </a:p>
          <a:p>
            <a:r>
              <a:rPr lang="en-US" sz="1200" b="0" i="0" kern="1200" dirty="0">
                <a:solidFill>
                  <a:schemeClr val="tx1"/>
                </a:solidFill>
                <a:latin typeface="+mn-lt"/>
                <a:ea typeface="+mn-ea"/>
                <a:cs typeface="+mn-cs"/>
              </a:rPr>
              <a:t>Restoration and maintenance of the state</a:t>
            </a:r>
          </a:p>
          <a:p>
            <a:r>
              <a:rPr lang="en-US" sz="1200" b="0" i="0" kern="1200" dirty="0">
                <a:solidFill>
                  <a:schemeClr val="tx1"/>
                </a:solidFill>
                <a:latin typeface="+mn-lt"/>
                <a:ea typeface="+mn-ea"/>
                <a:cs typeface="+mn-cs"/>
              </a:rPr>
              <a:t>Execution of the event handler codes</a:t>
            </a:r>
          </a:p>
          <a:p>
            <a:r>
              <a:rPr lang="en-US" sz="1200" b="0" i="0" kern="1200" dirty="0">
                <a:solidFill>
                  <a:schemeClr val="tx1"/>
                </a:solidFill>
                <a:latin typeface="+mn-lt"/>
                <a:ea typeface="+mn-ea"/>
                <a:cs typeface="+mn-cs"/>
              </a:rPr>
              <a:t>Page rendering</a:t>
            </a:r>
          </a:p>
          <a:p>
            <a:r>
              <a:rPr lang="en-US" sz="1200" b="0" i="0" kern="1200" dirty="0">
                <a:solidFill>
                  <a:schemeClr val="tx1"/>
                </a:solidFill>
                <a:latin typeface="+mn-lt"/>
                <a:ea typeface="+mn-ea"/>
                <a:cs typeface="+mn-cs"/>
              </a:rPr>
              <a:t>Understanding the page cycle helps in writing codes for making some specific thing happen at any stage of the page life cycle. It also helps in writing custom controls and initializing them at right time, populate their properties with view-state data and run control behavior code.</a:t>
            </a:r>
          </a:p>
          <a:p>
            <a:r>
              <a:rPr lang="en-US" sz="1200" b="0" i="0" kern="1200" dirty="0">
                <a:solidFill>
                  <a:schemeClr val="tx1"/>
                </a:solidFill>
                <a:latin typeface="+mn-lt"/>
                <a:ea typeface="+mn-ea"/>
                <a:cs typeface="+mn-cs"/>
              </a:rPr>
              <a:t>Following are the different stages of an </a:t>
            </a:r>
            <a:r>
              <a:rPr lang="en-US" sz="1200" b="0" i="0" kern="1200" dirty="0" err="1">
                <a:solidFill>
                  <a:schemeClr val="tx1"/>
                </a:solidFill>
                <a:latin typeface="+mn-lt"/>
                <a:ea typeface="+mn-ea"/>
                <a:cs typeface="+mn-cs"/>
              </a:rPr>
              <a:t>ASP.Net</a:t>
            </a:r>
            <a:r>
              <a:rPr lang="en-US" sz="1200" b="0" i="0" kern="1200" dirty="0">
                <a:solidFill>
                  <a:schemeClr val="tx1"/>
                </a:solidFill>
                <a:latin typeface="+mn-lt"/>
                <a:ea typeface="+mn-ea"/>
                <a:cs typeface="+mn-cs"/>
              </a:rPr>
              <a:t> page:</a:t>
            </a:r>
          </a:p>
          <a:p>
            <a:r>
              <a:rPr lang="en-US" sz="1200" b="1" i="0" kern="1200" dirty="0">
                <a:solidFill>
                  <a:schemeClr val="tx1"/>
                </a:solidFill>
                <a:latin typeface="+mn-lt"/>
                <a:ea typeface="+mn-ea"/>
                <a:cs typeface="+mn-cs"/>
              </a:rPr>
              <a:t>Page request .</a:t>
            </a:r>
            <a:r>
              <a:rPr lang="en-US" sz="1200" b="0" i="0" kern="1200" dirty="0">
                <a:solidFill>
                  <a:schemeClr val="tx1"/>
                </a:solidFill>
                <a:latin typeface="+mn-lt"/>
                <a:ea typeface="+mn-ea"/>
                <a:cs typeface="+mn-cs"/>
              </a:rPr>
              <a:t> when </a:t>
            </a:r>
            <a:r>
              <a:rPr lang="en-US" sz="1200" b="0" i="0" kern="1200" dirty="0" err="1">
                <a:solidFill>
                  <a:schemeClr val="tx1"/>
                </a:solidFill>
                <a:latin typeface="+mn-lt"/>
                <a:ea typeface="+mn-ea"/>
                <a:cs typeface="+mn-cs"/>
              </a:rPr>
              <a:t>ASP.Net</a:t>
            </a:r>
            <a:r>
              <a:rPr lang="en-US" sz="1200" b="0" i="0" kern="1200" dirty="0">
                <a:solidFill>
                  <a:schemeClr val="tx1"/>
                </a:solidFill>
                <a:latin typeface="+mn-lt"/>
                <a:ea typeface="+mn-ea"/>
                <a:cs typeface="+mn-cs"/>
              </a:rPr>
              <a:t> gets a page request, it decides whether to parse and compile the page or there would be a cached version of the page; accordingly the response is sent</a:t>
            </a:r>
          </a:p>
          <a:p>
            <a:r>
              <a:rPr lang="en-US" sz="1200" b="1" i="0" kern="1200" dirty="0">
                <a:solidFill>
                  <a:schemeClr val="tx1"/>
                </a:solidFill>
                <a:latin typeface="+mn-lt"/>
                <a:ea typeface="+mn-ea"/>
                <a:cs typeface="+mn-cs"/>
              </a:rPr>
              <a:t>Starting of page life cycle .</a:t>
            </a:r>
            <a:r>
              <a:rPr lang="en-US" sz="1200" b="0" i="0" kern="1200" dirty="0">
                <a:solidFill>
                  <a:schemeClr val="tx1"/>
                </a:solidFill>
                <a:latin typeface="+mn-lt"/>
                <a:ea typeface="+mn-ea"/>
                <a:cs typeface="+mn-cs"/>
              </a:rPr>
              <a:t> at this stage, the Request and Response objects are set. If the request is an old request or post back, the </a:t>
            </a:r>
            <a:r>
              <a:rPr lang="en-US" sz="1200" b="0" i="0" kern="1200" dirty="0" err="1">
                <a:solidFill>
                  <a:schemeClr val="tx1"/>
                </a:solidFill>
                <a:latin typeface="+mn-lt"/>
                <a:ea typeface="+mn-ea"/>
                <a:cs typeface="+mn-cs"/>
              </a:rPr>
              <a:t>IsPostBack</a:t>
            </a:r>
            <a:r>
              <a:rPr lang="en-US" sz="1200" b="0" i="0" kern="1200" dirty="0">
                <a:solidFill>
                  <a:schemeClr val="tx1"/>
                </a:solidFill>
                <a:latin typeface="+mn-lt"/>
                <a:ea typeface="+mn-ea"/>
                <a:cs typeface="+mn-cs"/>
              </a:rPr>
              <a:t> property of the page is set to true. The </a:t>
            </a:r>
            <a:r>
              <a:rPr lang="en-US" sz="1200" b="0" i="0" kern="1200" dirty="0" err="1">
                <a:solidFill>
                  <a:schemeClr val="tx1"/>
                </a:solidFill>
                <a:latin typeface="+mn-lt"/>
                <a:ea typeface="+mn-ea"/>
                <a:cs typeface="+mn-cs"/>
              </a:rPr>
              <a:t>UICulture</a:t>
            </a:r>
            <a:r>
              <a:rPr lang="en-US" sz="1200" b="0" i="0" kern="1200" dirty="0">
                <a:solidFill>
                  <a:schemeClr val="tx1"/>
                </a:solidFill>
                <a:latin typeface="+mn-lt"/>
                <a:ea typeface="+mn-ea"/>
                <a:cs typeface="+mn-cs"/>
              </a:rPr>
              <a:t> property of the page is also set.</a:t>
            </a:r>
          </a:p>
          <a:p>
            <a:r>
              <a:rPr lang="en-US" sz="1200" b="1" i="0" kern="1200" dirty="0">
                <a:solidFill>
                  <a:schemeClr val="tx1"/>
                </a:solidFill>
                <a:latin typeface="+mn-lt"/>
                <a:ea typeface="+mn-ea"/>
                <a:cs typeface="+mn-cs"/>
              </a:rPr>
              <a:t>Page initialization .</a:t>
            </a:r>
            <a:r>
              <a:rPr lang="en-US" sz="1200" b="0" i="0" kern="1200" dirty="0">
                <a:solidFill>
                  <a:schemeClr val="tx1"/>
                </a:solidFill>
                <a:latin typeface="+mn-lt"/>
                <a:ea typeface="+mn-ea"/>
                <a:cs typeface="+mn-cs"/>
              </a:rPr>
              <a:t> at this stage, the controls on the page are assigned unique ID by setting the </a:t>
            </a:r>
            <a:r>
              <a:rPr lang="en-US" sz="1200" b="0" i="0" kern="1200" dirty="0" err="1">
                <a:solidFill>
                  <a:schemeClr val="tx1"/>
                </a:solidFill>
                <a:latin typeface="+mn-lt"/>
                <a:ea typeface="+mn-ea"/>
                <a:cs typeface="+mn-cs"/>
              </a:rPr>
              <a:t>UniqueID</a:t>
            </a:r>
            <a:r>
              <a:rPr lang="en-US" sz="1200" b="0" i="0" kern="1200" dirty="0">
                <a:solidFill>
                  <a:schemeClr val="tx1"/>
                </a:solidFill>
                <a:latin typeface="+mn-lt"/>
                <a:ea typeface="+mn-ea"/>
                <a:cs typeface="+mn-cs"/>
              </a:rPr>
              <a:t> property and themes are applied. For a new request </a:t>
            </a:r>
            <a:r>
              <a:rPr lang="en-US" sz="1200" b="0" i="0" kern="1200" dirty="0" err="1">
                <a:solidFill>
                  <a:schemeClr val="tx1"/>
                </a:solidFill>
                <a:latin typeface="+mn-lt"/>
                <a:ea typeface="+mn-ea"/>
                <a:cs typeface="+mn-cs"/>
              </a:rPr>
              <a:t>postback</a:t>
            </a:r>
            <a:r>
              <a:rPr lang="en-US" sz="1200" b="0" i="0" kern="1200" dirty="0">
                <a:solidFill>
                  <a:schemeClr val="tx1"/>
                </a:solidFill>
                <a:latin typeface="+mn-lt"/>
                <a:ea typeface="+mn-ea"/>
                <a:cs typeface="+mn-cs"/>
              </a:rPr>
              <a:t> data is loaded and the control properties are restored to the view-state values.</a:t>
            </a:r>
          </a:p>
          <a:p>
            <a:r>
              <a:rPr lang="en-US" sz="1200" b="1" i="0" kern="1200" dirty="0">
                <a:solidFill>
                  <a:schemeClr val="tx1"/>
                </a:solidFill>
                <a:latin typeface="+mn-lt"/>
                <a:ea typeface="+mn-ea"/>
                <a:cs typeface="+mn-cs"/>
              </a:rPr>
              <a:t>Page load .</a:t>
            </a:r>
            <a:r>
              <a:rPr lang="en-US" sz="1200" b="0" i="0" kern="1200" dirty="0">
                <a:solidFill>
                  <a:schemeClr val="tx1"/>
                </a:solidFill>
                <a:latin typeface="+mn-lt"/>
                <a:ea typeface="+mn-ea"/>
                <a:cs typeface="+mn-cs"/>
              </a:rPr>
              <a:t> at this stage, control properties are set using the view state and control state values.</a:t>
            </a:r>
          </a:p>
          <a:p>
            <a:r>
              <a:rPr lang="en-US" sz="1200" b="1" i="0" kern="1200" dirty="0">
                <a:solidFill>
                  <a:schemeClr val="tx1"/>
                </a:solidFill>
                <a:latin typeface="+mn-lt"/>
                <a:ea typeface="+mn-ea"/>
                <a:cs typeface="+mn-cs"/>
              </a:rPr>
              <a:t>Validation .</a:t>
            </a:r>
            <a:r>
              <a:rPr lang="en-US" sz="1200" b="0" i="0" kern="1200" dirty="0">
                <a:solidFill>
                  <a:schemeClr val="tx1"/>
                </a:solidFill>
                <a:latin typeface="+mn-lt"/>
                <a:ea typeface="+mn-ea"/>
                <a:cs typeface="+mn-cs"/>
              </a:rPr>
              <a:t> Validate method of the validation control is called and if it runs successfully, the </a:t>
            </a:r>
            <a:r>
              <a:rPr lang="en-US" sz="1200" b="0" i="0" kern="1200" dirty="0" err="1">
                <a:solidFill>
                  <a:schemeClr val="tx1"/>
                </a:solidFill>
                <a:latin typeface="+mn-lt"/>
                <a:ea typeface="+mn-ea"/>
                <a:cs typeface="+mn-cs"/>
              </a:rPr>
              <a:t>IsValid</a:t>
            </a:r>
            <a:r>
              <a:rPr lang="en-US" sz="1200" b="0" i="0" kern="1200" dirty="0">
                <a:solidFill>
                  <a:schemeClr val="tx1"/>
                </a:solidFill>
                <a:latin typeface="+mn-lt"/>
                <a:ea typeface="+mn-ea"/>
                <a:cs typeface="+mn-cs"/>
              </a:rPr>
              <a:t> property of the page is set to true.</a:t>
            </a:r>
          </a:p>
          <a:p>
            <a:r>
              <a:rPr lang="en-US" sz="1200" b="1" i="0" kern="1200" dirty="0" err="1">
                <a:solidFill>
                  <a:schemeClr val="tx1"/>
                </a:solidFill>
                <a:latin typeface="+mn-lt"/>
                <a:ea typeface="+mn-ea"/>
                <a:cs typeface="+mn-cs"/>
              </a:rPr>
              <a:t>Postback</a:t>
            </a:r>
            <a:r>
              <a:rPr lang="en-US" sz="1200" b="1" i="0" kern="1200" dirty="0">
                <a:solidFill>
                  <a:schemeClr val="tx1"/>
                </a:solidFill>
                <a:latin typeface="+mn-lt"/>
                <a:ea typeface="+mn-ea"/>
                <a:cs typeface="+mn-cs"/>
              </a:rPr>
              <a:t> event handling .</a:t>
            </a:r>
            <a:r>
              <a:rPr lang="en-US" sz="1200" b="0" i="0" kern="1200" dirty="0">
                <a:solidFill>
                  <a:schemeClr val="tx1"/>
                </a:solidFill>
                <a:latin typeface="+mn-lt"/>
                <a:ea typeface="+mn-ea"/>
                <a:cs typeface="+mn-cs"/>
              </a:rPr>
              <a:t> if the request is a </a:t>
            </a:r>
            <a:r>
              <a:rPr lang="en-US" sz="1200" b="0" i="0" kern="1200" dirty="0" err="1">
                <a:solidFill>
                  <a:schemeClr val="tx1"/>
                </a:solidFill>
                <a:latin typeface="+mn-lt"/>
                <a:ea typeface="+mn-ea"/>
                <a:cs typeface="+mn-cs"/>
              </a:rPr>
              <a:t>postback</a:t>
            </a:r>
            <a:r>
              <a:rPr lang="en-US" sz="1200" b="0" i="0" kern="1200" dirty="0">
                <a:solidFill>
                  <a:schemeClr val="tx1"/>
                </a:solidFill>
                <a:latin typeface="+mn-lt"/>
                <a:ea typeface="+mn-ea"/>
                <a:cs typeface="+mn-cs"/>
              </a:rPr>
              <a:t> (old request), the related event handler is called.</a:t>
            </a:r>
          </a:p>
          <a:p>
            <a:r>
              <a:rPr lang="en-US" sz="1200" b="1" i="0" kern="1200" dirty="0">
                <a:solidFill>
                  <a:schemeClr val="tx1"/>
                </a:solidFill>
                <a:latin typeface="+mn-lt"/>
                <a:ea typeface="+mn-ea"/>
                <a:cs typeface="+mn-cs"/>
              </a:rPr>
              <a:t>Page rendering .</a:t>
            </a:r>
            <a:r>
              <a:rPr lang="en-US" sz="1200" b="0" i="0" kern="1200" dirty="0">
                <a:solidFill>
                  <a:schemeClr val="tx1"/>
                </a:solidFill>
                <a:latin typeface="+mn-lt"/>
                <a:ea typeface="+mn-ea"/>
                <a:cs typeface="+mn-cs"/>
              </a:rPr>
              <a:t> at this stage, view state for the page and all controls are saved. The page calls the Render method for each control and the output of rendering is written to the </a:t>
            </a:r>
            <a:r>
              <a:rPr lang="en-US" sz="1200" b="0" i="0" kern="1200" dirty="0" err="1">
                <a:solidFill>
                  <a:schemeClr val="tx1"/>
                </a:solidFill>
                <a:latin typeface="+mn-lt"/>
                <a:ea typeface="+mn-ea"/>
                <a:cs typeface="+mn-cs"/>
              </a:rPr>
              <a:t>OutputStream</a:t>
            </a:r>
            <a:r>
              <a:rPr lang="en-US" sz="1200" b="0" i="0" kern="1200" dirty="0">
                <a:solidFill>
                  <a:schemeClr val="tx1"/>
                </a:solidFill>
                <a:latin typeface="+mn-lt"/>
                <a:ea typeface="+mn-ea"/>
                <a:cs typeface="+mn-cs"/>
              </a:rPr>
              <a:t> class of the Page's Response property.</a:t>
            </a:r>
          </a:p>
          <a:p>
            <a:r>
              <a:rPr lang="en-US" sz="1200" b="1" i="0" kern="1200" dirty="0">
                <a:solidFill>
                  <a:schemeClr val="tx1"/>
                </a:solidFill>
                <a:latin typeface="+mn-lt"/>
                <a:ea typeface="+mn-ea"/>
                <a:cs typeface="+mn-cs"/>
              </a:rPr>
              <a:t>Unload .</a:t>
            </a:r>
            <a:r>
              <a:rPr lang="en-US" sz="1200" b="0" i="0" kern="1200" dirty="0">
                <a:solidFill>
                  <a:schemeClr val="tx1"/>
                </a:solidFill>
                <a:latin typeface="+mn-lt"/>
                <a:ea typeface="+mn-ea"/>
                <a:cs typeface="+mn-cs"/>
              </a:rPr>
              <a:t> the rendered page is sent to the client and page properties, such as Response and Request are unloaded and all cleanup done.</a:t>
            </a:r>
          </a:p>
          <a:p>
            <a:r>
              <a:rPr lang="en-US" sz="1200" b="1" i="0" kern="1200" dirty="0" err="1">
                <a:solidFill>
                  <a:schemeClr val="tx1"/>
                </a:solidFill>
                <a:effectLst/>
                <a:latin typeface="+mn-lt"/>
                <a:ea typeface="+mn-ea"/>
                <a:cs typeface="+mn-cs"/>
              </a:rPr>
              <a:t>ASP.Net</a:t>
            </a:r>
            <a:r>
              <a:rPr lang="en-US" sz="1200" b="1" i="0" kern="1200" dirty="0">
                <a:solidFill>
                  <a:schemeClr val="tx1"/>
                </a:solidFill>
                <a:effectLst/>
                <a:latin typeface="+mn-lt"/>
                <a:ea typeface="+mn-ea"/>
                <a:cs typeface="+mn-cs"/>
              </a:rPr>
              <a:t> Page Life Cycle Events</a:t>
            </a:r>
            <a:r>
              <a:rPr lang="en-US" sz="1200" b="0" i="0" kern="1200" dirty="0">
                <a:solidFill>
                  <a:schemeClr val="tx1"/>
                </a:solidFill>
                <a:effectLst/>
                <a:latin typeface="+mn-lt"/>
                <a:ea typeface="+mn-ea"/>
                <a:cs typeface="+mn-cs"/>
              </a:rPr>
              <a:t>:</a:t>
            </a:r>
          </a:p>
          <a:p>
            <a:r>
              <a:rPr lang="en-US" sz="1200" b="0" i="0" kern="1200" dirty="0">
                <a:solidFill>
                  <a:schemeClr val="tx1"/>
                </a:solidFill>
                <a:latin typeface="+mn-lt"/>
                <a:ea typeface="+mn-ea"/>
                <a:cs typeface="+mn-cs"/>
              </a:rPr>
              <a:t>At each stage of the page life cycle, the page raises some events, which could be coded. An event handler is basically a function or subroutine, bound to the event, using declarative attributes like </a:t>
            </a:r>
            <a:r>
              <a:rPr lang="en-US" sz="1200" b="0" i="0" kern="1200" dirty="0" err="1">
                <a:solidFill>
                  <a:schemeClr val="tx1"/>
                </a:solidFill>
                <a:latin typeface="+mn-lt"/>
                <a:ea typeface="+mn-ea"/>
                <a:cs typeface="+mn-cs"/>
              </a:rPr>
              <a:t>Onclick</a:t>
            </a:r>
            <a:r>
              <a:rPr lang="en-US" sz="1200" b="0" i="0" kern="1200" dirty="0">
                <a:solidFill>
                  <a:schemeClr val="tx1"/>
                </a:solidFill>
                <a:latin typeface="+mn-lt"/>
                <a:ea typeface="+mn-ea"/>
                <a:cs typeface="+mn-cs"/>
              </a:rPr>
              <a:t> or handle.</a:t>
            </a:r>
          </a:p>
          <a:p>
            <a:r>
              <a:rPr lang="en-US" sz="1200" b="0" i="0" kern="1200" dirty="0">
                <a:solidFill>
                  <a:schemeClr val="tx1"/>
                </a:solidFill>
                <a:latin typeface="+mn-lt"/>
                <a:ea typeface="+mn-ea"/>
                <a:cs typeface="+mn-cs"/>
              </a:rPr>
              <a:t>Following are the page life cycle events:</a:t>
            </a:r>
          </a:p>
          <a:p>
            <a:r>
              <a:rPr lang="en-US" sz="1200" b="1" i="0" kern="1200" dirty="0" err="1">
                <a:solidFill>
                  <a:schemeClr val="tx1"/>
                </a:solidFill>
                <a:latin typeface="+mn-lt"/>
                <a:ea typeface="+mn-ea"/>
                <a:cs typeface="+mn-cs"/>
              </a:rPr>
              <a:t>PreInit</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PreInit</a:t>
            </a:r>
            <a:r>
              <a:rPr lang="en-US" sz="1200" b="0" i="0" kern="1200" dirty="0">
                <a:solidFill>
                  <a:schemeClr val="tx1"/>
                </a:solidFill>
                <a:latin typeface="+mn-lt"/>
                <a:ea typeface="+mn-ea"/>
                <a:cs typeface="+mn-cs"/>
              </a:rPr>
              <a:t> is the first event in page life cycle. It checks the </a:t>
            </a:r>
            <a:r>
              <a:rPr lang="en-US" sz="1200" b="0" i="0" kern="1200" dirty="0" err="1">
                <a:solidFill>
                  <a:schemeClr val="tx1"/>
                </a:solidFill>
                <a:latin typeface="+mn-lt"/>
                <a:ea typeface="+mn-ea"/>
                <a:cs typeface="+mn-cs"/>
              </a:rPr>
              <a:t>IsPostBack</a:t>
            </a:r>
            <a:r>
              <a:rPr lang="en-US" sz="1200" b="0" i="0" kern="1200" dirty="0">
                <a:solidFill>
                  <a:schemeClr val="tx1"/>
                </a:solidFill>
                <a:latin typeface="+mn-lt"/>
                <a:ea typeface="+mn-ea"/>
                <a:cs typeface="+mn-cs"/>
              </a:rPr>
              <a:t> property and determines whether the page is a </a:t>
            </a:r>
            <a:r>
              <a:rPr lang="en-US" sz="1200" b="0" i="0" kern="1200" dirty="0" err="1">
                <a:solidFill>
                  <a:schemeClr val="tx1"/>
                </a:solidFill>
                <a:latin typeface="+mn-lt"/>
                <a:ea typeface="+mn-ea"/>
                <a:cs typeface="+mn-cs"/>
              </a:rPr>
              <a:t>postback</a:t>
            </a:r>
            <a:r>
              <a:rPr lang="en-US" sz="1200" b="0" i="0" kern="1200" dirty="0">
                <a:solidFill>
                  <a:schemeClr val="tx1"/>
                </a:solidFill>
                <a:latin typeface="+mn-lt"/>
                <a:ea typeface="+mn-ea"/>
                <a:cs typeface="+mn-cs"/>
              </a:rPr>
              <a:t>. It sets the themes and master pages, creates dynamic controls and gets and sets profile property values. This event can be handled by overloading the </a:t>
            </a:r>
            <a:r>
              <a:rPr lang="en-US" sz="1200" b="0" i="0" kern="1200" dirty="0" err="1">
                <a:solidFill>
                  <a:schemeClr val="tx1"/>
                </a:solidFill>
                <a:latin typeface="+mn-lt"/>
                <a:ea typeface="+mn-ea"/>
                <a:cs typeface="+mn-cs"/>
              </a:rPr>
              <a:t>OnPreInit</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Page_PreInit</a:t>
            </a:r>
            <a:r>
              <a:rPr lang="en-US" sz="1200" b="0" i="0" kern="1200" dirty="0">
                <a:solidFill>
                  <a:schemeClr val="tx1"/>
                </a:solidFill>
                <a:latin typeface="+mn-lt"/>
                <a:ea typeface="+mn-ea"/>
                <a:cs typeface="+mn-cs"/>
              </a:rPr>
              <a:t> handler.</a:t>
            </a:r>
          </a:p>
          <a:p>
            <a:r>
              <a:rPr lang="en-US" sz="1200" b="1" i="0" kern="1200" dirty="0">
                <a:solidFill>
                  <a:schemeClr val="tx1"/>
                </a:solidFill>
                <a:latin typeface="+mn-lt"/>
                <a:ea typeface="+mn-ea"/>
                <a:cs typeface="+mn-cs"/>
              </a:rPr>
              <a:t>Init .</a:t>
            </a:r>
            <a:r>
              <a:rPr lang="en-US" sz="1200" b="0" i="0" kern="1200" dirty="0">
                <a:solidFill>
                  <a:schemeClr val="tx1"/>
                </a:solidFill>
                <a:latin typeface="+mn-lt"/>
                <a:ea typeface="+mn-ea"/>
                <a:cs typeface="+mn-cs"/>
              </a:rPr>
              <a:t> Init event initializes the control property and the control tree is built. This event can be handled by overloading the </a:t>
            </a:r>
            <a:r>
              <a:rPr lang="en-US" sz="1200" b="0" i="0" kern="1200" dirty="0" err="1">
                <a:solidFill>
                  <a:schemeClr val="tx1"/>
                </a:solidFill>
                <a:latin typeface="+mn-lt"/>
                <a:ea typeface="+mn-ea"/>
                <a:cs typeface="+mn-cs"/>
              </a:rPr>
              <a:t>OnInit</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Page_Init</a:t>
            </a:r>
            <a:r>
              <a:rPr lang="en-US" sz="1200" b="0" i="0" kern="1200" dirty="0">
                <a:solidFill>
                  <a:schemeClr val="tx1"/>
                </a:solidFill>
                <a:latin typeface="+mn-lt"/>
                <a:ea typeface="+mn-ea"/>
                <a:cs typeface="+mn-cs"/>
              </a:rPr>
              <a:t> handler.</a:t>
            </a:r>
          </a:p>
          <a:p>
            <a:r>
              <a:rPr lang="en-US" sz="1200" b="1" i="0" kern="1200" dirty="0" err="1">
                <a:solidFill>
                  <a:schemeClr val="tx1"/>
                </a:solidFill>
                <a:latin typeface="+mn-lt"/>
                <a:ea typeface="+mn-ea"/>
                <a:cs typeface="+mn-cs"/>
              </a:rPr>
              <a:t>InitComplete</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InitComplete</a:t>
            </a:r>
            <a:r>
              <a:rPr lang="en-US" sz="1200" b="0" i="0" kern="1200" dirty="0">
                <a:solidFill>
                  <a:schemeClr val="tx1"/>
                </a:solidFill>
                <a:latin typeface="+mn-lt"/>
                <a:ea typeface="+mn-ea"/>
                <a:cs typeface="+mn-cs"/>
              </a:rPr>
              <a:t> event allows tracking of view state. All the controls turn on view-state tracking.</a:t>
            </a:r>
          </a:p>
          <a:p>
            <a:r>
              <a:rPr lang="en-US" sz="1200" b="1" i="0" kern="1200" dirty="0" err="1">
                <a:solidFill>
                  <a:schemeClr val="tx1"/>
                </a:solidFill>
                <a:latin typeface="+mn-lt"/>
                <a:ea typeface="+mn-ea"/>
                <a:cs typeface="+mn-cs"/>
              </a:rPr>
              <a:t>LoadViewState</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LoadViewState</a:t>
            </a:r>
            <a:r>
              <a:rPr lang="en-US" sz="1200" b="0" i="0" kern="1200" dirty="0">
                <a:solidFill>
                  <a:schemeClr val="tx1"/>
                </a:solidFill>
                <a:latin typeface="+mn-lt"/>
                <a:ea typeface="+mn-ea"/>
                <a:cs typeface="+mn-cs"/>
              </a:rPr>
              <a:t> event allows loading view state information into the controls.</a:t>
            </a:r>
          </a:p>
          <a:p>
            <a:r>
              <a:rPr lang="en-US" sz="1200" b="1" i="0" kern="1200" dirty="0" err="1">
                <a:solidFill>
                  <a:schemeClr val="tx1"/>
                </a:solidFill>
                <a:latin typeface="+mn-lt"/>
                <a:ea typeface="+mn-ea"/>
                <a:cs typeface="+mn-cs"/>
              </a:rPr>
              <a:t>LoadPostData</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during this phase, the contents of all the input fields defined with the &lt;form&gt; tag are processed.</a:t>
            </a:r>
          </a:p>
          <a:p>
            <a:r>
              <a:rPr lang="en-US" sz="1200" b="1" i="0" kern="1200" dirty="0" err="1">
                <a:solidFill>
                  <a:schemeClr val="tx1"/>
                </a:solidFill>
                <a:latin typeface="+mn-lt"/>
                <a:ea typeface="+mn-ea"/>
                <a:cs typeface="+mn-cs"/>
              </a:rPr>
              <a:t>PreLoad</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PreLoad</a:t>
            </a:r>
            <a:r>
              <a:rPr lang="en-US" sz="1200" b="0" i="0" kern="1200" dirty="0">
                <a:solidFill>
                  <a:schemeClr val="tx1"/>
                </a:solidFill>
                <a:latin typeface="+mn-lt"/>
                <a:ea typeface="+mn-ea"/>
                <a:cs typeface="+mn-cs"/>
              </a:rPr>
              <a:t> occurs before the post back data is loaded in the controls. This event can be handled by overloading the </a:t>
            </a:r>
            <a:r>
              <a:rPr lang="en-US" sz="1200" b="0" i="0" kern="1200" dirty="0" err="1">
                <a:solidFill>
                  <a:schemeClr val="tx1"/>
                </a:solidFill>
                <a:latin typeface="+mn-lt"/>
                <a:ea typeface="+mn-ea"/>
                <a:cs typeface="+mn-cs"/>
              </a:rPr>
              <a:t>OnPreLoad</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Page_PreLoad</a:t>
            </a:r>
            <a:r>
              <a:rPr lang="en-US" sz="1200" b="0" i="0" kern="1200" dirty="0">
                <a:solidFill>
                  <a:schemeClr val="tx1"/>
                </a:solidFill>
                <a:latin typeface="+mn-lt"/>
                <a:ea typeface="+mn-ea"/>
                <a:cs typeface="+mn-cs"/>
              </a:rPr>
              <a:t> handler.</a:t>
            </a:r>
          </a:p>
          <a:p>
            <a:r>
              <a:rPr lang="en-US" sz="1200" b="1" i="0" kern="1200" dirty="0">
                <a:solidFill>
                  <a:schemeClr val="tx1"/>
                </a:solidFill>
                <a:latin typeface="+mn-lt"/>
                <a:ea typeface="+mn-ea"/>
                <a:cs typeface="+mn-cs"/>
              </a:rPr>
              <a:t>Load .</a:t>
            </a:r>
            <a:r>
              <a:rPr lang="en-US" sz="1200" b="0" i="0" kern="1200" dirty="0">
                <a:solidFill>
                  <a:schemeClr val="tx1"/>
                </a:solidFill>
                <a:latin typeface="+mn-lt"/>
                <a:ea typeface="+mn-ea"/>
                <a:cs typeface="+mn-cs"/>
              </a:rPr>
              <a:t> the Load event is raised for the page first and then recursively for all child controls. The controls in the control tree are created. This event can be handled by overloading the </a:t>
            </a:r>
            <a:r>
              <a:rPr lang="en-US" sz="1200" b="0" i="0" kern="1200" dirty="0" err="1">
                <a:solidFill>
                  <a:schemeClr val="tx1"/>
                </a:solidFill>
                <a:latin typeface="+mn-lt"/>
                <a:ea typeface="+mn-ea"/>
                <a:cs typeface="+mn-cs"/>
              </a:rPr>
              <a:t>OnLoad</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Page_Load</a:t>
            </a:r>
            <a:r>
              <a:rPr lang="en-US" sz="1200" b="0" i="0" kern="1200" dirty="0">
                <a:solidFill>
                  <a:schemeClr val="tx1"/>
                </a:solidFill>
                <a:latin typeface="+mn-lt"/>
                <a:ea typeface="+mn-ea"/>
                <a:cs typeface="+mn-cs"/>
              </a:rPr>
              <a:t> handler.</a:t>
            </a:r>
          </a:p>
          <a:p>
            <a:r>
              <a:rPr lang="en-US" sz="1200" b="1" i="0" kern="1200" dirty="0" err="1">
                <a:solidFill>
                  <a:schemeClr val="tx1"/>
                </a:solidFill>
                <a:latin typeface="+mn-lt"/>
                <a:ea typeface="+mn-ea"/>
                <a:cs typeface="+mn-cs"/>
              </a:rPr>
              <a:t>LoadComplete</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the loading process is completed, control event handlers are run and page validation takes place. This event can be handled by overloading the </a:t>
            </a:r>
            <a:r>
              <a:rPr lang="en-US" sz="1200" b="0" i="0" kern="1200" dirty="0" err="1">
                <a:solidFill>
                  <a:schemeClr val="tx1"/>
                </a:solidFill>
                <a:latin typeface="+mn-lt"/>
                <a:ea typeface="+mn-ea"/>
                <a:cs typeface="+mn-cs"/>
              </a:rPr>
              <a:t>OnLoadComplete</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Page_LoadComplete</a:t>
            </a:r>
            <a:r>
              <a:rPr lang="en-US" sz="1200" b="0" i="0" kern="1200" dirty="0">
                <a:solidFill>
                  <a:schemeClr val="tx1"/>
                </a:solidFill>
                <a:latin typeface="+mn-lt"/>
                <a:ea typeface="+mn-ea"/>
                <a:cs typeface="+mn-cs"/>
              </a:rPr>
              <a:t> handler.</a:t>
            </a:r>
          </a:p>
          <a:p>
            <a:r>
              <a:rPr lang="en-US" sz="1200" b="1" i="0" kern="1200" dirty="0" err="1">
                <a:solidFill>
                  <a:schemeClr val="tx1"/>
                </a:solidFill>
                <a:latin typeface="+mn-lt"/>
                <a:ea typeface="+mn-ea"/>
                <a:cs typeface="+mn-cs"/>
              </a:rPr>
              <a:t>PreRender</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the </a:t>
            </a:r>
            <a:r>
              <a:rPr lang="en-US" sz="1200" b="0" i="0" kern="1200" dirty="0" err="1">
                <a:solidFill>
                  <a:schemeClr val="tx1"/>
                </a:solidFill>
                <a:latin typeface="+mn-lt"/>
                <a:ea typeface="+mn-ea"/>
                <a:cs typeface="+mn-cs"/>
              </a:rPr>
              <a:t>PreRender</a:t>
            </a:r>
            <a:r>
              <a:rPr lang="en-US" sz="1200" b="0" i="0" kern="1200" dirty="0">
                <a:solidFill>
                  <a:schemeClr val="tx1"/>
                </a:solidFill>
                <a:latin typeface="+mn-lt"/>
                <a:ea typeface="+mn-ea"/>
                <a:cs typeface="+mn-cs"/>
              </a:rPr>
              <a:t> event occurs just before the output is rendered. By handling this event, pages and controls can perform any updates before the output is rendered.</a:t>
            </a:r>
          </a:p>
          <a:p>
            <a:r>
              <a:rPr lang="en-US" sz="1200" b="1" i="0" kern="1200" dirty="0" err="1">
                <a:solidFill>
                  <a:schemeClr val="tx1"/>
                </a:solidFill>
                <a:latin typeface="+mn-lt"/>
                <a:ea typeface="+mn-ea"/>
                <a:cs typeface="+mn-cs"/>
              </a:rPr>
              <a:t>PreRenderComplete</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as the </a:t>
            </a:r>
            <a:r>
              <a:rPr lang="en-US" sz="1200" b="0" i="0" kern="1200" dirty="0" err="1">
                <a:solidFill>
                  <a:schemeClr val="tx1"/>
                </a:solidFill>
                <a:latin typeface="+mn-lt"/>
                <a:ea typeface="+mn-ea"/>
                <a:cs typeface="+mn-cs"/>
              </a:rPr>
              <a:t>PreRender</a:t>
            </a:r>
            <a:r>
              <a:rPr lang="en-US" sz="1200" b="0" i="0" kern="1200" dirty="0">
                <a:solidFill>
                  <a:schemeClr val="tx1"/>
                </a:solidFill>
                <a:latin typeface="+mn-lt"/>
                <a:ea typeface="+mn-ea"/>
                <a:cs typeface="+mn-cs"/>
              </a:rPr>
              <a:t> event is recursively fired for all child controls, this event ensures the completion of the pre-rendering phase.</a:t>
            </a:r>
          </a:p>
          <a:p>
            <a:r>
              <a:rPr lang="en-US" sz="1200" b="1" i="0" kern="1200" dirty="0" err="1">
                <a:solidFill>
                  <a:schemeClr val="tx1"/>
                </a:solidFill>
                <a:latin typeface="+mn-lt"/>
                <a:ea typeface="+mn-ea"/>
                <a:cs typeface="+mn-cs"/>
              </a:rPr>
              <a:t>SaveStateComplete</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state of control on the page is saved. Personalization, control state and view state information is saved. The HTML markup is generated. This stage can be handled by overriding the Render method or creating a </a:t>
            </a:r>
            <a:r>
              <a:rPr lang="en-US" sz="1200" b="0" i="0" kern="1200" dirty="0" err="1">
                <a:solidFill>
                  <a:schemeClr val="tx1"/>
                </a:solidFill>
                <a:latin typeface="+mn-lt"/>
                <a:ea typeface="+mn-ea"/>
                <a:cs typeface="+mn-cs"/>
              </a:rPr>
              <a:t>Page_Render</a:t>
            </a:r>
            <a:r>
              <a:rPr lang="en-US" sz="1200" b="0" i="0" kern="1200" dirty="0">
                <a:solidFill>
                  <a:schemeClr val="tx1"/>
                </a:solidFill>
                <a:latin typeface="+mn-lt"/>
                <a:ea typeface="+mn-ea"/>
                <a:cs typeface="+mn-cs"/>
              </a:rPr>
              <a:t> handler.</a:t>
            </a:r>
          </a:p>
          <a:p>
            <a:r>
              <a:rPr lang="en-US" sz="1200" b="1" i="0" kern="1200" dirty="0" err="1">
                <a:solidFill>
                  <a:schemeClr val="tx1"/>
                </a:solidFill>
                <a:latin typeface="+mn-lt"/>
                <a:ea typeface="+mn-ea"/>
                <a:cs typeface="+mn-cs"/>
              </a:rPr>
              <a:t>UnLoad</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 the </a:t>
            </a:r>
            <a:r>
              <a:rPr lang="en-US" sz="1200" b="0" i="0" kern="1200" dirty="0" err="1">
                <a:solidFill>
                  <a:schemeClr val="tx1"/>
                </a:solidFill>
                <a:latin typeface="+mn-lt"/>
                <a:ea typeface="+mn-ea"/>
                <a:cs typeface="+mn-cs"/>
              </a:rPr>
              <a:t>UnLoad</a:t>
            </a:r>
            <a:r>
              <a:rPr lang="en-US" sz="1200" b="0" i="0" kern="1200" dirty="0">
                <a:solidFill>
                  <a:schemeClr val="tx1"/>
                </a:solidFill>
                <a:latin typeface="+mn-lt"/>
                <a:ea typeface="+mn-ea"/>
                <a:cs typeface="+mn-cs"/>
              </a:rPr>
              <a:t> phase is the last phase of the page life cycle. It raises the </a:t>
            </a:r>
            <a:r>
              <a:rPr lang="en-US" sz="1200" b="0" i="0" kern="1200" dirty="0" err="1">
                <a:solidFill>
                  <a:schemeClr val="tx1"/>
                </a:solidFill>
                <a:latin typeface="+mn-lt"/>
                <a:ea typeface="+mn-ea"/>
                <a:cs typeface="+mn-cs"/>
              </a:rPr>
              <a:t>UnLoad</a:t>
            </a:r>
            <a:r>
              <a:rPr lang="en-US" sz="1200" b="0" i="0" kern="1200" dirty="0">
                <a:solidFill>
                  <a:schemeClr val="tx1"/>
                </a:solidFill>
                <a:latin typeface="+mn-lt"/>
                <a:ea typeface="+mn-ea"/>
                <a:cs typeface="+mn-cs"/>
              </a:rPr>
              <a:t> event for all controls recursively and lastly for the page itself. Final cleanup is done and all resources and references, such as database connections, are freed. This event can be handled by modifying the </a:t>
            </a:r>
            <a:r>
              <a:rPr lang="en-US" sz="1200" b="0" i="0" kern="1200" dirty="0" err="1">
                <a:solidFill>
                  <a:schemeClr val="tx1"/>
                </a:solidFill>
                <a:latin typeface="+mn-lt"/>
                <a:ea typeface="+mn-ea"/>
                <a:cs typeface="+mn-cs"/>
              </a:rPr>
              <a:t>OnUnLoad</a:t>
            </a:r>
            <a:r>
              <a:rPr lang="en-US" sz="1200" b="0" i="0" kern="1200" dirty="0">
                <a:solidFill>
                  <a:schemeClr val="tx1"/>
                </a:solidFill>
                <a:latin typeface="+mn-lt"/>
                <a:ea typeface="+mn-ea"/>
                <a:cs typeface="+mn-cs"/>
              </a:rPr>
              <a:t> method or creating a </a:t>
            </a:r>
            <a:r>
              <a:rPr lang="en-US" sz="1200" b="0" i="0" kern="1200" dirty="0" err="1">
                <a:solidFill>
                  <a:schemeClr val="tx1"/>
                </a:solidFill>
                <a:latin typeface="+mn-lt"/>
                <a:ea typeface="+mn-ea"/>
                <a:cs typeface="+mn-cs"/>
              </a:rPr>
              <a:t>Page_UnLoad</a:t>
            </a:r>
            <a:r>
              <a:rPr lang="en-US" sz="1200" b="0" i="0" kern="1200" dirty="0">
                <a:solidFill>
                  <a:schemeClr val="tx1"/>
                </a:solidFill>
                <a:latin typeface="+mn-lt"/>
                <a:ea typeface="+mn-ea"/>
                <a:cs typeface="+mn-cs"/>
              </a:rPr>
              <a:t> handler.</a:t>
            </a:r>
          </a:p>
          <a:p>
            <a:endParaRPr lang="en-US" dirty="0"/>
          </a:p>
        </p:txBody>
      </p:sp>
      <p:sp>
        <p:nvSpPr>
          <p:cNvPr id="4" name="Slide Number Placeholder 3"/>
          <p:cNvSpPr>
            <a:spLocks noGrp="1"/>
          </p:cNvSpPr>
          <p:nvPr>
            <p:ph type="sldNum" sz="quarter" idx="10"/>
          </p:nvPr>
        </p:nvSpPr>
        <p:spPr/>
        <p:txBody>
          <a:bodyPr/>
          <a:lstStyle/>
          <a:p>
            <a:fld id="{7BED61D6-7379-4F24-B268-D7654B9C991E}"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5800" y="2133600"/>
            <a:ext cx="7772400" cy="1447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lvl1pPr>
              <a:defRPr b="1">
                <a:solidFill>
                  <a:schemeClr val="bg2"/>
                </a:solidFill>
                <a:effectLst>
                  <a:outerShdw blurRad="38100" dist="38100" dir="2700000" algn="tl">
                    <a:srgbClr val="000000">
                      <a:alpha val="43137"/>
                    </a:srgbClr>
                  </a:outerShdw>
                </a:effectLst>
                <a:latin typeface="Arial Rounded MT Bold" pitchFamily="34" charset="0"/>
              </a:defRPr>
            </a:lvl1pPr>
          </a:lstStyle>
          <a:p>
            <a:r>
              <a:rPr lang="en-US"/>
              <a:t>Click to edit Master title style</a:t>
            </a:r>
          </a:p>
        </p:txBody>
      </p:sp>
      <p:sp>
        <p:nvSpPr>
          <p:cNvPr id="3" name="Subtitle 2"/>
          <p:cNvSpPr>
            <a:spLocks noGrp="1"/>
          </p:cNvSpPr>
          <p:nvPr>
            <p:ph type="subTitle" idx="1"/>
          </p:nvPr>
        </p:nvSpPr>
        <p:spPr>
          <a:xfrm>
            <a:off x="4495800" y="4114800"/>
            <a:ext cx="3962400" cy="990600"/>
          </a:xfrm>
        </p:spPr>
        <p:txBody>
          <a:bodyPr>
            <a:normAutofit/>
          </a:bodyPr>
          <a:lstStyle>
            <a:lvl1pPr marL="0" indent="0" algn="l">
              <a:buNone/>
              <a:defRPr sz="2800" b="1">
                <a:solidFill>
                  <a:schemeClr val="accent1"/>
                </a:solidFill>
                <a:effectLst/>
                <a:latin typeface="Arial Unicode MS" pitchFamily="34" charset="-128"/>
                <a:ea typeface="Arial Unicode MS" pitchFamily="34" charset="-128"/>
                <a:cs typeface="Arial Unicode MS" pitchFamily="34"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E6F87-EEB6-438A-8469-BBAD4A966B74}"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5C4F2D-5B83-4EEA-8D68-7AD77CC40E62}"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D4CBD-D2BA-4815-A2B8-A1C00AAF0BA9}"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p:cNvSpPr/>
          <p:nvPr/>
        </p:nvSpPr>
        <p:spPr>
          <a:xfrm>
            <a:off x="457200" y="6400800"/>
            <a:ext cx="8229600" cy="304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228600"/>
            <a:ext cx="8229600" cy="76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defRPr b="1">
                <a:solidFill>
                  <a:schemeClr val="bg2"/>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t>Click to edit Master title style</a:t>
            </a:r>
          </a:p>
        </p:txBody>
      </p:sp>
      <p:sp>
        <p:nvSpPr>
          <p:cNvPr id="3" name="Content Placeholder 2"/>
          <p:cNvSpPr>
            <a:spLocks noGrp="1"/>
          </p:cNvSpPr>
          <p:nvPr>
            <p:ph idx="1"/>
          </p:nvPr>
        </p:nvSpPr>
        <p:spPr>
          <a:xfrm>
            <a:off x="457200" y="1371600"/>
            <a:ext cx="8229600" cy="4876799"/>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b="1">
                <a:solidFill>
                  <a:schemeClr val="bg2"/>
                </a:solidFill>
                <a:effectLst>
                  <a:outerShdw blurRad="38100" dist="38100" dir="2700000" algn="tl">
                    <a:srgbClr val="000000">
                      <a:alpha val="43137"/>
                    </a:srgbClr>
                  </a:outerShdw>
                </a:effectLst>
              </a:defRPr>
            </a:lvl1p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lvl1pPr>
              <a:defRPr b="1">
                <a:solidFill>
                  <a:schemeClr val="bg2"/>
                </a:solidFill>
                <a:effectLst>
                  <a:outerShdw blurRad="38100" dist="38100" dir="2700000" algn="tl">
                    <a:srgbClr val="000000">
                      <a:alpha val="43137"/>
                    </a:srgbClr>
                  </a:outerShdw>
                </a:effectLst>
              </a:defRPr>
            </a:lvl1pPr>
          </a:lstStyle>
          <a:p>
            <a:r>
              <a:rPr lang="en-US" dirty="0"/>
              <a:t> </a:t>
            </a:r>
          </a:p>
        </p:txBody>
      </p:sp>
      <p:sp>
        <p:nvSpPr>
          <p:cNvPr id="6" name="Slide Number Placeholder 5"/>
          <p:cNvSpPr>
            <a:spLocks noGrp="1"/>
          </p:cNvSpPr>
          <p:nvPr>
            <p:ph type="sldNum" sz="quarter" idx="12"/>
          </p:nvPr>
        </p:nvSpPr>
        <p:spPr/>
        <p:txBody>
          <a:bodyPr/>
          <a:lstStyle>
            <a:lvl1pPr>
              <a:defRPr b="1">
                <a:solidFill>
                  <a:schemeClr val="bg2"/>
                </a:solidFill>
                <a:effectLst>
                  <a:outerShdw blurRad="38100" dist="38100" dir="2700000" algn="tl">
                    <a:srgbClr val="000000">
                      <a:alpha val="43137"/>
                    </a:srgbClr>
                  </a:outerShdw>
                </a:effectLst>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9C0C5-03A5-4A51-8B3F-1A007547D4E4}"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E117B8-8E15-4DA8-8B40-06BF68C2257F}" type="datetime1">
              <a:rPr lang="en-US" smtClean="0"/>
              <a:pPr/>
              <a:t>12/26/2022</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D58F7-8F68-4229-8DBB-7B1B7A4F14AF}" type="datetime1">
              <a:rPr lang="en-US" smtClean="0"/>
              <a:pPr/>
              <a:t>12/26/2022</a:t>
            </a:fld>
            <a:endParaRPr lang="en-US"/>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E17F0-2F8A-4B98-ADAA-AD541D69DABC}" type="datetime1">
              <a:rPr lang="en-US" smtClean="0"/>
              <a:pPr/>
              <a:t>12/26/2022</a:t>
            </a:fld>
            <a:endParaRPr lang="en-US"/>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DF548-6059-48B6-BC2A-BF4CBD80D915}" type="datetime1">
              <a:rPr lang="en-US" smtClean="0"/>
              <a:pPr/>
              <a:t>12/26/2022</a:t>
            </a:fld>
            <a:endParaRPr lang="en-US"/>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840BD-A7FC-4439-AA0E-2FDF93F5E1C8}" type="datetime1">
              <a:rPr lang="en-US" smtClean="0"/>
              <a:pPr/>
              <a:t>12/26/2022</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0EB91-FAED-41AA-B607-48C96567B5AD}" type="datetime1">
              <a:rPr lang="en-US" smtClean="0"/>
              <a:pPr/>
              <a:t>12/26/2022</a:t>
            </a:fld>
            <a:endParaRPr lang="en-US"/>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8F370-1C57-44ED-9F5E-544D01B6815B}" type="datetime1">
              <a:rPr lang="en-US" smtClean="0"/>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latin typeface="Arial Unicode MS" pitchFamily="34" charset="-128"/>
                <a:ea typeface="Arial Unicode MS" pitchFamily="34" charset="-128"/>
                <a:cs typeface="Arial Unicode MS" pitchFamily="34" charset="-128"/>
              </a:rPr>
              <a:t>Xây</a:t>
            </a:r>
            <a:r>
              <a:rPr lang="en-US">
                <a:latin typeface="Arial Unicode MS" pitchFamily="34" charset="-128"/>
                <a:ea typeface="Arial Unicode MS" pitchFamily="34" charset="-128"/>
                <a:cs typeface="Arial Unicode MS" pitchFamily="34" charset="-128"/>
              </a:rPr>
              <a:t> dựng ứng dụng Web Form – ASP.NET</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Cơ</a:t>
            </a:r>
            <a:r>
              <a:rPr lang="en-US" dirty="0"/>
              <a:t> </a:t>
            </a:r>
            <a:r>
              <a:rPr lang="en-US" dirty="0" err="1"/>
              <a:t>chế</a:t>
            </a:r>
            <a:r>
              <a:rPr lang="en-US" dirty="0"/>
              <a:t> </a:t>
            </a:r>
            <a:r>
              <a:rPr lang="en-US" dirty="0" err="1"/>
              <a:t>thực</a:t>
            </a:r>
            <a:r>
              <a:rPr lang="en-US" dirty="0"/>
              <a:t> </a:t>
            </a:r>
            <a:r>
              <a:rPr lang="en-US" dirty="0" err="1"/>
              <a:t>thi</a:t>
            </a:r>
            <a:r>
              <a:rPr lang="en-US" dirty="0"/>
              <a:t> ASP.NET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ASP.Net Server Control HTML"/>
          <p:cNvPicPr>
            <a:picLocks noChangeAspect="1" noChangeArrowheads="1"/>
          </p:cNvPicPr>
          <p:nvPr/>
        </p:nvPicPr>
        <p:blipFill>
          <a:blip r:embed="rId2" cstate="print"/>
          <a:srcRect/>
          <a:stretch>
            <a:fillRect/>
          </a:stretch>
        </p:blipFill>
        <p:spPr bwMode="auto">
          <a:xfrm>
            <a:off x="838200" y="1905000"/>
            <a:ext cx="7229475" cy="40100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vi-VN" dirty="0"/>
              <a:t>ơ</a:t>
            </a:r>
            <a:r>
              <a:rPr lang="en-US" dirty="0"/>
              <a:t> </a:t>
            </a:r>
            <a:r>
              <a:rPr lang="en-US" dirty="0" err="1"/>
              <a:t>chế</a:t>
            </a:r>
            <a:r>
              <a:rPr lang="en-US" dirty="0"/>
              <a:t> </a:t>
            </a:r>
            <a:r>
              <a:rPr lang="en-US" dirty="0" err="1"/>
              <a:t>thực</a:t>
            </a:r>
            <a:r>
              <a:rPr lang="en-US" dirty="0"/>
              <a:t> </a:t>
            </a:r>
            <a:r>
              <a:rPr lang="en-US" dirty="0" err="1"/>
              <a:t>thi</a:t>
            </a:r>
            <a:r>
              <a:rPr lang="en-US" dirty="0"/>
              <a:t> ASP.NET</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66" name="Oval 2"/>
          <p:cNvSpPr>
            <a:spLocks noChangeArrowheads="1"/>
          </p:cNvSpPr>
          <p:nvPr/>
        </p:nvSpPr>
        <p:spPr bwMode="auto">
          <a:xfrm>
            <a:off x="2590800" y="4251325"/>
            <a:ext cx="3524250" cy="2232025"/>
          </a:xfrm>
          <a:prstGeom prst="ellipse">
            <a:avLst/>
          </a:prstGeom>
          <a:gradFill rotWithShape="0">
            <a:gsLst>
              <a:gs pos="0">
                <a:srgbClr val="FFCC00"/>
              </a:gs>
              <a:gs pos="100000">
                <a:srgbClr val="FAE89A"/>
              </a:gs>
            </a:gsLst>
            <a:path path="shape">
              <a:fillToRect l="50000" t="50000" r="50000" b="50000"/>
            </a:path>
          </a:gradFill>
          <a:ln w="19050">
            <a:solidFill>
              <a:srgbClr val="FF9900"/>
            </a:solidFill>
            <a:prstDash val="sysDot"/>
            <a:round/>
            <a:headEnd/>
            <a:tailEnd/>
          </a:ln>
          <a:effectLst/>
        </p:spPr>
        <p:txBody>
          <a:bodyPr wrap="none" anchor="ctr"/>
          <a:lstStyle/>
          <a:p>
            <a:pPr algn="ctr" rtl="0" eaLnBrk="0" hangingPunct="0"/>
            <a:r>
              <a:rPr lang="en-US" b="0">
                <a:latin typeface="Arial Narrow" pitchFamily="34" charset="0"/>
              </a:rPr>
              <a:t> </a:t>
            </a:r>
          </a:p>
        </p:txBody>
      </p:sp>
      <p:sp>
        <p:nvSpPr>
          <p:cNvPr id="68" name="AutoShape 5"/>
          <p:cNvSpPr>
            <a:spLocks noChangeArrowheads="1"/>
          </p:cNvSpPr>
          <p:nvPr/>
        </p:nvSpPr>
        <p:spPr bwMode="auto">
          <a:xfrm flipV="1">
            <a:off x="3763963" y="5578475"/>
            <a:ext cx="647700" cy="80645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sp>
        <p:nvSpPr>
          <p:cNvPr id="76" name="Rectangle 13"/>
          <p:cNvSpPr>
            <a:spLocks noChangeArrowheads="1"/>
          </p:cNvSpPr>
          <p:nvPr/>
        </p:nvSpPr>
        <p:spPr bwMode="auto">
          <a:xfrm>
            <a:off x="3619500" y="5730875"/>
            <a:ext cx="914400" cy="425450"/>
          </a:xfrm>
          <a:prstGeom prst="rect">
            <a:avLst/>
          </a:prstGeom>
          <a:noFill/>
          <a:ln w="9525">
            <a:noFill/>
            <a:miter lim="800000"/>
            <a:headEnd/>
            <a:tailEnd/>
          </a:ln>
          <a:effectLst/>
        </p:spPr>
        <p:txBody>
          <a:bodyPr/>
          <a:lstStyle/>
          <a:p>
            <a:pPr algn="ctr">
              <a:spcBef>
                <a:spcPct val="20000"/>
              </a:spcBef>
              <a:buClr>
                <a:schemeClr val="bg2"/>
              </a:buClr>
              <a:buSzPct val="75000"/>
              <a:buFont typeface="Wingdings" pitchFamily="2" charset="2"/>
              <a:buNone/>
            </a:pPr>
            <a:r>
              <a:rPr lang="en-US" sz="1600"/>
              <a:t>Native</a:t>
            </a:r>
            <a:br>
              <a:rPr lang="en-US" sz="1600"/>
            </a:br>
            <a:r>
              <a:rPr lang="en-US" sz="1600"/>
              <a:t>code</a:t>
            </a:r>
          </a:p>
        </p:txBody>
      </p:sp>
      <p:sp>
        <p:nvSpPr>
          <p:cNvPr id="77" name="Rectangle 14"/>
          <p:cNvSpPr>
            <a:spLocks noChangeArrowheads="1"/>
          </p:cNvSpPr>
          <p:nvPr/>
        </p:nvSpPr>
        <p:spPr bwMode="auto">
          <a:xfrm>
            <a:off x="4953000" y="2498725"/>
            <a:ext cx="1371600" cy="381000"/>
          </a:xfrm>
          <a:prstGeom prst="rect">
            <a:avLst/>
          </a:prstGeom>
          <a:noFill/>
          <a:ln w="9525">
            <a:noFill/>
            <a:miter lim="800000"/>
            <a:headEnd/>
            <a:tailEnd/>
          </a:ln>
          <a:effectLst/>
        </p:spPr>
        <p:txBody>
          <a:bodyPr/>
          <a:lstStyle/>
          <a:p>
            <a:pPr marL="342900" indent="-342900" algn="ctr">
              <a:spcBef>
                <a:spcPct val="20000"/>
              </a:spcBef>
              <a:buClr>
                <a:schemeClr val="bg2"/>
              </a:buClr>
              <a:buSzPct val="75000"/>
              <a:buFont typeface="Wingdings" pitchFamily="2" charset="2"/>
              <a:buNone/>
            </a:pPr>
            <a:r>
              <a:rPr lang="en-US" sz="1400" dirty="0"/>
              <a:t>C#</a:t>
            </a:r>
          </a:p>
        </p:txBody>
      </p:sp>
      <p:sp>
        <p:nvSpPr>
          <p:cNvPr id="78" name="AutoShape 16"/>
          <p:cNvSpPr>
            <a:spLocks noChangeArrowheads="1"/>
          </p:cNvSpPr>
          <p:nvPr/>
        </p:nvSpPr>
        <p:spPr bwMode="auto">
          <a:xfrm rot="14400000" flipH="1">
            <a:off x="6254750" y="2417763"/>
            <a:ext cx="844550" cy="469900"/>
          </a:xfrm>
          <a:prstGeom prst="rightArrow">
            <a:avLst>
              <a:gd name="adj1" fmla="val 49741"/>
              <a:gd name="adj2" fmla="val 10174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sp>
        <p:nvSpPr>
          <p:cNvPr id="79" name="AutoShape 17"/>
          <p:cNvSpPr>
            <a:spLocks noChangeArrowheads="1"/>
          </p:cNvSpPr>
          <p:nvPr/>
        </p:nvSpPr>
        <p:spPr bwMode="auto">
          <a:xfrm rot="7200000">
            <a:off x="5680075" y="2406650"/>
            <a:ext cx="844550" cy="469900"/>
          </a:xfrm>
          <a:prstGeom prst="rightArrow">
            <a:avLst>
              <a:gd name="adj1" fmla="val 49741"/>
              <a:gd name="adj2" fmla="val 10174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grpSp>
        <p:nvGrpSpPr>
          <p:cNvPr id="80" name="Group 79"/>
          <p:cNvGrpSpPr/>
          <p:nvPr/>
        </p:nvGrpSpPr>
        <p:grpSpPr>
          <a:xfrm>
            <a:off x="5610225" y="1871663"/>
            <a:ext cx="1752600" cy="444500"/>
            <a:chOff x="5610225" y="2039938"/>
            <a:chExt cx="1752600" cy="444500"/>
          </a:xfrm>
        </p:grpSpPr>
        <p:sp>
          <p:nvSpPr>
            <p:cNvPr id="81" name="Rectangle 19"/>
            <p:cNvSpPr>
              <a:spLocks noChangeArrowheads="1"/>
            </p:cNvSpPr>
            <p:nvPr/>
          </p:nvSpPr>
          <p:spPr bwMode="auto">
            <a:xfrm>
              <a:off x="5715000" y="2039938"/>
              <a:ext cx="1524000" cy="428625"/>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endParaRPr lang="en-US" sz="1600"/>
            </a:p>
          </p:txBody>
        </p:sp>
        <p:sp>
          <p:nvSpPr>
            <p:cNvPr id="82" name="Rectangle 20"/>
            <p:cNvSpPr>
              <a:spLocks noChangeArrowheads="1"/>
            </p:cNvSpPr>
            <p:nvPr/>
          </p:nvSpPr>
          <p:spPr bwMode="auto">
            <a:xfrm>
              <a:off x="5610225" y="2103438"/>
              <a:ext cx="1752600" cy="381000"/>
            </a:xfrm>
            <a:prstGeom prst="rect">
              <a:avLst/>
            </a:prstGeom>
            <a:noFill/>
            <a:ln w="9525">
              <a:noFill/>
              <a:miter lim="800000"/>
              <a:headEnd/>
              <a:tailEnd/>
            </a:ln>
            <a:effectLst/>
          </p:spPr>
          <p:txBody>
            <a:bodyPr/>
            <a:lstStyle/>
            <a:p>
              <a:pPr marL="342900" indent="-342900" algn="ctr">
                <a:spcBef>
                  <a:spcPct val="20000"/>
                </a:spcBef>
                <a:buClr>
                  <a:schemeClr val="bg2"/>
                </a:buClr>
                <a:buSzPct val="75000"/>
                <a:buFont typeface="Wingdings" pitchFamily="2" charset="2"/>
                <a:buNone/>
              </a:pPr>
              <a:r>
                <a:rPr lang="en-US" sz="1600"/>
                <a:t>Which language?</a:t>
              </a:r>
            </a:p>
          </p:txBody>
        </p:sp>
      </p:grpSp>
      <p:sp>
        <p:nvSpPr>
          <p:cNvPr id="83" name="AutoShape 21"/>
          <p:cNvSpPr>
            <a:spLocks noChangeArrowheads="1"/>
          </p:cNvSpPr>
          <p:nvPr/>
        </p:nvSpPr>
        <p:spPr bwMode="auto">
          <a:xfrm>
            <a:off x="4419600" y="1839913"/>
            <a:ext cx="1301750" cy="469900"/>
          </a:xfrm>
          <a:prstGeom prst="rightArrow">
            <a:avLst>
              <a:gd name="adj1" fmla="val 50676"/>
              <a:gd name="adj2" fmla="val 99666"/>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sp>
        <p:nvSpPr>
          <p:cNvPr id="84" name="AutoShape 22"/>
          <p:cNvSpPr>
            <a:spLocks noChangeArrowheads="1"/>
          </p:cNvSpPr>
          <p:nvPr/>
        </p:nvSpPr>
        <p:spPr bwMode="auto">
          <a:xfrm rot="14400000" flipH="1">
            <a:off x="5603875" y="3627438"/>
            <a:ext cx="844550" cy="469900"/>
          </a:xfrm>
          <a:prstGeom prst="rightArrow">
            <a:avLst>
              <a:gd name="adj1" fmla="val 49741"/>
              <a:gd name="adj2" fmla="val 10174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sp>
        <p:nvSpPr>
          <p:cNvPr id="85" name="AutoShape 23"/>
          <p:cNvSpPr>
            <a:spLocks noChangeArrowheads="1"/>
          </p:cNvSpPr>
          <p:nvPr/>
        </p:nvSpPr>
        <p:spPr bwMode="auto">
          <a:xfrm rot="7200000">
            <a:off x="6365875" y="3627438"/>
            <a:ext cx="844550" cy="469900"/>
          </a:xfrm>
          <a:prstGeom prst="rightArrow">
            <a:avLst>
              <a:gd name="adj1" fmla="val 49741"/>
              <a:gd name="adj2" fmla="val 10174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grpSp>
        <p:nvGrpSpPr>
          <p:cNvPr id="86" name="Group 85"/>
          <p:cNvGrpSpPr/>
          <p:nvPr/>
        </p:nvGrpSpPr>
        <p:grpSpPr>
          <a:xfrm>
            <a:off x="6477000" y="3030538"/>
            <a:ext cx="1752600" cy="533400"/>
            <a:chOff x="6477000" y="3198813"/>
            <a:chExt cx="1752600" cy="533400"/>
          </a:xfrm>
        </p:grpSpPr>
        <p:sp>
          <p:nvSpPr>
            <p:cNvPr id="87" name="Rectangle 25"/>
            <p:cNvSpPr>
              <a:spLocks noChangeArrowheads="1"/>
            </p:cNvSpPr>
            <p:nvPr/>
          </p:nvSpPr>
          <p:spPr bwMode="auto">
            <a:xfrm>
              <a:off x="6581775" y="3198813"/>
              <a:ext cx="1524000" cy="5334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endParaRPr lang="en-US" sz="1600"/>
            </a:p>
          </p:txBody>
        </p:sp>
        <p:sp>
          <p:nvSpPr>
            <p:cNvPr id="88" name="Rectangle 26"/>
            <p:cNvSpPr>
              <a:spLocks noChangeArrowheads="1"/>
            </p:cNvSpPr>
            <p:nvPr/>
          </p:nvSpPr>
          <p:spPr bwMode="auto">
            <a:xfrm>
              <a:off x="6477000" y="3208338"/>
              <a:ext cx="1752600" cy="381000"/>
            </a:xfrm>
            <a:prstGeom prst="rect">
              <a:avLst/>
            </a:prstGeom>
            <a:noFill/>
            <a:ln w="9525">
              <a:noFill/>
              <a:miter lim="800000"/>
              <a:headEnd/>
              <a:tailEnd/>
            </a:ln>
            <a:effectLst/>
          </p:spPr>
          <p:txBody>
            <a:bodyPr/>
            <a:lstStyle/>
            <a:p>
              <a:pPr algn="ctr">
                <a:spcBef>
                  <a:spcPct val="20000"/>
                </a:spcBef>
                <a:buClr>
                  <a:schemeClr val="bg2"/>
                </a:buClr>
                <a:buSzPct val="75000"/>
                <a:buFont typeface="Wingdings" pitchFamily="2" charset="2"/>
                <a:buNone/>
              </a:pPr>
              <a:r>
                <a:rPr lang="en-US" sz="1600" dirty="0"/>
                <a:t>VB.NET</a:t>
              </a:r>
              <a:br>
                <a:rPr lang="en-US" sz="1600" dirty="0"/>
              </a:br>
              <a:r>
                <a:rPr lang="en-US" sz="1600" dirty="0"/>
                <a:t>compiler</a:t>
              </a:r>
            </a:p>
          </p:txBody>
        </p:sp>
      </p:grpSp>
      <p:grpSp>
        <p:nvGrpSpPr>
          <p:cNvPr id="89" name="Group 88"/>
          <p:cNvGrpSpPr/>
          <p:nvPr/>
        </p:nvGrpSpPr>
        <p:grpSpPr>
          <a:xfrm>
            <a:off x="4648200" y="3030538"/>
            <a:ext cx="1752600" cy="533400"/>
            <a:chOff x="4648200" y="3198813"/>
            <a:chExt cx="1752600" cy="533400"/>
          </a:xfrm>
        </p:grpSpPr>
        <p:sp>
          <p:nvSpPr>
            <p:cNvPr id="90" name="Rectangle 28"/>
            <p:cNvSpPr>
              <a:spLocks noChangeArrowheads="1"/>
            </p:cNvSpPr>
            <p:nvPr/>
          </p:nvSpPr>
          <p:spPr bwMode="auto">
            <a:xfrm>
              <a:off x="4752975" y="3198813"/>
              <a:ext cx="1524000" cy="5334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endParaRPr lang="en-US" sz="1600"/>
            </a:p>
          </p:txBody>
        </p:sp>
        <p:sp>
          <p:nvSpPr>
            <p:cNvPr id="91" name="Rectangle 29"/>
            <p:cNvSpPr>
              <a:spLocks noChangeArrowheads="1"/>
            </p:cNvSpPr>
            <p:nvPr/>
          </p:nvSpPr>
          <p:spPr bwMode="auto">
            <a:xfrm>
              <a:off x="4648200" y="3208338"/>
              <a:ext cx="1752600" cy="381000"/>
            </a:xfrm>
            <a:prstGeom prst="rect">
              <a:avLst/>
            </a:prstGeom>
            <a:noFill/>
            <a:ln w="9525">
              <a:noFill/>
              <a:miter lim="800000"/>
              <a:headEnd/>
              <a:tailEnd/>
            </a:ln>
            <a:effectLst/>
          </p:spPr>
          <p:txBody>
            <a:bodyPr/>
            <a:lstStyle/>
            <a:p>
              <a:pPr algn="ctr">
                <a:spcBef>
                  <a:spcPct val="20000"/>
                </a:spcBef>
                <a:buClr>
                  <a:schemeClr val="bg2"/>
                </a:buClr>
                <a:buSzPct val="75000"/>
                <a:buFont typeface="Wingdings" pitchFamily="2" charset="2"/>
                <a:buNone/>
              </a:pPr>
              <a:r>
                <a:rPr lang="en-US" sz="1600"/>
                <a:t>C#</a:t>
              </a:r>
              <a:br>
                <a:rPr lang="en-US" sz="1600"/>
              </a:br>
              <a:r>
                <a:rPr lang="en-US" sz="1600"/>
                <a:t>compiler</a:t>
              </a:r>
            </a:p>
          </p:txBody>
        </p:sp>
      </p:grpSp>
      <p:sp>
        <p:nvSpPr>
          <p:cNvPr id="92" name="AutoShape 30"/>
          <p:cNvSpPr>
            <a:spLocks noChangeArrowheads="1"/>
          </p:cNvSpPr>
          <p:nvPr/>
        </p:nvSpPr>
        <p:spPr bwMode="auto">
          <a:xfrm rot="10800000">
            <a:off x="4921250" y="4529138"/>
            <a:ext cx="1403350" cy="469900"/>
          </a:xfrm>
          <a:prstGeom prst="rightArrow">
            <a:avLst>
              <a:gd name="adj1" fmla="val 50676"/>
              <a:gd name="adj2" fmla="val 107444"/>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grpSp>
        <p:nvGrpSpPr>
          <p:cNvPr id="93" name="Group 92"/>
          <p:cNvGrpSpPr/>
          <p:nvPr/>
        </p:nvGrpSpPr>
        <p:grpSpPr>
          <a:xfrm>
            <a:off x="6324600" y="4327525"/>
            <a:ext cx="669925" cy="806450"/>
            <a:chOff x="6324600" y="4495800"/>
            <a:chExt cx="669925" cy="806450"/>
          </a:xfrm>
        </p:grpSpPr>
        <p:sp>
          <p:nvSpPr>
            <p:cNvPr id="96" name="AutoShape 33"/>
            <p:cNvSpPr>
              <a:spLocks noChangeArrowheads="1"/>
            </p:cNvSpPr>
            <p:nvPr/>
          </p:nvSpPr>
          <p:spPr bwMode="auto">
            <a:xfrm flipV="1">
              <a:off x="6324600" y="4495800"/>
              <a:ext cx="648378" cy="80645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sp>
          <p:nvSpPr>
            <p:cNvPr id="95" name="Rectangle 41"/>
            <p:cNvSpPr>
              <a:spLocks noChangeArrowheads="1"/>
            </p:cNvSpPr>
            <p:nvPr/>
          </p:nvSpPr>
          <p:spPr bwMode="auto">
            <a:xfrm>
              <a:off x="6336353" y="4707200"/>
              <a:ext cx="658172" cy="281866"/>
            </a:xfrm>
            <a:prstGeom prst="rect">
              <a:avLst/>
            </a:prstGeom>
            <a:noFill/>
            <a:ln w="9525">
              <a:noFill/>
              <a:miter lim="800000"/>
              <a:headEnd/>
              <a:tailEnd/>
            </a:ln>
            <a:effectLst/>
          </p:spPr>
          <p:txBody>
            <a:bodyPr/>
            <a:lstStyle/>
            <a:p>
              <a:pPr marL="342900" indent="-342900" algn="ctr">
                <a:spcBef>
                  <a:spcPct val="20000"/>
                </a:spcBef>
                <a:buClr>
                  <a:schemeClr val="bg2"/>
                </a:buClr>
                <a:buSzPct val="75000"/>
                <a:buFont typeface="Wingdings" pitchFamily="2" charset="2"/>
                <a:buNone/>
              </a:pPr>
              <a:r>
                <a:rPr lang="en-US" sz="1400" b="1" dirty="0"/>
                <a:t>MSIL</a:t>
              </a:r>
            </a:p>
          </p:txBody>
        </p:sp>
      </p:grpSp>
      <p:sp>
        <p:nvSpPr>
          <p:cNvPr id="104" name="AutoShape 42"/>
          <p:cNvSpPr>
            <a:spLocks noChangeArrowheads="1"/>
          </p:cNvSpPr>
          <p:nvPr/>
        </p:nvSpPr>
        <p:spPr bwMode="auto">
          <a:xfrm rot="16200000" flipH="1">
            <a:off x="3856037" y="5043488"/>
            <a:ext cx="530225" cy="469900"/>
          </a:xfrm>
          <a:prstGeom prst="rightArrow">
            <a:avLst>
              <a:gd name="adj1" fmla="val 49741"/>
              <a:gd name="adj2" fmla="val 63879"/>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grpSp>
        <p:nvGrpSpPr>
          <p:cNvPr id="105" name="Group 104"/>
          <p:cNvGrpSpPr/>
          <p:nvPr/>
        </p:nvGrpSpPr>
        <p:grpSpPr>
          <a:xfrm>
            <a:off x="3276600" y="4506913"/>
            <a:ext cx="1752600" cy="533400"/>
            <a:chOff x="3276600" y="4675188"/>
            <a:chExt cx="1752600" cy="533400"/>
          </a:xfrm>
        </p:grpSpPr>
        <p:sp>
          <p:nvSpPr>
            <p:cNvPr id="106" name="Rectangle 44"/>
            <p:cNvSpPr>
              <a:spLocks noChangeArrowheads="1"/>
            </p:cNvSpPr>
            <p:nvPr/>
          </p:nvSpPr>
          <p:spPr bwMode="auto">
            <a:xfrm>
              <a:off x="3381375" y="4675188"/>
              <a:ext cx="1524000" cy="5334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tIns="27432" bIns="27432" anchor="ctr"/>
            <a:lstStyle/>
            <a:p>
              <a:endParaRPr lang="en-US" sz="1600"/>
            </a:p>
          </p:txBody>
        </p:sp>
        <p:sp>
          <p:nvSpPr>
            <p:cNvPr id="107" name="Rectangle 45"/>
            <p:cNvSpPr>
              <a:spLocks noChangeArrowheads="1"/>
            </p:cNvSpPr>
            <p:nvPr/>
          </p:nvSpPr>
          <p:spPr bwMode="auto">
            <a:xfrm>
              <a:off x="3276600" y="4684713"/>
              <a:ext cx="1752600" cy="381000"/>
            </a:xfrm>
            <a:prstGeom prst="rect">
              <a:avLst/>
            </a:prstGeom>
            <a:noFill/>
            <a:ln w="9525">
              <a:noFill/>
              <a:miter lim="800000"/>
              <a:headEnd/>
              <a:tailEnd/>
            </a:ln>
            <a:effectLst/>
          </p:spPr>
          <p:txBody>
            <a:bodyPr/>
            <a:lstStyle/>
            <a:p>
              <a:pPr algn="ctr">
                <a:spcBef>
                  <a:spcPct val="20000"/>
                </a:spcBef>
                <a:buClr>
                  <a:schemeClr val="bg2"/>
                </a:buClr>
                <a:buSzPct val="75000"/>
                <a:buFont typeface="Wingdings" pitchFamily="2" charset="2"/>
                <a:buNone/>
              </a:pPr>
              <a:r>
                <a:rPr lang="en-US" sz="1600"/>
                <a:t>JIT</a:t>
              </a:r>
              <a:br>
                <a:rPr lang="en-US" sz="1600"/>
              </a:br>
              <a:r>
                <a:rPr lang="en-US" sz="1600"/>
                <a:t>compiler</a:t>
              </a:r>
            </a:p>
          </p:txBody>
        </p:sp>
      </p:grpSp>
      <p:sp>
        <p:nvSpPr>
          <p:cNvPr id="108" name="Freeform 46"/>
          <p:cNvSpPr>
            <a:spLocks/>
          </p:cNvSpPr>
          <p:nvPr/>
        </p:nvSpPr>
        <p:spPr bwMode="auto">
          <a:xfrm rot="3438694" flipH="1">
            <a:off x="1457325" y="4927600"/>
            <a:ext cx="2743200" cy="476250"/>
          </a:xfrm>
          <a:custGeom>
            <a:avLst/>
            <a:gdLst/>
            <a:ahLst/>
            <a:cxnLst>
              <a:cxn ang="0">
                <a:pos x="0" y="58"/>
              </a:cxn>
              <a:cxn ang="0">
                <a:pos x="69" y="87"/>
              </a:cxn>
              <a:cxn ang="0">
                <a:pos x="123" y="110"/>
              </a:cxn>
              <a:cxn ang="0">
                <a:pos x="148" y="120"/>
              </a:cxn>
              <a:cxn ang="0">
                <a:pos x="171" y="125"/>
              </a:cxn>
              <a:cxn ang="0">
                <a:pos x="192" y="131"/>
              </a:cxn>
              <a:cxn ang="0">
                <a:pos x="215" y="133"/>
              </a:cxn>
              <a:cxn ang="0">
                <a:pos x="236" y="133"/>
              </a:cxn>
              <a:cxn ang="0">
                <a:pos x="259" y="131"/>
              </a:cxn>
              <a:cxn ang="0">
                <a:pos x="284" y="125"/>
              </a:cxn>
              <a:cxn ang="0">
                <a:pos x="311" y="118"/>
              </a:cxn>
              <a:cxn ang="0">
                <a:pos x="342" y="108"/>
              </a:cxn>
              <a:cxn ang="0">
                <a:pos x="375" y="95"/>
              </a:cxn>
              <a:cxn ang="0">
                <a:pos x="411" y="77"/>
              </a:cxn>
              <a:cxn ang="0">
                <a:pos x="454" y="58"/>
              </a:cxn>
              <a:cxn ang="0">
                <a:pos x="411" y="0"/>
              </a:cxn>
              <a:cxn ang="0">
                <a:pos x="640" y="12"/>
              </a:cxn>
              <a:cxn ang="0">
                <a:pos x="532" y="214"/>
              </a:cxn>
              <a:cxn ang="0">
                <a:pos x="509" y="154"/>
              </a:cxn>
              <a:cxn ang="0">
                <a:pos x="465" y="172"/>
              </a:cxn>
              <a:cxn ang="0">
                <a:pos x="421" y="187"/>
              </a:cxn>
              <a:cxn ang="0">
                <a:pos x="383" y="197"/>
              </a:cxn>
              <a:cxn ang="0">
                <a:pos x="346" y="204"/>
              </a:cxn>
              <a:cxn ang="0">
                <a:pos x="309" y="208"/>
              </a:cxn>
              <a:cxn ang="0">
                <a:pos x="277" y="208"/>
              </a:cxn>
              <a:cxn ang="0">
                <a:pos x="246" y="206"/>
              </a:cxn>
              <a:cxn ang="0">
                <a:pos x="217" y="201"/>
              </a:cxn>
              <a:cxn ang="0">
                <a:pos x="188" y="191"/>
              </a:cxn>
              <a:cxn ang="0">
                <a:pos x="160" y="179"/>
              </a:cxn>
              <a:cxn ang="0">
                <a:pos x="133" y="166"/>
              </a:cxn>
              <a:cxn ang="0">
                <a:pos x="108" y="149"/>
              </a:cxn>
              <a:cxn ang="0">
                <a:pos x="81" y="129"/>
              </a:cxn>
              <a:cxn ang="0">
                <a:pos x="54" y="108"/>
              </a:cxn>
              <a:cxn ang="0">
                <a:pos x="27" y="83"/>
              </a:cxn>
              <a:cxn ang="0">
                <a:pos x="0" y="58"/>
              </a:cxn>
            </a:cxnLst>
            <a:rect l="0" t="0" r="r" b="b"/>
            <a:pathLst>
              <a:path w="640" h="214">
                <a:moveTo>
                  <a:pt x="0" y="58"/>
                </a:moveTo>
                <a:lnTo>
                  <a:pt x="69" y="87"/>
                </a:lnTo>
                <a:lnTo>
                  <a:pt x="123" y="110"/>
                </a:lnTo>
                <a:lnTo>
                  <a:pt x="148" y="120"/>
                </a:lnTo>
                <a:lnTo>
                  <a:pt x="171" y="125"/>
                </a:lnTo>
                <a:lnTo>
                  <a:pt x="192" y="131"/>
                </a:lnTo>
                <a:lnTo>
                  <a:pt x="215" y="133"/>
                </a:lnTo>
                <a:lnTo>
                  <a:pt x="236" y="133"/>
                </a:lnTo>
                <a:lnTo>
                  <a:pt x="259" y="131"/>
                </a:lnTo>
                <a:lnTo>
                  <a:pt x="284" y="125"/>
                </a:lnTo>
                <a:lnTo>
                  <a:pt x="311" y="118"/>
                </a:lnTo>
                <a:lnTo>
                  <a:pt x="342" y="108"/>
                </a:lnTo>
                <a:lnTo>
                  <a:pt x="375" y="95"/>
                </a:lnTo>
                <a:lnTo>
                  <a:pt x="411" y="77"/>
                </a:lnTo>
                <a:lnTo>
                  <a:pt x="454" y="58"/>
                </a:lnTo>
                <a:lnTo>
                  <a:pt x="411" y="0"/>
                </a:lnTo>
                <a:lnTo>
                  <a:pt x="640" y="12"/>
                </a:lnTo>
                <a:lnTo>
                  <a:pt x="532" y="214"/>
                </a:lnTo>
                <a:lnTo>
                  <a:pt x="509" y="154"/>
                </a:lnTo>
                <a:lnTo>
                  <a:pt x="465" y="172"/>
                </a:lnTo>
                <a:lnTo>
                  <a:pt x="421" y="187"/>
                </a:lnTo>
                <a:lnTo>
                  <a:pt x="383" y="197"/>
                </a:lnTo>
                <a:lnTo>
                  <a:pt x="346" y="204"/>
                </a:lnTo>
                <a:lnTo>
                  <a:pt x="309" y="208"/>
                </a:lnTo>
                <a:lnTo>
                  <a:pt x="277" y="208"/>
                </a:lnTo>
                <a:lnTo>
                  <a:pt x="246" y="206"/>
                </a:lnTo>
                <a:lnTo>
                  <a:pt x="217" y="201"/>
                </a:lnTo>
                <a:lnTo>
                  <a:pt x="188" y="191"/>
                </a:lnTo>
                <a:lnTo>
                  <a:pt x="160" y="179"/>
                </a:lnTo>
                <a:lnTo>
                  <a:pt x="133" y="166"/>
                </a:lnTo>
                <a:lnTo>
                  <a:pt x="108" y="149"/>
                </a:lnTo>
                <a:lnTo>
                  <a:pt x="81" y="129"/>
                </a:lnTo>
                <a:lnTo>
                  <a:pt x="54" y="108"/>
                </a:lnTo>
                <a:lnTo>
                  <a:pt x="27" y="83"/>
                </a:lnTo>
                <a:lnTo>
                  <a:pt x="0" y="58"/>
                </a:lnTo>
              </a:path>
            </a:pathLst>
          </a:custGeom>
          <a:gradFill rotWithShape="0">
            <a:gsLst>
              <a:gs pos="0">
                <a:srgbClr val="D60093">
                  <a:gamma/>
                  <a:tint val="47451"/>
                  <a:invGamma/>
                </a:srgbClr>
              </a:gs>
              <a:gs pos="100000">
                <a:srgbClr val="D60093"/>
              </a:gs>
            </a:gsLst>
            <a:lin ang="0" scaled="1"/>
          </a:gradFill>
          <a:ln w="6350" cap="flat" cmpd="sng">
            <a:solidFill>
              <a:srgbClr val="800080"/>
            </a:solidFill>
            <a:prstDash val="solid"/>
            <a:miter lim="800000"/>
            <a:headEnd type="none" w="med" len="med"/>
            <a:tailEnd type="none" w="med" len="med"/>
          </a:ln>
          <a:effectLst>
            <a:outerShdw dist="52363" dir="4557825" algn="ctr" rotWithShape="0">
              <a:srgbClr val="C0C0C0"/>
            </a:outerShdw>
          </a:effectLst>
        </p:spPr>
        <p:txBody>
          <a:bodyPr wrap="none" tIns="27432" bIns="27432" anchor="ctr"/>
          <a:lstStyle/>
          <a:p>
            <a:endParaRPr lang="en-US"/>
          </a:p>
        </p:txBody>
      </p:sp>
      <p:sp>
        <p:nvSpPr>
          <p:cNvPr id="109" name="Rectangle 47"/>
          <p:cNvSpPr>
            <a:spLocks noChangeArrowheads="1"/>
          </p:cNvSpPr>
          <p:nvPr/>
        </p:nvSpPr>
        <p:spPr bwMode="auto">
          <a:xfrm>
            <a:off x="3505200" y="1497012"/>
            <a:ext cx="1524000" cy="331788"/>
          </a:xfrm>
          <a:prstGeom prst="rect">
            <a:avLst/>
          </a:prstGeom>
          <a:noFill/>
          <a:ln w="9525">
            <a:noFill/>
            <a:miter lim="800000"/>
            <a:headEnd/>
            <a:tailEnd/>
          </a:ln>
          <a:effectLst/>
        </p:spPr>
        <p:txBody>
          <a:bodyPr/>
          <a:lstStyle/>
          <a:p>
            <a:pPr marL="342900" indent="-342900" algn="ctr">
              <a:spcBef>
                <a:spcPct val="20000"/>
              </a:spcBef>
              <a:buClr>
                <a:schemeClr val="bg2"/>
              </a:buClr>
              <a:buSzPct val="75000"/>
              <a:buFont typeface="Wingdings" pitchFamily="2" charset="2"/>
              <a:buNone/>
            </a:pPr>
            <a:r>
              <a:rPr lang="en-US" sz="1400"/>
              <a:t>default.aspx</a:t>
            </a:r>
          </a:p>
        </p:txBody>
      </p:sp>
      <p:grpSp>
        <p:nvGrpSpPr>
          <p:cNvPr id="110" name="Group 109"/>
          <p:cNvGrpSpPr/>
          <p:nvPr/>
        </p:nvGrpSpPr>
        <p:grpSpPr>
          <a:xfrm>
            <a:off x="3952875" y="1744663"/>
            <a:ext cx="647700" cy="806450"/>
            <a:chOff x="3952875" y="1912938"/>
            <a:chExt cx="647700" cy="806450"/>
          </a:xfrm>
        </p:grpSpPr>
        <p:sp>
          <p:nvSpPr>
            <p:cNvPr id="111" name="AutoShape 49"/>
            <p:cNvSpPr>
              <a:spLocks noChangeArrowheads="1"/>
            </p:cNvSpPr>
            <p:nvPr/>
          </p:nvSpPr>
          <p:spPr bwMode="auto">
            <a:xfrm flipV="1">
              <a:off x="3952875" y="1912938"/>
              <a:ext cx="647700" cy="806450"/>
            </a:xfrm>
            <a:prstGeom prst="foldedCorner">
              <a:avLst>
                <a:gd name="adj" fmla="val 21875"/>
              </a:avLst>
            </a:prstGeom>
            <a:solidFill>
              <a:srgbClr val="FFFFFF"/>
            </a:solidFill>
            <a:ln w="9525">
              <a:solidFill>
                <a:schemeClr val="tx1"/>
              </a:solidFill>
              <a:round/>
              <a:headEnd/>
              <a:tailEnd/>
            </a:ln>
            <a:effectLst>
              <a:outerShdw dist="53882" dir="2700000" algn="ctr" rotWithShape="0">
                <a:srgbClr val="C0C0C0"/>
              </a:outerShdw>
            </a:effectLst>
          </p:spPr>
          <p:txBody>
            <a:bodyPr wrap="none" anchor="ctr"/>
            <a:lstStyle/>
            <a:p>
              <a:endParaRPr lang="en-US"/>
            </a:p>
          </p:txBody>
        </p:sp>
        <p:grpSp>
          <p:nvGrpSpPr>
            <p:cNvPr id="112" name="Group 50"/>
            <p:cNvGrpSpPr>
              <a:grpSpLocks/>
            </p:cNvGrpSpPr>
            <p:nvPr/>
          </p:nvGrpSpPr>
          <p:grpSpPr bwMode="auto">
            <a:xfrm>
              <a:off x="4007098" y="47337"/>
              <a:ext cx="539255" cy="480"/>
              <a:chOff x="3859" y="1795"/>
              <a:chExt cx="480" cy="480"/>
            </a:xfrm>
          </p:grpSpPr>
          <p:sp>
            <p:nvSpPr>
              <p:cNvPr id="113" name="Line 51"/>
              <p:cNvSpPr>
                <a:spLocks noChangeShapeType="1"/>
              </p:cNvSpPr>
              <p:nvPr/>
            </p:nvSpPr>
            <p:spPr bwMode="auto">
              <a:xfrm>
                <a:off x="3859" y="1795"/>
                <a:ext cx="288" cy="0"/>
              </a:xfrm>
              <a:prstGeom prst="line">
                <a:avLst/>
              </a:prstGeom>
              <a:noFill/>
              <a:ln w="19050">
                <a:solidFill>
                  <a:schemeClr val="hlink"/>
                </a:solidFill>
                <a:round/>
                <a:headEnd/>
                <a:tailEnd/>
              </a:ln>
              <a:effectLst/>
            </p:spPr>
            <p:txBody>
              <a:bodyPr wrap="none" tIns="27432" bIns="27432" anchor="ctr">
                <a:spAutoFit/>
              </a:bodyPr>
              <a:lstStyle/>
              <a:p>
                <a:endParaRPr lang="en-US"/>
              </a:p>
            </p:txBody>
          </p:sp>
          <p:sp>
            <p:nvSpPr>
              <p:cNvPr id="114" name="Line 52"/>
              <p:cNvSpPr>
                <a:spLocks noChangeShapeType="1"/>
              </p:cNvSpPr>
              <p:nvPr/>
            </p:nvSpPr>
            <p:spPr bwMode="auto">
              <a:xfrm>
                <a:off x="3859" y="1891"/>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115" name="Line 53"/>
              <p:cNvSpPr>
                <a:spLocks noChangeShapeType="1"/>
              </p:cNvSpPr>
              <p:nvPr/>
            </p:nvSpPr>
            <p:spPr bwMode="auto">
              <a:xfrm>
                <a:off x="3859" y="1987"/>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116" name="Line 54"/>
              <p:cNvSpPr>
                <a:spLocks noChangeShapeType="1"/>
              </p:cNvSpPr>
              <p:nvPr/>
            </p:nvSpPr>
            <p:spPr bwMode="auto">
              <a:xfrm>
                <a:off x="3859" y="2083"/>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117" name="Line 55"/>
              <p:cNvSpPr>
                <a:spLocks noChangeShapeType="1"/>
              </p:cNvSpPr>
              <p:nvPr/>
            </p:nvSpPr>
            <p:spPr bwMode="auto">
              <a:xfrm>
                <a:off x="3859" y="2179"/>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sp>
            <p:nvSpPr>
              <p:cNvPr id="118" name="Line 56"/>
              <p:cNvSpPr>
                <a:spLocks noChangeShapeType="1"/>
              </p:cNvSpPr>
              <p:nvPr/>
            </p:nvSpPr>
            <p:spPr bwMode="auto">
              <a:xfrm>
                <a:off x="3859" y="2275"/>
                <a:ext cx="480" cy="0"/>
              </a:xfrm>
              <a:prstGeom prst="line">
                <a:avLst/>
              </a:prstGeom>
              <a:noFill/>
              <a:ln w="19050">
                <a:solidFill>
                  <a:schemeClr val="hlink"/>
                </a:solidFill>
                <a:round/>
                <a:headEnd/>
                <a:tailEnd/>
              </a:ln>
              <a:effectLst/>
            </p:spPr>
            <p:txBody>
              <a:bodyPr tIns="27432" bIns="27432" anchor="ctr">
                <a:spAutoFit/>
              </a:bodyPr>
              <a:lstStyle/>
              <a:p>
                <a:endParaRPr lang="en-US"/>
              </a:p>
            </p:txBody>
          </p:sp>
        </p:grpSp>
      </p:grpSp>
      <p:sp>
        <p:nvSpPr>
          <p:cNvPr id="119" name="Rectangle 57"/>
          <p:cNvSpPr>
            <a:spLocks noChangeArrowheads="1"/>
          </p:cNvSpPr>
          <p:nvPr/>
        </p:nvSpPr>
        <p:spPr bwMode="auto">
          <a:xfrm>
            <a:off x="4267200" y="5241925"/>
            <a:ext cx="1524000" cy="990600"/>
          </a:xfrm>
          <a:prstGeom prst="rect">
            <a:avLst/>
          </a:prstGeom>
          <a:noFill/>
          <a:ln w="9525">
            <a:noFill/>
            <a:miter lim="800000"/>
            <a:headEnd/>
            <a:tailEnd/>
          </a:ln>
          <a:effectLst/>
        </p:spPr>
        <p:txBody>
          <a:bodyPr/>
          <a:lstStyle/>
          <a:p>
            <a:pPr marL="342900" indent="-342900" algn="ctr" rtl="0">
              <a:spcBef>
                <a:spcPct val="20000"/>
              </a:spcBef>
              <a:buClr>
                <a:schemeClr val="bg2"/>
              </a:buClr>
              <a:buSzPct val="75000"/>
              <a:buFont typeface="Wingdings" pitchFamily="2" charset="2"/>
              <a:buNone/>
            </a:pPr>
            <a:r>
              <a:rPr lang="en-US" sz="1600" b="1"/>
              <a:t>Common Language Runtime</a:t>
            </a:r>
          </a:p>
        </p:txBody>
      </p:sp>
      <p:sp>
        <p:nvSpPr>
          <p:cNvPr id="120" name="AutoShape 58"/>
          <p:cNvSpPr>
            <a:spLocks noChangeArrowheads="1"/>
          </p:cNvSpPr>
          <p:nvPr/>
        </p:nvSpPr>
        <p:spPr bwMode="auto">
          <a:xfrm rot="-1784693">
            <a:off x="3200400" y="2651125"/>
            <a:ext cx="844550" cy="469900"/>
          </a:xfrm>
          <a:prstGeom prst="rightArrow">
            <a:avLst>
              <a:gd name="adj1" fmla="val 49741"/>
              <a:gd name="adj2" fmla="val 101747"/>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p:spPr>
        <p:txBody>
          <a:bodyPr wrap="none" tIns="27432" bIns="27432" anchor="ctr"/>
          <a:lstStyle/>
          <a:p>
            <a:endParaRPr lang="en-US"/>
          </a:p>
        </p:txBody>
      </p:sp>
      <p:pic>
        <p:nvPicPr>
          <p:cNvPr id="121" name="Picture 59"/>
          <p:cNvPicPr>
            <a:picLocks noChangeAspect="1" noChangeArrowheads="1"/>
          </p:cNvPicPr>
          <p:nvPr/>
        </p:nvPicPr>
        <p:blipFill>
          <a:blip r:embed="rId2" cstate="print"/>
          <a:srcRect/>
          <a:stretch>
            <a:fillRect/>
          </a:stretch>
        </p:blipFill>
        <p:spPr>
          <a:xfrm>
            <a:off x="1066800" y="1889125"/>
            <a:ext cx="2286000" cy="1917700"/>
          </a:xfrm>
          <a:prstGeom prst="rect">
            <a:avLst/>
          </a:prstGeom>
          <a:noFill/>
          <a:ln/>
        </p:spPr>
      </p:pic>
      <p:sp>
        <p:nvSpPr>
          <p:cNvPr id="122" name="Rectangle 60"/>
          <p:cNvSpPr>
            <a:spLocks noChangeArrowheads="1"/>
          </p:cNvSpPr>
          <p:nvPr/>
        </p:nvSpPr>
        <p:spPr bwMode="auto">
          <a:xfrm rot="3477594">
            <a:off x="2344737" y="4116388"/>
            <a:ext cx="823913" cy="331788"/>
          </a:xfrm>
          <a:prstGeom prst="rect">
            <a:avLst/>
          </a:prstGeom>
          <a:noFill/>
          <a:ln w="9525">
            <a:noFill/>
            <a:miter lim="800000"/>
            <a:headEnd/>
            <a:tailEnd/>
          </a:ln>
          <a:effectLst/>
        </p:spPr>
        <p:txBody>
          <a:bodyPr/>
          <a:lstStyle/>
          <a:p>
            <a:pPr marL="342900" indent="-342900" algn="ctr">
              <a:spcBef>
                <a:spcPct val="20000"/>
              </a:spcBef>
              <a:buClr>
                <a:schemeClr val="bg2"/>
              </a:buClr>
              <a:buSzPct val="75000"/>
              <a:buFont typeface="Wingdings" pitchFamily="2" charset="2"/>
              <a:buNone/>
            </a:pPr>
            <a:r>
              <a:rPr lang="en-US" sz="1600"/>
              <a:t>HTML</a:t>
            </a:r>
          </a:p>
        </p:txBody>
      </p:sp>
      <p:cxnSp>
        <p:nvCxnSpPr>
          <p:cNvPr id="124" name="Straight Connector 123"/>
          <p:cNvCxnSpPr/>
          <p:nvPr/>
        </p:nvCxnSpPr>
        <p:spPr>
          <a:xfrm>
            <a:off x="4038600" y="19653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5" name="Straight Connector 124"/>
          <p:cNvCxnSpPr/>
          <p:nvPr/>
        </p:nvCxnSpPr>
        <p:spPr>
          <a:xfrm>
            <a:off x="4038600" y="20415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p:cNvCxnSpPr/>
          <p:nvPr/>
        </p:nvCxnSpPr>
        <p:spPr>
          <a:xfrm>
            <a:off x="4038600" y="21177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7" name="Straight Connector 126"/>
          <p:cNvCxnSpPr/>
          <p:nvPr/>
        </p:nvCxnSpPr>
        <p:spPr>
          <a:xfrm>
            <a:off x="4038600" y="21939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8" name="Straight Connector 127"/>
          <p:cNvCxnSpPr/>
          <p:nvPr/>
        </p:nvCxnSpPr>
        <p:spPr>
          <a:xfrm>
            <a:off x="4038600" y="22701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Connector 128"/>
          <p:cNvCxnSpPr/>
          <p:nvPr/>
        </p:nvCxnSpPr>
        <p:spPr>
          <a:xfrm>
            <a:off x="4038600" y="2346325"/>
            <a:ext cx="457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0" name="Straight Connector 129"/>
          <p:cNvCxnSpPr/>
          <p:nvPr/>
        </p:nvCxnSpPr>
        <p:spPr>
          <a:xfrm>
            <a:off x="4038600" y="2422525"/>
            <a:ext cx="457200" cy="0"/>
          </a:xfrm>
          <a:prstGeom prst="line">
            <a:avLst/>
          </a:prstGeom>
        </p:spPr>
        <p:style>
          <a:lnRef idx="2">
            <a:schemeClr val="accent2"/>
          </a:lnRef>
          <a:fillRef idx="0">
            <a:schemeClr val="accent2"/>
          </a:fillRef>
          <a:effectRef idx="1">
            <a:schemeClr val="accent2"/>
          </a:effectRef>
          <a:fontRef idx="minor">
            <a:schemeClr val="tx1"/>
          </a:fontRef>
        </p:style>
      </p:cxnSp>
      <p:sp>
        <p:nvSpPr>
          <p:cNvPr id="54" name="Rectangle 14"/>
          <p:cNvSpPr>
            <a:spLocks noChangeArrowheads="1"/>
          </p:cNvSpPr>
          <p:nvPr/>
        </p:nvSpPr>
        <p:spPr bwMode="auto">
          <a:xfrm>
            <a:off x="6858000" y="2514600"/>
            <a:ext cx="1371600" cy="381000"/>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None/>
            </a:pPr>
            <a:r>
              <a:rPr lang="en-US" sz="1400" dirty="0"/>
              <a:t>VB.NET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Cơ</a:t>
            </a:r>
            <a:r>
              <a:rPr lang="en-US" dirty="0"/>
              <a:t> </a:t>
            </a:r>
            <a:r>
              <a:rPr lang="en-US" dirty="0" err="1"/>
              <a:t>chế</a:t>
            </a:r>
            <a:r>
              <a:rPr lang="en-US" dirty="0"/>
              <a:t> </a:t>
            </a:r>
            <a:r>
              <a:rPr lang="en-US" dirty="0" err="1"/>
              <a:t>thực</a:t>
            </a:r>
            <a:r>
              <a:rPr lang="en-US" dirty="0"/>
              <a:t> </a:t>
            </a:r>
            <a:r>
              <a:rPr lang="en-US" dirty="0" err="1"/>
              <a:t>thi</a:t>
            </a:r>
            <a:r>
              <a:rPr lang="en-US" dirty="0"/>
              <a:t> ASP.NET (2)</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Rounded Rectangle 6"/>
          <p:cNvSpPr/>
          <p:nvPr/>
        </p:nvSpPr>
        <p:spPr>
          <a:xfrm>
            <a:off x="2421019" y="1828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Server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tin</a:t>
            </a:r>
          </a:p>
        </p:txBody>
      </p:sp>
      <p:sp>
        <p:nvSpPr>
          <p:cNvPr id="8" name="Rounded Rectangle 7"/>
          <p:cNvSpPr/>
          <p:nvPr/>
        </p:nvSpPr>
        <p:spPr>
          <a:xfrm>
            <a:off x="5575479" y="1828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Xử lý tập tin aspx</a:t>
            </a:r>
          </a:p>
        </p:txBody>
      </p:sp>
      <p:sp>
        <p:nvSpPr>
          <p:cNvPr id="9" name="Flowchart: Decision 8"/>
          <p:cNvSpPr/>
          <p:nvPr/>
        </p:nvSpPr>
        <p:spPr>
          <a:xfrm>
            <a:off x="5697618" y="2971800"/>
            <a:ext cx="1388981" cy="1371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Thay đổi?</a:t>
            </a:r>
          </a:p>
        </p:txBody>
      </p:sp>
      <p:sp>
        <p:nvSpPr>
          <p:cNvPr id="10" name="Rounded Rectangle 9"/>
          <p:cNvSpPr/>
          <p:nvPr/>
        </p:nvSpPr>
        <p:spPr>
          <a:xfrm>
            <a:off x="2421019" y="3237963"/>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Biên dịch lại</a:t>
            </a:r>
          </a:p>
        </p:txBody>
      </p:sp>
      <p:sp>
        <p:nvSpPr>
          <p:cNvPr id="11" name="Rounded Rectangle 10"/>
          <p:cNvSpPr/>
          <p:nvPr/>
        </p:nvSpPr>
        <p:spPr>
          <a:xfrm>
            <a:off x="2421019" y="4495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Lưu trữ lại dạng DLL</a:t>
            </a:r>
          </a:p>
        </p:txBody>
      </p:sp>
      <p:sp>
        <p:nvSpPr>
          <p:cNvPr id="12" name="Rounded Rectangle 11"/>
          <p:cNvSpPr/>
          <p:nvPr/>
        </p:nvSpPr>
        <p:spPr>
          <a:xfrm>
            <a:off x="5614116" y="525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aspx</a:t>
            </a:r>
            <a:endParaRPr lang="en-US" dirty="0">
              <a:latin typeface="Times New Roman" pitchFamily="18" charset="0"/>
              <a:cs typeface="Times New Roman" pitchFamily="18" charset="0"/>
            </a:endParaRPr>
          </a:p>
        </p:txBody>
      </p:sp>
      <p:cxnSp>
        <p:nvCxnSpPr>
          <p:cNvPr id="14" name="Straight Arrow Connector 13"/>
          <p:cNvCxnSpPr/>
          <p:nvPr/>
        </p:nvCxnSpPr>
        <p:spPr>
          <a:xfrm>
            <a:off x="1125619" y="2208212"/>
            <a:ext cx="12954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4021219" y="2247900"/>
            <a:ext cx="155426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rot="5400000">
            <a:off x="3011301" y="4285981"/>
            <a:ext cx="419637"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a:endCxn id="9" idx="0"/>
          </p:cNvCxnSpPr>
          <p:nvPr/>
        </p:nvCxnSpPr>
        <p:spPr>
          <a:xfrm rot="16200000" flipH="1">
            <a:off x="6231444" y="2811135"/>
            <a:ext cx="304800" cy="1653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1"/>
            <a:endCxn id="10" idx="3"/>
          </p:cNvCxnSpPr>
          <p:nvPr/>
        </p:nvCxnSpPr>
        <p:spPr>
          <a:xfrm rot="10800000">
            <a:off x="4021220" y="3657064"/>
            <a:ext cx="1676399" cy="53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021219" y="4875212"/>
            <a:ext cx="22860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2"/>
            <a:endCxn id="12" idx="0"/>
          </p:cNvCxnSpPr>
          <p:nvPr/>
        </p:nvCxnSpPr>
        <p:spPr>
          <a:xfrm rot="16200000" flipH="1">
            <a:off x="5945962" y="4789546"/>
            <a:ext cx="914400" cy="2210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1"/>
          </p:cNvCxnSpPr>
          <p:nvPr/>
        </p:nvCxnSpPr>
        <p:spPr>
          <a:xfrm rot="10800000" flipV="1">
            <a:off x="990600" y="5676900"/>
            <a:ext cx="4623516" cy="381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125619" y="1752600"/>
            <a:ext cx="957763" cy="369332"/>
          </a:xfrm>
          <a:prstGeom prst="rect">
            <a:avLst/>
          </a:prstGeom>
          <a:noFill/>
        </p:spPr>
        <p:txBody>
          <a:bodyPr wrap="none" rtlCol="0">
            <a:spAutoFit/>
          </a:bodyPr>
          <a:lstStyle/>
          <a:p>
            <a:r>
              <a:rPr lang="en-US" b="1" i="1" dirty="0">
                <a:solidFill>
                  <a:srgbClr val="FF0000"/>
                </a:solidFill>
                <a:effectLst>
                  <a:outerShdw blurRad="38100" dist="38100" dir="2700000" algn="tl">
                    <a:srgbClr val="000000">
                      <a:alpha val="43137"/>
                    </a:srgbClr>
                  </a:outerShdw>
                </a:effectLst>
              </a:rPr>
              <a:t>Request</a:t>
            </a:r>
          </a:p>
        </p:txBody>
      </p:sp>
      <p:sp>
        <p:nvSpPr>
          <p:cNvPr id="56" name="TextBox 55"/>
          <p:cNvSpPr txBox="1"/>
          <p:nvPr/>
        </p:nvSpPr>
        <p:spPr>
          <a:xfrm>
            <a:off x="1049419" y="5334000"/>
            <a:ext cx="1086964" cy="369332"/>
          </a:xfrm>
          <a:prstGeom prst="rect">
            <a:avLst/>
          </a:prstGeom>
          <a:noFill/>
        </p:spPr>
        <p:txBody>
          <a:bodyPr wrap="none" rtlCol="0">
            <a:spAutoFit/>
          </a:bodyPr>
          <a:lstStyle/>
          <a:p>
            <a:r>
              <a:rPr lang="en-US" b="1" i="1" dirty="0">
                <a:solidFill>
                  <a:srgbClr val="FF0000"/>
                </a:solidFill>
                <a:effectLst>
                  <a:outerShdw blurRad="38100" dist="38100" dir="2700000" algn="tl">
                    <a:srgbClr val="000000">
                      <a:alpha val="43137"/>
                    </a:srgbClr>
                  </a:outerShdw>
                </a:effectLst>
              </a:rPr>
              <a:t>Response</a:t>
            </a:r>
          </a:p>
        </p:txBody>
      </p:sp>
      <p:cxnSp>
        <p:nvCxnSpPr>
          <p:cNvPr id="58" name="Straight Arrow Connector 57"/>
          <p:cNvCxnSpPr>
            <a:stCxn id="10" idx="1"/>
          </p:cNvCxnSpPr>
          <p:nvPr/>
        </p:nvCxnSpPr>
        <p:spPr>
          <a:xfrm rot="10800000" flipV="1">
            <a:off x="1278019" y="3657062"/>
            <a:ext cx="1143000" cy="53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52600" y="3200400"/>
            <a:ext cx="662746" cy="369332"/>
          </a:xfrm>
          <a:prstGeom prst="rect">
            <a:avLst/>
          </a:prstGeom>
          <a:noFill/>
        </p:spPr>
        <p:txBody>
          <a:bodyPr wrap="none" rtlCol="0">
            <a:spAutoFit/>
          </a:bodyPr>
          <a:lstStyle/>
          <a:p>
            <a:r>
              <a:rPr lang="en-US" b="1" i="1" dirty="0">
                <a:solidFill>
                  <a:srgbClr val="C00000"/>
                </a:solidFill>
                <a:effectLst>
                  <a:outerShdw blurRad="38100" dist="38100" dir="2700000" algn="tl">
                    <a:srgbClr val="000000">
                      <a:alpha val="43137"/>
                    </a:srgbClr>
                  </a:outerShdw>
                </a:effectLst>
              </a:rPr>
              <a:t>Error</a:t>
            </a:r>
          </a:p>
        </p:txBody>
      </p:sp>
      <p:sp>
        <p:nvSpPr>
          <p:cNvPr id="60" name="TextBox 59"/>
          <p:cNvSpPr txBox="1"/>
          <p:nvPr/>
        </p:nvSpPr>
        <p:spPr>
          <a:xfrm>
            <a:off x="4707019" y="3276600"/>
            <a:ext cx="429926" cy="369332"/>
          </a:xfrm>
          <a:prstGeom prst="rect">
            <a:avLst/>
          </a:prstGeom>
          <a:noFill/>
        </p:spPr>
        <p:txBody>
          <a:bodyPr wrap="none" rtlCol="0">
            <a:spAutoFit/>
          </a:bodyPr>
          <a:lstStyle/>
          <a:p>
            <a:r>
              <a:rPr lang="en-US"/>
              <a:t>Có</a:t>
            </a:r>
          </a:p>
        </p:txBody>
      </p:sp>
      <p:sp>
        <p:nvSpPr>
          <p:cNvPr id="61" name="TextBox 60"/>
          <p:cNvSpPr txBox="1"/>
          <p:nvPr/>
        </p:nvSpPr>
        <p:spPr>
          <a:xfrm>
            <a:off x="6383419" y="4572000"/>
            <a:ext cx="779381" cy="369332"/>
          </a:xfrm>
          <a:prstGeom prst="rect">
            <a:avLst/>
          </a:prstGeom>
          <a:noFill/>
        </p:spPr>
        <p:txBody>
          <a:bodyPr wrap="none" rtlCol="0">
            <a:spAutoFit/>
          </a:bodyPr>
          <a:lstStyle/>
          <a:p>
            <a:r>
              <a:rPr lang="en-US"/>
              <a:t>Không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Xây dựng Web Form</a:t>
            </a:r>
          </a:p>
        </p:txBody>
      </p:sp>
      <p:sp>
        <p:nvSpPr>
          <p:cNvPr id="3" name="Content Placeholder 2"/>
          <p:cNvSpPr>
            <a:spLocks noGrp="1"/>
          </p:cNvSpPr>
          <p:nvPr>
            <p:ph idx="1"/>
          </p:nvPr>
        </p:nvSpPr>
        <p:spPr/>
        <p:txBody>
          <a:bodyPr>
            <a:normAutofit/>
          </a:bodyPr>
          <a:lstStyle/>
          <a:p>
            <a:r>
              <a:rPr lang="en-US" sz="2800" dirty="0" err="1"/>
              <a:t>Phần</a:t>
            </a:r>
            <a:r>
              <a:rPr lang="en-US" sz="2800" dirty="0"/>
              <a:t> </a:t>
            </a:r>
            <a:r>
              <a:rPr lang="en-US" sz="2800" dirty="0" err="1"/>
              <a:t>mở</a:t>
            </a:r>
            <a:r>
              <a:rPr lang="en-US" sz="2800" dirty="0"/>
              <a:t> </a:t>
            </a:r>
            <a:r>
              <a:rPr lang="en-US" sz="2800" dirty="0" err="1"/>
              <a:t>rộng</a:t>
            </a:r>
            <a:r>
              <a:rPr lang="en-US" sz="2800" dirty="0"/>
              <a:t> </a:t>
            </a:r>
            <a:r>
              <a:rPr lang="en-US" sz="2800" dirty="0" err="1"/>
              <a:t>là</a:t>
            </a:r>
            <a:r>
              <a:rPr lang="en-US" sz="2800" dirty="0"/>
              <a:t> </a:t>
            </a:r>
            <a:r>
              <a:rPr lang="en-US" sz="2800" b="1" dirty="0" err="1">
                <a:solidFill>
                  <a:srgbClr val="FF0000"/>
                </a:solidFill>
                <a:effectLst>
                  <a:outerShdw blurRad="38100" dist="38100" dir="2700000" algn="tl">
                    <a:srgbClr val="000000">
                      <a:alpha val="43137"/>
                    </a:srgbClr>
                  </a:outerShdw>
                </a:effectLst>
              </a:rPr>
              <a:t>aspx</a:t>
            </a:r>
            <a:endParaRPr lang="en-US" sz="2800" b="1" dirty="0">
              <a:solidFill>
                <a:srgbClr val="FF0000"/>
              </a:solidFill>
              <a:effectLst>
                <a:outerShdw blurRad="38100" dist="38100" dir="2700000" algn="tl">
                  <a:srgbClr val="000000">
                    <a:alpha val="43137"/>
                  </a:srgbClr>
                </a:outerShdw>
              </a:effectLst>
            </a:endParaRPr>
          </a:p>
          <a:p>
            <a:r>
              <a:rPr lang="en-US" sz="2800" dirty="0" err="1"/>
              <a:t>Chỉ</a:t>
            </a:r>
            <a:r>
              <a:rPr lang="en-US" sz="2800" dirty="0"/>
              <a:t> </a:t>
            </a:r>
            <a:r>
              <a:rPr lang="en-US" sz="2800" dirty="0" err="1"/>
              <a:t>dẫn</a:t>
            </a:r>
            <a:r>
              <a:rPr lang="en-US" sz="2800" dirty="0"/>
              <a:t> </a:t>
            </a:r>
            <a:r>
              <a:rPr lang="en-US" sz="2800" b="1" dirty="0">
                <a:solidFill>
                  <a:srgbClr val="FF0000"/>
                </a:solidFill>
                <a:effectLst>
                  <a:outerShdw blurRad="38100" dist="38100" dir="2700000" algn="tl">
                    <a:srgbClr val="000000">
                      <a:alpha val="43137"/>
                    </a:srgbClr>
                  </a:outerShdw>
                </a:effectLst>
              </a:rPr>
              <a:t>@Page</a:t>
            </a:r>
            <a:r>
              <a:rPr lang="en-US" sz="2800" dirty="0"/>
              <a:t> </a:t>
            </a:r>
            <a:r>
              <a:rPr lang="en-US" sz="2800" dirty="0" err="1"/>
              <a:t>xác</a:t>
            </a:r>
            <a:r>
              <a:rPr lang="en-US" sz="2800" dirty="0"/>
              <a:t> </a:t>
            </a:r>
            <a:r>
              <a:rPr lang="en-US" sz="2800" dirty="0" err="1"/>
              <a:t>định</a:t>
            </a:r>
            <a:r>
              <a:rPr lang="en-US" sz="2800" dirty="0"/>
              <a:t> </a:t>
            </a:r>
            <a:r>
              <a:rPr lang="en-US" sz="2800" dirty="0" err="1"/>
              <a:t>ngôn</a:t>
            </a:r>
            <a:r>
              <a:rPr lang="en-US" sz="2800" dirty="0"/>
              <a:t> </a:t>
            </a:r>
            <a:r>
              <a:rPr lang="en-US" sz="2800" dirty="0" err="1"/>
              <a:t>ngữ</a:t>
            </a:r>
            <a:r>
              <a:rPr lang="en-US" sz="2800" dirty="0"/>
              <a:t> </a:t>
            </a:r>
            <a:r>
              <a:rPr lang="en-US" sz="2800" dirty="0" err="1"/>
              <a:t>sử</a:t>
            </a:r>
            <a:r>
              <a:rPr lang="en-US" sz="2800" dirty="0"/>
              <a:t> </a:t>
            </a:r>
            <a:r>
              <a:rPr lang="en-US" sz="2800" dirty="0" err="1"/>
              <a:t>dụng</a:t>
            </a:r>
            <a:endParaRPr lang="en-US" sz="2800" dirty="0"/>
          </a:p>
          <a:p>
            <a:endParaRPr lang="en-US" sz="2800" dirty="0"/>
          </a:p>
          <a:p>
            <a:endParaRPr lang="en-US" sz="2800" dirty="0"/>
          </a:p>
          <a:p>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chứa</a:t>
            </a:r>
            <a:r>
              <a:rPr lang="en-US" sz="2800" dirty="0"/>
              <a:t> </a:t>
            </a:r>
            <a:r>
              <a:rPr lang="en-US" sz="2800" dirty="0" err="1"/>
              <a:t>trong</a:t>
            </a:r>
            <a:r>
              <a:rPr lang="en-US" sz="2800" dirty="0"/>
              <a:t> tag Form </a:t>
            </a:r>
            <a:r>
              <a:rPr lang="en-US" sz="2800" dirty="0" err="1"/>
              <a:t>có</a:t>
            </a:r>
            <a:r>
              <a:rPr lang="en-US" sz="2800" dirty="0"/>
              <a:t> </a:t>
            </a:r>
            <a:r>
              <a:rPr lang="en-US" sz="2800" dirty="0" err="1"/>
              <a:t>thuộc</a:t>
            </a:r>
            <a:r>
              <a:rPr lang="en-US" sz="2800" dirty="0"/>
              <a:t> </a:t>
            </a:r>
            <a:r>
              <a:rPr lang="en-US" sz="2800" dirty="0" err="1"/>
              <a:t>tính</a:t>
            </a:r>
            <a:r>
              <a:rPr lang="en-US" sz="2800" dirty="0"/>
              <a:t> </a:t>
            </a:r>
            <a:r>
              <a:rPr lang="en-US" sz="2800" b="1" dirty="0" err="1">
                <a:solidFill>
                  <a:srgbClr val="FF0000"/>
                </a:solidFill>
                <a:effectLst>
                  <a:outerShdw blurRad="38100" dist="38100" dir="2700000" algn="tl">
                    <a:srgbClr val="000000">
                      <a:alpha val="43137"/>
                    </a:srgbClr>
                  </a:outerShdw>
                </a:effectLst>
              </a:rPr>
              <a:t>runat</a:t>
            </a:r>
            <a:r>
              <a:rPr lang="en-US" sz="2800" b="1" dirty="0">
                <a:solidFill>
                  <a:srgbClr val="FF0000"/>
                </a:solidFill>
                <a:effectLst>
                  <a:outerShdw blurRad="38100" dist="38100" dir="2700000" algn="tl">
                    <a:srgbClr val="000000">
                      <a:alpha val="43137"/>
                    </a:srgbClr>
                  </a:outerShdw>
                </a:effectLst>
              </a:rPr>
              <a:t> ="server"</a:t>
            </a:r>
          </a:p>
          <a:p>
            <a:endParaRPr lang="en-US" sz="2800" dirty="0"/>
          </a:p>
          <a:p>
            <a:r>
              <a:rPr lang="en-US" sz="2800" dirty="0" err="1"/>
              <a:t>Chứa</a:t>
            </a:r>
            <a:r>
              <a:rPr lang="en-US" sz="2800" dirty="0"/>
              <a:t> </a:t>
            </a:r>
            <a:r>
              <a:rPr lang="en-US" sz="2800" dirty="0" err="1"/>
              <a:t>mã</a:t>
            </a:r>
            <a:r>
              <a:rPr lang="en-US" sz="2800" dirty="0"/>
              <a:t> client </a:t>
            </a:r>
            <a:r>
              <a:rPr lang="en-US" sz="2800" dirty="0" err="1"/>
              <a:t>và</a:t>
            </a:r>
            <a:r>
              <a:rPr lang="en-US" sz="2800" dirty="0"/>
              <a:t> server</a:t>
            </a:r>
          </a:p>
          <a:p>
            <a:r>
              <a:rPr lang="en-US" sz="2800" dirty="0" err="1"/>
              <a:t>Chứa</a:t>
            </a:r>
            <a:r>
              <a:rPr lang="en-US" sz="2800" dirty="0"/>
              <a:t> HTML </a:t>
            </a:r>
            <a:r>
              <a:rPr lang="en-US" sz="2800" dirty="0" err="1"/>
              <a:t>và</a:t>
            </a:r>
            <a:r>
              <a:rPr lang="en-US" sz="2800" dirty="0"/>
              <a:t> Server control</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2286000" y="2667000"/>
            <a:ext cx="4038413" cy="461665"/>
          </a:xfrm>
          <a:prstGeom prst="rect">
            <a:avLst/>
          </a:prstGeom>
          <a:solidFill>
            <a:schemeClr val="accent1"/>
          </a:solid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rPr>
              <a:t>&lt;%@ Page Language=</a:t>
            </a:r>
            <a:r>
              <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b="1" dirty="0">
                <a:solidFill>
                  <a:srgbClr val="FF0000"/>
                </a:solidFill>
                <a:effectLst>
                  <a:outerShdw blurRad="38100" dist="38100" dir="2700000" algn="tl">
                    <a:srgbClr val="000000">
                      <a:alpha val="43137"/>
                    </a:srgbClr>
                  </a:outerShdw>
                </a:effectLst>
              </a:rPr>
              <a:t>C#</a:t>
            </a:r>
            <a:r>
              <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b="1" dirty="0">
                <a:solidFill>
                  <a:schemeClr val="bg1"/>
                </a:solidFill>
                <a:effectLst>
                  <a:outerShdw blurRad="38100" dist="38100" dir="2700000" algn="tl">
                    <a:srgbClr val="000000">
                      <a:alpha val="43137"/>
                    </a:srgbClr>
                  </a:outerShdw>
                </a:effectLst>
              </a:rPr>
              <a:t> %&gt;</a:t>
            </a:r>
          </a:p>
        </p:txBody>
      </p:sp>
      <p:sp>
        <p:nvSpPr>
          <p:cNvPr id="8" name="TextBox 7"/>
          <p:cNvSpPr txBox="1"/>
          <p:nvPr/>
        </p:nvSpPr>
        <p:spPr>
          <a:xfrm>
            <a:off x="5562600" y="4191000"/>
            <a:ext cx="3287631" cy="1200329"/>
          </a:xfrm>
          <a:prstGeom prst="rect">
            <a:avLst/>
          </a:prstGeom>
          <a:solidFill>
            <a:schemeClr val="accent1"/>
          </a:solidFill>
        </p:spPr>
        <p:txBody>
          <a:bodyPr wrap="none" rtlCol="0">
            <a:spAutoFit/>
          </a:bodyPr>
          <a:lstStyle/>
          <a:p>
            <a:r>
              <a:rPr lang="en-US" sz="2400" b="1" dirty="0">
                <a:solidFill>
                  <a:schemeClr val="bg1"/>
                </a:solidFill>
                <a:effectLst>
                  <a:outerShdw blurRad="38100" dist="38100" dir="2700000" algn="tl">
                    <a:srgbClr val="000000">
                      <a:alpha val="43137"/>
                    </a:srgbClr>
                  </a:outerShdw>
                </a:effectLst>
              </a:rPr>
              <a:t>&lt;Form </a:t>
            </a:r>
            <a:r>
              <a:rPr lang="en-US" sz="2400" b="1" dirty="0" err="1">
                <a:solidFill>
                  <a:schemeClr val="bg1"/>
                </a:solidFill>
                <a:effectLst>
                  <a:outerShdw blurRad="38100" dist="38100" dir="2700000" algn="tl">
                    <a:srgbClr val="000000">
                      <a:alpha val="43137"/>
                    </a:srgbClr>
                  </a:outerShdw>
                </a:effectLst>
              </a:rPr>
              <a:t>runat</a:t>
            </a:r>
            <a:r>
              <a:rPr lang="en-US" sz="2400" b="1" dirty="0">
                <a:solidFill>
                  <a:schemeClr val="bg1"/>
                </a:solidFill>
                <a:effectLst>
                  <a:outerShdw blurRad="38100" dist="38100" dir="2700000" algn="tl">
                    <a:srgbClr val="000000">
                      <a:alpha val="43137"/>
                    </a:srgbClr>
                  </a:outerShdw>
                </a:effectLst>
              </a:rPr>
              <a:t>=</a:t>
            </a:r>
            <a:r>
              <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b="1" dirty="0">
                <a:solidFill>
                  <a:srgbClr val="FF0000"/>
                </a:solidFill>
                <a:effectLst>
                  <a:outerShdw blurRad="38100" dist="38100" dir="2700000" algn="tl">
                    <a:srgbClr val="000000">
                      <a:alpha val="43137"/>
                    </a:srgbClr>
                  </a:outerShdw>
                </a:effectLst>
              </a:rPr>
              <a:t>server</a:t>
            </a:r>
            <a:r>
              <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2400" b="1" dirty="0">
                <a:solidFill>
                  <a:schemeClr val="bg1"/>
                </a:solidFill>
                <a:effectLst>
                  <a:outerShdw blurRad="38100" dist="38100" dir="2700000" algn="tl">
                    <a:srgbClr val="000000">
                      <a:alpha val="43137"/>
                    </a:srgbClr>
                  </a:outerShdw>
                </a:effectLst>
              </a:rPr>
              <a:t>&gt;</a:t>
            </a:r>
          </a:p>
          <a:p>
            <a:r>
              <a:rPr lang="en-US" sz="2400" b="1" dirty="0">
                <a:solidFill>
                  <a:schemeClr val="bg1"/>
                </a:solidFill>
                <a:effectLst>
                  <a:outerShdw blurRad="38100" dist="38100" dir="2700000" algn="tl">
                    <a:srgbClr val="000000">
                      <a:alpha val="43137"/>
                    </a:srgbClr>
                  </a:outerShdw>
                </a:effectLst>
              </a:rPr>
              <a:t>…</a:t>
            </a:r>
          </a:p>
          <a:p>
            <a:r>
              <a:rPr lang="en-US" sz="2400" b="1" dirty="0">
                <a:solidFill>
                  <a:schemeClr val="bg1"/>
                </a:solidFill>
                <a:effectLst>
                  <a:outerShdw blurRad="38100" dist="38100" dir="2700000" algn="tl">
                    <a:srgbClr val="000000">
                      <a:alpha val="43137"/>
                    </a:srgbClr>
                  </a:outerShdw>
                </a:effectLst>
              </a:rPr>
              <a:t>&lt;/Form&gt;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Xây dựng Web Form</a:t>
            </a:r>
          </a:p>
        </p:txBody>
      </p:sp>
      <p:sp>
        <p:nvSpPr>
          <p:cNvPr id="3" name="Content Placeholder 2"/>
          <p:cNvSpPr>
            <a:spLocks noGrp="1"/>
          </p:cNvSpPr>
          <p:nvPr>
            <p:ph idx="1"/>
          </p:nvPr>
        </p:nvSpPr>
        <p:spPr/>
        <p:txBody>
          <a:bodyPr/>
          <a:lstStyle/>
          <a:p>
            <a:r>
              <a:rPr lang="en-US" dirty="0"/>
              <a:t>WF </a:t>
            </a:r>
            <a:r>
              <a:rPr lang="en-US" dirty="0" err="1"/>
              <a:t>là</a:t>
            </a:r>
            <a:r>
              <a:rPr lang="en-US" dirty="0"/>
              <a:t> </a:t>
            </a:r>
            <a:r>
              <a:rPr lang="en-US" dirty="0" err="1"/>
              <a:t>dạng</a:t>
            </a:r>
            <a:r>
              <a:rPr lang="en-US" dirty="0"/>
              <a:t> </a:t>
            </a:r>
            <a:r>
              <a:rPr lang="en-US" b="1" i="1" dirty="0" err="1">
                <a:solidFill>
                  <a:srgbClr val="FF0000"/>
                </a:solidFill>
                <a:effectLst>
                  <a:outerShdw blurRad="38100" dist="38100" dir="2700000" algn="tl">
                    <a:srgbClr val="000000">
                      <a:alpha val="43137"/>
                    </a:srgbClr>
                  </a:outerShdw>
                </a:effectLst>
              </a:rPr>
              <a:t>mô</a:t>
            </a:r>
            <a:r>
              <a:rPr lang="en-US" b="1" i="1" dirty="0">
                <a:solidFill>
                  <a:srgbClr val="FF0000"/>
                </a:solidFill>
                <a:effectLst>
                  <a:outerShdw blurRad="38100" dist="38100" dir="2700000" algn="tl">
                    <a:srgbClr val="000000">
                      <a:alpha val="43137"/>
                    </a:srgbClr>
                  </a:outerShdw>
                </a:effectLst>
              </a:rPr>
              <a:t> </a:t>
            </a:r>
            <a:r>
              <a:rPr lang="en-US" b="1" i="1" dirty="0" err="1">
                <a:solidFill>
                  <a:srgbClr val="FF0000"/>
                </a:solidFill>
                <a:effectLst>
                  <a:outerShdw blurRad="38100" dist="38100" dir="2700000" algn="tl">
                    <a:srgbClr val="000000">
                      <a:alpha val="43137"/>
                    </a:srgbClr>
                  </a:outerShdw>
                </a:effectLst>
              </a:rPr>
              <a:t>hình</a:t>
            </a:r>
            <a:r>
              <a:rPr lang="en-US" b="1" i="1" dirty="0">
                <a:solidFill>
                  <a:srgbClr val="FF0000"/>
                </a:solidFill>
                <a:effectLst>
                  <a:outerShdw blurRad="38100" dist="38100" dir="2700000" algn="tl">
                    <a:srgbClr val="000000">
                      <a:alpha val="43137"/>
                    </a:srgbClr>
                  </a:outerShdw>
                </a:effectLst>
              </a:rPr>
              <a:t> </a:t>
            </a:r>
            <a:r>
              <a:rPr lang="en-US" b="1" i="1" dirty="0" err="1">
                <a:solidFill>
                  <a:srgbClr val="FF0000"/>
                </a:solidFill>
                <a:effectLst>
                  <a:outerShdw blurRad="38100" dist="38100" dir="2700000" algn="tl">
                    <a:srgbClr val="000000">
                      <a:alpha val="43137"/>
                    </a:srgbClr>
                  </a:outerShdw>
                </a:effectLst>
              </a:rPr>
              <a:t>đối</a:t>
            </a:r>
            <a:r>
              <a:rPr lang="en-US" b="1" i="1" dirty="0">
                <a:solidFill>
                  <a:srgbClr val="FF0000"/>
                </a:solidFill>
                <a:effectLst>
                  <a:outerShdw blurRad="38100" dist="38100" dir="2700000" algn="tl">
                    <a:srgbClr val="000000">
                      <a:alpha val="43137"/>
                    </a:srgbClr>
                  </a:outerShdw>
                </a:effectLst>
              </a:rPr>
              <a:t> </a:t>
            </a:r>
            <a:r>
              <a:rPr lang="en-US" b="1" i="1" dirty="0" err="1">
                <a:solidFill>
                  <a:srgbClr val="FF0000"/>
                </a:solidFill>
                <a:effectLst>
                  <a:outerShdw blurRad="38100" dist="38100" dir="2700000" algn="tl">
                    <a:srgbClr val="000000">
                      <a:alpha val="43137"/>
                    </a:srgbClr>
                  </a:outerShdw>
                </a:effectLst>
              </a:rPr>
              <a:t>tượng</a:t>
            </a:r>
            <a:endParaRPr lang="en-US" b="1" i="1" dirty="0">
              <a:solidFill>
                <a:srgbClr val="FF0000"/>
              </a:solidFill>
              <a:effectLst>
                <a:outerShdw blurRad="38100" dist="38100" dir="2700000" algn="tl">
                  <a:srgbClr val="000000">
                    <a:alpha val="43137"/>
                  </a:srgbClr>
                </a:outerShdw>
              </a:effectLst>
            </a:endParaRPr>
          </a:p>
          <a:p>
            <a:r>
              <a:rPr lang="en-US" dirty="0" err="1"/>
              <a:t>Tuy</a:t>
            </a:r>
            <a:r>
              <a:rPr lang="en-US" dirty="0"/>
              <a:t> </a:t>
            </a:r>
            <a:r>
              <a:rPr lang="en-US" dirty="0" err="1"/>
              <a:t>được</a:t>
            </a:r>
            <a:r>
              <a:rPr lang="en-US" dirty="0"/>
              <a:t> </a:t>
            </a:r>
            <a:r>
              <a:rPr lang="en-US" dirty="0" err="1"/>
              <a:t>tạo</a:t>
            </a:r>
            <a:r>
              <a:rPr lang="en-US" dirty="0"/>
              <a:t> </a:t>
            </a:r>
            <a:r>
              <a:rPr lang="en-US" dirty="0" err="1"/>
              <a:t>từ</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phân</a:t>
            </a:r>
            <a:r>
              <a:rPr lang="en-US" dirty="0"/>
              <a:t> </a:t>
            </a:r>
            <a:r>
              <a:rPr lang="en-US" dirty="0" err="1"/>
              <a:t>biệt</a:t>
            </a:r>
            <a:r>
              <a:rPr lang="en-US" dirty="0"/>
              <a:t>, </a:t>
            </a:r>
            <a:r>
              <a:rPr lang="en-US" dirty="0" err="1"/>
              <a:t>nhưng</a:t>
            </a:r>
            <a:r>
              <a:rPr lang="en-US" dirty="0"/>
              <a:t> ASP.NET </a:t>
            </a:r>
            <a:r>
              <a:rPr lang="en-US" dirty="0" err="1"/>
              <a:t>sẽ</a:t>
            </a:r>
            <a:r>
              <a:rPr lang="en-US" dirty="0"/>
              <a:t> </a:t>
            </a:r>
            <a:r>
              <a:rPr lang="en-US" dirty="0" err="1"/>
              <a:t>biên</a:t>
            </a:r>
            <a:r>
              <a:rPr lang="en-US" dirty="0"/>
              <a:t> </a:t>
            </a:r>
            <a:r>
              <a:rPr lang="en-US" dirty="0" err="1"/>
              <a:t>dịch</a:t>
            </a:r>
            <a:r>
              <a:rPr lang="en-US" dirty="0"/>
              <a:t> WF </a:t>
            </a:r>
            <a:r>
              <a:rPr lang="en-US" dirty="0" err="1"/>
              <a:t>thành</a:t>
            </a:r>
            <a:r>
              <a:rPr lang="en-US" dirty="0"/>
              <a:t> </a:t>
            </a:r>
            <a:r>
              <a:rPr lang="en-US" dirty="0" err="1"/>
              <a:t>một</a:t>
            </a:r>
            <a:r>
              <a:rPr lang="en-US" dirty="0"/>
              <a:t> </a:t>
            </a:r>
            <a:r>
              <a:rPr lang="en-US" dirty="0" err="1"/>
              <a:t>lớp</a:t>
            </a:r>
            <a:r>
              <a:rPr lang="en-US" dirty="0"/>
              <a:t> </a:t>
            </a:r>
            <a:r>
              <a:rPr lang="en-US" dirty="0" err="1"/>
              <a:t>động</a:t>
            </a:r>
            <a:r>
              <a:rPr lang="en-US" dirty="0"/>
              <a:t>!</a:t>
            </a:r>
          </a:p>
          <a:p>
            <a:r>
              <a:rPr lang="en-US" dirty="0" err="1"/>
              <a:t>Lớp</a:t>
            </a:r>
            <a:r>
              <a:rPr lang="en-US" dirty="0"/>
              <a:t> </a:t>
            </a:r>
            <a:r>
              <a:rPr lang="en-US" dirty="0" err="1"/>
              <a:t>này</a:t>
            </a:r>
            <a:r>
              <a:rPr lang="en-US" dirty="0"/>
              <a:t> </a:t>
            </a:r>
            <a:r>
              <a:rPr lang="en-US" dirty="0" err="1"/>
              <a:t>dẫn</a:t>
            </a:r>
            <a:r>
              <a:rPr lang="en-US" dirty="0"/>
              <a:t> </a:t>
            </a:r>
            <a:r>
              <a:rPr lang="en-US" dirty="0" err="1"/>
              <a:t>xuất</a:t>
            </a:r>
            <a:r>
              <a:rPr lang="en-US" dirty="0"/>
              <a:t> </a:t>
            </a:r>
            <a:r>
              <a:rPr lang="en-US" dirty="0" err="1"/>
              <a:t>từ</a:t>
            </a:r>
            <a:r>
              <a:rPr lang="en-US" dirty="0"/>
              <a:t> </a:t>
            </a:r>
            <a:r>
              <a:rPr lang="en-US" i="1" dirty="0">
                <a:solidFill>
                  <a:srgbClr val="00B050"/>
                </a:solidFill>
              </a:rPr>
              <a:t>ASP.NET Page </a:t>
            </a:r>
            <a:r>
              <a:rPr lang="en-US" dirty="0"/>
              <a:t>class</a:t>
            </a:r>
          </a:p>
          <a:p>
            <a:r>
              <a:rPr lang="en-US" dirty="0" err="1"/>
              <a:t>Lớp</a:t>
            </a:r>
            <a:r>
              <a:rPr lang="en-US" dirty="0"/>
              <a:t> </a:t>
            </a:r>
            <a:r>
              <a:rPr lang="en-US" dirty="0" err="1"/>
              <a:t>được</a:t>
            </a:r>
            <a:r>
              <a:rPr lang="en-US" dirty="0"/>
              <a:t> </a:t>
            </a:r>
            <a:r>
              <a:rPr lang="en-US" dirty="0" err="1"/>
              <a:t>mở</a:t>
            </a:r>
            <a:r>
              <a:rPr lang="en-US" dirty="0"/>
              <a:t> </a:t>
            </a:r>
            <a:r>
              <a:rPr lang="en-US" dirty="0" err="1"/>
              <a:t>rộng</a:t>
            </a:r>
            <a:r>
              <a:rPr lang="en-US" dirty="0"/>
              <a:t> </a:t>
            </a:r>
            <a:r>
              <a:rPr lang="en-US" dirty="0" err="1"/>
              <a:t>với</a:t>
            </a:r>
            <a:r>
              <a:rPr lang="en-US" dirty="0"/>
              <a:t> control, code </a:t>
            </a:r>
            <a:r>
              <a:rPr lang="en-US" dirty="0" err="1"/>
              <a:t>và</a:t>
            </a:r>
            <a:r>
              <a:rPr lang="en-US" dirty="0"/>
              <a:t> HTML </a:t>
            </a:r>
            <a:r>
              <a:rPr lang="en-US" dirty="0" err="1"/>
              <a:t>trong</a:t>
            </a:r>
            <a:r>
              <a:rPr lang="en-US" dirty="0"/>
              <a:t> file </a:t>
            </a:r>
            <a:r>
              <a:rPr lang="en-US" dirty="0" err="1"/>
              <a:t>aspx</a:t>
            </a:r>
            <a:r>
              <a:rPr lang="en-US" dirty="0"/>
              <a:t>.</a:t>
            </a:r>
          </a:p>
          <a:p>
            <a:r>
              <a:rPr lang="en-US" dirty="0" err="1"/>
              <a:t>Tất</a:t>
            </a:r>
            <a:r>
              <a:rPr lang="en-US" dirty="0"/>
              <a:t> </a:t>
            </a:r>
            <a:r>
              <a:rPr lang="en-US" dirty="0" err="1"/>
              <a:t>cả</a:t>
            </a:r>
            <a:r>
              <a:rPr lang="en-US" dirty="0"/>
              <a:t> control </a:t>
            </a:r>
            <a:r>
              <a:rPr lang="en-US" dirty="0" err="1"/>
              <a:t>trong</a:t>
            </a:r>
            <a:r>
              <a:rPr lang="en-US" dirty="0"/>
              <a:t> WF </a:t>
            </a:r>
            <a:r>
              <a:rPr lang="en-US" dirty="0" err="1"/>
              <a:t>là</a:t>
            </a:r>
            <a:r>
              <a:rPr lang="en-US" dirty="0"/>
              <a:t> </a:t>
            </a:r>
            <a:r>
              <a:rPr lang="en-US" b="1" dirty="0" err="1">
                <a:solidFill>
                  <a:srgbClr val="0070C0"/>
                </a:solidFill>
                <a:effectLst>
                  <a:outerShdw blurRad="38100" dist="38100" dir="2700000" algn="tl">
                    <a:srgbClr val="000000">
                      <a:alpha val="43137"/>
                    </a:srgbClr>
                  </a:outerShdw>
                </a:effectLst>
              </a:rPr>
              <a:t>đối</a:t>
            </a:r>
            <a:r>
              <a:rPr lang="en-US" b="1" dirty="0">
                <a:solidFill>
                  <a:srgbClr val="0070C0"/>
                </a:solidFill>
                <a:effectLst>
                  <a:outerShdw blurRad="38100" dist="38100" dir="2700000" algn="tl">
                    <a:srgbClr val="000000">
                      <a:alpha val="43137"/>
                    </a:srgbClr>
                  </a:outerShdw>
                </a:effectLst>
              </a:rPr>
              <a:t> </a:t>
            </a:r>
            <a:r>
              <a:rPr lang="en-US" b="1" dirty="0" err="1">
                <a:solidFill>
                  <a:srgbClr val="0070C0"/>
                </a:solidFill>
                <a:effectLst>
                  <a:outerShdw blurRad="38100" dist="38100" dir="2700000" algn="tl">
                    <a:srgbClr val="000000">
                      <a:alpha val="43137"/>
                    </a:srgbClr>
                  </a:outerShdw>
                </a:effectLst>
              </a:rPr>
              <a:t>tượng</a:t>
            </a:r>
            <a:r>
              <a:rPr lang="en-US" dirty="0"/>
              <a:t>, do </a:t>
            </a:r>
            <a:r>
              <a:rPr lang="en-US" dirty="0" err="1"/>
              <a:t>đó</a:t>
            </a:r>
            <a:r>
              <a:rPr lang="en-US" dirty="0"/>
              <a:t> </a:t>
            </a:r>
            <a:r>
              <a:rPr lang="en-US" dirty="0" err="1"/>
              <a:t>có</a:t>
            </a:r>
            <a:r>
              <a:rPr lang="en-US" dirty="0"/>
              <a:t> </a:t>
            </a:r>
            <a:r>
              <a:rPr lang="en-US" dirty="0" err="1"/>
              <a:t>thuộc</a:t>
            </a:r>
            <a:r>
              <a:rPr lang="en-US" dirty="0"/>
              <a:t> </a:t>
            </a:r>
            <a:r>
              <a:rPr lang="en-US" dirty="0" err="1"/>
              <a:t>tính</a:t>
            </a:r>
            <a:r>
              <a:rPr lang="en-US" dirty="0"/>
              <a:t>, </a:t>
            </a:r>
            <a:r>
              <a:rPr lang="en-US" dirty="0" err="1"/>
              <a:t>phương</a:t>
            </a:r>
            <a:r>
              <a:rPr lang="en-US" dirty="0"/>
              <a:t> </a:t>
            </a:r>
            <a:r>
              <a:rPr lang="en-US" dirty="0" err="1"/>
              <a:t>thức</a:t>
            </a:r>
            <a:r>
              <a:rPr lang="en-US" dirty="0"/>
              <a:t> </a:t>
            </a:r>
            <a:r>
              <a:rPr lang="en-US" dirty="0" err="1"/>
              <a:t>và</a:t>
            </a:r>
            <a:r>
              <a:rPr lang="en-US" dirty="0"/>
              <a:t> </a:t>
            </a:r>
            <a:r>
              <a:rPr lang="en-US" dirty="0" err="1"/>
              <a:t>sự</a:t>
            </a:r>
            <a:r>
              <a:rPr lang="en-US" dirty="0"/>
              <a:t> </a:t>
            </a:r>
            <a:r>
              <a:rPr lang="en-US" dirty="0" err="1"/>
              <a:t>kiện</a:t>
            </a:r>
            <a:r>
              <a:rPr lang="en-US" dirty="0"/>
              <a:t>!</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Web Form minh họa</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6"/>
          <p:cNvSpPr/>
          <p:nvPr/>
        </p:nvSpPr>
        <p:spPr>
          <a:xfrm>
            <a:off x="838200" y="1600200"/>
            <a:ext cx="7848600" cy="4708981"/>
          </a:xfrm>
          <a:prstGeom prst="rect">
            <a:avLst/>
          </a:prstGeom>
          <a:noFill/>
        </p:spPr>
        <p:txBody>
          <a:bodyPr wrap="square">
            <a:spAutoFit/>
          </a:bodyPr>
          <a:lstStyle/>
          <a:p>
            <a:r>
              <a:rPr lang="en-US" sz="2000" dirty="0">
                <a:solidFill>
                  <a:srgbClr val="007700"/>
                </a:solidFill>
              </a:rPr>
              <a:t>&lt;%@</a:t>
            </a:r>
            <a:r>
              <a:rPr lang="en-US" sz="2000" dirty="0"/>
              <a:t> Page Language="C#" </a:t>
            </a:r>
            <a:r>
              <a:rPr lang="en-US" sz="2000" dirty="0" err="1"/>
              <a:t>CodeBehind</a:t>
            </a:r>
            <a:r>
              <a:rPr lang="en-US" sz="2000" dirty="0"/>
              <a:t>="</a:t>
            </a:r>
            <a:r>
              <a:rPr lang="en-US" sz="2000" dirty="0" err="1"/>
              <a:t>Default.aspx.cs</a:t>
            </a:r>
            <a:r>
              <a:rPr lang="en-US" sz="2000" dirty="0"/>
              <a:t>" Inherits="WebApplication1._Default" </a:t>
            </a:r>
            <a:r>
              <a:rPr lang="en-US" sz="2000" dirty="0">
                <a:solidFill>
                  <a:srgbClr val="007700"/>
                </a:solidFill>
              </a:rPr>
              <a:t>%&gt;</a:t>
            </a:r>
            <a:r>
              <a:rPr lang="en-US" sz="2000" dirty="0"/>
              <a:t> </a:t>
            </a:r>
          </a:p>
          <a:p>
            <a:r>
              <a:rPr lang="en-US" sz="2000" dirty="0">
                <a:solidFill>
                  <a:srgbClr val="007700"/>
                </a:solidFill>
              </a:rPr>
              <a:t>&lt;html</a:t>
            </a:r>
            <a:r>
              <a:rPr lang="en-US" sz="2000" dirty="0"/>
              <a:t> </a:t>
            </a:r>
            <a:r>
              <a:rPr lang="en-US" sz="2000" dirty="0">
                <a:solidFill>
                  <a:srgbClr val="007700"/>
                </a:solidFill>
              </a:rPr>
              <a:t>&gt;</a:t>
            </a:r>
            <a:r>
              <a:rPr lang="en-US" sz="2000" dirty="0"/>
              <a:t> </a:t>
            </a:r>
          </a:p>
          <a:p>
            <a:r>
              <a:rPr lang="en-US" sz="2000" dirty="0">
                <a:solidFill>
                  <a:srgbClr val="007700"/>
                </a:solidFill>
              </a:rPr>
              <a:t>    &lt;head</a:t>
            </a:r>
            <a:r>
              <a:rPr lang="en-US" sz="2000" dirty="0"/>
              <a:t> </a:t>
            </a:r>
            <a:r>
              <a:rPr lang="en-US" sz="2000" dirty="0" err="1">
                <a:solidFill>
                  <a:srgbClr val="0000CC"/>
                </a:solidFill>
              </a:rPr>
              <a:t>runat</a:t>
            </a:r>
            <a:r>
              <a:rPr lang="en-US" sz="2000" dirty="0">
                <a:solidFill>
                  <a:srgbClr val="0000CC"/>
                </a:solidFill>
              </a:rPr>
              <a:t>=</a:t>
            </a:r>
            <a:r>
              <a:rPr lang="en-US" sz="2000" dirty="0"/>
              <a:t>"server"</a:t>
            </a:r>
            <a:r>
              <a:rPr lang="en-US" sz="2000" dirty="0">
                <a:solidFill>
                  <a:srgbClr val="007700"/>
                </a:solidFill>
              </a:rPr>
              <a:t>&gt;</a:t>
            </a:r>
            <a:r>
              <a:rPr lang="en-US" sz="2000" dirty="0"/>
              <a:t> </a:t>
            </a:r>
          </a:p>
          <a:p>
            <a:r>
              <a:rPr lang="en-US" sz="2000" dirty="0">
                <a:solidFill>
                  <a:srgbClr val="007700"/>
                </a:solidFill>
              </a:rPr>
              <a:t>          &lt;title&gt;&lt;/title&gt;</a:t>
            </a:r>
            <a:r>
              <a:rPr lang="en-US" sz="2000" dirty="0"/>
              <a:t> </a:t>
            </a:r>
          </a:p>
          <a:p>
            <a:r>
              <a:rPr lang="en-US" sz="2000" dirty="0">
                <a:solidFill>
                  <a:srgbClr val="007700"/>
                </a:solidFill>
              </a:rPr>
              <a:t>    &lt;/head&gt;</a:t>
            </a:r>
            <a:r>
              <a:rPr lang="en-US" sz="2000" dirty="0"/>
              <a:t> </a:t>
            </a:r>
          </a:p>
          <a:p>
            <a:r>
              <a:rPr lang="en-US" sz="2000" dirty="0">
                <a:solidFill>
                  <a:srgbClr val="007700"/>
                </a:solidFill>
              </a:rPr>
              <a:t>    &lt;body&gt;</a:t>
            </a:r>
            <a:r>
              <a:rPr lang="en-US" sz="2000" dirty="0"/>
              <a:t> </a:t>
            </a:r>
          </a:p>
          <a:p>
            <a:r>
              <a:rPr lang="en-US" sz="2000" dirty="0">
                <a:solidFill>
                  <a:srgbClr val="007700"/>
                </a:solidFill>
              </a:rPr>
              <a:t>          &lt;form</a:t>
            </a:r>
            <a:r>
              <a:rPr lang="en-US" sz="2000" dirty="0"/>
              <a:t> </a:t>
            </a:r>
            <a:r>
              <a:rPr lang="en-US" sz="2000" dirty="0">
                <a:solidFill>
                  <a:srgbClr val="0000CC"/>
                </a:solidFill>
              </a:rPr>
              <a:t>id=</a:t>
            </a:r>
            <a:r>
              <a:rPr lang="en-US" sz="2000" dirty="0"/>
              <a:t>"form1" </a:t>
            </a:r>
            <a:r>
              <a:rPr lang="en-US" sz="2000" dirty="0" err="1">
                <a:solidFill>
                  <a:srgbClr val="0000CC"/>
                </a:solidFill>
              </a:rPr>
              <a:t>runat</a:t>
            </a:r>
            <a:r>
              <a:rPr lang="en-US" sz="2000" dirty="0">
                <a:solidFill>
                  <a:srgbClr val="0000CC"/>
                </a:solidFill>
              </a:rPr>
              <a:t>=</a:t>
            </a:r>
            <a:r>
              <a:rPr lang="en-US" sz="2000" dirty="0"/>
              <a:t>"server"</a:t>
            </a:r>
            <a:r>
              <a:rPr lang="en-US" sz="2000" dirty="0">
                <a:solidFill>
                  <a:srgbClr val="007700"/>
                </a:solidFill>
              </a:rPr>
              <a:t>&gt;</a:t>
            </a:r>
            <a:r>
              <a:rPr lang="en-US" sz="2000" dirty="0"/>
              <a:t> </a:t>
            </a:r>
          </a:p>
          <a:p>
            <a:r>
              <a:rPr lang="en-US" sz="2000" dirty="0">
                <a:solidFill>
                  <a:srgbClr val="007700"/>
                </a:solidFill>
              </a:rPr>
              <a:t>              &lt;div&gt;</a:t>
            </a:r>
            <a:r>
              <a:rPr lang="en-US" sz="2000" dirty="0"/>
              <a:t> </a:t>
            </a:r>
          </a:p>
          <a:p>
            <a:r>
              <a:rPr lang="en-US" sz="2000" dirty="0">
                <a:solidFill>
                  <a:srgbClr val="007700"/>
                </a:solidFill>
              </a:rPr>
              <a:t>                &lt;</a:t>
            </a:r>
            <a:r>
              <a:rPr lang="en-US" sz="2000" dirty="0" err="1">
                <a:solidFill>
                  <a:srgbClr val="007700"/>
                </a:solidFill>
              </a:rPr>
              <a:t>asp:TextBox</a:t>
            </a:r>
            <a:r>
              <a:rPr lang="en-US" sz="2000" dirty="0"/>
              <a:t> </a:t>
            </a:r>
            <a:r>
              <a:rPr lang="en-US" sz="2000" dirty="0">
                <a:solidFill>
                  <a:srgbClr val="0000CC"/>
                </a:solidFill>
              </a:rPr>
              <a:t>id=</a:t>
            </a:r>
            <a:r>
              <a:rPr lang="en-US" sz="2000" dirty="0"/>
              <a:t>"TextBox1" </a:t>
            </a:r>
            <a:r>
              <a:rPr lang="en-US" sz="2000" dirty="0" err="1">
                <a:solidFill>
                  <a:srgbClr val="0000CC"/>
                </a:solidFill>
              </a:rPr>
              <a:t>runat</a:t>
            </a:r>
            <a:r>
              <a:rPr lang="en-US" sz="2000" dirty="0">
                <a:solidFill>
                  <a:srgbClr val="0000CC"/>
                </a:solidFill>
              </a:rPr>
              <a:t>=</a:t>
            </a:r>
            <a:r>
              <a:rPr lang="en-US" sz="2000" dirty="0"/>
              <a:t>"server"</a:t>
            </a:r>
            <a:r>
              <a:rPr lang="en-US" sz="2000" dirty="0">
                <a:solidFill>
                  <a:srgbClr val="007700"/>
                </a:solidFill>
              </a:rPr>
              <a:t>&gt;&lt;/</a:t>
            </a:r>
            <a:r>
              <a:rPr lang="en-US" sz="2000" dirty="0" err="1">
                <a:solidFill>
                  <a:srgbClr val="007700"/>
                </a:solidFill>
              </a:rPr>
              <a:t>asp:TextBox</a:t>
            </a:r>
            <a:r>
              <a:rPr lang="en-US" sz="2000" dirty="0">
                <a:solidFill>
                  <a:srgbClr val="007700"/>
                </a:solidFill>
              </a:rPr>
              <a:t>&gt;</a:t>
            </a:r>
          </a:p>
          <a:p>
            <a:r>
              <a:rPr lang="en-US" sz="2000" dirty="0">
                <a:solidFill>
                  <a:srgbClr val="007700"/>
                </a:solidFill>
              </a:rPr>
              <a:t>              </a:t>
            </a:r>
            <a:r>
              <a:rPr lang="en-US" sz="2000" dirty="0"/>
              <a:t> </a:t>
            </a:r>
            <a:r>
              <a:rPr lang="en-US" sz="2000" dirty="0">
                <a:solidFill>
                  <a:srgbClr val="007700"/>
                </a:solidFill>
              </a:rPr>
              <a:t>&lt;</a:t>
            </a:r>
            <a:r>
              <a:rPr lang="en-US" sz="2000" dirty="0" err="1">
                <a:solidFill>
                  <a:srgbClr val="007700"/>
                </a:solidFill>
              </a:rPr>
              <a:t>asp:Button</a:t>
            </a:r>
            <a:r>
              <a:rPr lang="en-US" sz="2000" dirty="0"/>
              <a:t> </a:t>
            </a:r>
            <a:r>
              <a:rPr lang="en-US" sz="2000" dirty="0">
                <a:solidFill>
                  <a:srgbClr val="0000CC"/>
                </a:solidFill>
              </a:rPr>
              <a:t>id=</a:t>
            </a:r>
            <a:r>
              <a:rPr lang="en-US" sz="2000" dirty="0"/>
              <a:t>"Button1" </a:t>
            </a:r>
            <a:r>
              <a:rPr lang="en-US" sz="2000" dirty="0" err="1">
                <a:solidFill>
                  <a:srgbClr val="0000CC"/>
                </a:solidFill>
              </a:rPr>
              <a:t>runat</a:t>
            </a:r>
            <a:r>
              <a:rPr lang="en-US" sz="2000" dirty="0">
                <a:solidFill>
                  <a:srgbClr val="0000CC"/>
                </a:solidFill>
              </a:rPr>
              <a:t>=</a:t>
            </a:r>
            <a:r>
              <a:rPr lang="en-US" sz="2000" dirty="0"/>
              <a:t>"server" </a:t>
            </a:r>
            <a:r>
              <a:rPr lang="en-US" sz="2000" dirty="0">
                <a:solidFill>
                  <a:srgbClr val="0000CC"/>
                </a:solidFill>
              </a:rPr>
              <a:t>Text=</a:t>
            </a:r>
            <a:r>
              <a:rPr lang="en-US" sz="2000" dirty="0"/>
              <a:t>"Button" </a:t>
            </a:r>
            <a:r>
              <a:rPr lang="en-US" sz="2000" dirty="0">
                <a:solidFill>
                  <a:srgbClr val="007700"/>
                </a:solidFill>
              </a:rPr>
              <a:t>/&gt;</a:t>
            </a:r>
            <a:r>
              <a:rPr lang="en-US" sz="2000" dirty="0"/>
              <a:t> </a:t>
            </a:r>
          </a:p>
          <a:p>
            <a:r>
              <a:rPr lang="en-US" sz="2000" dirty="0">
                <a:solidFill>
                  <a:srgbClr val="007700"/>
                </a:solidFill>
              </a:rPr>
              <a:t>             &lt;/div&gt;</a:t>
            </a:r>
            <a:r>
              <a:rPr lang="en-US" sz="2000" dirty="0"/>
              <a:t> </a:t>
            </a:r>
          </a:p>
          <a:p>
            <a:r>
              <a:rPr lang="en-US" sz="2000" dirty="0">
                <a:solidFill>
                  <a:srgbClr val="007700"/>
                </a:solidFill>
              </a:rPr>
              <a:t>          &lt;/form&gt;</a:t>
            </a:r>
            <a:r>
              <a:rPr lang="en-US" sz="2000" dirty="0"/>
              <a:t> </a:t>
            </a:r>
          </a:p>
          <a:p>
            <a:r>
              <a:rPr lang="en-US" sz="2000" dirty="0">
                <a:solidFill>
                  <a:srgbClr val="007700"/>
                </a:solidFill>
              </a:rPr>
              <a:t>    &lt;/body&gt;</a:t>
            </a:r>
            <a:r>
              <a:rPr lang="en-US" sz="2000" dirty="0"/>
              <a:t> </a:t>
            </a:r>
          </a:p>
          <a:p>
            <a:r>
              <a:rPr lang="en-US" sz="2000" dirty="0">
                <a:solidFill>
                  <a:srgbClr val="007700"/>
                </a:solidFill>
              </a:rPr>
              <a:t>&lt;/html&gt;</a:t>
            </a:r>
            <a:endParaRPr lang="en-US" sz="2000" b="1" dirty="0"/>
          </a:p>
        </p:txBody>
      </p:sp>
      <p:cxnSp>
        <p:nvCxnSpPr>
          <p:cNvPr id="9" name="Straight Arrow Connector 8"/>
          <p:cNvCxnSpPr/>
          <p:nvPr/>
        </p:nvCxnSpPr>
        <p:spPr>
          <a:xfrm>
            <a:off x="3962400" y="5105400"/>
            <a:ext cx="1295400" cy="5349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410200" y="5486400"/>
            <a:ext cx="81464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b="1">
                <a:solidFill>
                  <a:schemeClr val="bg1"/>
                </a:solidFill>
                <a:effectLst>
                  <a:outerShdw blurRad="38100" dist="38100" dir="2700000" algn="tl">
                    <a:srgbClr val="000000">
                      <a:alpha val="43137"/>
                    </a:srgbClr>
                  </a:outerShdw>
                </a:effectLst>
              </a:rPr>
              <a:t>Object</a:t>
            </a:r>
          </a:p>
        </p:txBody>
      </p:sp>
      <p:cxnSp>
        <p:nvCxnSpPr>
          <p:cNvPr id="14" name="Straight Arrow Connector 13"/>
          <p:cNvCxnSpPr/>
          <p:nvPr/>
        </p:nvCxnSpPr>
        <p:spPr>
          <a:xfrm flipV="1">
            <a:off x="4114800" y="3048000"/>
            <a:ext cx="2286000" cy="1371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6553200" y="2819400"/>
            <a:ext cx="81464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b="1">
                <a:solidFill>
                  <a:schemeClr val="bg1"/>
                </a:solidFill>
                <a:effectLst>
                  <a:outerShdw blurRad="38100" dist="38100" dir="2700000" algn="tl">
                    <a:srgbClr val="000000">
                      <a:alpha val="43137"/>
                    </a:srgbClr>
                  </a:outerShdw>
                </a:effectLst>
              </a:rPr>
              <a:t>Object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Server Control</a:t>
            </a:r>
          </a:p>
        </p:txBody>
      </p:sp>
      <p:sp>
        <p:nvSpPr>
          <p:cNvPr id="3" name="Content Placeholder 2"/>
          <p:cNvSpPr>
            <a:spLocks noGrp="1"/>
          </p:cNvSpPr>
          <p:nvPr>
            <p:ph idx="1"/>
          </p:nvPr>
        </p:nvSpPr>
        <p:spPr/>
        <p:txBody>
          <a:bodyPr/>
          <a:lstStyle/>
          <a:p>
            <a:r>
              <a:rPr lang="en-US" dirty="0" err="1"/>
              <a:t>Đối</a:t>
            </a:r>
            <a:r>
              <a:rPr lang="en-US" dirty="0"/>
              <a:t> </a:t>
            </a:r>
            <a:r>
              <a:rPr lang="en-US" dirty="0" err="1"/>
              <a:t>tượng</a:t>
            </a:r>
            <a:r>
              <a:rPr lang="en-US" dirty="0"/>
              <a:t> </a:t>
            </a:r>
            <a:r>
              <a:rPr lang="en-US" dirty="0" err="1"/>
              <a:t>được</a:t>
            </a:r>
            <a:r>
              <a:rPr lang="en-US" dirty="0"/>
              <a:t> </a:t>
            </a:r>
            <a:r>
              <a:rPr lang="en-US" dirty="0" err="1"/>
              <a:t>lập</a:t>
            </a:r>
            <a:r>
              <a:rPr lang="en-US" dirty="0"/>
              <a:t> </a:t>
            </a:r>
            <a:r>
              <a:rPr lang="en-US" dirty="0" err="1"/>
              <a:t>trình</a:t>
            </a:r>
            <a:r>
              <a:rPr lang="en-US" dirty="0"/>
              <a:t> ở server</a:t>
            </a:r>
          </a:p>
          <a:p>
            <a:r>
              <a:rPr lang="en-US" dirty="0" err="1"/>
              <a:t>Có</a:t>
            </a:r>
            <a:r>
              <a:rPr lang="en-US" dirty="0"/>
              <a:t> </a:t>
            </a:r>
            <a:r>
              <a:rPr lang="en-US" dirty="0" err="1"/>
              <a:t>thuộc</a:t>
            </a:r>
            <a:r>
              <a:rPr lang="en-US" dirty="0"/>
              <a:t> </a:t>
            </a:r>
            <a:r>
              <a:rPr lang="en-US" dirty="0" err="1"/>
              <a:t>tính</a:t>
            </a:r>
            <a:r>
              <a:rPr lang="en-US" dirty="0"/>
              <a:t> </a:t>
            </a:r>
            <a:r>
              <a:rPr lang="en-US" dirty="0" err="1">
                <a:solidFill>
                  <a:srgbClr val="FF0000"/>
                </a:solidFill>
              </a:rPr>
              <a:t>runat</a:t>
            </a:r>
            <a:r>
              <a:rPr lang="en-US" dirty="0">
                <a:solidFill>
                  <a:srgbClr val="FF0000"/>
                </a:solidFill>
              </a:rPr>
              <a:t> = "server"</a:t>
            </a:r>
          </a:p>
          <a:p>
            <a:r>
              <a:rPr lang="en-US" dirty="0" err="1"/>
              <a:t>Có</a:t>
            </a:r>
            <a:r>
              <a:rPr lang="en-US" dirty="0"/>
              <a:t> </a:t>
            </a:r>
            <a:r>
              <a:rPr lang="en-US" dirty="0" err="1"/>
              <a:t>các</a:t>
            </a:r>
            <a:r>
              <a:rPr lang="en-US" dirty="0"/>
              <a:t> </a:t>
            </a:r>
            <a:r>
              <a:rPr lang="en-US" dirty="0" err="1"/>
              <a:t>hành</a:t>
            </a:r>
            <a:r>
              <a:rPr lang="en-US" dirty="0"/>
              <a:t> vi </a:t>
            </a:r>
            <a:r>
              <a:rPr lang="en-US" dirty="0" err="1"/>
              <a:t>được</a:t>
            </a:r>
            <a:r>
              <a:rPr lang="en-US" dirty="0"/>
              <a:t> </a:t>
            </a:r>
            <a:r>
              <a:rPr lang="en-US" dirty="0" err="1"/>
              <a:t>xây</a:t>
            </a:r>
            <a:r>
              <a:rPr lang="en-US" dirty="0"/>
              <a:t> </a:t>
            </a:r>
            <a:r>
              <a:rPr lang="en-US" dirty="0" err="1"/>
              <a:t>dựng</a:t>
            </a:r>
            <a:r>
              <a:rPr lang="en-US" dirty="0"/>
              <a:t> </a:t>
            </a:r>
            <a:r>
              <a:rPr lang="en-US" dirty="0" err="1"/>
              <a:t>trước</a:t>
            </a:r>
            <a:r>
              <a:rPr lang="en-US" dirty="0"/>
              <a:t>, </a:t>
            </a:r>
            <a:r>
              <a:rPr lang="en-US" dirty="0" err="1"/>
              <a:t>thuộc</a:t>
            </a:r>
            <a:r>
              <a:rPr lang="en-US" dirty="0"/>
              <a:t> </a:t>
            </a:r>
            <a:r>
              <a:rPr lang="en-US" dirty="0" err="1"/>
              <a:t>tính</a:t>
            </a:r>
            <a:r>
              <a:rPr lang="en-US" dirty="0"/>
              <a:t>, </a:t>
            </a:r>
            <a:r>
              <a:rPr lang="en-US" dirty="0" err="1"/>
              <a:t>phương</a:t>
            </a:r>
            <a:r>
              <a:rPr lang="en-US" dirty="0"/>
              <a:t> </a:t>
            </a:r>
            <a:r>
              <a:rPr lang="en-US" dirty="0" err="1"/>
              <a:t>thức</a:t>
            </a:r>
            <a:r>
              <a:rPr lang="en-US" dirty="0"/>
              <a:t> </a:t>
            </a:r>
            <a:r>
              <a:rPr lang="en-US" dirty="0" err="1"/>
              <a:t>và</a:t>
            </a:r>
            <a:r>
              <a:rPr lang="en-US" dirty="0"/>
              <a:t> </a:t>
            </a:r>
            <a:r>
              <a:rPr lang="en-US" dirty="0" err="1"/>
              <a:t>sự</a:t>
            </a:r>
            <a:r>
              <a:rPr lang="en-US" dirty="0"/>
              <a:t> </a:t>
            </a:r>
            <a:r>
              <a:rPr lang="en-US" dirty="0" err="1"/>
              <a:t>kiện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tham</a:t>
            </a:r>
            <a:r>
              <a:rPr lang="en-US" dirty="0"/>
              <a:t> </a:t>
            </a:r>
            <a:r>
              <a:rPr lang="en-US" dirty="0" err="1"/>
              <a:t>chiếu</a:t>
            </a:r>
            <a:r>
              <a:rPr lang="en-US" dirty="0"/>
              <a:t> </a:t>
            </a:r>
            <a:r>
              <a:rPr lang="en-US" dirty="0" err="1"/>
              <a:t>lúc</a:t>
            </a:r>
            <a:r>
              <a:rPr lang="en-US" dirty="0"/>
              <a:t> runtime ở server.</a:t>
            </a:r>
          </a:p>
          <a:p>
            <a:r>
              <a:rPr lang="en-US" dirty="0"/>
              <a:t>Cho </a:t>
            </a:r>
            <a:r>
              <a:rPr lang="en-US" dirty="0" err="1"/>
              <a:t>phép</a:t>
            </a:r>
            <a:r>
              <a:rPr lang="en-US" dirty="0"/>
              <a:t> </a:t>
            </a:r>
            <a:r>
              <a:rPr lang="en-US" dirty="0" err="1"/>
              <a:t>tạo</a:t>
            </a:r>
            <a:r>
              <a:rPr lang="en-US" dirty="0"/>
              <a:t> server control </a:t>
            </a:r>
            <a:r>
              <a:rPr lang="en-US" dirty="0" err="1"/>
              <a:t>từ</a:t>
            </a:r>
            <a:r>
              <a:rPr lang="en-US" dirty="0"/>
              <a:t> HTML control </a:t>
            </a:r>
            <a:r>
              <a:rPr lang="en-US" dirty="0" err="1"/>
              <a:t>bằng</a:t>
            </a:r>
            <a:r>
              <a:rPr lang="en-US" dirty="0"/>
              <a:t> </a:t>
            </a:r>
            <a:r>
              <a:rPr lang="en-US" dirty="0" err="1"/>
              <a:t>cách</a:t>
            </a:r>
            <a:r>
              <a:rPr lang="en-US" dirty="0"/>
              <a:t> </a:t>
            </a:r>
            <a:r>
              <a:rPr lang="en-US" dirty="0" err="1"/>
              <a:t>bổ</a:t>
            </a:r>
            <a:r>
              <a:rPr lang="en-US" dirty="0"/>
              <a:t> sung </a:t>
            </a:r>
            <a:r>
              <a:rPr lang="en-US" dirty="0" err="1"/>
              <a:t>runat</a:t>
            </a:r>
            <a:r>
              <a:rPr lang="en-US" dirty="0"/>
              <a:t> ="server"</a:t>
            </a:r>
          </a:p>
          <a:p>
            <a:pPr>
              <a:buNone/>
            </a:pPr>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609600" y="5486400"/>
            <a:ext cx="8319906"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solidFill>
                  <a:srgbClr val="CC0000"/>
                </a:solidFill>
                <a:latin typeface="Georgia"/>
              </a:rPr>
              <a:t>&lt;input  type="</a:t>
            </a:r>
            <a:r>
              <a:rPr lang="en-US" sz="2800" dirty="0">
                <a:solidFill>
                  <a:srgbClr val="FFC000"/>
                </a:solidFill>
                <a:latin typeface="Georgia"/>
              </a:rPr>
              <a:t>text</a:t>
            </a:r>
            <a:r>
              <a:rPr lang="en-US" sz="2800" dirty="0">
                <a:solidFill>
                  <a:srgbClr val="CC0000"/>
                </a:solidFill>
                <a:latin typeface="Georgia"/>
              </a:rPr>
              <a:t>" id="</a:t>
            </a:r>
            <a:r>
              <a:rPr lang="en-US" sz="2800" dirty="0" err="1">
                <a:solidFill>
                  <a:srgbClr val="CC0000"/>
                </a:solidFill>
                <a:latin typeface="Georgia"/>
              </a:rPr>
              <a:t>txtName</a:t>
            </a:r>
            <a:r>
              <a:rPr lang="en-US" sz="2800" dirty="0">
                <a:solidFill>
                  <a:srgbClr val="CC0000"/>
                </a:solidFill>
                <a:latin typeface="Georgia"/>
              </a:rPr>
              <a:t> " </a:t>
            </a:r>
            <a:r>
              <a:rPr lang="en-US" sz="2800" dirty="0" err="1">
                <a:solidFill>
                  <a:srgbClr val="CC0000"/>
                </a:solidFill>
                <a:latin typeface="Georgia"/>
              </a:rPr>
              <a:t>runat</a:t>
            </a:r>
            <a:r>
              <a:rPr lang="en-US" sz="2800" dirty="0">
                <a:solidFill>
                  <a:srgbClr val="CC0000"/>
                </a:solidFill>
                <a:latin typeface="Georgia"/>
              </a:rPr>
              <a:t>="</a:t>
            </a:r>
            <a:r>
              <a:rPr lang="en-US" sz="2800" dirty="0">
                <a:solidFill>
                  <a:srgbClr val="FFC000"/>
                </a:solidFill>
                <a:latin typeface="Georgia"/>
              </a:rPr>
              <a:t>server</a:t>
            </a:r>
            <a:r>
              <a:rPr lang="en-US" sz="2800" dirty="0">
                <a:solidFill>
                  <a:srgbClr val="CC0000"/>
                </a:solidFill>
                <a:latin typeface="Georgia"/>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 loại Server Control</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Rounded Rectangle 7"/>
          <p:cNvSpPr/>
          <p:nvPr/>
        </p:nvSpPr>
        <p:spPr>
          <a:xfrm>
            <a:off x="1828800" y="1981200"/>
            <a:ext cx="6096000" cy="2438400"/>
          </a:xfrm>
          <a:prstGeom prst="roundRect">
            <a:avLst/>
          </a:prstGeom>
          <a:gradFill>
            <a:gsLst>
              <a:gs pos="0">
                <a:srgbClr val="DDEBCF">
                  <a:alpha val="44000"/>
                </a:srgbClr>
              </a:gs>
              <a:gs pos="50000">
                <a:srgbClr val="9CB86E">
                  <a:alpha val="50000"/>
                </a:srgb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981200" y="3124200"/>
            <a:ext cx="26670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HTML Control</a:t>
            </a:r>
          </a:p>
        </p:txBody>
      </p:sp>
      <p:sp>
        <p:nvSpPr>
          <p:cNvPr id="10" name="Rounded Rectangle 9"/>
          <p:cNvSpPr/>
          <p:nvPr/>
        </p:nvSpPr>
        <p:spPr>
          <a:xfrm>
            <a:off x="4800600" y="3124200"/>
            <a:ext cx="2895600" cy="10668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b="1">
                <a:effectLst>
                  <a:outerShdw blurRad="38100" dist="38100" dir="2700000" algn="tl">
                    <a:srgbClr val="000000">
                      <a:alpha val="43137"/>
                    </a:srgbClr>
                  </a:outerShdw>
                </a:effectLst>
              </a:rPr>
              <a:t>Web Control</a:t>
            </a:r>
          </a:p>
        </p:txBody>
      </p:sp>
      <p:sp>
        <p:nvSpPr>
          <p:cNvPr id="11" name="TextBox 10"/>
          <p:cNvSpPr txBox="1"/>
          <p:nvPr/>
        </p:nvSpPr>
        <p:spPr>
          <a:xfrm>
            <a:off x="3657600" y="2133600"/>
            <a:ext cx="2631490" cy="584775"/>
          </a:xfrm>
          <a:prstGeom prst="rect">
            <a:avLst/>
          </a:prstGeom>
          <a:noFill/>
        </p:spPr>
        <p:txBody>
          <a:bodyPr wrap="none" rtlCol="0">
            <a:spAutoFit/>
          </a:bodyPr>
          <a:lstStyle/>
          <a:p>
            <a:r>
              <a:rPr lang="en-US" sz="3200" b="1" dirty="0">
                <a:solidFill>
                  <a:srgbClr val="FFC000"/>
                </a:solidFill>
                <a:effectLst>
                  <a:outerShdw blurRad="38100" dist="38100" dir="2700000" algn="tl">
                    <a:srgbClr val="000000">
                      <a:alpha val="43137"/>
                    </a:srgbClr>
                  </a:outerShdw>
                </a:effectLst>
              </a:rPr>
              <a:t>Server Control</a:t>
            </a:r>
          </a:p>
        </p:txBody>
      </p:sp>
      <p:sp>
        <p:nvSpPr>
          <p:cNvPr id="12" name="TextBox 11"/>
          <p:cNvSpPr txBox="1"/>
          <p:nvPr/>
        </p:nvSpPr>
        <p:spPr>
          <a:xfrm>
            <a:off x="1676399" y="5105400"/>
            <a:ext cx="3048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err="1">
                <a:solidFill>
                  <a:schemeClr val="bg1"/>
                </a:solidFill>
              </a:rPr>
              <a:t>System.Web.UI.HtmlControls</a:t>
            </a:r>
            <a:endParaRPr lang="en-US" b="1" dirty="0">
              <a:solidFill>
                <a:schemeClr val="bg1"/>
              </a:solidFill>
            </a:endParaRPr>
          </a:p>
        </p:txBody>
      </p:sp>
      <p:sp>
        <p:nvSpPr>
          <p:cNvPr id="13" name="TextBox 12"/>
          <p:cNvSpPr txBox="1"/>
          <p:nvPr/>
        </p:nvSpPr>
        <p:spPr>
          <a:xfrm>
            <a:off x="4953000" y="5105400"/>
            <a:ext cx="2971800"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b="1" dirty="0" err="1">
                <a:solidFill>
                  <a:schemeClr val="bg1"/>
                </a:solidFill>
              </a:rPr>
              <a:t>System.Web.UI.WebControls</a:t>
            </a:r>
            <a:endParaRPr lang="en-US" b="1" dirty="0">
              <a:solidFill>
                <a:schemeClr val="bg1"/>
              </a:solidFill>
            </a:endParaRPr>
          </a:p>
        </p:txBody>
      </p:sp>
      <p:cxnSp>
        <p:nvCxnSpPr>
          <p:cNvPr id="14" name="Straight Arrow Connector 13"/>
          <p:cNvCxnSpPr/>
          <p:nvPr/>
        </p:nvCxnSpPr>
        <p:spPr>
          <a:xfrm flipH="1">
            <a:off x="3199606" y="4191000"/>
            <a:ext cx="794" cy="91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rot="5400000">
            <a:off x="5868194" y="4647406"/>
            <a:ext cx="9144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Server Control</a:t>
            </a:r>
          </a:p>
        </p:txBody>
      </p:sp>
      <p:sp>
        <p:nvSpPr>
          <p:cNvPr id="3" name="Content Placeholder 2"/>
          <p:cNvSpPr>
            <a:spLocks noGrp="1"/>
          </p:cNvSpPr>
          <p:nvPr>
            <p:ph idx="1"/>
          </p:nvPr>
        </p:nvSpPr>
        <p:spPr/>
        <p:txBody>
          <a:bodyPr/>
          <a:lstStyle/>
          <a:p>
            <a:r>
              <a:rPr lang="en-US" dirty="0"/>
              <a:t>HTML control</a:t>
            </a:r>
          </a:p>
          <a:p>
            <a:endParaRPr lang="en-US" dirty="0"/>
          </a:p>
          <a:p>
            <a:endParaRPr lang="en-US" dirty="0"/>
          </a:p>
          <a:p>
            <a:endParaRPr lang="en-US" dirty="0"/>
          </a:p>
          <a:p>
            <a:r>
              <a:rPr lang="en-US" dirty="0"/>
              <a:t>Web Control</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Rectangle 6"/>
          <p:cNvSpPr/>
          <p:nvPr/>
        </p:nvSpPr>
        <p:spPr>
          <a:xfrm>
            <a:off x="762000" y="2105561"/>
            <a:ext cx="8077200" cy="1323439"/>
          </a:xfrm>
          <a:prstGeom prst="rect">
            <a:avLst/>
          </a:prstGeom>
          <a:noFill/>
        </p:spPr>
        <p:txBody>
          <a:bodyPr wrap="square" rtlCol="0">
            <a:spAutoFit/>
          </a:bodyPr>
          <a:lstStyle/>
          <a:p>
            <a:r>
              <a:rPr lang="en-US" sz="2000" dirty="0">
                <a:solidFill>
                  <a:srgbClr val="000000"/>
                </a:solidFill>
                <a:latin typeface="Georgia"/>
              </a:rPr>
              <a:t>&lt;form</a:t>
            </a:r>
            <a:r>
              <a:rPr lang="en-US" sz="2000" dirty="0">
                <a:solidFill>
                  <a:srgbClr val="009900"/>
                </a:solidFill>
                <a:latin typeface="Georgia"/>
              </a:rPr>
              <a:t> </a:t>
            </a:r>
            <a:r>
              <a:rPr lang="en-US" sz="2000" dirty="0">
                <a:solidFill>
                  <a:srgbClr val="000066"/>
                </a:solidFill>
                <a:latin typeface="Georgia"/>
              </a:rPr>
              <a:t>id=</a:t>
            </a:r>
            <a:r>
              <a:rPr lang="en-US" sz="2000" dirty="0">
                <a:solidFill>
                  <a:srgbClr val="FF0000"/>
                </a:solidFill>
                <a:latin typeface="Georgia"/>
              </a:rPr>
              <a:t>"form1"</a:t>
            </a:r>
            <a:r>
              <a:rPr lang="en-US" sz="2000" dirty="0">
                <a:solidFill>
                  <a:srgbClr val="009900"/>
                </a:solidFill>
                <a:latin typeface="Georgia"/>
              </a:rPr>
              <a:t>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0000"/>
                </a:solidFill>
                <a:latin typeface="Georgia"/>
              </a:rPr>
              <a:t>&gt;</a:t>
            </a:r>
            <a:endParaRPr lang="en-US" sz="2000" dirty="0">
              <a:solidFill>
                <a:srgbClr val="000000"/>
              </a:solidFill>
              <a:latin typeface="Courier New"/>
            </a:endParaRPr>
          </a:p>
          <a:p>
            <a:r>
              <a:rPr lang="en-US" sz="2000" dirty="0">
                <a:solidFill>
                  <a:srgbClr val="000000"/>
                </a:solidFill>
                <a:latin typeface="Georgia"/>
              </a:rPr>
              <a:t>&lt;input</a:t>
            </a:r>
            <a:r>
              <a:rPr lang="en-US" sz="2000" dirty="0">
                <a:solidFill>
                  <a:srgbClr val="009900"/>
                </a:solidFill>
                <a:latin typeface="Georgia"/>
              </a:rPr>
              <a:t> </a:t>
            </a:r>
            <a:r>
              <a:rPr lang="en-US" sz="2000" dirty="0">
                <a:solidFill>
                  <a:srgbClr val="000066"/>
                </a:solidFill>
                <a:latin typeface="Georgia"/>
              </a:rPr>
              <a:t>type=</a:t>
            </a:r>
            <a:r>
              <a:rPr lang="en-US" sz="2000" dirty="0">
                <a:solidFill>
                  <a:srgbClr val="FF0000"/>
                </a:solidFill>
                <a:latin typeface="Georgia"/>
              </a:rPr>
              <a:t>"text"</a:t>
            </a:r>
            <a:r>
              <a:rPr lang="en-US" sz="2000" dirty="0">
                <a:solidFill>
                  <a:srgbClr val="009900"/>
                </a:solidFill>
                <a:latin typeface="Georgia"/>
              </a:rPr>
              <a:t> </a:t>
            </a:r>
            <a:r>
              <a:rPr lang="en-US" sz="2000" dirty="0">
                <a:solidFill>
                  <a:srgbClr val="000066"/>
                </a:solidFill>
                <a:latin typeface="Georgia"/>
              </a:rPr>
              <a:t>id=</a:t>
            </a:r>
            <a:r>
              <a:rPr lang="en-US" sz="2000" dirty="0">
                <a:solidFill>
                  <a:srgbClr val="FF0000"/>
                </a:solidFill>
                <a:latin typeface="Georgia"/>
              </a:rPr>
              <a:t>"Text1"</a:t>
            </a:r>
            <a:r>
              <a:rPr lang="en-US" sz="2000" dirty="0">
                <a:solidFill>
                  <a:srgbClr val="009900"/>
                </a:solidFill>
                <a:latin typeface="Georgia"/>
              </a:rPr>
              <a:t>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9900"/>
                </a:solidFill>
                <a:latin typeface="Georgia"/>
              </a:rPr>
              <a:t> /</a:t>
            </a:r>
            <a:r>
              <a:rPr lang="en-US" sz="2000" dirty="0">
                <a:solidFill>
                  <a:srgbClr val="000000"/>
                </a:solidFill>
                <a:latin typeface="Georgia"/>
              </a:rPr>
              <a:t>&gt;</a:t>
            </a:r>
            <a:endParaRPr lang="en-US" sz="2000" dirty="0">
              <a:solidFill>
                <a:srgbClr val="000000"/>
              </a:solidFill>
              <a:latin typeface="Courier New"/>
            </a:endParaRPr>
          </a:p>
          <a:p>
            <a:r>
              <a:rPr lang="en-US" sz="2000" dirty="0">
                <a:solidFill>
                  <a:srgbClr val="000000"/>
                </a:solidFill>
                <a:latin typeface="Georgia"/>
              </a:rPr>
              <a:t>&lt;button</a:t>
            </a:r>
            <a:r>
              <a:rPr lang="en-US" sz="2000" dirty="0">
                <a:solidFill>
                  <a:srgbClr val="009900"/>
                </a:solidFill>
                <a:latin typeface="Georgia"/>
              </a:rPr>
              <a:t> </a:t>
            </a:r>
            <a:r>
              <a:rPr lang="en-US" sz="2000" dirty="0">
                <a:solidFill>
                  <a:srgbClr val="000066"/>
                </a:solidFill>
                <a:latin typeface="Georgia"/>
              </a:rPr>
              <a:t>type=</a:t>
            </a:r>
            <a:r>
              <a:rPr lang="en-US" sz="2000" dirty="0">
                <a:solidFill>
                  <a:srgbClr val="FF0000"/>
                </a:solidFill>
                <a:latin typeface="Georgia"/>
              </a:rPr>
              <a:t>"submit"</a:t>
            </a:r>
            <a:r>
              <a:rPr lang="en-US" sz="2000" dirty="0">
                <a:solidFill>
                  <a:srgbClr val="009900"/>
                </a:solidFill>
                <a:latin typeface="Georgia"/>
              </a:rPr>
              <a:t> </a:t>
            </a:r>
            <a:r>
              <a:rPr lang="en-US" sz="2000" dirty="0">
                <a:solidFill>
                  <a:srgbClr val="000066"/>
                </a:solidFill>
                <a:latin typeface="Georgia"/>
              </a:rPr>
              <a:t>id=</a:t>
            </a:r>
            <a:r>
              <a:rPr lang="en-US" sz="2000" dirty="0">
                <a:solidFill>
                  <a:srgbClr val="FF0000"/>
                </a:solidFill>
                <a:latin typeface="Georgia"/>
              </a:rPr>
              <a:t>"Button1"</a:t>
            </a:r>
            <a:r>
              <a:rPr lang="en-US" sz="2000" dirty="0">
                <a:solidFill>
                  <a:srgbClr val="009900"/>
                </a:solidFill>
                <a:latin typeface="Georgia"/>
              </a:rPr>
              <a:t>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0000"/>
                </a:solidFill>
                <a:latin typeface="Georgia"/>
              </a:rPr>
              <a:t>&gt;</a:t>
            </a:r>
            <a:r>
              <a:rPr lang="en-US" sz="2000" dirty="0">
                <a:solidFill>
                  <a:srgbClr val="000000"/>
                </a:solidFill>
                <a:latin typeface="Times New Roman" pitchFamily="18" charset="0"/>
                <a:cs typeface="Times New Roman" pitchFamily="18" charset="0"/>
              </a:rPr>
              <a:t>Add</a:t>
            </a:r>
            <a:r>
              <a:rPr lang="en-US" sz="2000" dirty="0">
                <a:solidFill>
                  <a:srgbClr val="000000"/>
                </a:solidFill>
                <a:latin typeface="Georgia"/>
              </a:rPr>
              <a:t>&lt;/button&gt;</a:t>
            </a:r>
            <a:endParaRPr lang="en-US" sz="2000" dirty="0">
              <a:solidFill>
                <a:srgbClr val="000000"/>
              </a:solidFill>
              <a:latin typeface="Courier New"/>
            </a:endParaRPr>
          </a:p>
          <a:p>
            <a:r>
              <a:rPr lang="en-US" sz="2000" dirty="0">
                <a:solidFill>
                  <a:srgbClr val="000000"/>
                </a:solidFill>
                <a:latin typeface="Georgia"/>
              </a:rPr>
              <a:t>&lt;/form&gt;</a:t>
            </a:r>
            <a:endParaRPr lang="en-US" sz="2000" i="0" dirty="0">
              <a:solidFill>
                <a:srgbClr val="000000"/>
              </a:solidFill>
              <a:latin typeface="Courier New"/>
            </a:endParaRPr>
          </a:p>
        </p:txBody>
      </p:sp>
      <p:sp>
        <p:nvSpPr>
          <p:cNvPr id="8" name="Rectangle 7"/>
          <p:cNvSpPr/>
          <p:nvPr/>
        </p:nvSpPr>
        <p:spPr>
          <a:xfrm>
            <a:off x="838200" y="4648200"/>
            <a:ext cx="7696200" cy="1323439"/>
          </a:xfrm>
          <a:prstGeom prst="rect">
            <a:avLst/>
          </a:prstGeom>
          <a:noFill/>
        </p:spPr>
        <p:txBody>
          <a:bodyPr wrap="square" rtlCol="0">
            <a:spAutoFit/>
          </a:bodyPr>
          <a:lstStyle/>
          <a:p>
            <a:r>
              <a:rPr lang="en-US" sz="2000" dirty="0">
                <a:solidFill>
                  <a:srgbClr val="000000"/>
                </a:solidFill>
                <a:latin typeface="Georgia"/>
              </a:rPr>
              <a:t>&lt;form </a:t>
            </a:r>
            <a:r>
              <a:rPr lang="en-US" sz="2000" dirty="0">
                <a:solidFill>
                  <a:srgbClr val="000066"/>
                </a:solidFill>
                <a:latin typeface="Georgia"/>
              </a:rPr>
              <a:t>id=</a:t>
            </a:r>
            <a:r>
              <a:rPr lang="en-US" sz="2000" dirty="0">
                <a:solidFill>
                  <a:srgbClr val="FF0000"/>
                </a:solidFill>
                <a:latin typeface="Georgia"/>
              </a:rPr>
              <a:t>"form1"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0000"/>
                </a:solidFill>
                <a:latin typeface="Georgia"/>
              </a:rPr>
              <a:t>&gt;</a:t>
            </a:r>
          </a:p>
          <a:p>
            <a:r>
              <a:rPr lang="en-US" sz="2000" dirty="0">
                <a:solidFill>
                  <a:srgbClr val="000000"/>
                </a:solidFill>
                <a:latin typeface="Georgia"/>
              </a:rPr>
              <a:t>    &lt;</a:t>
            </a:r>
            <a:r>
              <a:rPr lang="en-US" sz="2000" dirty="0" err="1">
                <a:solidFill>
                  <a:srgbClr val="000000"/>
                </a:solidFill>
                <a:latin typeface="Georgia"/>
              </a:rPr>
              <a:t>asp:TextBox</a:t>
            </a:r>
            <a:r>
              <a:rPr lang="en-US" sz="2000" dirty="0">
                <a:solidFill>
                  <a:srgbClr val="000000"/>
                </a:solidFill>
                <a:latin typeface="Georgia"/>
              </a:rPr>
              <a:t> </a:t>
            </a:r>
            <a:r>
              <a:rPr lang="en-US" sz="2000" dirty="0">
                <a:solidFill>
                  <a:srgbClr val="000066"/>
                </a:solidFill>
                <a:latin typeface="Georgia"/>
              </a:rPr>
              <a:t>id=</a:t>
            </a:r>
            <a:r>
              <a:rPr lang="en-US" sz="2000" dirty="0">
                <a:solidFill>
                  <a:srgbClr val="FF0000"/>
                </a:solidFill>
                <a:latin typeface="Georgia"/>
              </a:rPr>
              <a:t>"TextBox1"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0000"/>
                </a:solidFill>
                <a:latin typeface="Georgia"/>
              </a:rPr>
              <a:t>&gt;&lt;/</a:t>
            </a:r>
            <a:r>
              <a:rPr lang="en-US" sz="2000" dirty="0" err="1">
                <a:solidFill>
                  <a:srgbClr val="000000"/>
                </a:solidFill>
                <a:latin typeface="Georgia"/>
              </a:rPr>
              <a:t>asp:TextBox</a:t>
            </a:r>
            <a:r>
              <a:rPr lang="en-US" sz="2000" dirty="0">
                <a:solidFill>
                  <a:srgbClr val="000000"/>
                </a:solidFill>
                <a:latin typeface="Georgia"/>
              </a:rPr>
              <a:t>&gt;</a:t>
            </a:r>
          </a:p>
          <a:p>
            <a:r>
              <a:rPr lang="en-US" sz="2000" dirty="0">
                <a:solidFill>
                  <a:srgbClr val="000000"/>
                </a:solidFill>
                <a:latin typeface="Georgia"/>
              </a:rPr>
              <a:t>    &lt;</a:t>
            </a:r>
            <a:r>
              <a:rPr lang="en-US" sz="2000" dirty="0" err="1">
                <a:solidFill>
                  <a:srgbClr val="000000"/>
                </a:solidFill>
                <a:latin typeface="Georgia"/>
              </a:rPr>
              <a:t>asp:Button</a:t>
            </a:r>
            <a:r>
              <a:rPr lang="en-US" sz="2000" dirty="0">
                <a:solidFill>
                  <a:srgbClr val="000000"/>
                </a:solidFill>
                <a:latin typeface="Georgia"/>
              </a:rPr>
              <a:t> </a:t>
            </a:r>
            <a:r>
              <a:rPr lang="en-US" sz="2000" dirty="0">
                <a:solidFill>
                  <a:srgbClr val="000066"/>
                </a:solidFill>
                <a:latin typeface="Georgia"/>
              </a:rPr>
              <a:t>id=</a:t>
            </a:r>
            <a:r>
              <a:rPr lang="en-US" sz="2000" dirty="0">
                <a:solidFill>
                  <a:srgbClr val="FF0000"/>
                </a:solidFill>
                <a:latin typeface="Georgia"/>
              </a:rPr>
              <a:t>"Button1"</a:t>
            </a:r>
            <a:r>
              <a:rPr lang="en-US" sz="2000" dirty="0">
                <a:solidFill>
                  <a:srgbClr val="000000"/>
                </a:solidFill>
                <a:latin typeface="Georgia"/>
              </a:rPr>
              <a:t> </a:t>
            </a:r>
            <a:r>
              <a:rPr lang="en-US" sz="2000" dirty="0" err="1">
                <a:solidFill>
                  <a:srgbClr val="000066"/>
                </a:solidFill>
                <a:latin typeface="Georgia"/>
              </a:rPr>
              <a:t>runat</a:t>
            </a:r>
            <a:r>
              <a:rPr lang="en-US" sz="2000" dirty="0">
                <a:solidFill>
                  <a:srgbClr val="000066"/>
                </a:solidFill>
                <a:latin typeface="Georgia"/>
              </a:rPr>
              <a:t>=</a:t>
            </a:r>
            <a:r>
              <a:rPr lang="en-US" sz="2000" dirty="0">
                <a:solidFill>
                  <a:srgbClr val="FF0000"/>
                </a:solidFill>
                <a:latin typeface="Georgia"/>
              </a:rPr>
              <a:t>"server"</a:t>
            </a:r>
            <a:r>
              <a:rPr lang="en-US" sz="2000" dirty="0">
                <a:solidFill>
                  <a:srgbClr val="000000"/>
                </a:solidFill>
                <a:latin typeface="Georgia"/>
              </a:rPr>
              <a:t> </a:t>
            </a:r>
            <a:r>
              <a:rPr lang="en-US" sz="2000" dirty="0">
                <a:solidFill>
                  <a:srgbClr val="000066"/>
                </a:solidFill>
                <a:latin typeface="Georgia"/>
              </a:rPr>
              <a:t>Text</a:t>
            </a:r>
            <a:r>
              <a:rPr lang="en-US" sz="2000" dirty="0">
                <a:solidFill>
                  <a:srgbClr val="000000"/>
                </a:solidFill>
                <a:latin typeface="Georgia"/>
              </a:rPr>
              <a:t>=</a:t>
            </a:r>
            <a:r>
              <a:rPr lang="en-US" sz="2000" dirty="0">
                <a:solidFill>
                  <a:srgbClr val="FF0000"/>
                </a:solidFill>
                <a:latin typeface="Georgia"/>
              </a:rPr>
              <a:t>"Button"</a:t>
            </a:r>
            <a:r>
              <a:rPr lang="en-US" sz="2000" dirty="0">
                <a:solidFill>
                  <a:srgbClr val="000000"/>
                </a:solidFill>
                <a:latin typeface="Georgia"/>
              </a:rPr>
              <a:t> /&gt;</a:t>
            </a:r>
          </a:p>
          <a:p>
            <a:r>
              <a:rPr lang="en-US" sz="2000" dirty="0">
                <a:solidFill>
                  <a:srgbClr val="000000"/>
                </a:solidFill>
                <a:latin typeface="Georgia"/>
              </a:rPr>
              <a:t>&lt;/form&gt;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HTML Control</a:t>
            </a:r>
          </a:p>
        </p:txBody>
      </p:sp>
      <p:sp>
        <p:nvSpPr>
          <p:cNvPr id="3" name="Content Placeholder 2"/>
          <p:cNvSpPr>
            <a:spLocks noGrp="1"/>
          </p:cNvSpPr>
          <p:nvPr>
            <p:ph idx="1"/>
          </p:nvPr>
        </p:nvSpPr>
        <p:spPr/>
        <p:txBody>
          <a:bodyPr/>
          <a:lstStyle/>
          <a:p>
            <a:pPr algn="just"/>
            <a:r>
              <a:rPr lang="en-US" dirty="0"/>
              <a:t>Cho </a:t>
            </a:r>
            <a:r>
              <a:rPr lang="en-US" dirty="0" err="1"/>
              <a:t>phép</a:t>
            </a:r>
            <a:r>
              <a:rPr lang="en-US" dirty="0"/>
              <a:t> </a:t>
            </a:r>
            <a:r>
              <a:rPr lang="en-US" dirty="0" err="1"/>
              <a:t>tận</a:t>
            </a:r>
            <a:r>
              <a:rPr lang="en-US" dirty="0"/>
              <a:t> </a:t>
            </a:r>
            <a:r>
              <a:rPr lang="en-US" dirty="0" err="1"/>
              <a:t>dụng</a:t>
            </a:r>
            <a:r>
              <a:rPr lang="en-US" dirty="0"/>
              <a:t> </a:t>
            </a:r>
            <a:r>
              <a:rPr lang="en-US" dirty="0" err="1"/>
              <a:t>sức</a:t>
            </a:r>
            <a:r>
              <a:rPr lang="en-US" dirty="0"/>
              <a:t> </a:t>
            </a:r>
            <a:r>
              <a:rPr lang="en-US" dirty="0" err="1"/>
              <a:t>mạnh</a:t>
            </a:r>
            <a:r>
              <a:rPr lang="en-US" dirty="0"/>
              <a:t> </a:t>
            </a:r>
            <a:r>
              <a:rPr lang="en-US" dirty="0" err="1"/>
              <a:t>của</a:t>
            </a:r>
            <a:r>
              <a:rPr lang="en-US" dirty="0"/>
              <a:t> WF </a:t>
            </a:r>
            <a:r>
              <a:rPr lang="en-US" dirty="0" err="1"/>
              <a:t>trong</a:t>
            </a:r>
            <a:r>
              <a:rPr lang="en-US" dirty="0"/>
              <a:t> </a:t>
            </a:r>
            <a:r>
              <a:rPr lang="en-US" dirty="0" err="1"/>
              <a:t>khi</a:t>
            </a:r>
            <a:r>
              <a:rPr lang="en-US" dirty="0"/>
              <a:t> </a:t>
            </a:r>
            <a:r>
              <a:rPr lang="en-US" dirty="0" err="1"/>
              <a:t>vẫn</a:t>
            </a:r>
            <a:r>
              <a:rPr lang="en-US" dirty="0"/>
              <a:t> </a:t>
            </a:r>
            <a:r>
              <a:rPr lang="en-US" dirty="0" err="1"/>
              <a:t>duy</a:t>
            </a:r>
            <a:r>
              <a:rPr lang="en-US" dirty="0"/>
              <a:t> </a:t>
            </a:r>
            <a:r>
              <a:rPr lang="en-US" dirty="0" err="1"/>
              <a:t>trì</a:t>
            </a:r>
            <a:r>
              <a:rPr lang="en-US" dirty="0"/>
              <a:t> </a:t>
            </a:r>
            <a:r>
              <a:rPr lang="en-US" dirty="0" err="1"/>
              <a:t>tính</a:t>
            </a:r>
            <a:r>
              <a:rPr lang="en-US" dirty="0"/>
              <a:t> </a:t>
            </a:r>
            <a:r>
              <a:rPr lang="en-US" dirty="0" err="1"/>
              <a:t>quen</a:t>
            </a:r>
            <a:r>
              <a:rPr lang="en-US" dirty="0"/>
              <a:t> </a:t>
            </a:r>
            <a:r>
              <a:rPr lang="en-US" dirty="0" err="1"/>
              <a:t>thuộc</a:t>
            </a:r>
            <a:r>
              <a:rPr lang="en-US" dirty="0"/>
              <a:t> </a:t>
            </a:r>
            <a:r>
              <a:rPr lang="en-US" dirty="0" err="1"/>
              <a:t>và</a:t>
            </a:r>
            <a:r>
              <a:rPr lang="en-US" dirty="0"/>
              <a:t> </a:t>
            </a:r>
            <a:r>
              <a:rPr lang="en-US" dirty="0" err="1"/>
              <a:t>dễ</a:t>
            </a:r>
            <a:r>
              <a:rPr lang="en-US" dirty="0"/>
              <a:t> </a:t>
            </a:r>
            <a:r>
              <a:rPr lang="en-US" dirty="0" err="1"/>
              <a:t>dùng</a:t>
            </a:r>
            <a:r>
              <a:rPr lang="en-US" dirty="0"/>
              <a:t> </a:t>
            </a:r>
            <a:r>
              <a:rPr lang="en-US" dirty="0" err="1"/>
              <a:t>của</a:t>
            </a:r>
            <a:r>
              <a:rPr lang="en-US" dirty="0"/>
              <a:t> </a:t>
            </a:r>
            <a:r>
              <a:rPr lang="en-US" dirty="0" err="1"/>
              <a:t>thành</a:t>
            </a:r>
            <a:r>
              <a:rPr lang="en-US" dirty="0"/>
              <a:t> </a:t>
            </a:r>
            <a:r>
              <a:rPr lang="en-US" dirty="0" err="1"/>
              <a:t>phần</a:t>
            </a:r>
            <a:r>
              <a:rPr lang="en-US" dirty="0"/>
              <a:t> HTML</a:t>
            </a:r>
          </a:p>
          <a:p>
            <a:endParaRPr lang="en-US" dirty="0"/>
          </a:p>
          <a:p>
            <a:endParaRPr lang="en-US" dirty="0"/>
          </a:p>
          <a:p>
            <a:pPr algn="just"/>
            <a:r>
              <a:rPr lang="en-US" dirty="0" err="1"/>
              <a:t>Thuộc</a:t>
            </a:r>
            <a:r>
              <a:rPr lang="en-US" dirty="0"/>
              <a:t> </a:t>
            </a:r>
            <a:r>
              <a:rPr lang="en-US" dirty="0" err="1"/>
              <a:t>tính</a:t>
            </a:r>
            <a:r>
              <a:rPr lang="en-US" dirty="0"/>
              <a:t> id </a:t>
            </a:r>
            <a:r>
              <a:rPr lang="en-US" dirty="0" err="1"/>
              <a:t>là</a:t>
            </a:r>
            <a:r>
              <a:rPr lang="en-US" dirty="0"/>
              <a:t> </a:t>
            </a:r>
            <a:r>
              <a:rPr lang="en-US" dirty="0" err="1"/>
              <a:t>duy</a:t>
            </a:r>
            <a:r>
              <a:rPr lang="en-US" dirty="0"/>
              <a:t> </a:t>
            </a:r>
            <a:r>
              <a:rPr lang="en-US" dirty="0" err="1"/>
              <a:t>nhất</a:t>
            </a:r>
            <a:r>
              <a:rPr lang="en-US" dirty="0"/>
              <a:t>, </a:t>
            </a:r>
            <a:r>
              <a:rPr lang="en-US" dirty="0" err="1"/>
              <a:t>cho</a:t>
            </a:r>
            <a:r>
              <a:rPr lang="en-US" dirty="0"/>
              <a:t> </a:t>
            </a:r>
            <a:r>
              <a:rPr lang="en-US" dirty="0" err="1"/>
              <a:t>phép</a:t>
            </a:r>
            <a:r>
              <a:rPr lang="en-US" dirty="0"/>
              <a:t> </a:t>
            </a:r>
            <a:r>
              <a:rPr lang="en-US" dirty="0" err="1"/>
              <a:t>thao</a:t>
            </a:r>
            <a:r>
              <a:rPr lang="en-US" dirty="0"/>
              <a:t> </a:t>
            </a:r>
            <a:r>
              <a:rPr lang="en-US" dirty="0" err="1"/>
              <a:t>tác</a:t>
            </a:r>
            <a:r>
              <a:rPr lang="en-US" dirty="0"/>
              <a:t> </a:t>
            </a:r>
            <a:r>
              <a:rPr lang="en-US" dirty="0" err="1"/>
              <a:t>nội</a:t>
            </a:r>
            <a:r>
              <a:rPr lang="en-US" dirty="0"/>
              <a:t> dung </a:t>
            </a:r>
            <a:r>
              <a:rPr lang="en-US" dirty="0" err="1"/>
              <a:t>của</a:t>
            </a:r>
            <a:r>
              <a:rPr lang="en-US" dirty="0"/>
              <a:t> </a:t>
            </a:r>
            <a:r>
              <a:rPr lang="en-US" dirty="0" err="1"/>
              <a:t>TextBox</a:t>
            </a:r>
            <a:r>
              <a:rPr lang="en-US" dirty="0"/>
              <a:t> ở </a:t>
            </a:r>
            <a:r>
              <a:rPr lang="en-US" dirty="0" err="1"/>
              <a:t>sự</a:t>
            </a:r>
            <a:r>
              <a:rPr lang="en-US" dirty="0"/>
              <a:t> </a:t>
            </a:r>
            <a:r>
              <a:rPr lang="en-US" dirty="0" err="1"/>
              <a:t>kiện</a:t>
            </a:r>
            <a:r>
              <a:rPr lang="en-US" dirty="0"/>
              <a:t> server-side </a:t>
            </a:r>
            <a:r>
              <a:rPr lang="en-US" dirty="0" err="1"/>
              <a:t>và</a:t>
            </a:r>
            <a:r>
              <a:rPr lang="en-US" dirty="0"/>
              <a:t> code </a:t>
            </a:r>
            <a:r>
              <a:rPr lang="en-US" dirty="0" err="1"/>
              <a:t>khác</a:t>
            </a:r>
            <a:r>
              <a:rPr lang="en-US" dirty="0"/>
              <a:t>.</a:t>
            </a:r>
          </a:p>
          <a:p>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Rectangle 6"/>
          <p:cNvSpPr/>
          <p:nvPr/>
        </p:nvSpPr>
        <p:spPr>
          <a:xfrm>
            <a:off x="990600" y="3352800"/>
            <a:ext cx="685476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rgbClr val="CC0000"/>
                </a:solidFill>
                <a:latin typeface="Georgia"/>
              </a:rPr>
              <a:t>&lt;input type="</a:t>
            </a:r>
            <a:r>
              <a:rPr lang="en-US" sz="2400" dirty="0">
                <a:solidFill>
                  <a:srgbClr val="FFC000"/>
                </a:solidFill>
                <a:latin typeface="Georgia"/>
              </a:rPr>
              <a:t>text</a:t>
            </a:r>
            <a:r>
              <a:rPr lang="en-US" sz="2400" dirty="0">
                <a:solidFill>
                  <a:srgbClr val="CC0000"/>
                </a:solidFill>
                <a:latin typeface="Georgia"/>
              </a:rPr>
              <a:t>"  id="</a:t>
            </a:r>
            <a:r>
              <a:rPr lang="en-US" sz="2400" dirty="0">
                <a:solidFill>
                  <a:srgbClr val="FFC000"/>
                </a:solidFill>
                <a:latin typeface="Georgia"/>
              </a:rPr>
              <a:t>Text1</a:t>
            </a:r>
            <a:r>
              <a:rPr lang="en-US" sz="2400" dirty="0">
                <a:solidFill>
                  <a:srgbClr val="CC0000"/>
                </a:solidFill>
                <a:latin typeface="Georgia"/>
              </a:rPr>
              <a:t>"</a:t>
            </a:r>
            <a:r>
              <a:rPr lang="en-US" sz="2400" dirty="0">
                <a:solidFill>
                  <a:srgbClr val="FFC000"/>
                </a:solidFill>
                <a:latin typeface="Georgia"/>
              </a:rPr>
              <a:t> </a:t>
            </a:r>
            <a:r>
              <a:rPr lang="en-US" sz="2400" dirty="0" err="1">
                <a:solidFill>
                  <a:srgbClr val="CC0000"/>
                </a:solidFill>
                <a:latin typeface="Georgia"/>
              </a:rPr>
              <a:t>runat</a:t>
            </a:r>
            <a:r>
              <a:rPr lang="en-US" sz="2400" dirty="0">
                <a:solidFill>
                  <a:srgbClr val="CC0000"/>
                </a:solidFill>
                <a:latin typeface="Georgia"/>
              </a:rPr>
              <a:t>="</a:t>
            </a:r>
            <a:r>
              <a:rPr lang="en-US" sz="2400" dirty="0">
                <a:solidFill>
                  <a:srgbClr val="FFC000"/>
                </a:solidFill>
                <a:latin typeface="Georgia"/>
              </a:rPr>
              <a:t>server</a:t>
            </a:r>
            <a:r>
              <a:rPr lang="en-US" sz="2400" dirty="0">
                <a:solidFill>
                  <a:srgbClr val="CC0000"/>
                </a:solidFill>
                <a:latin typeface="Georgia"/>
              </a:rPr>
              <a:t>" /&gt;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a:t>
            </a:r>
          </a:p>
        </p:txBody>
      </p:sp>
      <p:sp>
        <p:nvSpPr>
          <p:cNvPr id="3" name="Content Placeholder 2"/>
          <p:cNvSpPr>
            <a:spLocks noGrp="1"/>
          </p:cNvSpPr>
          <p:nvPr>
            <p:ph idx="1"/>
          </p:nvPr>
        </p:nvSpPr>
        <p:spPr/>
        <p:txBody>
          <a:bodyPr/>
          <a:lstStyle/>
          <a:p>
            <a:r>
              <a:rPr lang="en-US"/>
              <a:t>Tổng quan lập trình ứng dụng Web</a:t>
            </a:r>
          </a:p>
          <a:p>
            <a:r>
              <a:rPr lang="en-US"/>
              <a:t>Mô hình thực thi ASP.NET page</a:t>
            </a:r>
          </a:p>
          <a:p>
            <a:r>
              <a:rPr lang="en-US"/>
              <a:t>Xây dựng Web Form</a:t>
            </a:r>
          </a:p>
          <a:p>
            <a:r>
              <a:rPr lang="en-US"/>
              <a:t>HTML Control và Web Cotrol</a:t>
            </a:r>
          </a:p>
          <a:p>
            <a:r>
              <a:rPr lang="en-US"/>
              <a:t>Bổ sung code vào Page</a:t>
            </a:r>
          </a:p>
          <a:p>
            <a:r>
              <a:rPr lang="en-US"/>
              <a:t>Page Event Life Cycle</a:t>
            </a:r>
          </a:p>
          <a:p>
            <a:r>
              <a:rPr lang="en-US"/>
              <a:t>Postback event</a:t>
            </a:r>
          </a:p>
          <a:p>
            <a:endParaRPr lang="en-US"/>
          </a:p>
          <a:p>
            <a:endParaRPr lang="en-US"/>
          </a:p>
          <a:p>
            <a:endParaRPr lang="en-US"/>
          </a:p>
          <a:p>
            <a:endParaRPr lang="en-US"/>
          </a:p>
        </p:txBody>
      </p:sp>
      <p:sp>
        <p:nvSpPr>
          <p:cNvPr id="7" name="Date Placeholder 6"/>
          <p:cNvSpPr>
            <a:spLocks noGrp="1"/>
          </p:cNvSpPr>
          <p:nvPr>
            <p:ph type="dt" sz="half" idx="10"/>
          </p:nvPr>
        </p:nvSpPr>
        <p:spPr/>
        <p:txBody>
          <a:bodyPr/>
          <a:lstStyle/>
          <a:p>
            <a:fld id="{825E6C10-1E5F-4AA8-A45E-B7B4645084BB}" type="datetime1">
              <a:rPr lang="en-US" smtClean="0"/>
              <a:pPr/>
              <a:t>12/26/2022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a:p>
        </p:txBody>
      </p:sp>
      <p:sp>
        <p:nvSpPr>
          <p:cNvPr id="9" name="Footer Placeholder 8"/>
          <p:cNvSpPr>
            <a:spLocks noGrp="1"/>
          </p:cNvSpPr>
          <p:nvPr>
            <p:ph type="ftr" sz="quarter" idx="11"/>
          </p:nvPr>
        </p:nvSpPr>
        <p:spPr/>
        <p:txBody>
          <a:bodyPr/>
          <a:lstStyle/>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Web Controls</a:t>
            </a:r>
          </a:p>
        </p:txBody>
      </p:sp>
      <p:sp>
        <p:nvSpPr>
          <p:cNvPr id="3" name="Content Placeholder 2"/>
          <p:cNvSpPr>
            <a:spLocks noGrp="1"/>
          </p:cNvSpPr>
          <p:nvPr>
            <p:ph idx="1"/>
          </p:nvPr>
        </p:nvSpPr>
        <p:spPr/>
        <p:txBody>
          <a:bodyPr/>
          <a:lstStyle/>
          <a:p>
            <a:r>
              <a:rPr lang="en-US" dirty="0" err="1"/>
              <a:t>Tương</a:t>
            </a:r>
            <a:r>
              <a:rPr lang="en-US" dirty="0"/>
              <a:t> </a:t>
            </a:r>
            <a:r>
              <a:rPr lang="en-US" dirty="0" err="1"/>
              <a:t>tự</a:t>
            </a:r>
            <a:r>
              <a:rPr lang="en-US" dirty="0"/>
              <a:t> </a:t>
            </a:r>
            <a:r>
              <a:rPr lang="en-US" dirty="0" err="1"/>
              <a:t>như</a:t>
            </a:r>
            <a:r>
              <a:rPr lang="en-US" dirty="0"/>
              <a:t> </a:t>
            </a:r>
            <a:r>
              <a:rPr lang="en-US" dirty="0" err="1"/>
              <a:t>các</a:t>
            </a:r>
            <a:r>
              <a:rPr lang="en-US" dirty="0"/>
              <a:t> form control: </a:t>
            </a:r>
            <a:r>
              <a:rPr lang="en-US" dirty="0" err="1"/>
              <a:t>TextBox</a:t>
            </a:r>
            <a:r>
              <a:rPr lang="en-US" dirty="0"/>
              <a:t>, Button, Calendar, </a:t>
            </a:r>
            <a:r>
              <a:rPr lang="en-US" dirty="0" err="1"/>
              <a:t>DataGrid</a:t>
            </a:r>
            <a:r>
              <a:rPr lang="en-US" dirty="0"/>
              <a:t>…</a:t>
            </a:r>
          </a:p>
          <a:p>
            <a:r>
              <a:rPr lang="en-US" dirty="0"/>
              <a:t>Web control </a:t>
            </a:r>
            <a:r>
              <a:rPr lang="en-US" dirty="0" err="1"/>
              <a:t>phân</a:t>
            </a:r>
            <a:r>
              <a:rPr lang="en-US" dirty="0"/>
              <a:t> </a:t>
            </a:r>
            <a:r>
              <a:rPr lang="en-US" dirty="0" err="1"/>
              <a:t>thành</a:t>
            </a:r>
            <a:r>
              <a:rPr lang="en-US" dirty="0"/>
              <a:t> </a:t>
            </a:r>
            <a:r>
              <a:rPr lang="en-US" dirty="0" err="1"/>
              <a:t>các</a:t>
            </a:r>
            <a:r>
              <a:rPr lang="en-US" dirty="0"/>
              <a:t> </a:t>
            </a:r>
            <a:r>
              <a:rPr lang="en-US" dirty="0" err="1"/>
              <a:t>nhóm</a:t>
            </a:r>
            <a:endParaRPr lang="en-US" dirty="0"/>
          </a:p>
          <a:p>
            <a:pPr lvl="1"/>
            <a:r>
              <a:rPr lang="en-US" i="1" dirty="0"/>
              <a:t>Intrinsic control</a:t>
            </a:r>
          </a:p>
          <a:p>
            <a:pPr lvl="1"/>
            <a:r>
              <a:rPr lang="en-US" i="1" dirty="0"/>
              <a:t>Rich control</a:t>
            </a:r>
          </a:p>
          <a:p>
            <a:pPr lvl="1"/>
            <a:r>
              <a:rPr lang="en-US" i="1" dirty="0"/>
              <a:t>Validation control</a:t>
            </a:r>
          </a:p>
          <a:p>
            <a:pPr lvl="1"/>
            <a:r>
              <a:rPr lang="en-US" i="1" dirty="0"/>
              <a:t>List control</a:t>
            </a:r>
          </a:p>
          <a:p>
            <a:r>
              <a:rPr lang="en-US" dirty="0"/>
              <a:t>Web control </a:t>
            </a:r>
            <a:r>
              <a:rPr lang="en-US" dirty="0" err="1"/>
              <a:t>xuất</a:t>
            </a:r>
            <a:r>
              <a:rPr lang="en-US" dirty="0"/>
              <a:t> </a:t>
            </a:r>
            <a:r>
              <a:rPr lang="en-US" dirty="0" err="1"/>
              <a:t>hiện</a:t>
            </a:r>
            <a:r>
              <a:rPr lang="en-US" dirty="0"/>
              <a:t> </a:t>
            </a:r>
            <a:r>
              <a:rPr lang="en-US" dirty="0" err="1"/>
              <a:t>theo</a:t>
            </a:r>
            <a:r>
              <a:rPr lang="en-US" dirty="0"/>
              <a:t> </a:t>
            </a:r>
            <a:r>
              <a:rPr lang="en-US" dirty="0" err="1"/>
              <a:t>dạng</a:t>
            </a:r>
            <a:r>
              <a:rPr lang="en-US" dirty="0"/>
              <a:t> namespace </a:t>
            </a:r>
            <a:r>
              <a:rPr lang="en-US" dirty="0">
                <a:solidFill>
                  <a:srgbClr val="00B050"/>
                </a:solidFill>
              </a:rPr>
              <a:t>tag – tag </a:t>
            </a:r>
            <a:r>
              <a:rPr lang="en-US" dirty="0" err="1"/>
              <a:t>với</a:t>
            </a:r>
            <a:r>
              <a:rPr lang="en-US" dirty="0"/>
              <a:t> </a:t>
            </a:r>
            <a:r>
              <a:rPr lang="en-US" dirty="0" err="1"/>
              <a:t>tiền</a:t>
            </a:r>
            <a:r>
              <a:rPr lang="en-US" dirty="0"/>
              <a:t> </a:t>
            </a:r>
            <a:r>
              <a:rPr lang="en-US" dirty="0" err="1"/>
              <a:t>tố</a:t>
            </a:r>
            <a:r>
              <a:rPr lang="en-US" dirty="0"/>
              <a:t>	</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Rectangle 6"/>
          <p:cNvSpPr/>
          <p:nvPr/>
        </p:nvSpPr>
        <p:spPr>
          <a:xfrm>
            <a:off x="4572000" y="3429000"/>
            <a:ext cx="4191000" cy="646331"/>
          </a:xfrm>
          <a:prstGeom prst="rect">
            <a:avLst/>
          </a:prstGeom>
          <a:solidFill>
            <a:schemeClr val="accent1"/>
          </a:solidFill>
        </p:spPr>
        <p:txBody>
          <a:bodyPr wrap="square">
            <a:spAutoFit/>
          </a:bodyPr>
          <a:lstStyle/>
          <a:p>
            <a:r>
              <a:rPr lang="en-US" b="1" dirty="0">
                <a:solidFill>
                  <a:schemeClr val="bg1"/>
                </a:solidFill>
              </a:rPr>
              <a:t> &lt;</a:t>
            </a:r>
            <a:r>
              <a:rPr lang="en-US" b="1" dirty="0" err="1">
                <a:solidFill>
                  <a:srgbClr val="FF0000"/>
                </a:solidFill>
                <a:effectLst>
                  <a:outerShdw blurRad="38100" dist="38100" dir="2700000" algn="tl">
                    <a:srgbClr val="000000">
                      <a:alpha val="43137"/>
                    </a:srgbClr>
                  </a:outerShdw>
                </a:effectLst>
              </a:rPr>
              <a:t>asp:</a:t>
            </a:r>
            <a:r>
              <a:rPr lang="en-US" b="1" dirty="0" err="1">
                <a:solidFill>
                  <a:schemeClr val="bg1"/>
                </a:solidFill>
              </a:rPr>
              <a:t>TextBox</a:t>
            </a:r>
            <a:r>
              <a:rPr lang="en-US" b="1" dirty="0">
                <a:solidFill>
                  <a:schemeClr val="bg1"/>
                </a:solidFill>
              </a:rPr>
              <a:t> id="TextBox1" 	</a:t>
            </a:r>
            <a:r>
              <a:rPr lang="en-US" b="1" dirty="0" err="1">
                <a:solidFill>
                  <a:schemeClr val="bg1"/>
                </a:solidFill>
              </a:rPr>
              <a:t>runat</a:t>
            </a:r>
            <a:r>
              <a:rPr lang="en-US" b="1" dirty="0">
                <a:solidFill>
                  <a:schemeClr val="bg1"/>
                </a:solidFill>
              </a:rPr>
              <a:t>="server"&gt;&lt;/</a:t>
            </a:r>
            <a:r>
              <a:rPr lang="en-US" b="1" dirty="0" err="1">
                <a:solidFill>
                  <a:schemeClr val="bg1"/>
                </a:solidFill>
              </a:rPr>
              <a:t>asp:TextBox</a:t>
            </a:r>
            <a:r>
              <a:rPr lang="en-US" b="1" dirty="0">
                <a:solidFill>
                  <a:schemeClr val="bg1"/>
                </a:solidFill>
              </a:rPr>
              <a:t>&gt;</a:t>
            </a:r>
            <a:endParaRPr lang="en-US" dirty="0"/>
          </a:p>
        </p:txBody>
      </p:sp>
      <p:cxnSp>
        <p:nvCxnSpPr>
          <p:cNvPr id="8" name="Straight Arrow Connector 7"/>
          <p:cNvCxnSpPr/>
          <p:nvPr/>
        </p:nvCxnSpPr>
        <p:spPr>
          <a:xfrm rot="10800000">
            <a:off x="5105400" y="3810000"/>
            <a:ext cx="1447800" cy="1143000"/>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4419600"/>
            <a:ext cx="3115031" cy="369332"/>
          </a:xfrm>
          <a:prstGeom prst="rect">
            <a:avLst/>
          </a:prstGeom>
          <a:solidFill>
            <a:schemeClr val="accent1"/>
          </a:solidFill>
        </p:spPr>
        <p:txBody>
          <a:bodyPr wrap="square" rtlCol="0">
            <a:spAutoFit/>
          </a:bodyPr>
          <a:lstStyle/>
          <a:p>
            <a:r>
              <a:rPr lang="en-US" b="1">
                <a:solidFill>
                  <a:schemeClr val="bg1"/>
                </a:solidFill>
              </a:rPr>
              <a:t>System.Web.UI.WebControls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Cách thức Server control làm việc</a:t>
            </a:r>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endParaRPr lang="en-US" dirty="0"/>
          </a:p>
          <a:p>
            <a:r>
              <a:rPr lang="en-US" dirty="0" err="1"/>
              <a:t>Khi</a:t>
            </a:r>
            <a:r>
              <a:rPr lang="en-US" dirty="0"/>
              <a:t> </a:t>
            </a:r>
            <a:r>
              <a:rPr lang="en-US" dirty="0" err="1"/>
              <a:t>trang</a:t>
            </a:r>
            <a:r>
              <a:rPr lang="en-US" dirty="0"/>
              <a:t> web ASP.NET </a:t>
            </a:r>
            <a:r>
              <a:rPr lang="en-US" dirty="0" err="1"/>
              <a:t>thực</a:t>
            </a:r>
            <a:r>
              <a:rPr lang="en-US" dirty="0"/>
              <a:t> </a:t>
            </a:r>
            <a:r>
              <a:rPr lang="en-US" dirty="0" err="1"/>
              <a:t>thi</a:t>
            </a:r>
            <a:endParaRPr lang="en-US" dirty="0"/>
          </a:p>
          <a:p>
            <a:pPr lvl="1"/>
            <a:r>
              <a:rPr lang="en-US" dirty="0" err="1"/>
              <a:t>Tạo</a:t>
            </a:r>
            <a:r>
              <a:rPr lang="en-US" dirty="0"/>
              <a:t> </a:t>
            </a:r>
            <a:r>
              <a:rPr lang="en-US" dirty="0" err="1"/>
              <a:t>ra</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của</a:t>
            </a:r>
            <a:r>
              <a:rPr lang="en-US" dirty="0"/>
              <a:t> form</a:t>
            </a:r>
          </a:p>
          <a:p>
            <a:pPr lvl="1"/>
            <a:r>
              <a:rPr lang="en-US" dirty="0" err="1"/>
              <a:t>Thêm</a:t>
            </a:r>
            <a:r>
              <a:rPr lang="en-US" dirty="0"/>
              <a:t> id </a:t>
            </a:r>
            <a:r>
              <a:rPr lang="en-US" dirty="0" err="1"/>
              <a:t>duy</a:t>
            </a:r>
            <a:r>
              <a:rPr lang="en-US" dirty="0"/>
              <a:t> </a:t>
            </a:r>
            <a:r>
              <a:rPr lang="en-US" dirty="0" err="1"/>
              <a:t>nhất</a:t>
            </a:r>
            <a:r>
              <a:rPr lang="en-US" dirty="0"/>
              <a:t> </a:t>
            </a:r>
            <a:r>
              <a:rPr lang="en-US" dirty="0" err="1"/>
              <a:t>và</a:t>
            </a:r>
            <a:r>
              <a:rPr lang="en-US" dirty="0"/>
              <a:t> </a:t>
            </a:r>
            <a:r>
              <a:rPr lang="en-US" dirty="0" err="1"/>
              <a:t>các</a:t>
            </a:r>
            <a:r>
              <a:rPr lang="en-US" dirty="0"/>
              <a:t> </a:t>
            </a:r>
            <a:r>
              <a:rPr lang="en-US" dirty="0" err="1"/>
              <a:t>tên</a:t>
            </a:r>
            <a:r>
              <a:rPr lang="en-US" dirty="0"/>
              <a:t> </a:t>
            </a:r>
            <a:r>
              <a:rPr lang="en-US" dirty="0" err="1"/>
              <a:t>thuộc</a:t>
            </a:r>
            <a:r>
              <a:rPr lang="en-US" dirty="0"/>
              <a:t> </a:t>
            </a:r>
            <a:r>
              <a:rPr lang="en-US" dirty="0" err="1"/>
              <a:t>tính</a:t>
            </a:r>
            <a:r>
              <a:rPr lang="en-US" dirty="0"/>
              <a:t> </a:t>
            </a:r>
            <a:r>
              <a:rPr lang="en-US" dirty="0" err="1"/>
              <a:t>cho</a:t>
            </a:r>
            <a:r>
              <a:rPr lang="en-US" dirty="0"/>
              <a:t> form</a:t>
            </a:r>
          </a:p>
          <a:p>
            <a:pPr lvl="1"/>
            <a:r>
              <a:rPr lang="en-US" dirty="0" err="1"/>
              <a:t>Thêm</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tính</a:t>
            </a:r>
            <a:r>
              <a:rPr lang="en-US" dirty="0"/>
              <a:t> </a:t>
            </a:r>
            <a:r>
              <a:rPr lang="en-US" dirty="0" err="1"/>
              <a:t>cho</a:t>
            </a:r>
            <a:r>
              <a:rPr lang="en-US" dirty="0"/>
              <a:t> control.</a:t>
            </a:r>
          </a:p>
          <a:p>
            <a:pPr lvl="1"/>
            <a:r>
              <a:rPr lang="en-US" dirty="0" err="1"/>
              <a:t>Thêm</a:t>
            </a:r>
            <a:r>
              <a:rPr lang="en-US" dirty="0"/>
              <a:t> </a:t>
            </a:r>
            <a:r>
              <a:rPr lang="en-US" dirty="0" err="1"/>
              <a:t>những</a:t>
            </a:r>
            <a:r>
              <a:rPr lang="en-US" dirty="0"/>
              <a:t> </a:t>
            </a:r>
            <a:r>
              <a:rPr lang="en-US" b="1" i="1" dirty="0">
                <a:solidFill>
                  <a:srgbClr val="FF0000"/>
                </a:solidFill>
                <a:effectLst>
                  <a:outerShdw blurRad="38100" dist="38100" dir="2700000" algn="tl">
                    <a:srgbClr val="000000">
                      <a:alpha val="43137"/>
                    </a:srgbClr>
                  </a:outerShdw>
                </a:effectLst>
              </a:rPr>
              <a:t>hidden control</a:t>
            </a:r>
            <a:r>
              <a:rPr lang="en-US" dirty="0"/>
              <a:t> </a:t>
            </a:r>
            <a:r>
              <a:rPr lang="en-US" dirty="0" err="1"/>
              <a:t>vào</a:t>
            </a:r>
            <a:r>
              <a:rPr lang="en-US" dirty="0"/>
              <a:t> form </a:t>
            </a:r>
            <a:r>
              <a:rPr lang="en-US" dirty="0" err="1"/>
              <a:t>để</a:t>
            </a:r>
            <a:r>
              <a:rPr lang="en-US" dirty="0"/>
              <a:t> </a:t>
            </a:r>
            <a:r>
              <a:rPr lang="en-US" dirty="0" err="1"/>
              <a:t>lưu</a:t>
            </a:r>
            <a:r>
              <a:rPr lang="en-US" dirty="0"/>
              <a:t> </a:t>
            </a:r>
            <a:r>
              <a:rPr lang="en-US" dirty="0" err="1"/>
              <a:t>trữ</a:t>
            </a:r>
            <a:r>
              <a:rPr lang="en-US" dirty="0"/>
              <a:t> view state</a:t>
            </a:r>
          </a:p>
          <a:p>
            <a:r>
              <a:rPr lang="en-US" dirty="0" err="1"/>
              <a:t>Thuộc</a:t>
            </a:r>
            <a:r>
              <a:rPr lang="en-US" dirty="0"/>
              <a:t> </a:t>
            </a:r>
            <a:r>
              <a:rPr lang="en-US" dirty="0" err="1"/>
              <a:t>tính</a:t>
            </a:r>
            <a:r>
              <a:rPr lang="en-US" dirty="0"/>
              <a:t> </a:t>
            </a:r>
            <a:r>
              <a:rPr lang="en-US" dirty="0" err="1"/>
              <a:t>runat</a:t>
            </a:r>
            <a:r>
              <a:rPr lang="en-US" dirty="0"/>
              <a:t>=“server” </a:t>
            </a:r>
            <a:r>
              <a:rPr lang="en-US" dirty="0" err="1"/>
              <a:t>cho</a:t>
            </a:r>
            <a:r>
              <a:rPr lang="en-US" dirty="0"/>
              <a:t> </a:t>
            </a:r>
            <a:r>
              <a:rPr lang="en-US" dirty="0" err="1"/>
              <a:t>phép</a:t>
            </a:r>
            <a:r>
              <a:rPr lang="en-US" dirty="0"/>
              <a:t> form </a:t>
            </a:r>
            <a:r>
              <a:rPr lang="en-US" dirty="0" err="1"/>
              <a:t>duy</a:t>
            </a:r>
            <a:r>
              <a:rPr lang="en-US" dirty="0"/>
              <a:t> </a:t>
            </a:r>
            <a:r>
              <a:rPr lang="en-US" dirty="0" err="1"/>
              <a:t>trì</a:t>
            </a:r>
            <a:r>
              <a:rPr lang="en-US" dirty="0"/>
              <a:t> view state </a:t>
            </a:r>
            <a:r>
              <a:rPr lang="en-US" dirty="0" err="1"/>
              <a:t>của</a:t>
            </a:r>
            <a:r>
              <a:rPr lang="en-US" dirty="0"/>
              <a:t> </a:t>
            </a:r>
            <a:r>
              <a:rPr lang="en-US" dirty="0" err="1"/>
              <a:t>các</a:t>
            </a:r>
            <a:r>
              <a:rPr lang="en-US" dirty="0"/>
              <a:t> control </a:t>
            </a:r>
            <a:r>
              <a:rPr lang="en-US" dirty="0" err="1"/>
              <a:t>trong</a:t>
            </a:r>
            <a:r>
              <a:rPr lang="en-US" dirty="0"/>
              <a:t> </a:t>
            </a:r>
            <a:r>
              <a:rPr lang="en-US" dirty="0" err="1"/>
              <a:t>trang</a:t>
            </a:r>
            <a:r>
              <a:rPr lang="en-US" dirty="0"/>
              <a:t> ASP.NET</a:t>
            </a:r>
          </a:p>
          <a:p>
            <a:r>
              <a:rPr lang="en-US" dirty="0" err="1"/>
              <a:t>Khi</a:t>
            </a:r>
            <a:r>
              <a:rPr lang="en-US" dirty="0"/>
              <a:t> page </a:t>
            </a:r>
            <a:r>
              <a:rPr lang="en-US" dirty="0" err="1"/>
              <a:t>được</a:t>
            </a:r>
            <a:r>
              <a:rPr lang="en-US" dirty="0"/>
              <a:t> submit </a:t>
            </a:r>
            <a:r>
              <a:rPr lang="en-US" dirty="0" err="1"/>
              <a:t>cho</a:t>
            </a:r>
            <a:r>
              <a:rPr lang="en-US" dirty="0"/>
              <a:t> server, page </a:t>
            </a:r>
            <a:r>
              <a:rPr lang="en-US" dirty="0" err="1"/>
              <a:t>tự</a:t>
            </a:r>
            <a:r>
              <a:rPr lang="en-US" dirty="0"/>
              <a:t> </a:t>
            </a:r>
            <a:r>
              <a:rPr lang="en-US" dirty="0" err="1"/>
              <a:t>động</a:t>
            </a:r>
            <a:r>
              <a:rPr lang="en-US" dirty="0"/>
              <a:t> add hidden control </a:t>
            </a:r>
            <a:r>
              <a:rPr lang="en-US" dirty="0" err="1"/>
              <a:t>tên</a:t>
            </a:r>
            <a:r>
              <a:rPr lang="en-US" dirty="0"/>
              <a:t> __VIEWSTATE </a:t>
            </a:r>
            <a:r>
              <a:rPr lang="en-US" dirty="0" err="1"/>
              <a:t>vào</a:t>
            </a:r>
            <a:r>
              <a:rPr lang="en-US" dirty="0"/>
              <a:t> form.</a:t>
            </a:r>
          </a:p>
          <a:p>
            <a:r>
              <a:rPr lang="en-US" dirty="0" err="1"/>
              <a:t>Nếu</a:t>
            </a:r>
            <a:r>
              <a:rPr lang="en-US" dirty="0"/>
              <a:t> form ở </a:t>
            </a:r>
            <a:r>
              <a:rPr lang="en-US" dirty="0" err="1"/>
              <a:t>trạng</a:t>
            </a:r>
            <a:r>
              <a:rPr lang="en-US" dirty="0"/>
              <a:t> </a:t>
            </a:r>
            <a:r>
              <a:rPr lang="en-US" dirty="0" err="1"/>
              <a:t>thái</a:t>
            </a:r>
            <a:r>
              <a:rPr lang="en-US" dirty="0"/>
              <a:t> modified, __VIEWSTATE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lưu</a:t>
            </a:r>
            <a:r>
              <a:rPr lang="en-US" dirty="0"/>
              <a:t> </a:t>
            </a:r>
            <a:r>
              <a:rPr lang="en-US" dirty="0" err="1"/>
              <a:t>giá</a:t>
            </a:r>
            <a:r>
              <a:rPr lang="en-US" dirty="0"/>
              <a:t> </a:t>
            </a:r>
            <a:r>
              <a:rPr lang="en-US" dirty="0" err="1"/>
              <a:t>trị</a:t>
            </a:r>
            <a:endParaRPr lang="en-US" dirty="0"/>
          </a:p>
          <a:p>
            <a:r>
              <a:rPr lang="en-US" dirty="0"/>
              <a:t>Cho </a:t>
            </a:r>
            <a:r>
              <a:rPr lang="en-US" dirty="0" err="1"/>
              <a:t>phép</a:t>
            </a:r>
            <a:r>
              <a:rPr lang="en-US" dirty="0"/>
              <a:t> page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qua </a:t>
            </a:r>
            <a:r>
              <a:rPr lang="en-US" dirty="0" err="1"/>
              <a:t>nhiều</a:t>
            </a:r>
            <a:r>
              <a:rPr lang="en-US" dirty="0"/>
              <a:t> </a:t>
            </a:r>
            <a:r>
              <a:rPr lang="en-US" dirty="0" err="1"/>
              <a:t>lần</a:t>
            </a:r>
            <a:r>
              <a:rPr lang="en-US" dirty="0"/>
              <a:t> request.</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Rectangle 6"/>
          <p:cNvSpPr/>
          <p:nvPr/>
        </p:nvSpPr>
        <p:spPr>
          <a:xfrm>
            <a:off x="3276600" y="1219200"/>
            <a:ext cx="5410200" cy="369332"/>
          </a:xfrm>
          <a:prstGeom prst="rect">
            <a:avLst/>
          </a:prstGeom>
          <a:solidFill>
            <a:schemeClr val="accent1"/>
          </a:solidFill>
        </p:spPr>
        <p:txBody>
          <a:bodyPr wrap="square">
            <a:spAutoFit/>
          </a:bodyPr>
          <a:lstStyle/>
          <a:p>
            <a:r>
              <a:rPr lang="en-US" b="1">
                <a:solidFill>
                  <a:schemeClr val="bg1"/>
                </a:solidFill>
              </a:rPr>
              <a:t>&lt;input   type="text"  </a:t>
            </a:r>
            <a:r>
              <a:rPr lang="en-US" b="1">
                <a:solidFill>
                  <a:schemeClr val="bg1"/>
                </a:solidFill>
                <a:effectLst>
                  <a:outerShdw blurRad="38100" dist="38100" dir="2700000" algn="tl">
                    <a:srgbClr val="000000">
                      <a:alpha val="43137"/>
                    </a:srgbClr>
                  </a:outerShdw>
                </a:effectLst>
              </a:rPr>
              <a:t>id="Text2" </a:t>
            </a:r>
            <a:r>
              <a:rPr lang="en-US" b="1">
                <a:solidFill>
                  <a:srgbClr val="FFC000"/>
                </a:solidFill>
              </a:rPr>
              <a:t>runat="server" </a:t>
            </a:r>
            <a:r>
              <a:rPr lang="en-US" b="1">
                <a:solidFill>
                  <a:schemeClr val="bg1"/>
                </a:solidFill>
              </a:rPr>
              <a:t>/&gt;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Cách</a:t>
            </a:r>
            <a:r>
              <a:rPr lang="en-US" dirty="0"/>
              <a:t> </a:t>
            </a:r>
            <a:r>
              <a:rPr lang="en-US" dirty="0" err="1"/>
              <a:t>thức</a:t>
            </a:r>
            <a:r>
              <a:rPr lang="en-US" dirty="0"/>
              <a:t> Server control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tạo</a:t>
            </a:r>
            <a:r>
              <a:rPr lang="en-US" dirty="0"/>
              <a:t> form </a:t>
            </a:r>
            <a:r>
              <a:rPr lang="en-US" dirty="0" err="1"/>
              <a:t>đơn</a:t>
            </a:r>
            <a:r>
              <a:rPr lang="en-US" dirty="0"/>
              <a:t> </a:t>
            </a:r>
            <a:r>
              <a:rPr lang="en-US" dirty="0" err="1"/>
              <a:t>giản</a:t>
            </a:r>
            <a:r>
              <a:rPr lang="en-US" dirty="0"/>
              <a:t> </a:t>
            </a:r>
            <a:r>
              <a:rPr lang="en-US" dirty="0" err="1"/>
              <a:t>cho</a:t>
            </a:r>
            <a:r>
              <a:rPr lang="en-US" dirty="0"/>
              <a:t> </a:t>
            </a:r>
            <a:r>
              <a:rPr lang="en-US" dirty="0" err="1"/>
              <a:t>phép</a:t>
            </a:r>
            <a:r>
              <a:rPr lang="en-US" dirty="0"/>
              <a:t> user </a:t>
            </a:r>
            <a:r>
              <a:rPr lang="en-US" dirty="0" err="1"/>
              <a:t>nhập</a:t>
            </a:r>
            <a:r>
              <a:rPr lang="en-US" dirty="0"/>
              <a:t> </a:t>
            </a:r>
            <a:r>
              <a:rPr lang="en-US" dirty="0" err="1"/>
              <a:t>tên</a:t>
            </a:r>
            <a:r>
              <a:rPr lang="en-US" dirty="0"/>
              <a:t>	 </a:t>
            </a:r>
            <a:r>
              <a:rPr lang="en-US" dirty="0" err="1"/>
              <a:t>và</a:t>
            </a:r>
            <a:r>
              <a:rPr lang="en-US" dirty="0"/>
              <a:t> </a:t>
            </a:r>
            <a:r>
              <a:rPr lang="en-US" dirty="0" err="1"/>
              <a:t>chọn</a:t>
            </a:r>
            <a:r>
              <a:rPr lang="en-US" dirty="0"/>
              <a:t> </a:t>
            </a:r>
            <a:r>
              <a:rPr lang="en-US" dirty="0" err="1"/>
              <a:t>công</a:t>
            </a:r>
            <a:r>
              <a:rPr lang="en-US" dirty="0"/>
              <a:t> </a:t>
            </a:r>
            <a:r>
              <a:rPr lang="en-US" dirty="0" err="1"/>
              <a:t>việc</a:t>
            </a:r>
            <a:r>
              <a:rPr lang="en-US" dirty="0"/>
              <a:t> </a:t>
            </a:r>
            <a:r>
              <a:rPr lang="en-US" dirty="0" err="1"/>
              <a:t>trong</a:t>
            </a:r>
            <a:r>
              <a:rPr lang="en-US" dirty="0"/>
              <a:t> list box</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752600" y="2895600"/>
            <a:ext cx="5581650" cy="3000375"/>
          </a:xfrm>
          <a:prstGeom prst="rect">
            <a:avLst/>
          </a:prstGeom>
          <a:noFill/>
          <a:ln w="9525">
            <a:noFill/>
            <a:miter lim="800000"/>
            <a:headEnd/>
            <a:tailEnd/>
          </a:ln>
        </p:spPr>
      </p:pic>
      <p:sp>
        <p:nvSpPr>
          <p:cNvPr id="8" name="TextBox 7"/>
          <p:cNvSpPr txBox="1"/>
          <p:nvPr/>
        </p:nvSpPr>
        <p:spPr>
          <a:xfrm>
            <a:off x="4648200" y="4419600"/>
            <a:ext cx="4191001" cy="646331"/>
          </a:xfrm>
          <a:prstGeom prst="rect">
            <a:avLst/>
          </a:prstGeom>
          <a:solidFill>
            <a:schemeClr val="accent1"/>
          </a:solidFill>
        </p:spPr>
        <p:txBody>
          <a:bodyPr wrap="square" rtlCol="0">
            <a:spAutoFit/>
          </a:bodyPr>
          <a:lstStyle/>
          <a:p>
            <a:r>
              <a:rPr lang="en-US" b="1" dirty="0" err="1">
                <a:solidFill>
                  <a:schemeClr val="bg1"/>
                </a:solidFill>
                <a:latin typeface="Times New Roman" pitchFamily="18" charset="0"/>
                <a:cs typeface="Times New Roman" pitchFamily="18" charset="0"/>
              </a:rPr>
              <a:t>Giả</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sử</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hai</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thông</a:t>
            </a:r>
            <a:r>
              <a:rPr lang="en-US" b="1" dirty="0">
                <a:solidFill>
                  <a:schemeClr val="bg1"/>
                </a:solidFill>
                <a:latin typeface="Times New Roman" pitchFamily="18" charset="0"/>
                <a:cs typeface="Times New Roman" pitchFamily="18" charset="0"/>
              </a:rPr>
              <a:t> tin </a:t>
            </a:r>
            <a:r>
              <a:rPr lang="en-US" b="1" dirty="0" err="1">
                <a:solidFill>
                  <a:schemeClr val="bg1"/>
                </a:solidFill>
                <a:latin typeface="Times New Roman" pitchFamily="18" charset="0"/>
                <a:cs typeface="Times New Roman" pitchFamily="18" charset="0"/>
              </a:rPr>
              <a:t>là</a:t>
            </a:r>
            <a:r>
              <a:rPr lang="en-US" b="1" dirty="0">
                <a:solidFill>
                  <a:schemeClr val="bg1"/>
                </a:solidFill>
                <a:latin typeface="Times New Roman" pitchFamily="18" charset="0"/>
                <a:cs typeface="Times New Roman" pitchFamily="18" charset="0"/>
              </a:rPr>
              <a:t> Nguyen Ha Nam </a:t>
            </a:r>
            <a:r>
              <a:rPr lang="en-US" b="1" dirty="0" err="1">
                <a:solidFill>
                  <a:schemeClr val="bg1"/>
                </a:solidFill>
                <a:latin typeface="Times New Roman" pitchFamily="18" charset="0"/>
                <a:cs typeface="Times New Roman" pitchFamily="18" charset="0"/>
              </a:rPr>
              <a:t>và</a:t>
            </a:r>
            <a:r>
              <a:rPr lang="en-US" b="1" dirty="0">
                <a:solidFill>
                  <a:schemeClr val="bg1"/>
                </a:solidFill>
                <a:latin typeface="Times New Roman" pitchFamily="18" charset="0"/>
                <a:cs typeface="Times New Roman" pitchFamily="18" charset="0"/>
              </a:rPr>
              <a:t> Software Engineer </a:t>
            </a:r>
            <a:r>
              <a:rPr lang="en-US" b="1" dirty="0" err="1">
                <a:solidFill>
                  <a:schemeClr val="bg1"/>
                </a:solidFill>
                <a:latin typeface="Times New Roman" pitchFamily="18" charset="0"/>
                <a:cs typeface="Times New Roman" pitchFamily="18" charset="0"/>
              </a:rPr>
              <a:t>được</a:t>
            </a:r>
            <a:r>
              <a:rPr lang="en-US" b="1" dirty="0">
                <a:solidFill>
                  <a:schemeClr val="bg1"/>
                </a:solidFill>
                <a:latin typeface="Times New Roman" pitchFamily="18" charset="0"/>
                <a:cs typeface="Times New Roman" pitchFamily="18" charset="0"/>
              </a:rPr>
              <a:t> submit</a:t>
            </a:r>
          </a:p>
        </p:txBody>
      </p:sp>
      <p:sp>
        <p:nvSpPr>
          <p:cNvPr id="10" name="Striped Right Arrow 9"/>
          <p:cNvSpPr/>
          <p:nvPr/>
        </p:nvSpPr>
        <p:spPr>
          <a:xfrm rot="20770961">
            <a:off x="3449961" y="4694980"/>
            <a:ext cx="1066800" cy="304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Cách</a:t>
            </a:r>
            <a:r>
              <a:rPr lang="en-US" dirty="0"/>
              <a:t> </a:t>
            </a:r>
            <a:r>
              <a:rPr lang="en-US" dirty="0" err="1"/>
              <a:t>thức</a:t>
            </a:r>
            <a:r>
              <a:rPr lang="en-US" dirty="0"/>
              <a:t> Server control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lstStyle/>
          <a:p>
            <a:r>
              <a:rPr lang="en-US" dirty="0" err="1"/>
              <a:t>Khi</a:t>
            </a:r>
            <a:r>
              <a:rPr lang="en-US" dirty="0"/>
              <a:t>  </a:t>
            </a:r>
            <a:r>
              <a:rPr lang="en-US" dirty="0" err="1"/>
              <a:t>trang</a:t>
            </a:r>
            <a:r>
              <a:rPr lang="en-US" dirty="0"/>
              <a:t> ASP.NET </a:t>
            </a:r>
            <a:r>
              <a:rPr lang="en-US" dirty="0" err="1"/>
              <a:t>trên</a:t>
            </a:r>
            <a:r>
              <a:rPr lang="en-US" dirty="0"/>
              <a:t> </a:t>
            </a:r>
            <a:r>
              <a:rPr lang="en-US" dirty="0" err="1"/>
              <a:t>thực</a:t>
            </a:r>
            <a:r>
              <a:rPr lang="en-US" dirty="0"/>
              <a:t> </a:t>
            </a:r>
            <a:r>
              <a:rPr lang="en-US" dirty="0" err="1"/>
              <a:t>thi</a:t>
            </a:r>
            <a:endParaRPr lang="en-US" dirty="0"/>
          </a:p>
          <a:p>
            <a:pPr lvl="1"/>
            <a:r>
              <a:rPr lang="en-US" dirty="0" err="1"/>
              <a:t>Tạo</a:t>
            </a:r>
            <a:r>
              <a:rPr lang="en-US" dirty="0"/>
              <a:t> </a:t>
            </a:r>
            <a:r>
              <a:rPr lang="en-US" dirty="0" err="1"/>
              <a:t>ra</a:t>
            </a:r>
            <a:r>
              <a:rPr lang="en-US" dirty="0"/>
              <a:t> action </a:t>
            </a:r>
            <a:r>
              <a:rPr lang="en-US" dirty="0" err="1"/>
              <a:t>và</a:t>
            </a:r>
            <a:r>
              <a:rPr lang="en-US" dirty="0"/>
              <a:t> method </a:t>
            </a:r>
            <a:r>
              <a:rPr lang="en-US" dirty="0" err="1"/>
              <a:t>cho</a:t>
            </a:r>
            <a:r>
              <a:rPr lang="en-US" dirty="0"/>
              <a:t> form post back!</a:t>
            </a:r>
          </a:p>
          <a:p>
            <a:pPr lvl="1"/>
            <a:r>
              <a:rPr lang="en-US" dirty="0"/>
              <a:t>Add id </a:t>
            </a:r>
            <a:r>
              <a:rPr lang="en-US" dirty="0" err="1"/>
              <a:t>duy</a:t>
            </a:r>
            <a:r>
              <a:rPr lang="en-US" dirty="0"/>
              <a:t> </a:t>
            </a:r>
            <a:r>
              <a:rPr lang="en-US" dirty="0" err="1"/>
              <a:t>nhất</a:t>
            </a:r>
            <a:r>
              <a:rPr lang="en-US" dirty="0"/>
              <a:t> </a:t>
            </a:r>
            <a:r>
              <a:rPr lang="en-US" dirty="0" err="1"/>
              <a:t>và</a:t>
            </a:r>
            <a:r>
              <a:rPr lang="en-US" dirty="0"/>
              <a:t> name </a:t>
            </a:r>
            <a:r>
              <a:rPr lang="en-US" dirty="0" err="1"/>
              <a:t>cho</a:t>
            </a:r>
            <a:r>
              <a:rPr lang="en-US" dirty="0"/>
              <a:t> form, </a:t>
            </a:r>
            <a:r>
              <a:rPr lang="en-US" dirty="0" err="1"/>
              <a:t>nếu</a:t>
            </a:r>
            <a:r>
              <a:rPr lang="en-US" dirty="0"/>
              <a:t> </a:t>
            </a:r>
            <a:r>
              <a:rPr lang="en-US" dirty="0" err="1"/>
              <a:t>giá</a:t>
            </a:r>
            <a:r>
              <a:rPr lang="en-US" dirty="0"/>
              <a:t> </a:t>
            </a:r>
            <a:r>
              <a:rPr lang="en-US" dirty="0" err="1"/>
              <a:t>trị</a:t>
            </a:r>
            <a:r>
              <a:rPr lang="en-US" dirty="0"/>
              <a:t> </a:t>
            </a:r>
            <a:r>
              <a:rPr lang="en-US" dirty="0" err="1"/>
              <a:t>này</a:t>
            </a:r>
            <a:r>
              <a:rPr lang="en-US" dirty="0"/>
              <a:t> </a:t>
            </a:r>
            <a:r>
              <a:rPr lang="en-US" dirty="0" err="1"/>
              <a:t>chưa</a:t>
            </a:r>
            <a:r>
              <a:rPr lang="en-US" dirty="0"/>
              <a:t> </a:t>
            </a:r>
            <a:r>
              <a:rPr lang="en-US" dirty="0" err="1"/>
              <a:t>xác</a:t>
            </a:r>
            <a:r>
              <a:rPr lang="en-US" dirty="0"/>
              <a:t> </a:t>
            </a:r>
            <a:r>
              <a:rPr lang="en-US" dirty="0" err="1"/>
              <a:t>định</a:t>
            </a:r>
            <a:r>
              <a:rPr lang="en-US" dirty="0"/>
              <a:t> </a:t>
            </a:r>
            <a:r>
              <a:rPr lang="en-US" dirty="0" err="1"/>
              <a:t>trong</a:t>
            </a:r>
            <a:r>
              <a:rPr lang="en-US" dirty="0"/>
              <a:t> tag </a:t>
            </a:r>
            <a:r>
              <a:rPr lang="en-US" dirty="0" err="1"/>
              <a:t>của</a:t>
            </a:r>
            <a:r>
              <a:rPr lang="en-US" dirty="0"/>
              <a:t> form</a:t>
            </a:r>
          </a:p>
          <a:p>
            <a:pPr lvl="1"/>
            <a:r>
              <a:rPr lang="en-US" dirty="0" err="1"/>
              <a:t>Mỗi</a:t>
            </a:r>
            <a:r>
              <a:rPr lang="en-US" dirty="0"/>
              <a:t> control </a:t>
            </a:r>
            <a:r>
              <a:rPr lang="en-US" dirty="0" err="1"/>
              <a:t>thì</a:t>
            </a:r>
            <a:r>
              <a:rPr lang="en-US" dirty="0"/>
              <a:t> add </a:t>
            </a:r>
            <a:r>
              <a:rPr lang="en-US" dirty="0" err="1"/>
              <a:t>thuộc</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chứa</a:t>
            </a:r>
            <a:r>
              <a:rPr lang="en-US" dirty="0"/>
              <a:t> </a:t>
            </a:r>
            <a:r>
              <a:rPr lang="en-US" dirty="0" err="1"/>
              <a:t>trong</a:t>
            </a:r>
            <a:r>
              <a:rPr lang="en-US" dirty="0"/>
              <a:t> control </a:t>
            </a:r>
            <a:r>
              <a:rPr lang="en-US" dirty="0" err="1"/>
              <a:t>khi</a:t>
            </a:r>
            <a:r>
              <a:rPr lang="en-US" dirty="0"/>
              <a:t> form </a:t>
            </a:r>
            <a:r>
              <a:rPr lang="en-US" dirty="0" err="1"/>
              <a:t>được</a:t>
            </a:r>
            <a:r>
              <a:rPr lang="en-US" dirty="0"/>
              <a:t> submit. </a:t>
            </a:r>
            <a:r>
              <a:rPr lang="en-US" dirty="0" err="1"/>
              <a:t>Điều</a:t>
            </a:r>
            <a:r>
              <a:rPr lang="en-US" dirty="0"/>
              <a:t> </a:t>
            </a:r>
            <a:r>
              <a:rPr lang="en-US" dirty="0" err="1"/>
              <a:t>này</a:t>
            </a:r>
            <a:r>
              <a:rPr lang="en-US" dirty="0"/>
              <a:t> </a:t>
            </a:r>
            <a:r>
              <a:rPr lang="en-US" dirty="0" err="1"/>
              <a:t>giúp</a:t>
            </a:r>
            <a:r>
              <a:rPr lang="en-US" dirty="0"/>
              <a:t> </a:t>
            </a:r>
            <a:r>
              <a:rPr lang="en-US" dirty="0" err="1"/>
              <a:t>duy</a:t>
            </a:r>
            <a:r>
              <a:rPr lang="en-US" dirty="0"/>
              <a:t> </a:t>
            </a:r>
            <a:r>
              <a:rPr lang="en-US" dirty="0" err="1"/>
              <a:t>trì</a:t>
            </a:r>
            <a:r>
              <a:rPr lang="en-US" dirty="0"/>
              <a:t> </a:t>
            </a:r>
            <a:r>
              <a:rPr lang="en-US" dirty="0" err="1"/>
              <a:t>trạng</a:t>
            </a:r>
            <a:r>
              <a:rPr lang="en-US" dirty="0"/>
              <a:t> </a:t>
            </a:r>
            <a:r>
              <a:rPr lang="en-US" dirty="0" err="1"/>
              <a:t>thái</a:t>
            </a:r>
            <a:r>
              <a:rPr lang="en-US" dirty="0"/>
              <a:t> </a:t>
            </a:r>
            <a:r>
              <a:rPr lang="en-US" dirty="0" err="1"/>
              <a:t>của</a:t>
            </a:r>
            <a:r>
              <a:rPr lang="en-US" dirty="0"/>
              <a:t> server control</a:t>
            </a:r>
          </a:p>
          <a:p>
            <a:pPr lvl="1"/>
            <a:r>
              <a:rPr lang="en-US" dirty="0"/>
              <a:t>Add hidden control </a:t>
            </a:r>
            <a:r>
              <a:rPr lang="en-US" dirty="0" err="1"/>
              <a:t>tên</a:t>
            </a:r>
            <a:r>
              <a:rPr lang="en-US" dirty="0"/>
              <a:t> __VIEWSTATE </a:t>
            </a:r>
            <a:r>
              <a:rPr lang="en-US" dirty="0" err="1"/>
              <a:t>để</a:t>
            </a:r>
            <a:r>
              <a:rPr lang="en-US" dirty="0"/>
              <a:t> </a:t>
            </a:r>
            <a:r>
              <a:rPr lang="en-US" dirty="0" err="1"/>
              <a:t>lưu</a:t>
            </a:r>
            <a:r>
              <a:rPr lang="en-US" dirty="0"/>
              <a:t> </a:t>
            </a:r>
            <a:r>
              <a:rPr lang="en-US" dirty="0" err="1"/>
              <a:t>trữ</a:t>
            </a:r>
            <a:r>
              <a:rPr lang="en-US" dirty="0"/>
              <a:t> </a:t>
            </a:r>
            <a:r>
              <a:rPr lang="en-US" dirty="0" err="1"/>
              <a:t>trạng</a:t>
            </a:r>
            <a:r>
              <a:rPr lang="en-US" dirty="0"/>
              <a:t> </a:t>
            </a:r>
            <a:r>
              <a:rPr lang="en-US" dirty="0" err="1"/>
              <a:t>thái</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trang</a:t>
            </a:r>
            <a:r>
              <a:rPr lang="en-US" dirty="0"/>
              <a:t>.</a:t>
            </a:r>
          </a:p>
          <a:p>
            <a:pPr lvl="1"/>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HTML trả về cho client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26" name="Rectangle 25"/>
          <p:cNvSpPr/>
          <p:nvPr/>
        </p:nvSpPr>
        <p:spPr>
          <a:xfrm>
            <a:off x="457200" y="1371600"/>
            <a:ext cx="8305800" cy="4524315"/>
          </a:xfrm>
          <a:prstGeom prst="rect">
            <a:avLst/>
          </a:prstGeom>
          <a:solidFill>
            <a:schemeClr val="accent1"/>
          </a:solidFill>
        </p:spPr>
        <p:txBody>
          <a:bodyPr wrap="square">
            <a:spAutoFit/>
          </a:bodyPr>
          <a:lstStyle/>
          <a:p>
            <a:r>
              <a:rPr lang="en-US" sz="1600" b="1"/>
              <a:t>&lt;form name="form1" method="post" action="Default.aspx" id="form1"&gt;</a:t>
            </a:r>
          </a:p>
          <a:p>
            <a:r>
              <a:rPr lang="en-US" sz="1600" b="1"/>
              <a:t>&lt;div&gt;</a:t>
            </a:r>
          </a:p>
          <a:p>
            <a:r>
              <a:rPr lang="en-US" sz="1600" b="1">
                <a:solidFill>
                  <a:schemeClr val="bg1"/>
                </a:solidFill>
              </a:rPr>
              <a:t>&lt;input type="hidden" name="__VIEWSTATE" id="__VIEWSTATE" value="/wEPDwUJLTg4MDExMjk1ZGTPiid0B5TjkVAu/zFnLFbsP7V62A==" /&gt;</a:t>
            </a:r>
          </a:p>
          <a:p>
            <a:r>
              <a:rPr lang="en-US" sz="1600" b="1">
                <a:solidFill>
                  <a:schemeClr val="bg1"/>
                </a:solidFill>
              </a:rPr>
              <a:t>&lt;/div&gt;</a:t>
            </a:r>
          </a:p>
          <a:p>
            <a:r>
              <a:rPr lang="en-US" sz="1600" b="1">
                <a:solidFill>
                  <a:schemeClr val="bg1"/>
                </a:solidFill>
              </a:rPr>
              <a:t>&lt;div&gt;</a:t>
            </a:r>
          </a:p>
          <a:p>
            <a:r>
              <a:rPr lang="en-US" sz="1600" b="1">
                <a:solidFill>
                  <a:schemeClr val="bg1"/>
                </a:solidFill>
              </a:rPr>
              <a:t> &lt;input type="hidden" name="__EVENTVALIDATION" id="__EVENTVALIDATION" value="/wEWBAKN07qsCwKfwImNCwKgwImNCwKlwImNC5Wda/j4g71FL/vusvfdLD1xj6yp" /&gt;</a:t>
            </a:r>
          </a:p>
          <a:p>
            <a:r>
              <a:rPr lang="en-US" sz="1600" b="1"/>
              <a:t>&lt;/div&gt;</a:t>
            </a:r>
          </a:p>
          <a:p>
            <a:r>
              <a:rPr lang="en-US" sz="1600" b="1"/>
              <a:t>        Name: &lt;input name="ctl02" type="text" </a:t>
            </a:r>
            <a:r>
              <a:rPr lang="en-US" sz="1600" b="1">
                <a:solidFill>
                  <a:srgbClr val="FFFF00"/>
                </a:solidFill>
                <a:effectLst>
                  <a:outerShdw blurRad="38100" dist="38100" dir="2700000" algn="tl">
                    <a:srgbClr val="000000">
                      <a:alpha val="43137"/>
                    </a:srgbClr>
                  </a:outerShdw>
                </a:effectLst>
              </a:rPr>
              <a:t>value="Nguyen Ha Giang" </a:t>
            </a:r>
            <a:r>
              <a:rPr lang="en-US" sz="1600" b="1"/>
              <a:t>/&gt;</a:t>
            </a:r>
          </a:p>
          <a:p>
            <a:r>
              <a:rPr lang="en-US" sz="1600" b="1"/>
              <a:t>        &lt;p&gt;&lt;/p&gt;Profession: </a:t>
            </a:r>
          </a:p>
          <a:p>
            <a:r>
              <a:rPr lang="en-US" sz="1600" b="1"/>
              <a:t>            &lt;select name="ctl03"&gt;</a:t>
            </a:r>
          </a:p>
          <a:p>
            <a:r>
              <a:rPr lang="en-US" sz="1600" b="1"/>
              <a:t>	&lt;option </a:t>
            </a:r>
            <a:r>
              <a:rPr lang="en-US" sz="1600" b="1">
                <a:solidFill>
                  <a:srgbClr val="FFFF00"/>
                </a:solidFill>
                <a:effectLst>
                  <a:outerShdw blurRad="38100" dist="38100" dir="2700000" algn="tl">
                    <a:srgbClr val="000000">
                      <a:alpha val="43137"/>
                    </a:srgbClr>
                  </a:outerShdw>
                </a:effectLst>
              </a:rPr>
              <a:t>selected="selected" </a:t>
            </a:r>
            <a:r>
              <a:rPr lang="en-US" sz="1600" b="1"/>
              <a:t>value="Software Engineer"&gt;Software Engineer&lt;/option&gt;</a:t>
            </a:r>
          </a:p>
          <a:p>
            <a:r>
              <a:rPr lang="en-US" sz="1600" b="1"/>
              <a:t>	&lt;option value="Software Tester"&gt;Software Tester&lt;/option&gt;</a:t>
            </a:r>
          </a:p>
          <a:p>
            <a:r>
              <a:rPr lang="en-US" sz="1600" b="1"/>
              <a:t>	&lt;option value="Software Manager"&gt;Software Manager&lt;/option&gt;</a:t>
            </a:r>
          </a:p>
          <a:p>
            <a:r>
              <a:rPr lang="en-US" sz="1600" b="1"/>
              <a:t>&lt;/select&gt;</a:t>
            </a:r>
          </a:p>
          <a:p>
            <a:r>
              <a:rPr lang="en-US" sz="1600" b="1"/>
              <a:t>         &lt;p&gt;&lt;/p&gt; &lt;input name="ctl04" type="submit" value="Save" /&gt;</a:t>
            </a:r>
          </a:p>
          <a:p>
            <a:r>
              <a:rPr lang="en-US" sz="1600" b="1"/>
              <a:t>    &lt;/form&gt;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Viết code cho ASP.NET</a:t>
            </a:r>
          </a:p>
        </p:txBody>
      </p:sp>
      <p:sp>
        <p:nvSpPr>
          <p:cNvPr id="3" name="Content Placeholder 2"/>
          <p:cNvSpPr>
            <a:spLocks noGrp="1"/>
          </p:cNvSpPr>
          <p:nvPr>
            <p:ph idx="1"/>
          </p:nvPr>
        </p:nvSpPr>
        <p:spPr/>
        <p:txBody>
          <a:bodyPr/>
          <a:lstStyle/>
          <a:p>
            <a:r>
              <a:rPr lang="en-US"/>
              <a:t>Tạo trình xử lý sự kiện</a:t>
            </a:r>
          </a:p>
          <a:p>
            <a:pPr lvl="1"/>
            <a:r>
              <a:rPr lang="en-US"/>
              <a:t>Gán tên phương thức cho thuộc tính sự kiện</a:t>
            </a:r>
          </a:p>
          <a:p>
            <a:pPr lvl="1"/>
            <a:endParaRPr lang="en-US"/>
          </a:p>
          <a:p>
            <a:pPr lvl="1"/>
            <a:endParaRPr lang="en-US"/>
          </a:p>
          <a:p>
            <a:r>
              <a:rPr lang="en-US"/>
              <a:t>Tạo trình xử lý sự kiện trong code page</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extBox 6"/>
          <p:cNvSpPr txBox="1"/>
          <p:nvPr/>
        </p:nvSpPr>
        <p:spPr>
          <a:xfrm>
            <a:off x="1219200" y="2514600"/>
            <a:ext cx="7086600" cy="88793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b="1" dirty="0">
                <a:solidFill>
                  <a:srgbClr val="000000"/>
                </a:solidFill>
                <a:latin typeface="Georgia"/>
              </a:rPr>
              <a:t>&lt;input</a:t>
            </a:r>
            <a:r>
              <a:rPr lang="en-US" dirty="0">
                <a:solidFill>
                  <a:srgbClr val="009900"/>
                </a:solidFill>
                <a:latin typeface="Georgia"/>
              </a:rPr>
              <a:t> </a:t>
            </a:r>
            <a:r>
              <a:rPr lang="en-US" dirty="0">
                <a:solidFill>
                  <a:srgbClr val="000066"/>
                </a:solidFill>
                <a:latin typeface="Georgia"/>
              </a:rPr>
              <a:t>type</a:t>
            </a:r>
            <a:r>
              <a:rPr lang="en-US" dirty="0">
                <a:solidFill>
                  <a:srgbClr val="009900"/>
                </a:solidFill>
                <a:latin typeface="Georgia"/>
              </a:rPr>
              <a:t>=</a:t>
            </a:r>
            <a:r>
              <a:rPr lang="en-US" dirty="0">
                <a:solidFill>
                  <a:srgbClr val="FF0000"/>
                </a:solidFill>
                <a:latin typeface="Georgia"/>
              </a:rPr>
              <a:t>"submit"</a:t>
            </a:r>
            <a:r>
              <a:rPr lang="en-US" dirty="0">
                <a:solidFill>
                  <a:srgbClr val="009900"/>
                </a:solidFill>
                <a:latin typeface="Georgia"/>
              </a:rPr>
              <a:t> </a:t>
            </a:r>
            <a:r>
              <a:rPr lang="en-US" dirty="0">
                <a:solidFill>
                  <a:srgbClr val="000066"/>
                </a:solidFill>
                <a:latin typeface="Georgia"/>
              </a:rPr>
              <a:t>value</a:t>
            </a:r>
            <a:r>
              <a:rPr lang="en-US" dirty="0">
                <a:solidFill>
                  <a:srgbClr val="009900"/>
                </a:solidFill>
                <a:latin typeface="Georgia"/>
              </a:rPr>
              <a:t>=</a:t>
            </a:r>
            <a:r>
              <a:rPr lang="en-US" dirty="0">
                <a:solidFill>
                  <a:srgbClr val="FF0000"/>
                </a:solidFill>
                <a:latin typeface="Georgia"/>
              </a:rPr>
              <a:t>"Submit!"</a:t>
            </a:r>
            <a:r>
              <a:rPr lang="en-US" dirty="0">
                <a:solidFill>
                  <a:srgbClr val="009900"/>
                </a:solidFill>
                <a:latin typeface="Georgia"/>
              </a:rPr>
              <a:t> </a:t>
            </a:r>
            <a:r>
              <a:rPr lang="en-US" dirty="0" err="1">
                <a:solidFill>
                  <a:srgbClr val="009900"/>
                </a:solidFill>
                <a:latin typeface="Georgia"/>
              </a:rPr>
              <a:t>onServerClick</a:t>
            </a:r>
            <a:r>
              <a:rPr lang="en-US" dirty="0">
                <a:solidFill>
                  <a:srgbClr val="009900"/>
                </a:solidFill>
                <a:latin typeface="Georgia"/>
              </a:rPr>
              <a:t>=</a:t>
            </a:r>
            <a:r>
              <a:rPr lang="en-US" dirty="0">
                <a:solidFill>
                  <a:srgbClr val="FF0000"/>
                </a:solidFill>
                <a:latin typeface="Georgia"/>
              </a:rPr>
              <a:t>"</a:t>
            </a:r>
            <a:r>
              <a:rPr lang="en-US" dirty="0" err="1">
                <a:solidFill>
                  <a:srgbClr val="FF0000"/>
                </a:solidFill>
                <a:latin typeface="Georgia"/>
              </a:rPr>
              <a:t>GreetMe</a:t>
            </a:r>
            <a:r>
              <a:rPr lang="en-US" dirty="0">
                <a:solidFill>
                  <a:srgbClr val="FF0000"/>
                </a:solidFill>
                <a:latin typeface="Georgia"/>
              </a:rPr>
              <a:t>"</a:t>
            </a:r>
            <a:r>
              <a:rPr lang="en-US" dirty="0">
                <a:solidFill>
                  <a:srgbClr val="009900"/>
                </a:solidFill>
                <a:latin typeface="Georgia"/>
              </a:rPr>
              <a:t> </a:t>
            </a:r>
            <a:r>
              <a:rPr lang="en-US" dirty="0" err="1">
                <a:solidFill>
                  <a:srgbClr val="009900"/>
                </a:solidFill>
                <a:latin typeface="Georgia"/>
              </a:rPr>
              <a:t>runat</a:t>
            </a:r>
            <a:r>
              <a:rPr lang="en-US" dirty="0">
                <a:solidFill>
                  <a:srgbClr val="009900"/>
                </a:solidFill>
                <a:latin typeface="Georgia"/>
              </a:rPr>
              <a:t>=</a:t>
            </a:r>
            <a:r>
              <a:rPr lang="en-US" dirty="0">
                <a:solidFill>
                  <a:srgbClr val="FF0000"/>
                </a:solidFill>
                <a:latin typeface="Georgia"/>
              </a:rPr>
              <a:t>"server"</a:t>
            </a:r>
            <a:r>
              <a:rPr lang="en-US" dirty="0">
                <a:solidFill>
                  <a:srgbClr val="009900"/>
                </a:solidFill>
                <a:latin typeface="Georgia"/>
              </a:rPr>
              <a:t> </a:t>
            </a:r>
            <a:r>
              <a:rPr lang="en-US" dirty="0">
                <a:solidFill>
                  <a:srgbClr val="000066"/>
                </a:solidFill>
                <a:latin typeface="Georgia"/>
              </a:rPr>
              <a:t>id</a:t>
            </a:r>
            <a:r>
              <a:rPr lang="en-US" dirty="0">
                <a:solidFill>
                  <a:srgbClr val="009900"/>
                </a:solidFill>
                <a:latin typeface="Georgia"/>
              </a:rPr>
              <a:t>=“Button1”/</a:t>
            </a:r>
            <a:r>
              <a:rPr lang="en-US" b="1" dirty="0">
                <a:solidFill>
                  <a:srgbClr val="000000"/>
                </a:solidFill>
                <a:latin typeface="Georgia"/>
              </a:rPr>
              <a:t>&gt;</a:t>
            </a:r>
            <a:endParaRPr lang="en-US" b="0" i="0" dirty="0">
              <a:solidFill>
                <a:srgbClr val="000000"/>
              </a:solidFill>
              <a:latin typeface="Courier New"/>
            </a:endParaRPr>
          </a:p>
        </p:txBody>
      </p:sp>
      <p:sp>
        <p:nvSpPr>
          <p:cNvPr id="9" name="Rectangle 8"/>
          <p:cNvSpPr/>
          <p:nvPr/>
        </p:nvSpPr>
        <p:spPr>
          <a:xfrm>
            <a:off x="1219200" y="4343400"/>
            <a:ext cx="70866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rgbClr val="0600FF"/>
                </a:solidFill>
                <a:latin typeface="Georgia"/>
              </a:rPr>
              <a:t>public</a:t>
            </a:r>
            <a:r>
              <a:rPr lang="en-US" dirty="0">
                <a:solidFill>
                  <a:srgbClr val="000000"/>
                </a:solidFill>
                <a:latin typeface="Courier New"/>
              </a:rPr>
              <a:t> </a:t>
            </a:r>
            <a:r>
              <a:rPr lang="en-US" dirty="0">
                <a:solidFill>
                  <a:srgbClr val="0600FF"/>
                </a:solidFill>
                <a:latin typeface="Georgia"/>
              </a:rPr>
              <a:t>void</a:t>
            </a:r>
            <a:r>
              <a:rPr lang="en-US" dirty="0">
                <a:solidFill>
                  <a:srgbClr val="000000"/>
                </a:solidFill>
                <a:latin typeface="Courier New"/>
              </a:rPr>
              <a:t> </a:t>
            </a:r>
            <a:r>
              <a:rPr lang="en-US" dirty="0" err="1">
                <a:solidFill>
                  <a:srgbClr val="000000"/>
                </a:solidFill>
                <a:latin typeface="Courier New"/>
              </a:rPr>
              <a:t>GreetMe</a:t>
            </a:r>
            <a:r>
              <a:rPr lang="en-US" dirty="0">
                <a:solidFill>
                  <a:srgbClr val="008000"/>
                </a:solidFill>
                <a:latin typeface="Georgia"/>
              </a:rPr>
              <a:t>(</a:t>
            </a:r>
            <a:r>
              <a:rPr lang="en-US" dirty="0">
                <a:solidFill>
                  <a:srgbClr val="FF0000"/>
                </a:solidFill>
                <a:latin typeface="Georgia"/>
              </a:rPr>
              <a:t>object</a:t>
            </a:r>
            <a:r>
              <a:rPr lang="en-US" dirty="0">
                <a:solidFill>
                  <a:srgbClr val="000000"/>
                </a:solidFill>
                <a:latin typeface="Courier New"/>
              </a:rPr>
              <a:t> sender, </a:t>
            </a:r>
            <a:r>
              <a:rPr lang="en-US" dirty="0" err="1">
                <a:solidFill>
                  <a:srgbClr val="0070C0"/>
                </a:solidFill>
                <a:latin typeface="Courier New"/>
              </a:rPr>
              <a:t>EventArgs</a:t>
            </a:r>
            <a:r>
              <a:rPr lang="en-US" dirty="0">
                <a:solidFill>
                  <a:srgbClr val="000000"/>
                </a:solidFill>
                <a:latin typeface="Courier New"/>
              </a:rPr>
              <a:t> e</a:t>
            </a:r>
            <a:r>
              <a:rPr lang="en-US" dirty="0">
                <a:solidFill>
                  <a:srgbClr val="008000"/>
                </a:solidFill>
                <a:latin typeface="Georgia"/>
              </a:rPr>
              <a:t>)</a:t>
            </a:r>
            <a:endParaRPr lang="en-US" dirty="0">
              <a:solidFill>
                <a:srgbClr val="000000"/>
              </a:solidFill>
              <a:latin typeface="Courier New"/>
            </a:endParaRPr>
          </a:p>
          <a:p>
            <a:r>
              <a:rPr lang="en-US" dirty="0">
                <a:solidFill>
                  <a:srgbClr val="008000"/>
                </a:solidFill>
                <a:latin typeface="Georgia"/>
              </a:rPr>
              <a:t>{</a:t>
            </a:r>
            <a:endParaRPr lang="en-US" dirty="0">
              <a:solidFill>
                <a:srgbClr val="000000"/>
              </a:solidFill>
              <a:latin typeface="Courier New"/>
            </a:endParaRPr>
          </a:p>
          <a:p>
            <a:r>
              <a:rPr lang="en-US" dirty="0">
                <a:solidFill>
                  <a:srgbClr val="000000"/>
                </a:solidFill>
                <a:latin typeface="Courier New"/>
              </a:rPr>
              <a:t>	Button1.</a:t>
            </a:r>
            <a:r>
              <a:rPr lang="en-US" dirty="0">
                <a:solidFill>
                  <a:srgbClr val="0000FF"/>
                </a:solidFill>
                <a:latin typeface="Georgia"/>
              </a:rPr>
              <a:t>Value</a:t>
            </a:r>
            <a:r>
              <a:rPr lang="en-US" dirty="0">
                <a:solidFill>
                  <a:srgbClr val="000000"/>
                </a:solidFill>
                <a:latin typeface="Courier New"/>
              </a:rPr>
              <a:t> = </a:t>
            </a:r>
            <a:r>
              <a:rPr lang="en-US" dirty="0">
                <a:solidFill>
                  <a:srgbClr val="808080"/>
                </a:solidFill>
                <a:latin typeface="Georgia"/>
              </a:rPr>
              <a:t>"</a:t>
            </a:r>
            <a:r>
              <a:rPr lang="en-US" dirty="0">
                <a:solidFill>
                  <a:srgbClr val="C00000"/>
                </a:solidFill>
                <a:latin typeface="Georgia"/>
              </a:rPr>
              <a:t>Hello!</a:t>
            </a:r>
            <a:r>
              <a:rPr lang="en-US" dirty="0">
                <a:solidFill>
                  <a:srgbClr val="808080"/>
                </a:solidFill>
                <a:latin typeface="Georgia"/>
              </a:rPr>
              <a:t>"</a:t>
            </a:r>
            <a:r>
              <a:rPr lang="en-US" dirty="0">
                <a:solidFill>
                  <a:srgbClr val="000000"/>
                </a:solidFill>
                <a:latin typeface="Courier New"/>
              </a:rPr>
              <a:t>;</a:t>
            </a:r>
          </a:p>
          <a:p>
            <a:r>
              <a:rPr lang="en-US" dirty="0">
                <a:solidFill>
                  <a:srgbClr val="008000"/>
                </a:solidFill>
                <a:latin typeface="Georgia"/>
              </a:rPr>
              <a:t>}</a:t>
            </a:r>
            <a:endParaRPr lang="en-US" b="0" i="0" dirty="0">
              <a:solidFill>
                <a:srgbClr val="000000"/>
              </a:solidFill>
              <a:latin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Viết code cho ASP.NET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533400" y="2971800"/>
            <a:ext cx="3533775" cy="2419350"/>
          </a:xfrm>
          <a:prstGeom prst="rect">
            <a:avLst/>
          </a:prstGeom>
          <a:noFill/>
          <a:ln w="9525">
            <a:noFill/>
            <a:miter lim="800000"/>
            <a:headEnd/>
            <a:tailEnd/>
          </a:ln>
        </p:spPr>
      </p:pic>
      <p:pic>
        <p:nvPicPr>
          <p:cNvPr id="35844" name="Picture 4"/>
          <p:cNvPicPr>
            <a:picLocks noChangeAspect="1" noChangeArrowheads="1"/>
          </p:cNvPicPr>
          <p:nvPr/>
        </p:nvPicPr>
        <p:blipFill>
          <a:blip r:embed="rId3" cstate="print"/>
          <a:srcRect/>
          <a:stretch>
            <a:fillRect/>
          </a:stretch>
        </p:blipFill>
        <p:spPr bwMode="auto">
          <a:xfrm>
            <a:off x="5181600" y="2057400"/>
            <a:ext cx="3533775" cy="2409825"/>
          </a:xfrm>
          <a:prstGeom prst="rect">
            <a:avLst/>
          </a:prstGeom>
          <a:noFill/>
          <a:ln w="9525">
            <a:noFill/>
            <a:miter lim="800000"/>
            <a:headEnd/>
            <a:tailEnd/>
          </a:ln>
        </p:spPr>
      </p:pic>
      <p:sp>
        <p:nvSpPr>
          <p:cNvPr id="10" name="Lightning Bolt 9"/>
          <p:cNvSpPr/>
          <p:nvPr/>
        </p:nvSpPr>
        <p:spPr>
          <a:xfrm rot="10011304">
            <a:off x="1447800" y="4191000"/>
            <a:ext cx="609600" cy="381000"/>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038600" y="35052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038600" y="3048000"/>
            <a:ext cx="1087477" cy="400110"/>
          </a:xfrm>
          <a:prstGeom prst="rect">
            <a:avLst/>
          </a:prstGeom>
          <a:noFill/>
        </p:spPr>
        <p:txBody>
          <a:bodyPr wrap="none" rtlCol="0">
            <a:spAutoFit/>
          </a:bodyPr>
          <a:lstStyle/>
          <a:p>
            <a:r>
              <a:rPr lang="en-US" sz="2000" i="1"/>
              <a:t>Respond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Viết code cho ASP.NET</a:t>
            </a:r>
          </a:p>
        </p:txBody>
      </p:sp>
      <p:sp>
        <p:nvSpPr>
          <p:cNvPr id="3" name="Content Placeholder 2"/>
          <p:cNvSpPr>
            <a:spLocks noGrp="1"/>
          </p:cNvSpPr>
          <p:nvPr>
            <p:ph idx="1"/>
          </p:nvPr>
        </p:nvSpPr>
        <p:spPr/>
        <p:txBody>
          <a:bodyPr/>
          <a:lstStyle/>
          <a:p>
            <a:r>
              <a:rPr lang="en-US" dirty="0"/>
              <a:t>Code </a:t>
            </a:r>
            <a:r>
              <a:rPr lang="en-US" dirty="0" err="1"/>
              <a:t>có</a:t>
            </a:r>
            <a:r>
              <a:rPr lang="en-US" dirty="0"/>
              <a:t> </a:t>
            </a:r>
            <a:r>
              <a:rPr lang="en-US" dirty="0" err="1"/>
              <a:t>thể</a:t>
            </a:r>
            <a:r>
              <a:rPr lang="en-US" dirty="0"/>
              <a:t> </a:t>
            </a:r>
            <a:r>
              <a:rPr lang="en-US" dirty="0" err="1"/>
              <a:t>viết</a:t>
            </a:r>
            <a:r>
              <a:rPr lang="en-US" dirty="0"/>
              <a:t> </a:t>
            </a:r>
            <a:r>
              <a:rPr lang="en-US" dirty="0" err="1"/>
              <a:t>trong</a:t>
            </a:r>
            <a:r>
              <a:rPr lang="en-US" dirty="0"/>
              <a:t> file *.aspx </a:t>
            </a:r>
            <a:r>
              <a:rPr lang="en-US" dirty="0" err="1"/>
              <a:t>theo</a:t>
            </a:r>
            <a:r>
              <a:rPr lang="en-US" dirty="0"/>
              <a:t> </a:t>
            </a:r>
            <a:r>
              <a:rPr lang="en-US" dirty="0" err="1"/>
              <a:t>các</a:t>
            </a:r>
            <a:r>
              <a:rPr lang="en-US" dirty="0"/>
              <a:t> </a:t>
            </a:r>
            <a:r>
              <a:rPr lang="en-US" dirty="0" err="1"/>
              <a:t>thẻ</a:t>
            </a:r>
            <a:r>
              <a:rPr lang="en-US" dirty="0"/>
              <a:t> </a:t>
            </a:r>
            <a:r>
              <a:rPr lang="en-US" dirty="0" err="1"/>
              <a:t>sau</a:t>
            </a:r>
            <a:r>
              <a:rPr lang="en-US" dirty="0"/>
              <a:t>:</a:t>
            </a:r>
          </a:p>
          <a:p>
            <a:pPr lvl="1"/>
            <a:r>
              <a:rPr lang="en-US" dirty="0"/>
              <a:t>&lt;% %&gt;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hàm</a:t>
            </a:r>
            <a:r>
              <a:rPr lang="en-US" dirty="0"/>
              <a:t>, </a:t>
            </a:r>
            <a:r>
              <a:rPr lang="en-US" dirty="0" err="1"/>
              <a:t>lớp</a:t>
            </a:r>
            <a:r>
              <a:rPr lang="en-US" dirty="0"/>
              <a:t> </a:t>
            </a:r>
            <a:r>
              <a:rPr lang="en-US" dirty="0" err="1"/>
              <a:t>trong</a:t>
            </a:r>
            <a:r>
              <a:rPr lang="en-US" dirty="0"/>
              <a:t> </a:t>
            </a:r>
            <a:r>
              <a:rPr lang="en-US" dirty="0" err="1"/>
              <a:t>thể</a:t>
            </a:r>
            <a:r>
              <a:rPr lang="en-US" dirty="0"/>
              <a:t> </a:t>
            </a:r>
            <a:r>
              <a:rPr lang="en-US" dirty="0" err="1"/>
              <a:t>hiện</a:t>
            </a:r>
            <a:r>
              <a:rPr lang="en-US" dirty="0"/>
              <a:t>.</a:t>
            </a:r>
          </a:p>
          <a:p>
            <a:pPr lvl="1"/>
            <a:r>
              <a:rPr lang="en-US" dirty="0"/>
              <a:t>&lt;%=%&gt;: </a:t>
            </a:r>
            <a:r>
              <a:rPr lang="en-US" dirty="0" err="1"/>
              <a:t>dùng</a:t>
            </a:r>
            <a:r>
              <a:rPr lang="en-US" dirty="0"/>
              <a:t> </a:t>
            </a:r>
            <a:r>
              <a:rPr lang="en-US" dirty="0" err="1"/>
              <a:t>để</a:t>
            </a:r>
            <a:r>
              <a:rPr lang="en-US" dirty="0"/>
              <a:t> </a:t>
            </a:r>
            <a:r>
              <a:rPr lang="en-US" dirty="0" err="1"/>
              <a:t>gọi</a:t>
            </a:r>
            <a:r>
              <a:rPr lang="en-US" dirty="0"/>
              <a:t> </a:t>
            </a:r>
            <a:r>
              <a:rPr lang="en-US" dirty="0" err="1"/>
              <a:t>giá</a:t>
            </a:r>
            <a:r>
              <a:rPr lang="en-US" dirty="0"/>
              <a:t> </a:t>
            </a:r>
            <a:r>
              <a:rPr lang="en-US" dirty="0" err="1"/>
              <a:t>trị</a:t>
            </a:r>
            <a:r>
              <a:rPr lang="en-US" dirty="0"/>
              <a:t> </a:t>
            </a:r>
            <a:r>
              <a:rPr lang="en-US" dirty="0" err="1"/>
              <a:t>từ</a:t>
            </a:r>
            <a:r>
              <a:rPr lang="en-US" dirty="0"/>
              <a:t> </a:t>
            </a:r>
            <a:r>
              <a:rPr lang="en-US" dirty="0" err="1"/>
              <a:t>biến</a:t>
            </a:r>
            <a:r>
              <a:rPr lang="en-US" dirty="0"/>
              <a:t>, </a:t>
            </a:r>
            <a:r>
              <a:rPr lang="en-US" dirty="0" err="1"/>
              <a:t>hàm</a:t>
            </a:r>
            <a:endParaRPr lang="en-US" dirty="0"/>
          </a:p>
          <a:p>
            <a:pPr lvl="1"/>
            <a:r>
              <a:rPr lang="en-US" dirty="0"/>
              <a:t>&lt;%#%&gt;: </a:t>
            </a:r>
            <a:r>
              <a:rPr lang="en-US" dirty="0" err="1"/>
              <a:t>lấy</a:t>
            </a:r>
            <a:r>
              <a:rPr lang="en-US" dirty="0"/>
              <a:t> </a:t>
            </a:r>
            <a:r>
              <a:rPr lang="en-US" dirty="0" err="1"/>
              <a:t>giá</a:t>
            </a:r>
            <a:r>
              <a:rPr lang="en-US" dirty="0"/>
              <a:t> </a:t>
            </a:r>
            <a:r>
              <a:rPr lang="en-US" dirty="0" err="1"/>
              <a:t>trị</a:t>
            </a:r>
            <a:r>
              <a:rPr lang="en-US" dirty="0"/>
              <a:t> </a:t>
            </a:r>
            <a:r>
              <a:rPr lang="en-US" dirty="0" err="1"/>
              <a:t>dùng</a:t>
            </a:r>
            <a:r>
              <a:rPr lang="en-US" dirty="0"/>
              <a:t> </a:t>
            </a:r>
            <a:r>
              <a:rPr lang="en-US" dirty="0" err="1"/>
              <a:t>trong</a:t>
            </a:r>
            <a:r>
              <a:rPr lang="en-US" dirty="0"/>
              <a:t> </a:t>
            </a:r>
            <a:r>
              <a:rPr lang="en-US" dirty="0" err="1"/>
              <a:t>trang</a:t>
            </a:r>
            <a:r>
              <a:rPr lang="en-US" dirty="0"/>
              <a:t> </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Viết</a:t>
            </a:r>
            <a:r>
              <a:rPr lang="en-US" dirty="0"/>
              <a:t> code </a:t>
            </a:r>
            <a:r>
              <a:rPr lang="en-US" dirty="0" err="1"/>
              <a:t>cho</a:t>
            </a:r>
            <a:r>
              <a:rPr lang="en-US" dirty="0"/>
              <a:t> ASP.NET</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8" name="Rectangle 7"/>
          <p:cNvSpPr/>
          <p:nvPr/>
        </p:nvSpPr>
        <p:spPr>
          <a:xfrm>
            <a:off x="1066800" y="2057400"/>
            <a:ext cx="6629400" cy="3416320"/>
          </a:xfrm>
          <a:prstGeom prst="rect">
            <a:avLst/>
          </a:prstGeom>
        </p:spPr>
        <p:txBody>
          <a:bodyPr wrap="square">
            <a:spAutoFit/>
          </a:bodyPr>
          <a:lstStyle/>
          <a:p>
            <a:r>
              <a:rPr lang="en-US" sz="2400" b="1" dirty="0">
                <a:effectLst>
                  <a:outerShdw blurRad="38100" dist="38100" dir="2700000" algn="tl">
                    <a:srgbClr val="000000">
                      <a:alpha val="43137"/>
                    </a:srgbClr>
                  </a:outerShdw>
                </a:effectLst>
                <a:latin typeface="Arial Narrow" pitchFamily="34" charset="0"/>
              </a:rPr>
              <a:t>&lt;body&gt;</a:t>
            </a:r>
          </a:p>
          <a:p>
            <a:r>
              <a:rPr lang="en-US" sz="2400" b="1" dirty="0">
                <a:effectLst>
                  <a:outerShdw blurRad="38100" dist="38100" dir="2700000" algn="tl">
                    <a:srgbClr val="000000">
                      <a:alpha val="43137"/>
                    </a:srgbClr>
                  </a:outerShdw>
                </a:effectLst>
                <a:latin typeface="Arial Narrow" pitchFamily="34" charset="0"/>
              </a:rPr>
              <a:t>    &lt;form </a:t>
            </a:r>
            <a:r>
              <a:rPr lang="en-US" sz="2400" b="1" dirty="0">
                <a:solidFill>
                  <a:schemeClr val="accent1"/>
                </a:solidFill>
                <a:effectLst>
                  <a:outerShdw blurRad="38100" dist="38100" dir="2700000" algn="tl">
                    <a:srgbClr val="000000">
                      <a:alpha val="43137"/>
                    </a:srgbClr>
                  </a:outerShdw>
                </a:effectLst>
                <a:latin typeface="Arial Narrow" pitchFamily="34" charset="0"/>
              </a:rPr>
              <a:t>id</a:t>
            </a:r>
            <a:r>
              <a:rPr lang="en-US" sz="2400" b="1" dirty="0">
                <a:effectLst>
                  <a:outerShdw blurRad="38100" dist="38100" dir="2700000" algn="tl">
                    <a:srgbClr val="000000">
                      <a:alpha val="43137"/>
                    </a:srgbClr>
                  </a:outerShdw>
                </a:effectLst>
                <a:latin typeface="Arial Narrow" pitchFamily="34" charset="0"/>
              </a:rPr>
              <a:t>="</a:t>
            </a:r>
            <a:r>
              <a:rPr lang="en-US" sz="2400" b="1" dirty="0">
                <a:solidFill>
                  <a:srgbClr val="FF0000"/>
                </a:solidFill>
                <a:effectLst>
                  <a:outerShdw blurRad="38100" dist="38100" dir="2700000" algn="tl">
                    <a:srgbClr val="000000">
                      <a:alpha val="43137"/>
                    </a:srgbClr>
                  </a:outerShdw>
                </a:effectLst>
                <a:latin typeface="Arial Narrow" pitchFamily="34" charset="0"/>
              </a:rPr>
              <a:t>form1</a:t>
            </a:r>
            <a:r>
              <a:rPr lang="en-US" sz="2400" b="1" dirty="0">
                <a:effectLst>
                  <a:outerShdw blurRad="38100" dist="38100" dir="2700000" algn="tl">
                    <a:srgbClr val="000000">
                      <a:alpha val="43137"/>
                    </a:srgbClr>
                  </a:outerShdw>
                </a:effectLst>
                <a:latin typeface="Arial Narrow" pitchFamily="34" charset="0"/>
              </a:rPr>
              <a:t>" </a:t>
            </a:r>
            <a:r>
              <a:rPr lang="en-US" sz="2400" b="1" dirty="0" err="1">
                <a:solidFill>
                  <a:schemeClr val="accent1"/>
                </a:solidFill>
                <a:effectLst>
                  <a:outerShdw blurRad="38100" dist="38100" dir="2700000" algn="tl">
                    <a:srgbClr val="000000">
                      <a:alpha val="43137"/>
                    </a:srgbClr>
                  </a:outerShdw>
                </a:effectLst>
                <a:latin typeface="Arial Narrow" pitchFamily="34" charset="0"/>
              </a:rPr>
              <a:t>runat</a:t>
            </a:r>
            <a:r>
              <a:rPr lang="en-US" sz="2400" b="1" dirty="0">
                <a:effectLst>
                  <a:outerShdw blurRad="38100" dist="38100" dir="2700000" algn="tl">
                    <a:srgbClr val="000000">
                      <a:alpha val="43137"/>
                    </a:srgbClr>
                  </a:outerShdw>
                </a:effectLst>
                <a:latin typeface="Arial Narrow" pitchFamily="34" charset="0"/>
              </a:rPr>
              <a:t>="</a:t>
            </a:r>
            <a:r>
              <a:rPr lang="en-US" sz="2400" b="1" dirty="0">
                <a:solidFill>
                  <a:srgbClr val="FF0000"/>
                </a:solidFill>
                <a:effectLst>
                  <a:outerShdw blurRad="38100" dist="38100" dir="2700000" algn="tl">
                    <a:srgbClr val="000000">
                      <a:alpha val="43137"/>
                    </a:srgbClr>
                  </a:outerShdw>
                </a:effectLst>
                <a:latin typeface="Arial Narrow" pitchFamily="34" charset="0"/>
              </a:rPr>
              <a:t>server</a:t>
            </a:r>
            <a:r>
              <a:rPr lang="en-US" sz="2400" b="1" dirty="0">
                <a:effectLst>
                  <a:outerShdw blurRad="38100" dist="38100" dir="2700000" algn="tl">
                    <a:srgbClr val="000000">
                      <a:alpha val="43137"/>
                    </a:srgbClr>
                  </a:outerShdw>
                </a:effectLst>
                <a:latin typeface="Arial Narrow" pitchFamily="34" charset="0"/>
              </a:rPr>
              <a:t>"&gt;</a:t>
            </a:r>
          </a:p>
          <a:p>
            <a:r>
              <a:rPr lang="en-US" sz="2400" b="1" dirty="0">
                <a:effectLst>
                  <a:outerShdw blurRad="38100" dist="38100" dir="2700000" algn="tl">
                    <a:srgbClr val="000000">
                      <a:alpha val="43137"/>
                    </a:srgbClr>
                  </a:outerShdw>
                </a:effectLst>
                <a:latin typeface="Arial Narrow" pitchFamily="34" charset="0"/>
              </a:rPr>
              <a:t>    &lt;div&gt;</a:t>
            </a:r>
          </a:p>
          <a:p>
            <a:r>
              <a:rPr lang="en-US" sz="2400" b="1" dirty="0">
                <a:effectLst>
                  <a:outerShdw blurRad="38100" dist="38100" dir="2700000" algn="tl">
                    <a:srgbClr val="000000">
                      <a:alpha val="43137"/>
                    </a:srgbClr>
                  </a:outerShdw>
                </a:effectLst>
                <a:latin typeface="Arial Narrow" pitchFamily="34" charset="0"/>
              </a:rPr>
              <a:t>        &lt;% </a:t>
            </a:r>
            <a:r>
              <a:rPr lang="en-US" sz="2400" b="1" dirty="0">
                <a:solidFill>
                  <a:srgbClr val="0070C0"/>
                </a:solidFill>
                <a:effectLst>
                  <a:outerShdw blurRad="38100" dist="38100" dir="2700000" algn="tl">
                    <a:srgbClr val="000000">
                      <a:alpha val="43137"/>
                    </a:srgbClr>
                  </a:outerShdw>
                </a:effectLst>
                <a:latin typeface="Arial Narrow" pitchFamily="34" charset="0"/>
              </a:rPr>
              <a:t>string</a:t>
            </a:r>
            <a:r>
              <a:rPr lang="en-US" sz="2400" b="1" dirty="0">
                <a:effectLst>
                  <a:outerShdw blurRad="38100" dist="38100" dir="2700000" algn="tl">
                    <a:srgbClr val="000000">
                      <a:alpha val="43137"/>
                    </a:srgbClr>
                  </a:outerShdw>
                </a:effectLst>
                <a:latin typeface="Arial Narrow" pitchFamily="34" charset="0"/>
              </a:rPr>
              <a:t> hello = "</a:t>
            </a:r>
            <a:r>
              <a:rPr lang="en-US" sz="2400" b="1" dirty="0">
                <a:solidFill>
                  <a:srgbClr val="FF0000"/>
                </a:solidFill>
                <a:effectLst>
                  <a:outerShdw blurRad="38100" dist="38100" dir="2700000" algn="tl">
                    <a:srgbClr val="000000">
                      <a:alpha val="43137"/>
                    </a:srgbClr>
                  </a:outerShdw>
                </a:effectLst>
                <a:latin typeface="Arial Narrow" pitchFamily="34" charset="0"/>
              </a:rPr>
              <a:t>Hello ASP.NET World!</a:t>
            </a:r>
            <a:r>
              <a:rPr lang="en-US" sz="2400" b="1" dirty="0">
                <a:effectLst>
                  <a:outerShdw blurRad="38100" dist="38100" dir="2700000" algn="tl">
                    <a:srgbClr val="000000">
                      <a:alpha val="43137"/>
                    </a:srgbClr>
                  </a:outerShdw>
                </a:effectLst>
                <a:latin typeface="Arial Narrow" pitchFamily="34" charset="0"/>
              </a:rPr>
              <a:t>"; %&gt;</a:t>
            </a:r>
          </a:p>
          <a:p>
            <a:r>
              <a:rPr lang="en-US" sz="2400" b="1" dirty="0">
                <a:effectLst>
                  <a:outerShdw blurRad="38100" dist="38100" dir="2700000" algn="tl">
                    <a:srgbClr val="000000">
                      <a:alpha val="43137"/>
                    </a:srgbClr>
                  </a:outerShdw>
                </a:effectLst>
                <a:latin typeface="Arial Narrow" pitchFamily="34" charset="0"/>
              </a:rPr>
              <a:t>        	</a:t>
            </a:r>
          </a:p>
          <a:p>
            <a:r>
              <a:rPr lang="en-US" sz="2400" b="1" dirty="0">
                <a:effectLst>
                  <a:outerShdw blurRad="38100" dist="38100" dir="2700000" algn="tl">
                    <a:srgbClr val="000000">
                      <a:alpha val="43137"/>
                    </a:srgbClr>
                  </a:outerShdw>
                </a:effectLst>
                <a:latin typeface="Arial Narrow" pitchFamily="34" charset="0"/>
              </a:rPr>
              <a:t>	</a:t>
            </a:r>
            <a:r>
              <a:rPr lang="en-US" sz="2400" b="1" dirty="0" err="1">
                <a:effectLst>
                  <a:outerShdw blurRad="38100" dist="38100" dir="2700000" algn="tl">
                    <a:srgbClr val="000000">
                      <a:alpha val="43137"/>
                    </a:srgbClr>
                  </a:outerShdw>
                </a:effectLst>
              </a:rPr>
              <a:t>Biến</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khai</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báo</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có</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giá</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trị</a:t>
            </a:r>
            <a:r>
              <a:rPr lang="en-US" sz="2400" b="1" dirty="0">
                <a:effectLst>
                  <a:outerShdw blurRad="38100" dist="38100" dir="2700000" algn="tl">
                    <a:srgbClr val="000000">
                      <a:alpha val="43137"/>
                    </a:srgbClr>
                  </a:outerShdw>
                </a:effectLst>
                <a:latin typeface="Arial Narrow" pitchFamily="34" charset="0"/>
              </a:rPr>
              <a:t>: &lt;%=hello %&gt;</a:t>
            </a:r>
          </a:p>
          <a:p>
            <a:r>
              <a:rPr lang="en-US" sz="2400" b="1" dirty="0">
                <a:effectLst>
                  <a:outerShdw blurRad="38100" dist="38100" dir="2700000" algn="tl">
                    <a:srgbClr val="000000">
                      <a:alpha val="43137"/>
                    </a:srgbClr>
                  </a:outerShdw>
                </a:effectLst>
                <a:latin typeface="Arial Narrow" pitchFamily="34" charset="0"/>
              </a:rPr>
              <a:t>    &lt;/div&gt;</a:t>
            </a:r>
          </a:p>
          <a:p>
            <a:r>
              <a:rPr lang="en-US" sz="2400" b="1" dirty="0">
                <a:effectLst>
                  <a:outerShdw blurRad="38100" dist="38100" dir="2700000" algn="tl">
                    <a:srgbClr val="000000">
                      <a:alpha val="43137"/>
                    </a:srgbClr>
                  </a:outerShdw>
                </a:effectLst>
                <a:latin typeface="Arial Narrow" pitchFamily="34" charset="0"/>
              </a:rPr>
              <a:t>    &lt;/form&gt;</a:t>
            </a:r>
          </a:p>
          <a:p>
            <a:r>
              <a:rPr lang="en-US" sz="2400" b="1" dirty="0">
                <a:effectLst>
                  <a:outerShdw blurRad="38100" dist="38100" dir="2700000" algn="tl">
                    <a:srgbClr val="000000">
                      <a:alpha val="43137"/>
                    </a:srgbClr>
                  </a:outerShdw>
                </a:effectLst>
                <a:latin typeface="Arial Narrow" pitchFamily="34" charset="0"/>
              </a:rPr>
              <a:t>&lt;/body&gt;</a:t>
            </a:r>
          </a:p>
        </p:txBody>
      </p:sp>
      <p:sp>
        <p:nvSpPr>
          <p:cNvPr id="9" name="Rounded Rectangle 8"/>
          <p:cNvSpPr/>
          <p:nvPr/>
        </p:nvSpPr>
        <p:spPr>
          <a:xfrm>
            <a:off x="1696204" y="3169669"/>
            <a:ext cx="5542796" cy="4325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0" y="1905000"/>
            <a:ext cx="1962397" cy="461665"/>
          </a:xfrm>
          <a:prstGeom prst="rect">
            <a:avLst/>
          </a:prstGeom>
          <a:noFill/>
        </p:spPr>
        <p:txBody>
          <a:bodyPr wrap="none" rtlCol="0">
            <a:spAutoFit/>
          </a:bodyPr>
          <a:lstStyle/>
          <a:p>
            <a:r>
              <a:rPr lang="en-US" sz="2400" b="1" i="1" dirty="0" err="1">
                <a:latin typeface="Times New Roman" pitchFamily="18" charset="0"/>
                <a:cs typeface="Times New Roman" pitchFamily="18" charset="0"/>
              </a:rPr>
              <a:t>Khai</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báo</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biến</a:t>
            </a:r>
            <a:endParaRPr lang="en-US" sz="2400" b="1" i="1" dirty="0">
              <a:latin typeface="Times New Roman" pitchFamily="18" charset="0"/>
              <a:cs typeface="Times New Roman" pitchFamily="18" charset="0"/>
            </a:endParaRPr>
          </a:p>
        </p:txBody>
      </p:sp>
      <p:cxnSp>
        <p:nvCxnSpPr>
          <p:cNvPr id="12" name="Straight Arrow Connector 11"/>
          <p:cNvCxnSpPr>
            <a:stCxn id="10" idx="1"/>
          </p:cNvCxnSpPr>
          <p:nvPr/>
        </p:nvCxnSpPr>
        <p:spPr>
          <a:xfrm flipH="1">
            <a:off x="5562600" y="2135833"/>
            <a:ext cx="1295400" cy="988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34200" y="5334000"/>
            <a:ext cx="1891865" cy="461665"/>
          </a:xfrm>
          <a:prstGeom prst="rect">
            <a:avLst/>
          </a:prstGeom>
          <a:noFill/>
        </p:spPr>
        <p:txBody>
          <a:bodyPr wrap="none" rtlCol="0">
            <a:spAutoFit/>
          </a:bodyPr>
          <a:lstStyle/>
          <a:p>
            <a:r>
              <a:rPr lang="en-US" sz="2400" b="1" i="1" dirty="0" err="1">
                <a:latin typeface="Times New Roman" pitchFamily="18" charset="0"/>
                <a:cs typeface="Times New Roman" pitchFamily="18" charset="0"/>
              </a:rPr>
              <a:t>Sử</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dụng</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biến</a:t>
            </a:r>
            <a:endParaRPr lang="en-US" sz="2400" b="1" i="1" dirty="0">
              <a:latin typeface="Times New Roman" pitchFamily="18" charset="0"/>
              <a:cs typeface="Times New Roman" pitchFamily="18" charset="0"/>
            </a:endParaRPr>
          </a:p>
        </p:txBody>
      </p:sp>
      <p:cxnSp>
        <p:nvCxnSpPr>
          <p:cNvPr id="14" name="Straight Arrow Connector 13"/>
          <p:cNvCxnSpPr>
            <a:stCxn id="13" idx="1"/>
            <a:endCxn id="16" idx="2"/>
          </p:cNvCxnSpPr>
          <p:nvPr/>
        </p:nvCxnSpPr>
        <p:spPr>
          <a:xfrm flipH="1" flipV="1">
            <a:off x="5905500" y="4343400"/>
            <a:ext cx="1028700" cy="1221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029200" y="3962400"/>
            <a:ext cx="17526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Viết code cho ASP.NET</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6"/>
          <p:cNvSpPr/>
          <p:nvPr/>
        </p:nvSpPr>
        <p:spPr>
          <a:xfrm>
            <a:off x="533400" y="1752600"/>
            <a:ext cx="7391400" cy="2585323"/>
          </a:xfrm>
          <a:prstGeom prst="rect">
            <a:avLst/>
          </a:prstGeom>
          <a:solidFill>
            <a:schemeClr val="accent4">
              <a:lumMod val="60000"/>
              <a:lumOff val="40000"/>
            </a:schemeClr>
          </a:solidFill>
          <a:ln>
            <a:solidFill>
              <a:schemeClr val="accent1">
                <a:shade val="50000"/>
              </a:schemeClr>
            </a:solidFill>
          </a:ln>
        </p:spPr>
        <p:txBody>
          <a:bodyPr wrap="square">
            <a:spAutoFit/>
          </a:bodyPr>
          <a:lstStyle/>
          <a:p>
            <a:r>
              <a:rPr lang="en-US">
                <a:latin typeface="Arial Narrow" pitchFamily="34" charset="0"/>
              </a:rPr>
              <a:t>&lt;body&gt;</a:t>
            </a:r>
          </a:p>
          <a:p>
            <a:r>
              <a:rPr lang="en-US">
                <a:latin typeface="Arial Narrow" pitchFamily="34" charset="0"/>
              </a:rPr>
              <a:t>    &lt;form id="form1" runat="server"&gt;</a:t>
            </a:r>
          </a:p>
          <a:p>
            <a:r>
              <a:rPr lang="en-US">
                <a:latin typeface="Arial Narrow" pitchFamily="34" charset="0"/>
              </a:rPr>
              <a:t>    &lt;div&gt;</a:t>
            </a:r>
          </a:p>
          <a:p>
            <a:r>
              <a:rPr lang="en-US">
                <a:latin typeface="Arial Narrow" pitchFamily="34" charset="0"/>
              </a:rPr>
              <a:t>        &lt;asp:Label ID="Label1" runat="server" Text="Gán giá trị: "&gt;&lt;/asp:Label&gt;</a:t>
            </a:r>
          </a:p>
          <a:p>
            <a:r>
              <a:rPr lang="en-US">
                <a:latin typeface="Arial Narrow" pitchFamily="34" charset="0"/>
              </a:rPr>
              <a:t>        &lt;br /&gt;</a:t>
            </a:r>
          </a:p>
          <a:p>
            <a:r>
              <a:rPr lang="en-US">
                <a:latin typeface="Arial Narrow" pitchFamily="34" charset="0"/>
              </a:rPr>
              <a:t>        Lấy giá trị từ code behind: &lt;%=</a:t>
            </a:r>
            <a:r>
              <a:rPr lang="en-US" b="1">
                <a:solidFill>
                  <a:srgbClr val="FF0000"/>
                </a:solidFill>
                <a:effectLst>
                  <a:outerShdw blurRad="38100" dist="38100" dir="2700000" algn="tl">
                    <a:srgbClr val="000000">
                      <a:alpha val="43137"/>
                    </a:srgbClr>
                  </a:outerShdw>
                </a:effectLst>
                <a:latin typeface="Arial Narrow" pitchFamily="34" charset="0"/>
              </a:rPr>
              <a:t>CodeBehindData</a:t>
            </a:r>
            <a:r>
              <a:rPr lang="en-US">
                <a:effectLst>
                  <a:outerShdw blurRad="38100" dist="38100" dir="2700000" algn="tl">
                    <a:srgbClr val="000000">
                      <a:alpha val="43137"/>
                    </a:srgbClr>
                  </a:outerShdw>
                </a:effectLst>
                <a:latin typeface="Arial Narrow" pitchFamily="34" charset="0"/>
              </a:rPr>
              <a:t> </a:t>
            </a:r>
            <a:r>
              <a:rPr lang="en-US">
                <a:latin typeface="Arial Narrow" pitchFamily="34" charset="0"/>
              </a:rPr>
              <a:t>%&gt;</a:t>
            </a:r>
          </a:p>
          <a:p>
            <a:r>
              <a:rPr lang="en-US">
                <a:latin typeface="Arial Narrow" pitchFamily="34" charset="0"/>
              </a:rPr>
              <a:t>    &lt;/div&gt;</a:t>
            </a:r>
          </a:p>
          <a:p>
            <a:r>
              <a:rPr lang="en-US">
                <a:latin typeface="Arial Narrow" pitchFamily="34" charset="0"/>
              </a:rPr>
              <a:t>    &lt;/form&gt;</a:t>
            </a:r>
          </a:p>
          <a:p>
            <a:r>
              <a:rPr lang="en-US">
                <a:latin typeface="Arial Narrow" pitchFamily="34" charset="0"/>
              </a:rPr>
              <a:t>&lt;/body&gt;</a:t>
            </a:r>
          </a:p>
        </p:txBody>
      </p:sp>
      <p:sp>
        <p:nvSpPr>
          <p:cNvPr id="8" name="Rectangle 7"/>
          <p:cNvSpPr/>
          <p:nvPr/>
        </p:nvSpPr>
        <p:spPr>
          <a:xfrm>
            <a:off x="2590800" y="3657600"/>
            <a:ext cx="6096000" cy="258532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schemeClr>
            </a:solidFill>
          </a:ln>
        </p:spPr>
        <p:txBody>
          <a:bodyPr wrap="square">
            <a:spAutoFit/>
          </a:bodyPr>
          <a:lstStyle/>
          <a:p>
            <a:r>
              <a:rPr lang="en-US"/>
              <a:t> public partial class WebForm1 : System.Web.UI.Page</a:t>
            </a:r>
          </a:p>
          <a:p>
            <a:r>
              <a:rPr lang="en-US"/>
              <a:t>    {</a:t>
            </a:r>
          </a:p>
          <a:p>
            <a:r>
              <a:rPr lang="en-US"/>
              <a:t>        </a:t>
            </a:r>
            <a:r>
              <a:rPr lang="en-US">
                <a:solidFill>
                  <a:srgbClr val="FF0000"/>
                </a:solidFill>
                <a:effectLst>
                  <a:outerShdw blurRad="38100" dist="38100" dir="2700000" algn="tl">
                    <a:srgbClr val="000000">
                      <a:alpha val="43137"/>
                    </a:srgbClr>
                  </a:outerShdw>
                </a:effectLst>
              </a:rPr>
              <a:t>protected</a:t>
            </a:r>
            <a:r>
              <a:rPr lang="en-US">
                <a:effectLst>
                  <a:outerShdw blurRad="38100" dist="38100" dir="2700000" algn="tl">
                    <a:srgbClr val="000000">
                      <a:alpha val="43137"/>
                    </a:srgbClr>
                  </a:outerShdw>
                </a:effectLst>
              </a:rPr>
              <a:t> </a:t>
            </a:r>
            <a:r>
              <a:rPr lang="en-US"/>
              <a:t>string CodeBehindData;</a:t>
            </a:r>
          </a:p>
          <a:p>
            <a:r>
              <a:rPr lang="en-US"/>
              <a:t>        protected void Page_Load(object sender, EventArgs e)</a:t>
            </a:r>
          </a:p>
          <a:p>
            <a:r>
              <a:rPr lang="en-US"/>
              <a:t>        {</a:t>
            </a:r>
          </a:p>
          <a:p>
            <a:r>
              <a:rPr lang="en-US"/>
              <a:t>            CodeBehindData = "Hello ASP.NET World!";</a:t>
            </a:r>
          </a:p>
          <a:p>
            <a:r>
              <a:rPr lang="en-US"/>
              <a:t>            Label1.Text = CodeBehindData;</a:t>
            </a:r>
          </a:p>
          <a:p>
            <a:r>
              <a:rPr lang="en-US"/>
              <a:t>        }</a:t>
            </a:r>
          </a:p>
          <a:p>
            <a:r>
              <a:rPr lang="en-US"/>
              <a:t>    }</a:t>
            </a:r>
          </a:p>
        </p:txBody>
      </p:sp>
      <p:sp>
        <p:nvSpPr>
          <p:cNvPr id="9" name="TextBox 8"/>
          <p:cNvSpPr txBox="1"/>
          <p:nvPr/>
        </p:nvSpPr>
        <p:spPr>
          <a:xfrm>
            <a:off x="6934200" y="1752600"/>
            <a:ext cx="992579" cy="369332"/>
          </a:xfrm>
          <a:prstGeom prst="rect">
            <a:avLst/>
          </a:prstGeom>
          <a:noFill/>
        </p:spPr>
        <p:txBody>
          <a:bodyPr wrap="none" rtlCol="0">
            <a:spAutoFit/>
          </a:bodyPr>
          <a:lstStyle/>
          <a:p>
            <a:r>
              <a:rPr lang="en-US" b="1">
                <a:latin typeface="Arial Black" pitchFamily="34" charset="0"/>
                <a:cs typeface="Aharoni" pitchFamily="2" charset="-79"/>
              </a:rPr>
              <a:t>*.aspx</a:t>
            </a:r>
          </a:p>
        </p:txBody>
      </p:sp>
      <p:sp>
        <p:nvSpPr>
          <p:cNvPr id="10" name="TextBox 9"/>
          <p:cNvSpPr txBox="1"/>
          <p:nvPr/>
        </p:nvSpPr>
        <p:spPr>
          <a:xfrm>
            <a:off x="7315200" y="5867400"/>
            <a:ext cx="1364476" cy="369332"/>
          </a:xfrm>
          <a:prstGeom prst="rect">
            <a:avLst/>
          </a:prstGeom>
          <a:noFill/>
        </p:spPr>
        <p:txBody>
          <a:bodyPr wrap="none" rtlCol="0">
            <a:spAutoFit/>
          </a:bodyPr>
          <a:lstStyle/>
          <a:p>
            <a:r>
              <a:rPr lang="en-US" b="1">
                <a:latin typeface="Arial Black" pitchFamily="34" charset="0"/>
                <a:cs typeface="Aharoni" pitchFamily="2" charset="-79"/>
              </a:rPr>
              <a:t>*.aspx.cs</a:t>
            </a:r>
          </a:p>
        </p:txBody>
      </p:sp>
      <p:sp>
        <p:nvSpPr>
          <p:cNvPr id="11" name="TextBox 10"/>
          <p:cNvSpPr txBox="1"/>
          <p:nvPr/>
        </p:nvSpPr>
        <p:spPr>
          <a:xfrm>
            <a:off x="609600" y="4724400"/>
            <a:ext cx="18288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i="1" dirty="0" err="1">
                <a:latin typeface="Times New Roman" pitchFamily="18" charset="0"/>
                <a:cs typeface="Times New Roman" pitchFamily="18" charset="0"/>
              </a:rPr>
              <a:t>Khai</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báo</a:t>
            </a:r>
            <a:r>
              <a:rPr lang="en-US" i="1" dirty="0">
                <a:latin typeface="Times New Roman" pitchFamily="18" charset="0"/>
                <a:cs typeface="Times New Roman" pitchFamily="18" charset="0"/>
              </a:rPr>
              <a:t> </a:t>
            </a:r>
            <a:r>
              <a:rPr lang="en-US" i="1" dirty="0">
                <a:solidFill>
                  <a:srgbClr val="FF0000"/>
                </a:solidFill>
                <a:latin typeface="Times New Roman" pitchFamily="18" charset="0"/>
                <a:cs typeface="Times New Roman" pitchFamily="18" charset="0"/>
              </a:rPr>
              <a:t>public</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hoặc</a:t>
            </a:r>
            <a:r>
              <a:rPr lang="en-US" i="1" dirty="0">
                <a:latin typeface="Times New Roman" pitchFamily="18" charset="0"/>
                <a:cs typeface="Times New Roman" pitchFamily="18" charset="0"/>
              </a:rPr>
              <a:t> </a:t>
            </a:r>
            <a:r>
              <a:rPr lang="en-US" i="1" dirty="0">
                <a:solidFill>
                  <a:srgbClr val="FF0000"/>
                </a:solidFill>
                <a:latin typeface="Times New Roman" pitchFamily="18" charset="0"/>
                <a:cs typeface="Times New Roman" pitchFamily="18" charset="0"/>
              </a:rPr>
              <a:t>protected</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để</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truy</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xuất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trong</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aspx</a:t>
            </a:r>
            <a:endParaRPr lang="en-US" i="1" dirty="0">
              <a:latin typeface="Times New Roman" pitchFamily="18" charset="0"/>
              <a:cs typeface="Times New Roman" pitchFamily="18" charset="0"/>
            </a:endParaRPr>
          </a:p>
        </p:txBody>
      </p:sp>
      <p:cxnSp>
        <p:nvCxnSpPr>
          <p:cNvPr id="12" name="Straight Arrow Connector 11"/>
          <p:cNvCxnSpPr/>
          <p:nvPr/>
        </p:nvCxnSpPr>
        <p:spPr>
          <a:xfrm flipV="1">
            <a:off x="2209800" y="44958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Tổng quan lập trình UD Web</a:t>
            </a:r>
          </a:p>
        </p:txBody>
      </p:sp>
      <p:sp>
        <p:nvSpPr>
          <p:cNvPr id="3" name="Content Placeholder 2"/>
          <p:cNvSpPr>
            <a:spLocks noGrp="1"/>
          </p:cNvSpPr>
          <p:nvPr>
            <p:ph idx="1"/>
          </p:nvPr>
        </p:nvSpPr>
        <p:spPr/>
        <p:txBody>
          <a:bodyPr/>
          <a:lstStyle/>
          <a:p>
            <a:r>
              <a:rPr lang="en-US"/>
              <a:t>Ứng dụng Web là hệ thống phức tạp</a:t>
            </a:r>
          </a:p>
        </p:txBody>
      </p:sp>
      <p:sp>
        <p:nvSpPr>
          <p:cNvPr id="4" name="Rounded Rectangle 3"/>
          <p:cNvSpPr/>
          <p:nvPr/>
        </p:nvSpPr>
        <p:spPr>
          <a:xfrm>
            <a:off x="1600200" y="2362200"/>
            <a:ext cx="6172200" cy="381000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191000" y="4800600"/>
            <a:ext cx="19050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Phần cứng</a:t>
            </a:r>
          </a:p>
        </p:txBody>
      </p:sp>
      <p:sp>
        <p:nvSpPr>
          <p:cNvPr id="7" name="Rounded Rectangle 6"/>
          <p:cNvSpPr/>
          <p:nvPr/>
        </p:nvSpPr>
        <p:spPr>
          <a:xfrm>
            <a:off x="1981200" y="4800600"/>
            <a:ext cx="19050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Phần mềm</a:t>
            </a:r>
          </a:p>
        </p:txBody>
      </p:sp>
      <p:sp>
        <p:nvSpPr>
          <p:cNvPr id="8" name="Rounded Rectangle 7"/>
          <p:cNvSpPr/>
          <p:nvPr/>
        </p:nvSpPr>
        <p:spPr>
          <a:xfrm>
            <a:off x="4191000" y="3657600"/>
            <a:ext cx="19050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Giao thức</a:t>
            </a:r>
          </a:p>
        </p:txBody>
      </p:sp>
      <p:sp>
        <p:nvSpPr>
          <p:cNvPr id="9" name="Rounded Rectangle 8"/>
          <p:cNvSpPr/>
          <p:nvPr/>
        </p:nvSpPr>
        <p:spPr>
          <a:xfrm>
            <a:off x="1905000" y="3657600"/>
            <a:ext cx="19050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Ngôn ngữ</a:t>
            </a:r>
          </a:p>
        </p:txBody>
      </p:sp>
      <p:sp>
        <p:nvSpPr>
          <p:cNvPr id="10" name="Rounded Rectangle 9"/>
          <p:cNvSpPr/>
          <p:nvPr/>
        </p:nvSpPr>
        <p:spPr>
          <a:xfrm>
            <a:off x="3048000" y="2514600"/>
            <a:ext cx="1905000" cy="9906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rPr>
              <a:t>Giao diện</a:t>
            </a:r>
          </a:p>
        </p:txBody>
      </p:sp>
      <p:sp>
        <p:nvSpPr>
          <p:cNvPr id="11" name="TextBox 10"/>
          <p:cNvSpPr txBox="1"/>
          <p:nvPr/>
        </p:nvSpPr>
        <p:spPr>
          <a:xfrm>
            <a:off x="5257800" y="2514600"/>
            <a:ext cx="2297809" cy="461665"/>
          </a:xfrm>
          <a:prstGeom prst="rect">
            <a:avLst/>
          </a:prstGeom>
          <a:noFill/>
        </p:spPr>
        <p:txBody>
          <a:bodyPr wrap="none" rtlCol="0">
            <a:spAutoFit/>
          </a:bodyPr>
          <a:lstStyle/>
          <a:p>
            <a:r>
              <a:rPr lang="en-US" sz="2400" b="1">
                <a:solidFill>
                  <a:schemeClr val="bg1"/>
                </a:solidFill>
              </a:rPr>
              <a:t>Web Application</a:t>
            </a:r>
          </a:p>
        </p:txBody>
      </p:sp>
      <p:sp>
        <p:nvSpPr>
          <p:cNvPr id="15" name="Date Placeholder 14"/>
          <p:cNvSpPr>
            <a:spLocks noGrp="1"/>
          </p:cNvSpPr>
          <p:nvPr>
            <p:ph type="dt" sz="half" idx="10"/>
          </p:nvPr>
        </p:nvSpPr>
        <p:spPr/>
        <p:txBody>
          <a:bodyPr/>
          <a:lstStyle/>
          <a:p>
            <a:fld id="{1AC9717A-DAE9-42BC-9037-239B76822EBD}" type="datetime1">
              <a:rPr lang="en-US" smtClean="0"/>
              <a:pPr/>
              <a:t>12/26/2022</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17" name="Footer Placeholder 16"/>
          <p:cNvSpPr>
            <a:spLocks noGrp="1"/>
          </p:cNvSpPr>
          <p:nvPr>
            <p:ph type="ftr" sz="quarter" idx="11"/>
          </p:nvPr>
        </p:nvSpPr>
        <p:spPr/>
        <p:txBody>
          <a:bodyPr/>
          <a:lstStyle/>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Page</a:t>
            </a:r>
          </a:p>
        </p:txBody>
      </p:sp>
      <p:sp>
        <p:nvSpPr>
          <p:cNvPr id="3" name="Content Placeholder 2"/>
          <p:cNvSpPr>
            <a:spLocks noGrp="1"/>
          </p:cNvSpPr>
          <p:nvPr>
            <p:ph idx="1"/>
          </p:nvPr>
        </p:nvSpPr>
        <p:spPr/>
        <p:txBody>
          <a:bodyPr/>
          <a:lstStyle/>
          <a:p>
            <a:r>
              <a:rPr lang="en-US" i="1" dirty="0"/>
              <a:t>Page life cycle</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18" name="TextBox 17"/>
          <p:cNvSpPr txBox="1"/>
          <p:nvPr/>
        </p:nvSpPr>
        <p:spPr>
          <a:xfrm>
            <a:off x="5791200" y="1143000"/>
            <a:ext cx="2971800" cy="646331"/>
          </a:xfrm>
          <a:prstGeom prst="rect">
            <a:avLst/>
          </a:prstGeom>
          <a:noFill/>
        </p:spPr>
        <p:txBody>
          <a:bodyPr wrap="square" rtlCol="0">
            <a:spAutoFit/>
          </a:bodyPr>
          <a:lstStyle/>
          <a:p>
            <a:pPr algn="ctr"/>
            <a:r>
              <a:rPr lang="en-US" b="1" i="1" dirty="0">
                <a:latin typeface="Times New Roman" pitchFamily="18" charset="0"/>
                <a:cs typeface="Times New Roman" pitchFamily="18" charset="0"/>
              </a:rPr>
              <a:t>Minh </a:t>
            </a:r>
            <a:r>
              <a:rPr lang="en-US" b="1" i="1" dirty="0" err="1">
                <a:latin typeface="Times New Roman" pitchFamily="18" charset="0"/>
                <a:cs typeface="Times New Roman" pitchFamily="18" charset="0"/>
              </a:rPr>
              <a:t>họa</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các</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sự</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kiện</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khi</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trang</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được</a:t>
            </a:r>
            <a:r>
              <a:rPr lang="en-US" b="1" i="1" dirty="0">
                <a:latin typeface="Times New Roman" pitchFamily="18" charset="0"/>
                <a:cs typeface="Times New Roman" pitchFamily="18" charset="0"/>
              </a:rPr>
              <a:t> view</a:t>
            </a:r>
          </a:p>
        </p:txBody>
      </p:sp>
      <p:sp>
        <p:nvSpPr>
          <p:cNvPr id="15" name="AutoShape 2"/>
          <p:cNvSpPr>
            <a:spLocks noChangeArrowheads="1"/>
          </p:cNvSpPr>
          <p:nvPr/>
        </p:nvSpPr>
        <p:spPr bwMode="auto">
          <a:xfrm>
            <a:off x="7086600" y="1828800"/>
            <a:ext cx="990600" cy="4267200"/>
          </a:xfrm>
          <a:prstGeom prst="downArrow">
            <a:avLst>
              <a:gd name="adj1" fmla="val 50000"/>
              <a:gd name="adj2" fmla="val 69095"/>
            </a:avLst>
          </a:prstGeom>
          <a:solidFill>
            <a:schemeClr val="tx1">
              <a:alpha val="70000"/>
            </a:schemeClr>
          </a:solidFill>
          <a:ln w="9525">
            <a:solidFill>
              <a:srgbClr val="FFFF99"/>
            </a:solidFill>
            <a:miter lim="800000"/>
            <a:headEnd/>
            <a:tailEnd/>
          </a:ln>
          <a:effectLst/>
        </p:spPr>
        <p:txBody>
          <a:bodyPr wrap="none" anchor="ctr"/>
          <a:lstStyle/>
          <a:p>
            <a:endParaRPr lang="en-US"/>
          </a:p>
        </p:txBody>
      </p:sp>
      <p:sp>
        <p:nvSpPr>
          <p:cNvPr id="17" name="Rectangle 3"/>
          <p:cNvSpPr>
            <a:spLocks noChangeArrowheads="1"/>
          </p:cNvSpPr>
          <p:nvPr/>
        </p:nvSpPr>
        <p:spPr bwMode="auto">
          <a:xfrm>
            <a:off x="457200" y="3962400"/>
            <a:ext cx="73152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4"/>
          <p:cNvSpPr>
            <a:spLocks noChangeArrowheads="1"/>
          </p:cNvSpPr>
          <p:nvPr/>
        </p:nvSpPr>
        <p:spPr bwMode="auto">
          <a:xfrm>
            <a:off x="457200" y="3222625"/>
            <a:ext cx="73152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Text Box 6"/>
          <p:cNvSpPr txBox="1">
            <a:spLocks noChangeArrowheads="1"/>
          </p:cNvSpPr>
          <p:nvPr/>
        </p:nvSpPr>
        <p:spPr bwMode="auto">
          <a:xfrm>
            <a:off x="2971800" y="2590800"/>
            <a:ext cx="4648200" cy="531812"/>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tIns="27432" bIns="27432" anchor="ctr"/>
          <a:lstStyle/>
          <a:p>
            <a:pPr algn="ctr" eaLnBrk="0" hangingPunct="0"/>
            <a:r>
              <a:rPr lang="en-US" sz="2800" b="1">
                <a:solidFill>
                  <a:schemeClr val="bg2"/>
                </a:solidFill>
                <a:latin typeface="Arial Narrow" pitchFamily="34" charset="0"/>
              </a:rPr>
              <a:t>Page.Load</a:t>
            </a:r>
          </a:p>
        </p:txBody>
      </p:sp>
      <p:sp>
        <p:nvSpPr>
          <p:cNvPr id="21" name="Text Box 7"/>
          <p:cNvSpPr txBox="1">
            <a:spLocks noChangeArrowheads="1"/>
          </p:cNvSpPr>
          <p:nvPr/>
        </p:nvSpPr>
        <p:spPr bwMode="auto">
          <a:xfrm>
            <a:off x="2971800" y="4725987"/>
            <a:ext cx="4648200" cy="531813"/>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wrap="none" tIns="27432" bIns="27432" anchor="ctr"/>
          <a:lstStyle/>
          <a:p>
            <a:pPr algn="ctr" eaLnBrk="0" hangingPunct="0"/>
            <a:r>
              <a:rPr lang="en-US" sz="2800" b="1">
                <a:solidFill>
                  <a:schemeClr val="bg2"/>
                </a:solidFill>
                <a:latin typeface="Arial Narrow" pitchFamily="34" charset="0"/>
              </a:rPr>
              <a:t>Page.Unload</a:t>
            </a:r>
          </a:p>
        </p:txBody>
      </p:sp>
      <p:sp>
        <p:nvSpPr>
          <p:cNvPr id="22" name="Text Box 8"/>
          <p:cNvSpPr txBox="1">
            <a:spLocks noChangeArrowheads="1"/>
          </p:cNvSpPr>
          <p:nvPr/>
        </p:nvSpPr>
        <p:spPr bwMode="auto">
          <a:xfrm>
            <a:off x="2971800" y="3278188"/>
            <a:ext cx="4648200" cy="531812"/>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type="none" w="sm" len="sm"/>
            <a:tailEnd type="none" w="sm" len="sm"/>
          </a:ln>
          <a:effectLst>
            <a:outerShdw dist="53882" dir="2700000" algn="ctr" rotWithShape="0">
              <a:srgbClr val="C0C0C0"/>
            </a:outerShdw>
          </a:effectLst>
        </p:spPr>
        <p:txBody>
          <a:bodyPr wrap="none" tIns="27432" bIns="27432" anchor="ctr"/>
          <a:lstStyle/>
          <a:p>
            <a:pPr algn="ctr" eaLnBrk="0" hangingPunct="0"/>
            <a:r>
              <a:rPr lang="en-US" sz="2800" b="1" dirty="0">
                <a:solidFill>
                  <a:srgbClr val="FFFF00"/>
                </a:solidFill>
                <a:effectLst>
                  <a:outerShdw blurRad="38100" dist="38100" dir="2700000" algn="tl">
                    <a:srgbClr val="000000">
                      <a:alpha val="43137"/>
                    </a:srgbClr>
                  </a:outerShdw>
                </a:effectLst>
                <a:latin typeface="Arial Narrow" pitchFamily="34" charset="0"/>
              </a:rPr>
              <a:t>Textbox1.ServerChange</a:t>
            </a:r>
          </a:p>
        </p:txBody>
      </p:sp>
      <p:sp>
        <p:nvSpPr>
          <p:cNvPr id="23" name="Text Box 9"/>
          <p:cNvSpPr txBox="1">
            <a:spLocks noChangeArrowheads="1"/>
          </p:cNvSpPr>
          <p:nvPr/>
        </p:nvSpPr>
        <p:spPr bwMode="auto">
          <a:xfrm>
            <a:off x="2971800" y="4038600"/>
            <a:ext cx="4648200" cy="531813"/>
          </a:xfrm>
          <a:prstGeom prst="rect">
            <a:avLst/>
          </a:prstGeom>
          <a:gradFill rotWithShape="0">
            <a:gsLst>
              <a:gs pos="0">
                <a:srgbClr val="99CCFF">
                  <a:gamma/>
                  <a:tint val="24314"/>
                  <a:invGamma/>
                </a:srgbClr>
              </a:gs>
              <a:gs pos="100000">
                <a:srgbClr val="99CCFF"/>
              </a:gs>
            </a:gsLst>
            <a:lin ang="5400000" scaled="1"/>
          </a:gradFill>
          <a:ln w="9525">
            <a:solidFill>
              <a:srgbClr val="0033CC"/>
            </a:solidFill>
            <a:miter lim="800000"/>
            <a:headEnd type="none" w="sm" len="sm"/>
            <a:tailEnd type="none" w="sm" len="sm"/>
          </a:ln>
          <a:effectLst>
            <a:outerShdw dist="53882" dir="2700000" algn="ctr" rotWithShape="0">
              <a:srgbClr val="C0C0C0"/>
            </a:outerShdw>
          </a:effectLst>
        </p:spPr>
        <p:txBody>
          <a:bodyPr wrap="none" tIns="27432" bIns="27432" anchor="ctr"/>
          <a:lstStyle/>
          <a:p>
            <a:pPr algn="ctr" eaLnBrk="0" hangingPunct="0"/>
            <a:r>
              <a:rPr lang="en-US" sz="2800" b="1" dirty="0">
                <a:solidFill>
                  <a:srgbClr val="FFFF00"/>
                </a:solidFill>
                <a:effectLst>
                  <a:outerShdw blurRad="38100" dist="38100" dir="2700000" algn="tl">
                    <a:srgbClr val="000000">
                      <a:alpha val="43137"/>
                    </a:srgbClr>
                  </a:outerShdw>
                </a:effectLst>
                <a:latin typeface="Arial Narrow" pitchFamily="34" charset="0"/>
              </a:rPr>
              <a:t>Button1.ServerClick</a:t>
            </a:r>
          </a:p>
        </p:txBody>
      </p:sp>
      <p:sp>
        <p:nvSpPr>
          <p:cNvPr id="24" name="Text Box 10"/>
          <p:cNvSpPr txBox="1">
            <a:spLocks noChangeArrowheads="1"/>
          </p:cNvSpPr>
          <p:nvPr/>
        </p:nvSpPr>
        <p:spPr>
          <a:xfrm>
            <a:off x="4191000" y="5486400"/>
            <a:ext cx="2747963" cy="663575"/>
          </a:xfrm>
          <a:prstGeom prst="rect">
            <a:avLst/>
          </a:prstGeom>
          <a:noFill/>
          <a:ln w="12700">
            <a:noFill/>
            <a:headEnd type="none" w="sm" len="sm"/>
            <a:tailEnd type="none" w="sm" len="sm"/>
          </a:ln>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Page is disposed</a:t>
            </a:r>
          </a:p>
        </p:txBody>
      </p:sp>
      <p:sp>
        <p:nvSpPr>
          <p:cNvPr id="25" name="Text Box 11"/>
          <p:cNvSpPr txBox="1">
            <a:spLocks noChangeArrowheads="1"/>
          </p:cNvSpPr>
          <p:nvPr/>
        </p:nvSpPr>
        <p:spPr bwMode="auto">
          <a:xfrm>
            <a:off x="2971800" y="1982787"/>
            <a:ext cx="4648200" cy="531813"/>
          </a:xfrm>
          <a:prstGeom prst="rect">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tIns="27432" bIns="27432" anchor="ctr"/>
          <a:lstStyle/>
          <a:p>
            <a:pPr algn="ctr" eaLnBrk="0" hangingPunct="0"/>
            <a:r>
              <a:rPr lang="en-US" sz="2800" b="1">
                <a:solidFill>
                  <a:schemeClr val="bg2"/>
                </a:solidFill>
                <a:latin typeface="Arial Narrow" pitchFamily="34" charset="0"/>
              </a:rPr>
              <a:t>Page.Init</a:t>
            </a:r>
          </a:p>
        </p:txBody>
      </p:sp>
      <p:sp>
        <p:nvSpPr>
          <p:cNvPr id="26" name="Text Box 12"/>
          <p:cNvSpPr txBox="1">
            <a:spLocks noChangeArrowheads="1"/>
          </p:cNvSpPr>
          <p:nvPr/>
        </p:nvSpPr>
        <p:spPr bwMode="auto">
          <a:xfrm>
            <a:off x="457200" y="2743200"/>
            <a:ext cx="1540806" cy="36933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pPr>
            <a:r>
              <a:rPr lang="en-US" sz="2000" i="1">
                <a:effectLst>
                  <a:outerShdw blurRad="38100" dist="38100" dir="2700000" algn="tl">
                    <a:srgbClr val="000000"/>
                  </a:outerShdw>
                </a:effectLst>
                <a:latin typeface="Arial Narrow" pitchFamily="34" charset="0"/>
              </a:rPr>
              <a:t>Control events</a:t>
            </a:r>
          </a:p>
        </p:txBody>
      </p:sp>
      <p:sp>
        <p:nvSpPr>
          <p:cNvPr id="27" name="Text Box 13"/>
          <p:cNvSpPr txBox="1">
            <a:spLocks noChangeArrowheads="1"/>
          </p:cNvSpPr>
          <p:nvPr/>
        </p:nvSpPr>
        <p:spPr bwMode="auto">
          <a:xfrm>
            <a:off x="533400" y="3333750"/>
            <a:ext cx="1992313" cy="420688"/>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pPr>
            <a:r>
              <a:rPr lang="en-US" b="1">
                <a:solidFill>
                  <a:schemeClr val="bg2"/>
                </a:solidFill>
                <a:effectLst>
                  <a:outerShdw blurRad="38100" dist="38100" dir="2700000" algn="tl">
                    <a:srgbClr val="FFFFFF"/>
                  </a:outerShdw>
                </a:effectLst>
                <a:latin typeface="Arial Narrow" pitchFamily="34" charset="0"/>
              </a:rPr>
              <a:t>Change Events</a:t>
            </a:r>
          </a:p>
        </p:txBody>
      </p:sp>
      <p:sp>
        <p:nvSpPr>
          <p:cNvPr id="28" name="Text Box 14"/>
          <p:cNvSpPr txBox="1">
            <a:spLocks noChangeArrowheads="1"/>
          </p:cNvSpPr>
          <p:nvPr/>
        </p:nvSpPr>
        <p:spPr bwMode="auto">
          <a:xfrm>
            <a:off x="533400" y="4094163"/>
            <a:ext cx="1852613" cy="420687"/>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pPr>
            <a:r>
              <a:rPr lang="en-US" b="1">
                <a:solidFill>
                  <a:schemeClr val="bg2"/>
                </a:solidFill>
                <a:effectLst>
                  <a:outerShdw blurRad="38100" dist="38100" dir="2700000" algn="tl">
                    <a:srgbClr val="FFFFFF"/>
                  </a:outerShdw>
                </a:effectLst>
                <a:latin typeface="Arial Narrow" pitchFamily="34" charset="0"/>
              </a:rPr>
              <a:t>Action Events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Page</a:t>
            </a:r>
          </a:p>
        </p:txBody>
      </p:sp>
      <p:sp>
        <p:nvSpPr>
          <p:cNvPr id="3" name="Content Placeholder 2"/>
          <p:cNvSpPr>
            <a:spLocks noGrp="1"/>
          </p:cNvSpPr>
          <p:nvPr>
            <p:ph idx="1"/>
          </p:nvPr>
        </p:nvSpPr>
        <p:spPr>
          <a:xfrm>
            <a:off x="457200" y="1371600"/>
            <a:ext cx="8229600" cy="5257800"/>
          </a:xfrm>
        </p:spPr>
        <p:txBody>
          <a:bodyPr>
            <a:normAutofit/>
          </a:bodyPr>
          <a:lstStyle/>
          <a:p>
            <a:pPr algn="just"/>
            <a:r>
              <a:rPr lang="en-US" b="1" dirty="0" err="1">
                <a:solidFill>
                  <a:srgbClr val="FF0000"/>
                </a:solidFill>
                <a:effectLst>
                  <a:outerShdw blurRad="38100" dist="38100" dir="2700000" algn="tl">
                    <a:srgbClr val="000000">
                      <a:alpha val="43137"/>
                    </a:srgbClr>
                  </a:outerShdw>
                </a:effectLst>
              </a:rPr>
              <a:t>Page_Init</a:t>
            </a:r>
            <a:r>
              <a:rPr lang="en-US" dirty="0"/>
              <a:t>: </a:t>
            </a:r>
            <a:r>
              <a:rPr lang="en-US" dirty="0" err="1"/>
              <a:t>sau</a:t>
            </a:r>
            <a:r>
              <a:rPr lang="en-US" dirty="0"/>
              <a:t> </a:t>
            </a:r>
            <a:r>
              <a:rPr lang="en-US" dirty="0" err="1"/>
              <a:t>sự</a:t>
            </a:r>
            <a:r>
              <a:rPr lang="en-US" dirty="0"/>
              <a:t> </a:t>
            </a:r>
            <a:r>
              <a:rPr lang="en-US" dirty="0" err="1"/>
              <a:t>kiện</a:t>
            </a:r>
            <a:r>
              <a:rPr lang="en-US" dirty="0"/>
              <a:t> </a:t>
            </a:r>
            <a:r>
              <a:rPr lang="en-US" dirty="0" err="1"/>
              <a:t>này</a:t>
            </a:r>
            <a:r>
              <a:rPr lang="en-US" dirty="0"/>
              <a:t> </a:t>
            </a:r>
            <a:r>
              <a:rPr lang="en-US" dirty="0" err="1"/>
              <a:t>thì</a:t>
            </a:r>
            <a:r>
              <a:rPr lang="en-US" dirty="0"/>
              <a:t> page </a:t>
            </a:r>
            <a:r>
              <a:rPr lang="en-US" dirty="0" err="1"/>
              <a:t>được</a:t>
            </a:r>
            <a:r>
              <a:rPr lang="en-US" dirty="0"/>
              <a:t> </a:t>
            </a:r>
            <a:r>
              <a:rPr lang="en-US" dirty="0" err="1"/>
              <a:t>khởi</a:t>
            </a:r>
            <a:r>
              <a:rPr lang="en-US" dirty="0"/>
              <a:t> </a:t>
            </a:r>
            <a:r>
              <a:rPr lang="en-US" dirty="0" err="1"/>
              <a:t>tạo</a:t>
            </a:r>
            <a:r>
              <a:rPr lang="en-US" dirty="0"/>
              <a:t>, </a:t>
            </a:r>
            <a:r>
              <a:rPr lang="en-US" dirty="0" err="1"/>
              <a:t>sự</a:t>
            </a:r>
            <a:r>
              <a:rPr lang="en-US" dirty="0"/>
              <a:t> </a:t>
            </a:r>
            <a:r>
              <a:rPr lang="en-US" dirty="0" err="1"/>
              <a:t>kiện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hoạt</a:t>
            </a:r>
            <a:r>
              <a:rPr lang="en-US" dirty="0"/>
              <a:t> </a:t>
            </a:r>
            <a:r>
              <a:rPr lang="en-US" dirty="0" err="1"/>
              <a:t>động</a:t>
            </a:r>
            <a:r>
              <a:rPr lang="en-US" dirty="0"/>
              <a:t> </a:t>
            </a:r>
            <a:r>
              <a:rPr lang="en-US" dirty="0" err="1"/>
              <a:t>khởi</a:t>
            </a:r>
            <a:r>
              <a:rPr lang="en-US" dirty="0"/>
              <a:t> </a:t>
            </a:r>
            <a:r>
              <a:rPr lang="en-US" dirty="0" err="1"/>
              <a:t>tạo</a:t>
            </a:r>
            <a:endParaRPr lang="en-US" dirty="0"/>
          </a:p>
          <a:p>
            <a:pPr algn="just"/>
            <a:r>
              <a:rPr lang="en-US" b="1" dirty="0" err="1">
                <a:solidFill>
                  <a:srgbClr val="FF0000"/>
                </a:solidFill>
                <a:effectLst>
                  <a:outerShdw blurRad="38100" dist="38100" dir="2700000" algn="tl">
                    <a:srgbClr val="000000">
                      <a:alpha val="43137"/>
                    </a:srgbClr>
                  </a:outerShdw>
                </a:effectLst>
              </a:rPr>
              <a:t>Page_Load</a:t>
            </a:r>
            <a:r>
              <a:rPr lang="en-US" dirty="0"/>
              <a:t>: </a:t>
            </a:r>
            <a:r>
              <a:rPr lang="en-US" dirty="0" err="1"/>
              <a:t>xuất</a:t>
            </a:r>
            <a:r>
              <a:rPr lang="en-US" dirty="0"/>
              <a:t> </a:t>
            </a:r>
            <a:r>
              <a:rPr lang="en-US" dirty="0" err="1"/>
              <a:t>hiện</a:t>
            </a:r>
            <a:r>
              <a:rPr lang="en-US" dirty="0"/>
              <a:t> </a:t>
            </a:r>
            <a:r>
              <a:rPr lang="en-US" dirty="0" err="1"/>
              <a:t>tự</a:t>
            </a:r>
            <a:r>
              <a:rPr lang="en-US" dirty="0"/>
              <a:t> </a:t>
            </a:r>
            <a:r>
              <a:rPr lang="en-US" dirty="0" err="1"/>
              <a:t>động</a:t>
            </a:r>
            <a:r>
              <a:rPr lang="en-US" dirty="0"/>
              <a:t> </a:t>
            </a:r>
            <a:r>
              <a:rPr lang="en-US" dirty="0" err="1"/>
              <a:t>mỗi</a:t>
            </a:r>
            <a:r>
              <a:rPr lang="en-US" dirty="0"/>
              <a:t> </a:t>
            </a:r>
            <a:r>
              <a:rPr lang="en-US" dirty="0" err="1"/>
              <a:t>khi</a:t>
            </a:r>
            <a:r>
              <a:rPr lang="en-US" dirty="0"/>
              <a:t> form </a:t>
            </a:r>
            <a:r>
              <a:rPr lang="en-US" dirty="0" err="1"/>
              <a:t>được</a:t>
            </a:r>
            <a:r>
              <a:rPr lang="en-US" dirty="0"/>
              <a:t> load, </a:t>
            </a:r>
            <a:r>
              <a:rPr lang="en-US" dirty="0" err="1"/>
              <a:t>có</a:t>
            </a:r>
            <a:r>
              <a:rPr lang="en-US" dirty="0"/>
              <a:t> </a:t>
            </a:r>
            <a:r>
              <a:rPr lang="en-US" dirty="0" err="1"/>
              <a:t>thể</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cho</a:t>
            </a:r>
            <a:r>
              <a:rPr lang="en-US" dirty="0"/>
              <a:t> </a:t>
            </a:r>
            <a:r>
              <a:rPr lang="en-US" dirty="0" err="1"/>
              <a:t>các</a:t>
            </a:r>
            <a:r>
              <a:rPr lang="en-US" dirty="0"/>
              <a:t> server control ở </a:t>
            </a:r>
            <a:r>
              <a:rPr lang="en-US" dirty="0" err="1"/>
              <a:t>đây</a:t>
            </a:r>
            <a:endParaRPr lang="en-US" dirty="0"/>
          </a:p>
          <a:p>
            <a:pPr algn="just"/>
            <a:r>
              <a:rPr lang="en-US" b="1" dirty="0" err="1">
                <a:solidFill>
                  <a:srgbClr val="FF0000"/>
                </a:solidFill>
                <a:effectLst>
                  <a:outerShdw blurRad="38100" dist="38100" dir="2700000" algn="tl">
                    <a:srgbClr val="000000">
                      <a:alpha val="43137"/>
                    </a:srgbClr>
                  </a:outerShdw>
                </a:effectLst>
              </a:rPr>
              <a:t>Page_Unload</a:t>
            </a:r>
            <a:r>
              <a:rPr lang="en-US" dirty="0"/>
              <a:t>: </a:t>
            </a:r>
            <a:r>
              <a:rPr lang="en-US" dirty="0" err="1"/>
              <a:t>pha</a:t>
            </a:r>
            <a:r>
              <a:rPr lang="en-US" dirty="0"/>
              <a:t> </a:t>
            </a:r>
            <a:r>
              <a:rPr lang="en-US" dirty="0" err="1"/>
              <a:t>cuối</a:t>
            </a:r>
            <a:r>
              <a:rPr lang="en-US" dirty="0"/>
              <a:t> </a:t>
            </a:r>
            <a:r>
              <a:rPr lang="en-US" dirty="0" err="1"/>
              <a:t>cùng</a:t>
            </a:r>
            <a:r>
              <a:rPr lang="en-US" dirty="0"/>
              <a:t> </a:t>
            </a:r>
            <a:r>
              <a:rPr lang="en-US" dirty="0" err="1"/>
              <a:t>của</a:t>
            </a:r>
            <a:r>
              <a:rPr lang="en-US" dirty="0"/>
              <a:t> page life cycle.</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Page (2)</a:t>
            </a:r>
          </a:p>
        </p:txBody>
      </p:sp>
      <p:sp>
        <p:nvSpPr>
          <p:cNvPr id="3" name="Content Placeholder 2"/>
          <p:cNvSpPr>
            <a:spLocks noGrp="1"/>
          </p:cNvSpPr>
          <p:nvPr>
            <p:ph idx="1"/>
          </p:nvPr>
        </p:nvSpPr>
        <p:spPr>
          <a:xfrm>
            <a:off x="457200" y="1371600"/>
            <a:ext cx="8229600" cy="5257800"/>
          </a:xfrm>
        </p:spPr>
        <p:txBody>
          <a:bodyPr>
            <a:normAutofit/>
          </a:bodyPr>
          <a:lstStyle/>
          <a:p>
            <a:r>
              <a:rPr lang="en-US" b="1" dirty="0">
                <a:solidFill>
                  <a:srgbClr val="FF0000"/>
                </a:solidFill>
                <a:effectLst>
                  <a:outerShdw blurRad="38100" dist="38100" dir="2700000" algn="tl">
                    <a:srgbClr val="000000">
                      <a:alpha val="43137"/>
                    </a:srgbClr>
                  </a:outerShdw>
                </a:effectLst>
              </a:rPr>
              <a:t>Changed event</a:t>
            </a:r>
            <a:r>
              <a:rPr lang="en-US" dirty="0"/>
              <a:t>: </a:t>
            </a:r>
            <a:r>
              <a:rPr lang="en-US" dirty="0" err="1"/>
              <a:t>sau</a:t>
            </a:r>
            <a:r>
              <a:rPr lang="en-US" dirty="0"/>
              <a:t> </a:t>
            </a:r>
            <a:r>
              <a:rPr lang="en-US" dirty="0" err="1"/>
              <a:t>sự</a:t>
            </a:r>
            <a:r>
              <a:rPr lang="en-US" dirty="0"/>
              <a:t> </a:t>
            </a:r>
            <a:r>
              <a:rPr lang="en-US" dirty="0" err="1"/>
              <a:t>kiện</a:t>
            </a:r>
            <a:r>
              <a:rPr lang="en-US" dirty="0"/>
              <a:t> </a:t>
            </a:r>
            <a:r>
              <a:rPr lang="en-US" dirty="0" err="1"/>
              <a:t>Page_Load</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đặc</a:t>
            </a:r>
            <a:r>
              <a:rPr lang="en-US" dirty="0"/>
              <a:t> </a:t>
            </a:r>
            <a:r>
              <a:rPr lang="en-US" dirty="0" err="1"/>
              <a:t>biệt</a:t>
            </a:r>
            <a:r>
              <a:rPr lang="en-US" dirty="0"/>
              <a:t> </a:t>
            </a:r>
            <a:r>
              <a:rPr lang="en-US" dirty="0" err="1"/>
              <a:t>của</a:t>
            </a:r>
            <a:r>
              <a:rPr lang="en-US" dirty="0"/>
              <a:t> control </a:t>
            </a:r>
            <a:r>
              <a:rPr lang="en-US" dirty="0" err="1"/>
              <a:t>được</a:t>
            </a:r>
            <a:r>
              <a:rPr lang="en-US" dirty="0"/>
              <a:t> </a:t>
            </a:r>
            <a:r>
              <a:rPr lang="en-US" dirty="0" err="1"/>
              <a:t>kích</a:t>
            </a:r>
            <a:r>
              <a:rPr lang="en-US" dirty="0"/>
              <a:t> </a:t>
            </a:r>
            <a:r>
              <a:rPr lang="en-US" dirty="0" err="1"/>
              <a:t>hoạt</a:t>
            </a:r>
            <a:endParaRPr lang="en-US" dirty="0"/>
          </a:p>
          <a:p>
            <a:r>
              <a:rPr lang="en-US" dirty="0" err="1"/>
              <a:t>Mặc</a:t>
            </a:r>
            <a:r>
              <a:rPr lang="en-US" dirty="0"/>
              <a:t> </a:t>
            </a:r>
            <a:r>
              <a:rPr lang="en-US" dirty="0" err="1"/>
              <a:t>định</a:t>
            </a:r>
            <a:r>
              <a:rPr lang="en-US" dirty="0"/>
              <a:t> </a:t>
            </a:r>
            <a:r>
              <a:rPr lang="en-US" dirty="0" err="1"/>
              <a:t>chỉ</a:t>
            </a:r>
            <a:r>
              <a:rPr lang="en-US" dirty="0"/>
              <a:t> </a:t>
            </a:r>
            <a:r>
              <a:rPr lang="en-US" dirty="0" err="1"/>
              <a:t>có</a:t>
            </a:r>
            <a:r>
              <a:rPr lang="en-US" dirty="0"/>
              <a:t> </a:t>
            </a:r>
            <a:r>
              <a:rPr lang="en-US" dirty="0" err="1"/>
              <a:t>sự</a:t>
            </a:r>
            <a:r>
              <a:rPr lang="en-US" dirty="0"/>
              <a:t> </a:t>
            </a:r>
            <a:r>
              <a:rPr lang="en-US" dirty="0" err="1"/>
              <a:t>kiện</a:t>
            </a:r>
            <a:r>
              <a:rPr lang="en-US" dirty="0"/>
              <a:t> Click submit form </a:t>
            </a:r>
            <a:r>
              <a:rPr lang="en-US" dirty="0" err="1"/>
              <a:t>cho</a:t>
            </a:r>
            <a:r>
              <a:rPr lang="en-US" dirty="0"/>
              <a:t> server, </a:t>
            </a:r>
            <a:r>
              <a:rPr lang="en-US" dirty="0" err="1"/>
              <a:t>sự</a:t>
            </a:r>
            <a:r>
              <a:rPr lang="en-US" dirty="0"/>
              <a:t> </a:t>
            </a:r>
            <a:r>
              <a:rPr lang="en-US" dirty="0" err="1"/>
              <a:t>kiện</a:t>
            </a:r>
            <a:r>
              <a:rPr lang="en-US" dirty="0"/>
              <a:t> changed </a:t>
            </a:r>
            <a:r>
              <a:rPr lang="en-US" dirty="0" err="1"/>
              <a:t>được</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khi</a:t>
            </a:r>
            <a:r>
              <a:rPr lang="en-US" dirty="0"/>
              <a:t> form </a:t>
            </a:r>
            <a:r>
              <a:rPr lang="en-US" dirty="0" err="1"/>
              <a:t>được</a:t>
            </a:r>
            <a:r>
              <a:rPr lang="en-US" dirty="0"/>
              <a:t> post </a:t>
            </a:r>
            <a:r>
              <a:rPr lang="en-US" dirty="0" err="1"/>
              <a:t>về</a:t>
            </a:r>
            <a:r>
              <a:rPr lang="en-US" dirty="0"/>
              <a:t> server.</a:t>
            </a:r>
          </a:p>
          <a:p>
            <a:r>
              <a:rPr lang="en-US" b="1" dirty="0">
                <a:solidFill>
                  <a:srgbClr val="FF0000"/>
                </a:solidFill>
                <a:effectLst>
                  <a:outerShdw blurRad="38100" dist="38100" dir="2700000" algn="tl">
                    <a:srgbClr val="000000">
                      <a:alpha val="43137"/>
                    </a:srgbClr>
                  </a:outerShdw>
                </a:effectLst>
              </a:rPr>
              <a:t>Click event</a:t>
            </a:r>
            <a:r>
              <a:rPr lang="en-US" dirty="0"/>
              <a:t>: </a:t>
            </a:r>
            <a:r>
              <a:rPr lang="en-US" dirty="0" err="1"/>
              <a:t>dẫn</a:t>
            </a:r>
            <a:r>
              <a:rPr lang="en-US" dirty="0"/>
              <a:t> </a:t>
            </a:r>
            <a:r>
              <a:rPr lang="en-US" dirty="0" err="1"/>
              <a:t>đến</a:t>
            </a:r>
            <a:r>
              <a:rPr lang="en-US" dirty="0"/>
              <a:t> </a:t>
            </a:r>
            <a:r>
              <a:rPr lang="en-US" dirty="0" err="1"/>
              <a:t>việc</a:t>
            </a:r>
            <a:r>
              <a:rPr lang="en-US" dirty="0"/>
              <a:t> post form </a:t>
            </a:r>
            <a:r>
              <a:rPr lang="en-US" dirty="0" err="1"/>
              <a:t>và</a:t>
            </a:r>
            <a:r>
              <a:rPr lang="en-US" dirty="0"/>
              <a:t> </a:t>
            </a:r>
            <a:r>
              <a:rPr lang="en-US" dirty="0" err="1"/>
              <a:t>sau</a:t>
            </a:r>
            <a:r>
              <a:rPr lang="en-US" dirty="0"/>
              <a:t> </a:t>
            </a:r>
            <a:r>
              <a:rPr lang="en-US" dirty="0" err="1"/>
              <a:t>đó</a:t>
            </a:r>
            <a:r>
              <a:rPr lang="en-US" dirty="0"/>
              <a:t> </a:t>
            </a:r>
            <a:r>
              <a:rPr lang="en-US" dirty="0" err="1"/>
              <a:t>các</a:t>
            </a:r>
            <a:r>
              <a:rPr lang="en-US" dirty="0"/>
              <a:t> </a:t>
            </a:r>
            <a:r>
              <a:rPr lang="en-US" dirty="0" err="1"/>
              <a:t>sự</a:t>
            </a:r>
            <a:r>
              <a:rPr lang="en-US" dirty="0"/>
              <a:t> </a:t>
            </a:r>
            <a:r>
              <a:rPr lang="en-US" dirty="0" err="1"/>
              <a:t>kiện</a:t>
            </a:r>
            <a:r>
              <a:rPr lang="en-US" dirty="0"/>
              <a:t> changed </a:t>
            </a:r>
            <a:r>
              <a:rPr lang="en-US" dirty="0" err="1"/>
              <a:t>được</a:t>
            </a:r>
            <a:r>
              <a:rPr lang="en-US" dirty="0"/>
              <a:t> </a:t>
            </a:r>
            <a:r>
              <a:rPr lang="en-US" dirty="0" err="1"/>
              <a:t>thực</a:t>
            </a:r>
            <a:r>
              <a:rPr lang="en-US" dirty="0"/>
              <a:t> </a:t>
            </a:r>
            <a:r>
              <a:rPr lang="en-US" dirty="0" err="1"/>
              <a:t>hiện</a:t>
            </a:r>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Postback Form</a:t>
            </a:r>
          </a:p>
        </p:txBody>
      </p:sp>
      <p:sp>
        <p:nvSpPr>
          <p:cNvPr id="3" name="Content Placeholder 2"/>
          <p:cNvSpPr>
            <a:spLocks noGrp="1"/>
          </p:cNvSpPr>
          <p:nvPr>
            <p:ph idx="1"/>
          </p:nvPr>
        </p:nvSpPr>
        <p:spPr>
          <a:xfrm>
            <a:off x="457200" y="1371600"/>
            <a:ext cx="8458200" cy="4876799"/>
          </a:xfrm>
        </p:spPr>
        <p:txBody>
          <a:bodyPr/>
          <a:lstStyle/>
          <a:p>
            <a:r>
              <a:rPr lang="en-US" dirty="0" err="1"/>
              <a:t>ViewState</a:t>
            </a:r>
            <a:r>
              <a:rPr lang="en-US" dirty="0"/>
              <a:t> control </a:t>
            </a:r>
            <a:r>
              <a:rPr lang="en-US" dirty="0" err="1"/>
              <a:t>duy</a:t>
            </a:r>
            <a:r>
              <a:rPr lang="en-US" dirty="0"/>
              <a:t> </a:t>
            </a:r>
            <a:r>
              <a:rPr lang="en-US" dirty="0" err="1"/>
              <a:t>trì</a:t>
            </a:r>
            <a:r>
              <a:rPr lang="en-US" dirty="0"/>
              <a:t> </a:t>
            </a:r>
            <a:r>
              <a:rPr lang="en-US" dirty="0" err="1"/>
              <a:t>trạng</a:t>
            </a:r>
            <a:r>
              <a:rPr lang="en-US" dirty="0"/>
              <a:t> </a:t>
            </a:r>
            <a:r>
              <a:rPr lang="en-US" dirty="0" err="1"/>
              <a:t>thái</a:t>
            </a:r>
            <a:r>
              <a:rPr lang="en-US" dirty="0"/>
              <a:t> </a:t>
            </a:r>
            <a:r>
              <a:rPr lang="en-US" dirty="0" err="1"/>
              <a:t>của</a:t>
            </a:r>
            <a:r>
              <a:rPr lang="en-US" dirty="0"/>
              <a:t> page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postback</a:t>
            </a:r>
            <a:endParaRPr lang="en-US" dirty="0"/>
          </a:p>
          <a:p>
            <a:r>
              <a:rPr lang="en-US" i="1" dirty="0" err="1">
                <a:solidFill>
                  <a:srgbClr val="FF0000"/>
                </a:solidFill>
              </a:rPr>
              <a:t>Page_Load</a:t>
            </a:r>
            <a:r>
              <a:rPr lang="en-US" i="1" dirty="0"/>
              <a:t> </a:t>
            </a:r>
            <a:r>
              <a:rPr lang="en-US" i="1" dirty="0" err="1"/>
              <a:t>được</a:t>
            </a:r>
            <a:r>
              <a:rPr lang="en-US" i="1" dirty="0"/>
              <a:t> </a:t>
            </a:r>
            <a:r>
              <a:rPr lang="en-US" i="1" dirty="0" err="1"/>
              <a:t>kích</a:t>
            </a:r>
            <a:r>
              <a:rPr lang="en-US" i="1" dirty="0"/>
              <a:t> </a:t>
            </a:r>
            <a:r>
              <a:rPr lang="en-US" i="1" dirty="0" err="1"/>
              <a:t>hoạt</a:t>
            </a:r>
            <a:r>
              <a:rPr lang="en-US" i="1" dirty="0"/>
              <a:t> </a:t>
            </a:r>
            <a:r>
              <a:rPr lang="en-US" i="1" dirty="0" err="1"/>
              <a:t>sau</a:t>
            </a:r>
            <a:r>
              <a:rPr lang="en-US" i="1" dirty="0"/>
              <a:t> </a:t>
            </a:r>
            <a:r>
              <a:rPr lang="en-US" i="1" dirty="0" err="1"/>
              <a:t>mỗi</a:t>
            </a:r>
            <a:r>
              <a:rPr lang="en-US" i="1" dirty="0"/>
              <a:t> </a:t>
            </a:r>
            <a:r>
              <a:rPr lang="en-US" i="1" dirty="0" err="1"/>
              <a:t>lần</a:t>
            </a:r>
            <a:r>
              <a:rPr lang="en-US" i="1" dirty="0"/>
              <a:t> request!</a:t>
            </a:r>
          </a:p>
          <a:p>
            <a:pPr lvl="1"/>
            <a:r>
              <a:rPr lang="en-US" dirty="0" err="1"/>
              <a:t>Sử</a:t>
            </a:r>
            <a:r>
              <a:rPr lang="en-US" dirty="0"/>
              <a:t> </a:t>
            </a:r>
            <a:r>
              <a:rPr lang="en-US" dirty="0" err="1"/>
              <a:t>dụng</a:t>
            </a:r>
            <a:r>
              <a:rPr lang="en-US" dirty="0"/>
              <a:t> </a:t>
            </a:r>
            <a:r>
              <a:rPr lang="en-US" dirty="0" err="1"/>
              <a:t>thuộc</a:t>
            </a:r>
            <a:r>
              <a:rPr lang="en-US" dirty="0"/>
              <a:t> </a:t>
            </a:r>
            <a:r>
              <a:rPr lang="en-US" dirty="0" err="1"/>
              <a:t>tính</a:t>
            </a:r>
            <a:r>
              <a:rPr lang="en-US" dirty="0"/>
              <a:t> </a:t>
            </a:r>
            <a:r>
              <a:rPr lang="en-US" i="1" dirty="0" err="1">
                <a:solidFill>
                  <a:srgbClr val="FF0000"/>
                </a:solidFill>
                <a:effectLst>
                  <a:outerShdw blurRad="38100" dist="38100" dir="2700000" algn="tl">
                    <a:srgbClr val="000000">
                      <a:alpha val="43137"/>
                    </a:srgbClr>
                  </a:outerShdw>
                </a:effectLst>
              </a:rPr>
              <a:t>IsPostBack</a:t>
            </a:r>
            <a:r>
              <a:rPr lang="en-US" dirty="0">
                <a:effectLst>
                  <a:outerShdw blurRad="38100" dist="38100" dir="2700000" algn="tl">
                    <a:srgbClr val="000000">
                      <a:alpha val="43137"/>
                    </a:srgbClr>
                  </a:outerShdw>
                </a:effectLst>
              </a:rPr>
              <a:t> </a:t>
            </a:r>
            <a:r>
              <a:rPr lang="en-US" dirty="0" err="1"/>
              <a:t>để</a:t>
            </a:r>
            <a:r>
              <a:rPr lang="en-US" dirty="0"/>
              <a:t> </a:t>
            </a:r>
            <a:r>
              <a:rPr lang="en-US" dirty="0" err="1"/>
              <a:t>kiểm</a:t>
            </a:r>
            <a:r>
              <a:rPr lang="en-US" dirty="0"/>
              <a:t> </a:t>
            </a:r>
            <a:r>
              <a:rPr lang="en-US" dirty="0" err="1"/>
              <a:t>tra</a:t>
            </a:r>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Rectangle 6"/>
          <p:cNvSpPr/>
          <p:nvPr/>
        </p:nvSpPr>
        <p:spPr>
          <a:xfrm>
            <a:off x="1447800" y="3657600"/>
            <a:ext cx="6400800" cy="2585323"/>
          </a:xfrm>
          <a:prstGeom prst="rect">
            <a:avLst/>
          </a:prstGeom>
          <a:solidFill>
            <a:srgbClr val="0070C0"/>
          </a:solidFill>
        </p:spPr>
        <p:txBody>
          <a:bodyPr wrap="square">
            <a:spAutoFit/>
          </a:bodyPr>
          <a:lstStyle/>
          <a:p>
            <a:r>
              <a:rPr lang="en-US">
                <a:solidFill>
                  <a:schemeClr val="bg1"/>
                </a:solidFill>
                <a:latin typeface="Times New Roman" pitchFamily="18" charset="0"/>
                <a:cs typeface="Times New Roman" pitchFamily="18" charset="0"/>
              </a:rPr>
              <a:t>protected void Page_Load(object sender, EventArgs e)</a:t>
            </a:r>
          </a:p>
          <a:p>
            <a:r>
              <a:rPr lang="en-US">
                <a:solidFill>
                  <a:schemeClr val="bg1"/>
                </a:solidFill>
                <a:latin typeface="Times New Roman" pitchFamily="18" charset="0"/>
                <a:cs typeface="Times New Roman" pitchFamily="18" charset="0"/>
              </a:rPr>
              <a:t>{</a:t>
            </a:r>
          </a:p>
          <a:p>
            <a:r>
              <a:rPr lang="en-US">
                <a:solidFill>
                  <a:schemeClr val="bg1"/>
                </a:solidFill>
                <a:latin typeface="Times New Roman" pitchFamily="18" charset="0"/>
                <a:cs typeface="Times New Roman" pitchFamily="18" charset="0"/>
              </a:rPr>
              <a:t>            if (!</a:t>
            </a:r>
            <a:r>
              <a:rPr lang="en-US" b="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Page.IsPostBack</a:t>
            </a:r>
            <a:r>
              <a:rPr lang="en-US">
                <a:solidFill>
                  <a:schemeClr val="bg1"/>
                </a:solidFill>
                <a:latin typeface="Times New Roman" pitchFamily="18" charset="0"/>
                <a:cs typeface="Times New Roman" pitchFamily="18" charset="0"/>
              </a:rPr>
              <a:t>)    {</a:t>
            </a:r>
          </a:p>
          <a:p>
            <a:r>
              <a:rPr lang="en-US" i="1">
                <a:solidFill>
                  <a:schemeClr val="accent3"/>
                </a:solidFill>
                <a:latin typeface="Times New Roman" pitchFamily="18" charset="0"/>
                <a:cs typeface="Times New Roman" pitchFamily="18" charset="0"/>
              </a:rPr>
              <a:t>                // thi hành phần khởi tạo</a:t>
            </a:r>
          </a:p>
          <a:p>
            <a:r>
              <a:rPr lang="en-US">
                <a:solidFill>
                  <a:schemeClr val="bg1"/>
                </a:solidFill>
                <a:latin typeface="Times New Roman" pitchFamily="18" charset="0"/>
                <a:cs typeface="Times New Roman" pitchFamily="18" charset="0"/>
              </a:rPr>
              <a:t>            }</a:t>
            </a:r>
          </a:p>
          <a:p>
            <a:r>
              <a:rPr lang="en-US">
                <a:solidFill>
                  <a:schemeClr val="bg1"/>
                </a:solidFill>
                <a:latin typeface="Times New Roman" pitchFamily="18" charset="0"/>
                <a:cs typeface="Times New Roman" pitchFamily="18" charset="0"/>
              </a:rPr>
              <a:t>            else   {</a:t>
            </a:r>
          </a:p>
          <a:p>
            <a:r>
              <a:rPr lang="vi-VN">
                <a:solidFill>
                  <a:schemeClr val="bg1"/>
                </a:solidFill>
                <a:latin typeface="Times New Roman" pitchFamily="18" charset="0"/>
                <a:cs typeface="Times New Roman" pitchFamily="18" charset="0"/>
              </a:rPr>
              <a:t>                </a:t>
            </a:r>
            <a:r>
              <a:rPr lang="vi-VN" i="1">
                <a:solidFill>
                  <a:schemeClr val="accent3"/>
                </a:solidFill>
                <a:latin typeface="Times New Roman" pitchFamily="18" charset="0"/>
                <a:cs typeface="Times New Roman" pitchFamily="18" charset="0"/>
              </a:rPr>
              <a:t>// làm điều gì đó cho mỗi lần request</a:t>
            </a:r>
          </a:p>
          <a:p>
            <a:r>
              <a:rPr lang="en-US">
                <a:solidFill>
                  <a:schemeClr val="bg1"/>
                </a:solidFill>
                <a:latin typeface="Times New Roman" pitchFamily="18" charset="0"/>
                <a:cs typeface="Times New Roman" pitchFamily="18" charset="0"/>
              </a:rPr>
              <a:t>            }</a:t>
            </a:r>
          </a:p>
          <a:p>
            <a:r>
              <a:rPr lang="en-US">
                <a:solidFill>
                  <a:schemeClr val="bg1"/>
                </a:solidFill>
                <a:latin typeface="Times New Roman" pitchFamily="18" charset="0"/>
                <a:cs typeface="Times New Roman"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Postback Form</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Rectangle 6"/>
          <p:cNvSpPr/>
          <p:nvPr/>
        </p:nvSpPr>
        <p:spPr>
          <a:xfrm>
            <a:off x="457200" y="1371600"/>
            <a:ext cx="8229600" cy="1200329"/>
          </a:xfrm>
          <a:prstGeom prst="rect">
            <a:avLst/>
          </a:prstGeom>
          <a:solidFill>
            <a:srgbClr val="0070C0"/>
          </a:solidFill>
        </p:spPr>
        <p:txBody>
          <a:bodyPr wrap="square">
            <a:spAutoFit/>
          </a:bodyPr>
          <a:lstStyle/>
          <a:p>
            <a:r>
              <a:rPr lang="en-US">
                <a:solidFill>
                  <a:schemeClr val="bg1"/>
                </a:solidFill>
                <a:latin typeface="Times New Roman" pitchFamily="18" charset="0"/>
                <a:cs typeface="Times New Roman" pitchFamily="18" charset="0"/>
              </a:rPr>
              <a:t>&lt;form id="form1" runat="server"&gt;</a:t>
            </a:r>
          </a:p>
          <a:p>
            <a:r>
              <a:rPr lang="en-US">
                <a:solidFill>
                  <a:schemeClr val="bg1"/>
                </a:solidFill>
                <a:latin typeface="Times New Roman" pitchFamily="18" charset="0"/>
                <a:cs typeface="Times New Roman" pitchFamily="18" charset="0"/>
              </a:rPr>
              <a:t>        &lt;asp:ListBox ID="listbox1" runat="server" Width="160px"&gt;&lt;/asp:ListBox&gt;</a:t>
            </a:r>
          </a:p>
          <a:p>
            <a:r>
              <a:rPr lang="en-US">
                <a:solidFill>
                  <a:schemeClr val="bg1"/>
                </a:solidFill>
                <a:latin typeface="Times New Roman" pitchFamily="18" charset="0"/>
                <a:cs typeface="Times New Roman" pitchFamily="18" charset="0"/>
              </a:rPr>
              <a:t>       &lt;br /&gt;&lt;input type="submit" id="Submit" runat="server" /&gt;</a:t>
            </a:r>
          </a:p>
          <a:p>
            <a:r>
              <a:rPr lang="en-US">
                <a:solidFill>
                  <a:schemeClr val="bg1"/>
                </a:solidFill>
                <a:latin typeface="Times New Roman" pitchFamily="18" charset="0"/>
                <a:cs typeface="Times New Roman" pitchFamily="18" charset="0"/>
              </a:rPr>
              <a:t>    &lt;/form&gt;</a:t>
            </a:r>
          </a:p>
        </p:txBody>
      </p:sp>
      <p:sp>
        <p:nvSpPr>
          <p:cNvPr id="8" name="Rectangle 7"/>
          <p:cNvSpPr/>
          <p:nvPr/>
        </p:nvSpPr>
        <p:spPr>
          <a:xfrm>
            <a:off x="457200" y="2743200"/>
            <a:ext cx="8229600" cy="3785652"/>
          </a:xfrm>
          <a:prstGeom prst="rect">
            <a:avLst/>
          </a:prstGeom>
          <a:noFill/>
        </p:spPr>
        <p:txBody>
          <a:bodyPr wrap="square">
            <a:spAutoFit/>
          </a:bodyPr>
          <a:lstStyle/>
          <a:p>
            <a:r>
              <a:rPr lang="en-US" sz="2000" b="1" dirty="0"/>
              <a:t> protected void </a:t>
            </a:r>
            <a:r>
              <a:rPr lang="en-US" sz="2000" b="1" dirty="0" err="1"/>
              <a:t>Page_Load</a:t>
            </a:r>
            <a:r>
              <a:rPr lang="en-US" sz="2000" b="1" dirty="0"/>
              <a:t>(object sender, </a:t>
            </a:r>
            <a:r>
              <a:rPr lang="en-US" sz="2000" b="1" dirty="0" err="1"/>
              <a:t>EventArgs</a:t>
            </a:r>
            <a:r>
              <a:rPr lang="en-US" sz="2000" b="1" dirty="0"/>
              <a:t> e)   {</a:t>
            </a:r>
          </a:p>
          <a:p>
            <a:r>
              <a:rPr lang="en-US" sz="2000" b="1" dirty="0"/>
              <a:t>            if ( !</a:t>
            </a:r>
            <a:r>
              <a:rPr lang="en-US" sz="2000" b="1" dirty="0" err="1"/>
              <a:t>Page.</a:t>
            </a:r>
            <a:r>
              <a:rPr lang="en-US" sz="2000" b="1" dirty="0" err="1">
                <a:solidFill>
                  <a:srgbClr val="FF0000"/>
                </a:solidFill>
                <a:effectLst>
                  <a:outerShdw blurRad="38100" dist="38100" dir="2700000" algn="tl">
                    <a:srgbClr val="000000">
                      <a:alpha val="43137"/>
                    </a:srgbClr>
                  </a:outerShdw>
                </a:effectLst>
              </a:rPr>
              <a:t>IsPostBack</a:t>
            </a:r>
            <a:r>
              <a:rPr lang="en-US" sz="2000" b="1" dirty="0"/>
              <a:t>)   {</a:t>
            </a:r>
          </a:p>
          <a:p>
            <a:r>
              <a:rPr lang="en-US" sz="2000" b="1" dirty="0"/>
              <a:t>                listbox1.Items.Add("Nguyen Ha </a:t>
            </a:r>
            <a:r>
              <a:rPr lang="en-US" sz="2000" b="1" dirty="0" err="1"/>
              <a:t>Giang</a:t>
            </a:r>
            <a:r>
              <a:rPr lang="en-US" sz="2000" b="1" dirty="0"/>
              <a:t>");</a:t>
            </a:r>
          </a:p>
          <a:p>
            <a:r>
              <a:rPr lang="en-US" sz="2000" b="1" dirty="0"/>
              <a:t>                listbox1.Items.Add("Nguyen Ha Nam");</a:t>
            </a:r>
          </a:p>
          <a:p>
            <a:r>
              <a:rPr lang="en-US" sz="2000" b="1" dirty="0"/>
              <a:t>                listbox1.Items.Add("Nguyen Ha </a:t>
            </a:r>
            <a:r>
              <a:rPr lang="en-US" sz="2000" b="1" dirty="0" err="1"/>
              <a:t>Quy</a:t>
            </a:r>
            <a:r>
              <a:rPr lang="en-US" sz="2000" b="1" dirty="0"/>
              <a:t> </a:t>
            </a:r>
            <a:r>
              <a:rPr lang="en-US" sz="2000" b="1" dirty="0" err="1"/>
              <a:t>Mui</a:t>
            </a:r>
            <a:r>
              <a:rPr lang="en-US" sz="2000" b="1" dirty="0"/>
              <a:t>");</a:t>
            </a:r>
          </a:p>
          <a:p>
            <a:r>
              <a:rPr lang="en-US" sz="2000" b="1" dirty="0"/>
              <a:t>                </a:t>
            </a:r>
            <a:r>
              <a:rPr lang="en-US" sz="2000" b="1" dirty="0" err="1"/>
              <a:t>Submit.Value</a:t>
            </a:r>
            <a:r>
              <a:rPr lang="en-US" sz="2000" b="1" dirty="0"/>
              <a:t> = "First!";</a:t>
            </a:r>
          </a:p>
          <a:p>
            <a:r>
              <a:rPr lang="en-US" sz="2000" b="1" dirty="0"/>
              <a:t>            }</a:t>
            </a:r>
          </a:p>
          <a:p>
            <a:r>
              <a:rPr lang="en-US" sz="2000" b="1" dirty="0"/>
              <a:t>            else   {</a:t>
            </a:r>
          </a:p>
          <a:p>
            <a:r>
              <a:rPr lang="en-US" sz="2000" b="1" dirty="0"/>
              <a:t>	listbox1.Items.Add("More request!");</a:t>
            </a:r>
          </a:p>
          <a:p>
            <a:r>
              <a:rPr lang="en-US" sz="2000" b="1" dirty="0"/>
              <a:t>                	</a:t>
            </a:r>
            <a:r>
              <a:rPr lang="en-US" sz="2000" b="1" dirty="0" err="1"/>
              <a:t>Submit.Value</a:t>
            </a:r>
            <a:r>
              <a:rPr lang="en-US" sz="2000" b="1" dirty="0"/>
              <a:t> = "More!";</a:t>
            </a:r>
          </a:p>
          <a:p>
            <a:r>
              <a:rPr lang="en-US" sz="2000" b="1" dirty="0"/>
              <a:t>            }</a:t>
            </a:r>
          </a:p>
          <a:p>
            <a:r>
              <a:rPr lang="en-US" sz="2000" b="1" dirty="0"/>
              <a:t>}</a:t>
            </a:r>
          </a:p>
        </p:txBody>
      </p:sp>
      <p:sp>
        <p:nvSpPr>
          <p:cNvPr id="9" name="Rectangle 8"/>
          <p:cNvSpPr/>
          <p:nvPr/>
        </p:nvSpPr>
        <p:spPr>
          <a:xfrm rot="20880324">
            <a:off x="6933168" y="2168869"/>
            <a:ext cx="1903086" cy="923330"/>
          </a:xfrm>
          <a:prstGeom prst="rect">
            <a:avLst/>
          </a:prstGeom>
        </p:spPr>
        <p:style>
          <a:lnRef idx="0">
            <a:schemeClr val="accent3"/>
          </a:lnRef>
          <a:fillRef idx="3">
            <a:schemeClr val="accent3"/>
          </a:fillRef>
          <a:effectRef idx="3">
            <a:schemeClr val="accent3"/>
          </a:effectRef>
          <a:fontRef idx="minor">
            <a:schemeClr val="lt1"/>
          </a:fontRef>
        </p:style>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Demo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Review</a:t>
            </a:r>
          </a:p>
        </p:txBody>
      </p:sp>
      <p:sp>
        <p:nvSpPr>
          <p:cNvPr id="3" name="Content Placeholder 2"/>
          <p:cNvSpPr>
            <a:spLocks noGrp="1"/>
          </p:cNvSpPr>
          <p:nvPr>
            <p:ph idx="1"/>
          </p:nvPr>
        </p:nvSpPr>
        <p:spPr/>
        <p:txBody>
          <a:bodyPr/>
          <a:lstStyle/>
          <a:p>
            <a:r>
              <a:rPr lang="en-US" dirty="0" err="1"/>
              <a:t>Thuộc</a:t>
            </a:r>
            <a:r>
              <a:rPr lang="en-US" dirty="0"/>
              <a:t> </a:t>
            </a:r>
            <a:r>
              <a:rPr lang="en-US" dirty="0" err="1"/>
              <a:t>tính</a:t>
            </a:r>
            <a:r>
              <a:rPr lang="en-US" dirty="0"/>
              <a:t> </a:t>
            </a:r>
            <a:r>
              <a:rPr lang="en-US" dirty="0" err="1"/>
              <a:t>nào</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cho</a:t>
            </a:r>
            <a:r>
              <a:rPr lang="en-US" dirty="0"/>
              <a:t> </a:t>
            </a:r>
            <a:r>
              <a:rPr lang="en-US" dirty="0" err="1"/>
              <a:t>biết</a:t>
            </a:r>
            <a:r>
              <a:rPr lang="en-US" dirty="0"/>
              <a:t> </a:t>
            </a:r>
            <a:r>
              <a:rPr lang="en-US" dirty="0" err="1"/>
              <a:t>là</a:t>
            </a:r>
            <a:r>
              <a:rPr lang="en-US" dirty="0"/>
              <a:t> Server control?</a:t>
            </a:r>
          </a:p>
          <a:p>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click </a:t>
            </a:r>
            <a:r>
              <a:rPr lang="en-US" dirty="0" err="1"/>
              <a:t>của</a:t>
            </a:r>
            <a:r>
              <a:rPr lang="en-US" dirty="0"/>
              <a:t> </a:t>
            </a:r>
            <a:r>
              <a:rPr lang="en-US" dirty="0" err="1"/>
              <a:t>một</a:t>
            </a:r>
            <a:r>
              <a:rPr lang="en-US" dirty="0"/>
              <a:t> HTML button control?</a:t>
            </a:r>
          </a:p>
          <a:p>
            <a:r>
              <a:rPr lang="en-US" dirty="0"/>
              <a:t>HTML control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trên</a:t>
            </a:r>
            <a:r>
              <a:rPr lang="en-US" dirty="0"/>
              <a:t> server </a:t>
            </a:r>
            <a:r>
              <a:rPr lang="en-US" dirty="0" err="1"/>
              <a:t>được</a:t>
            </a:r>
            <a:r>
              <a:rPr lang="en-US" dirty="0"/>
              <a:t> </a:t>
            </a:r>
            <a:r>
              <a:rPr lang="en-US" dirty="0" err="1"/>
              <a:t>không</a:t>
            </a:r>
            <a:r>
              <a:rPr lang="en-US" dirty="0"/>
              <a:t>?</a:t>
            </a:r>
          </a:p>
          <a:p>
            <a:r>
              <a:rPr lang="en-US" dirty="0" err="1"/>
              <a:t>Giá</a:t>
            </a:r>
            <a:r>
              <a:rPr lang="en-US" dirty="0"/>
              <a:t> </a:t>
            </a:r>
            <a:r>
              <a:rPr lang="en-US" dirty="0" err="1"/>
              <a:t>trị</a:t>
            </a:r>
            <a:r>
              <a:rPr lang="en-US" dirty="0"/>
              <a:t> </a:t>
            </a:r>
            <a:r>
              <a:rPr lang="en-US" i="1" dirty="0" err="1">
                <a:solidFill>
                  <a:srgbClr val="FF0000"/>
                </a:solidFill>
              </a:rPr>
              <a:t>IsPostback</a:t>
            </a:r>
            <a:r>
              <a:rPr lang="en-US" dirty="0"/>
              <a:t> </a:t>
            </a:r>
            <a:r>
              <a:rPr lang="en-US" dirty="0" err="1"/>
              <a:t>của</a:t>
            </a:r>
            <a:r>
              <a:rPr lang="en-US" dirty="0"/>
              <a:t> Page </a:t>
            </a:r>
            <a:r>
              <a:rPr lang="en-US" dirty="0" err="1"/>
              <a:t>để</a:t>
            </a:r>
            <a:r>
              <a:rPr lang="en-US" dirty="0"/>
              <a:t> </a:t>
            </a:r>
            <a:r>
              <a:rPr lang="en-US" dirty="0" err="1"/>
              <a:t>làm</a:t>
            </a:r>
            <a:r>
              <a:rPr lang="en-US" dirty="0"/>
              <a:t> </a:t>
            </a:r>
            <a:r>
              <a:rPr lang="en-US" dirty="0" err="1"/>
              <a:t>gì</a:t>
            </a:r>
            <a:r>
              <a:rPr lang="en-US" dirty="0"/>
              <a:t>?</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HTTP - HTML</a:t>
            </a:r>
          </a:p>
        </p:txBody>
      </p:sp>
      <p:sp>
        <p:nvSpPr>
          <p:cNvPr id="3" name="Content Placeholder 2"/>
          <p:cNvSpPr>
            <a:spLocks noGrp="1"/>
          </p:cNvSpPr>
          <p:nvPr>
            <p:ph idx="1"/>
          </p:nvPr>
        </p:nvSpPr>
        <p:spPr/>
        <p:txBody>
          <a:bodyPr/>
          <a:lstStyle/>
          <a:p>
            <a:r>
              <a:rPr lang="en-US"/>
              <a:t>Nền tảng cho lập trình web</a:t>
            </a:r>
          </a:p>
          <a:p>
            <a:r>
              <a:rPr lang="en-US"/>
              <a:t>HTTP (HyperText Transfer Protocol): giao thức cho phép hai máy tính trao đổi thông tin với nhau qua mạng</a:t>
            </a:r>
          </a:p>
          <a:p>
            <a:r>
              <a:rPr lang="en-US"/>
              <a:t>HTTP được xác định qua URL (Uniform Resource Locators)</a:t>
            </a:r>
          </a:p>
          <a:p>
            <a:endParaRPr lang="en-US"/>
          </a:p>
        </p:txBody>
      </p:sp>
      <p:sp>
        <p:nvSpPr>
          <p:cNvPr id="4" name="TextBox 3"/>
          <p:cNvSpPr txBox="1"/>
          <p:nvPr/>
        </p:nvSpPr>
        <p:spPr>
          <a:xfrm>
            <a:off x="1524000" y="4876800"/>
            <a:ext cx="5668283" cy="461665"/>
          </a:xfrm>
          <a:prstGeom prst="rect">
            <a:avLst/>
          </a:prstGeom>
          <a:solidFill>
            <a:schemeClr val="accent1"/>
          </a:solidFill>
          <a:ln>
            <a:noFill/>
          </a:ln>
        </p:spPr>
        <p:txBody>
          <a:bodyPr wrap="none" rtlCol="0">
            <a:spAutoFit/>
          </a:bodyPr>
          <a:lstStyle/>
          <a:p>
            <a:r>
              <a:rPr lang="en-US" sz="2400" b="1">
                <a:solidFill>
                  <a:schemeClr val="bg1"/>
                </a:solidFill>
              </a:rPr>
              <a:t>http:// &lt;host&gt; [:port] [&lt;path&gt; [? &lt;query&gt; ]]</a:t>
            </a:r>
          </a:p>
        </p:txBody>
      </p:sp>
      <p:cxnSp>
        <p:nvCxnSpPr>
          <p:cNvPr id="6" name="Straight Arrow Connector 5"/>
          <p:cNvCxnSpPr/>
          <p:nvPr/>
        </p:nvCxnSpPr>
        <p:spPr>
          <a:xfrm rot="16200000" flipH="1">
            <a:off x="2743200" y="5486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33600" y="6019800"/>
            <a:ext cx="2643544" cy="369332"/>
          </a:xfrm>
          <a:prstGeom prst="rect">
            <a:avLst/>
          </a:prstGeom>
          <a:noFill/>
        </p:spPr>
        <p:txBody>
          <a:bodyPr wrap="none" rtlCol="0">
            <a:spAutoFit/>
          </a:bodyPr>
          <a:lstStyle/>
          <a:p>
            <a:r>
              <a:rPr lang="en-US"/>
              <a:t>Tên của host hay địa chỉ IP</a:t>
            </a:r>
          </a:p>
        </p:txBody>
      </p:sp>
      <p:cxnSp>
        <p:nvCxnSpPr>
          <p:cNvPr id="10" name="Straight Arrow Connector 9"/>
          <p:cNvCxnSpPr/>
          <p:nvPr/>
        </p:nvCxnSpPr>
        <p:spPr>
          <a:xfrm>
            <a:off x="5029200" y="5334000"/>
            <a:ext cx="1219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5400" y="6019800"/>
            <a:ext cx="3429000" cy="369332"/>
          </a:xfrm>
          <a:prstGeom prst="rect">
            <a:avLst/>
          </a:prstGeom>
          <a:noFill/>
        </p:spPr>
        <p:txBody>
          <a:bodyPr wrap="square" rtlCol="0">
            <a:spAutoFit/>
          </a:bodyPr>
          <a:lstStyle/>
          <a:p>
            <a:r>
              <a:rPr lang="en-US"/>
              <a:t>Đường dẫn đến tập tin yêu cầu</a:t>
            </a:r>
          </a:p>
        </p:txBody>
      </p:sp>
      <p:cxnSp>
        <p:nvCxnSpPr>
          <p:cNvPr id="13" name="Straight Arrow Connector 12"/>
          <p:cNvCxnSpPr/>
          <p:nvPr/>
        </p:nvCxnSpPr>
        <p:spPr>
          <a:xfrm flipV="1">
            <a:off x="6172200" y="47244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77000" y="4343400"/>
            <a:ext cx="1981200" cy="369332"/>
          </a:xfrm>
          <a:prstGeom prst="rect">
            <a:avLst/>
          </a:prstGeom>
          <a:noFill/>
        </p:spPr>
        <p:txBody>
          <a:bodyPr wrap="square" rtlCol="0">
            <a:spAutoFit/>
          </a:bodyPr>
          <a:lstStyle/>
          <a:p>
            <a:r>
              <a:rPr lang="en-US"/>
              <a:t>Tham số truy vấn</a:t>
            </a:r>
          </a:p>
        </p:txBody>
      </p:sp>
      <p:sp>
        <p:nvSpPr>
          <p:cNvPr id="20" name="Date Placeholder 19"/>
          <p:cNvSpPr>
            <a:spLocks noGrp="1"/>
          </p:cNvSpPr>
          <p:nvPr>
            <p:ph type="dt" sz="half" idx="10"/>
          </p:nvPr>
        </p:nvSpPr>
        <p:spPr/>
        <p:txBody>
          <a:bodyPr/>
          <a:lstStyle/>
          <a:p>
            <a:fld id="{D0244955-30E9-48BF-9EF0-7A5BE3B00E25}" type="datetime1">
              <a:rPr lang="en-US" smtClean="0"/>
              <a:pPr/>
              <a:t>12/26/2022</a:t>
            </a:fld>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4</a:t>
            </a:fld>
            <a:endParaRPr lang="en-US"/>
          </a:p>
        </p:txBody>
      </p:sp>
      <p:sp>
        <p:nvSpPr>
          <p:cNvPr id="22" name="Footer Placeholder 21"/>
          <p:cNvSpPr>
            <a:spLocks noGrp="1"/>
          </p:cNvSpPr>
          <p:nvPr>
            <p:ph type="ftr" sz="quarter" idx="11"/>
          </p:nvPr>
        </p:nvSpPr>
        <p:spPr/>
        <p:txBody>
          <a:bodyPr/>
          <a:lstStyle/>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HTTP - HTML</a:t>
            </a:r>
          </a:p>
        </p:txBody>
      </p:sp>
      <p:sp>
        <p:nvSpPr>
          <p:cNvPr id="7" name="Date Placeholder 6"/>
          <p:cNvSpPr>
            <a:spLocks noGrp="1"/>
          </p:cNvSpPr>
          <p:nvPr>
            <p:ph type="dt" sz="half" idx="10"/>
          </p:nvPr>
        </p:nvSpPr>
        <p:spPr/>
        <p:txBody>
          <a:bodyPr/>
          <a:lstStyle/>
          <a:p>
            <a:fld id="{483CBC2F-6E21-4729-B909-9640A92B4CCF}" type="datetime1">
              <a:rPr lang="en-US" smtClean="0"/>
              <a:pPr/>
              <a:t>12/26/2022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
        <p:nvSpPr>
          <p:cNvPr id="9" name="Footer Placeholder 8"/>
          <p:cNvSpPr>
            <a:spLocks noGrp="1"/>
          </p:cNvSpPr>
          <p:nvPr>
            <p:ph type="ftr" sz="quarter" idx="11"/>
          </p:nvPr>
        </p:nvSpPr>
        <p:spPr/>
        <p:txBody>
          <a:bodyPr/>
          <a:lstStyle/>
          <a:p>
            <a:r>
              <a:rPr lang="en-US" dirty="0"/>
              <a:t> </a:t>
            </a:r>
          </a:p>
        </p:txBody>
      </p:sp>
      <p:sp>
        <p:nvSpPr>
          <p:cNvPr id="10" name="Rectangle 9"/>
          <p:cNvSpPr/>
          <p:nvPr/>
        </p:nvSpPr>
        <p:spPr>
          <a:xfrm>
            <a:off x="1524000" y="2286000"/>
            <a:ext cx="6277744" cy="461665"/>
          </a:xfrm>
          <a:prstGeom prst="rect">
            <a:avLst/>
          </a:prstGeom>
          <a:solidFill>
            <a:schemeClr val="accent1"/>
          </a:solidFill>
          <a:ln>
            <a:noFill/>
          </a:ln>
        </p:spPr>
        <p:txBody>
          <a:bodyPr wrap="none" rtlCol="0">
            <a:spAutoFit/>
          </a:bodyPr>
          <a:lstStyle/>
          <a:p>
            <a:r>
              <a:rPr lang="en-US" sz="2400" b="1">
                <a:solidFill>
                  <a:schemeClr val="bg1"/>
                </a:solidFill>
              </a:rPr>
              <a:t>http://</a:t>
            </a:r>
            <a:r>
              <a:rPr lang="en-US" sz="2400" b="1">
                <a:solidFill>
                  <a:srgbClr val="FF0000"/>
                </a:solidFill>
                <a:effectLst>
                  <a:outerShdw blurRad="38100" dist="38100" dir="2700000" algn="tl">
                    <a:srgbClr val="000000">
                      <a:alpha val="43137"/>
                    </a:srgbClr>
                  </a:outerShdw>
                </a:effectLst>
              </a:rPr>
              <a:t>www.abcxyz.com</a:t>
            </a:r>
            <a:r>
              <a:rPr lang="en-US" sz="2400" b="1">
                <a:solidFill>
                  <a:schemeClr val="bg1"/>
                </a:solidFill>
              </a:rPr>
              <a:t>/</a:t>
            </a:r>
            <a:r>
              <a:rPr lang="en-US" sz="2400" b="1">
                <a:solidFill>
                  <a:schemeClr val="accent2">
                    <a:lumMod val="20000"/>
                    <a:lumOff val="80000"/>
                  </a:schemeClr>
                </a:solidFill>
                <a:effectLst>
                  <a:outerShdw blurRad="38100" dist="38100" dir="2700000" algn="tl">
                    <a:srgbClr val="000000">
                      <a:alpha val="43137"/>
                    </a:srgbClr>
                  </a:outerShdw>
                </a:effectLst>
              </a:rPr>
              <a:t>beginner</a:t>
            </a:r>
            <a:r>
              <a:rPr lang="en-US" sz="2400" b="1">
                <a:solidFill>
                  <a:schemeClr val="accent2">
                    <a:lumMod val="20000"/>
                    <a:lumOff val="80000"/>
                  </a:schemeClr>
                </a:solidFill>
              </a:rPr>
              <a:t>/</a:t>
            </a:r>
            <a:r>
              <a:rPr lang="en-US" sz="2400" b="1">
                <a:solidFill>
                  <a:srgbClr val="92D050"/>
                </a:solidFill>
              </a:rPr>
              <a:t>default.aspx</a:t>
            </a:r>
          </a:p>
        </p:txBody>
      </p:sp>
      <p:sp>
        <p:nvSpPr>
          <p:cNvPr id="12" name="TextBox 11"/>
          <p:cNvSpPr txBox="1"/>
          <p:nvPr/>
        </p:nvSpPr>
        <p:spPr>
          <a:xfrm>
            <a:off x="1524000" y="3200400"/>
            <a:ext cx="6400800" cy="1200329"/>
          </a:xfrm>
          <a:prstGeom prst="rect">
            <a:avLst/>
          </a:prstGeom>
          <a:noFill/>
        </p:spPr>
        <p:txBody>
          <a:bodyPr wrap="square" rtlCol="0">
            <a:spAutoFit/>
          </a:bodyPr>
          <a:lstStyle/>
          <a:p>
            <a:r>
              <a:rPr lang="en-US" sz="2400" b="1" dirty="0" err="1">
                <a:latin typeface="Times New Roman" pitchFamily="18" charset="0"/>
                <a:cs typeface="Times New Roman" pitchFamily="18" charset="0"/>
              </a:rPr>
              <a:t>Trang</a:t>
            </a:r>
            <a:r>
              <a:rPr lang="en-US" sz="2400" b="1" dirty="0">
                <a:latin typeface="Times New Roman" pitchFamily="18" charset="0"/>
                <a:cs typeface="Times New Roman" pitchFamily="18" charset="0"/>
              </a:rPr>
              <a:t> web </a:t>
            </a:r>
            <a:r>
              <a:rPr lang="en-US" sz="2400" b="1" dirty="0">
                <a:solidFill>
                  <a:srgbClr val="92D050"/>
                </a:solidFill>
              </a:rPr>
              <a:t>default.aspx</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được</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lưu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trữ</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trong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thư</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mục</a:t>
            </a:r>
            <a:r>
              <a:rPr lang="en-US" sz="2400" b="1" dirty="0">
                <a:latin typeface="Times New Roman" pitchFamily="18" charset="0"/>
                <a:cs typeface="Times New Roman" pitchFamily="18" charset="0"/>
              </a:rPr>
              <a:t> </a:t>
            </a:r>
            <a:r>
              <a:rPr lang="en-US" sz="2400" b="1" dirty="0">
                <a:solidFill>
                  <a:schemeClr val="accent2">
                    <a:lumMod val="20000"/>
                    <a:lumOff val="80000"/>
                  </a:schemeClr>
                </a:solidFill>
                <a:effectLst>
                  <a:outerShdw blurRad="38100" dist="38100" dir="2700000" algn="tl">
                    <a:srgbClr val="000000">
                      <a:alpha val="43137"/>
                    </a:srgbClr>
                  </a:outerShdw>
                </a:effectLst>
              </a:rPr>
              <a:t>/beginner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web server </a:t>
            </a:r>
            <a:r>
              <a:rPr lang="en-US" sz="2400" b="1" dirty="0" err="1">
                <a:latin typeface="Times New Roman" pitchFamily="18" charset="0"/>
                <a:cs typeface="Times New Roman" pitchFamily="18" charset="0"/>
              </a:rPr>
              <a:t>có</a:t>
            </a:r>
            <a:r>
              <a:rPr lang="en-US" sz="2400" b="1" dirty="0">
                <a:latin typeface="Times New Roman" pitchFamily="18" charset="0"/>
                <a:cs typeface="Times New Roman" pitchFamily="18" charset="0"/>
              </a:rPr>
              <a:t> host </a:t>
            </a:r>
            <a:r>
              <a:rPr lang="en-US" sz="2400" b="1" dirty="0" err="1">
                <a:latin typeface="Times New Roman" pitchFamily="18" charset="0"/>
                <a:cs typeface="Times New Roman" pitchFamily="18" charset="0"/>
              </a:rPr>
              <a:t>là</a:t>
            </a:r>
            <a:r>
              <a:rPr lang="en-US" sz="2400" b="1" dirty="0">
                <a:latin typeface="Times New Roman" pitchFamily="18" charset="0"/>
                <a:cs typeface="Times New Roman" pitchFamily="18" charset="0"/>
              </a:rPr>
              <a:t> </a:t>
            </a:r>
            <a:r>
              <a:rPr lang="en-US" sz="2400" b="1" dirty="0">
                <a:solidFill>
                  <a:srgbClr val="FF0000"/>
                </a:solidFill>
                <a:effectLst>
                  <a:outerShdw blurRad="38100" dist="38100" dir="2700000" algn="tl">
                    <a:srgbClr val="000000">
                      <a:alpha val="43137"/>
                    </a:srgbClr>
                  </a:outerShdw>
                </a:effectLst>
              </a:rPr>
              <a:t>www.abcxyz.com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u="sng" dirty="0" err="1"/>
              <a:t>H</a:t>
            </a:r>
            <a:r>
              <a:rPr lang="en-US" dirty="0" err="1"/>
              <a:t>yper</a:t>
            </a:r>
            <a:r>
              <a:rPr lang="en-US" u="sng" dirty="0" err="1"/>
              <a:t>T</a:t>
            </a:r>
            <a:r>
              <a:rPr lang="en-US" dirty="0" err="1"/>
              <a:t>ext</a:t>
            </a:r>
            <a:r>
              <a:rPr lang="en-US" dirty="0"/>
              <a:t> </a:t>
            </a:r>
            <a:r>
              <a:rPr lang="en-US" u="sng" dirty="0"/>
              <a:t>M</a:t>
            </a:r>
            <a:r>
              <a:rPr lang="en-US" dirty="0"/>
              <a:t>arkup </a:t>
            </a:r>
            <a:r>
              <a:rPr lang="en-US" u="sng" dirty="0"/>
              <a:t>L</a:t>
            </a:r>
            <a:r>
              <a:rPr lang="en-US" dirty="0"/>
              <a:t>anguage)</a:t>
            </a:r>
          </a:p>
        </p:txBody>
      </p:sp>
      <p:sp>
        <p:nvSpPr>
          <p:cNvPr id="3" name="Content Placeholder 2"/>
          <p:cNvSpPr>
            <a:spLocks noGrp="1"/>
          </p:cNvSpPr>
          <p:nvPr>
            <p:ph idx="1"/>
          </p:nvPr>
        </p:nvSpPr>
        <p:spPr/>
        <p:txBody>
          <a:bodyPr/>
          <a:lstStyle/>
          <a:p>
            <a:r>
              <a:rPr lang="en-US" dirty="0" err="1"/>
              <a:t>Trang</a:t>
            </a:r>
            <a:r>
              <a:rPr lang="en-US" dirty="0"/>
              <a:t> web </a:t>
            </a:r>
            <a:r>
              <a:rPr lang="en-US" dirty="0" err="1"/>
              <a:t>là</a:t>
            </a:r>
            <a:r>
              <a:rPr lang="en-US" dirty="0"/>
              <a:t> </a:t>
            </a:r>
            <a:r>
              <a:rPr lang="en-US" dirty="0" err="1"/>
              <a:t>tập</a:t>
            </a:r>
            <a:r>
              <a:rPr lang="en-US" dirty="0"/>
              <a:t> tin </a:t>
            </a:r>
            <a:r>
              <a:rPr lang="en-US" dirty="0" err="1"/>
              <a:t>văn</a:t>
            </a:r>
            <a:r>
              <a:rPr lang="en-US" dirty="0"/>
              <a:t> </a:t>
            </a:r>
            <a:r>
              <a:rPr lang="en-US" dirty="0" err="1"/>
              <a:t>bản</a:t>
            </a:r>
            <a:r>
              <a:rPr lang="en-US" dirty="0"/>
              <a:t> </a:t>
            </a:r>
            <a:r>
              <a:rPr lang="en-US" dirty="0" err="1"/>
              <a:t>được</a:t>
            </a:r>
            <a:r>
              <a:rPr lang="en-US" dirty="0"/>
              <a:t> </a:t>
            </a:r>
            <a:r>
              <a:rPr lang="en-US" dirty="0" err="1"/>
              <a:t>viết</a:t>
            </a:r>
            <a:r>
              <a:rPr lang="en-US" dirty="0"/>
              <a:t> </a:t>
            </a:r>
            <a:r>
              <a:rPr lang="en-US" dirty="0" err="1"/>
              <a:t>bằng</a:t>
            </a:r>
            <a:r>
              <a:rPr lang="en-US" dirty="0"/>
              <a:t> </a:t>
            </a:r>
            <a:r>
              <a:rPr lang="en-US" dirty="0" err="1"/>
              <a:t>ngôn</a:t>
            </a:r>
            <a:r>
              <a:rPr lang="en-US" dirty="0"/>
              <a:t> </a:t>
            </a:r>
            <a:r>
              <a:rPr lang="en-US" dirty="0" err="1"/>
              <a:t>ngữ</a:t>
            </a:r>
            <a:r>
              <a:rPr lang="en-US" dirty="0"/>
              <a:t> HTML</a:t>
            </a:r>
          </a:p>
          <a:p>
            <a:r>
              <a:rPr lang="en-US" dirty="0"/>
              <a:t>HTML </a:t>
            </a:r>
            <a:r>
              <a:rPr lang="en-US" dirty="0" err="1"/>
              <a:t>sử</a:t>
            </a:r>
            <a:r>
              <a:rPr lang="en-US" dirty="0"/>
              <a:t> </a:t>
            </a:r>
            <a:r>
              <a:rPr lang="en-US" dirty="0" err="1"/>
              <a:t>dụng</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quy</a:t>
            </a:r>
            <a:r>
              <a:rPr lang="en-US" dirty="0"/>
              <a:t> </a:t>
            </a:r>
            <a:r>
              <a:rPr lang="en-US" dirty="0" err="1"/>
              <a:t>ước</a:t>
            </a:r>
            <a:r>
              <a:rPr lang="en-US" dirty="0"/>
              <a:t> (tag) </a:t>
            </a:r>
            <a:r>
              <a:rPr lang="en-US" dirty="0" err="1"/>
              <a:t>để</a:t>
            </a:r>
            <a:r>
              <a:rPr lang="en-US" dirty="0"/>
              <a:t> </a:t>
            </a:r>
            <a:r>
              <a:rPr lang="en-US" dirty="0" err="1"/>
              <a:t>trình</a:t>
            </a:r>
            <a:r>
              <a:rPr lang="en-US" dirty="0"/>
              <a:t> </a:t>
            </a:r>
            <a:r>
              <a:rPr lang="en-US" dirty="0" err="1"/>
              <a:t>bày</a:t>
            </a:r>
            <a:r>
              <a:rPr lang="en-US" dirty="0"/>
              <a:t> </a:t>
            </a:r>
            <a:r>
              <a:rPr lang="en-US" dirty="0" err="1"/>
              <a:t>nội</a:t>
            </a:r>
            <a:r>
              <a:rPr lang="en-US" dirty="0"/>
              <a:t> dung </a:t>
            </a:r>
            <a:r>
              <a:rPr lang="en-US" dirty="0" err="1"/>
              <a:t>văn</a:t>
            </a:r>
            <a:r>
              <a:rPr lang="en-US" dirty="0"/>
              <a:t> </a:t>
            </a:r>
            <a:r>
              <a:rPr lang="en-US" dirty="0" err="1"/>
              <a:t>bản</a:t>
            </a:r>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Vertical Scroll 6"/>
          <p:cNvSpPr/>
          <p:nvPr/>
        </p:nvSpPr>
        <p:spPr>
          <a:xfrm>
            <a:off x="609600" y="4114800"/>
            <a:ext cx="1981200" cy="1981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Trang chủ ASP.NET</a:t>
            </a:r>
          </a:p>
        </p:txBody>
      </p:sp>
      <p:sp>
        <p:nvSpPr>
          <p:cNvPr id="8" name="TextBox 7"/>
          <p:cNvSpPr txBox="1"/>
          <p:nvPr/>
        </p:nvSpPr>
        <p:spPr>
          <a:xfrm>
            <a:off x="1143000" y="3733800"/>
            <a:ext cx="1088760" cy="369332"/>
          </a:xfrm>
          <a:prstGeom prst="rect">
            <a:avLst/>
          </a:prstGeom>
          <a:noFill/>
        </p:spPr>
        <p:txBody>
          <a:bodyPr wrap="none" rtlCol="0">
            <a:spAutoFit/>
          </a:bodyPr>
          <a:lstStyle/>
          <a:p>
            <a:r>
              <a:rPr lang="en-US" b="1">
                <a:latin typeface="Times New Roman" pitchFamily="18" charset="0"/>
                <a:cs typeface="Times New Roman" pitchFamily="18" charset="0"/>
              </a:rPr>
              <a:t>Nội dung</a:t>
            </a:r>
          </a:p>
        </p:txBody>
      </p:sp>
      <p:sp>
        <p:nvSpPr>
          <p:cNvPr id="9" name="Vertical Scroll 8"/>
          <p:cNvSpPr/>
          <p:nvPr/>
        </p:nvSpPr>
        <p:spPr>
          <a:xfrm>
            <a:off x="2971800" y="4114800"/>
            <a:ext cx="1981200" cy="1981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a:p>
            <a:pPr algn="ctr"/>
            <a:r>
              <a:rPr lang="en-US" sz="1400" b="1"/>
              <a:t>&lt;html&gt;</a:t>
            </a:r>
          </a:p>
          <a:p>
            <a:pPr algn="ctr"/>
            <a:r>
              <a:rPr lang="en-US" sz="1400" b="1"/>
              <a:t>          &lt;head&gt;</a:t>
            </a:r>
          </a:p>
          <a:p>
            <a:pPr algn="ctr"/>
            <a:r>
              <a:rPr lang="en-US" sz="1400" b="1"/>
              <a:t>          &lt;head&gt;</a:t>
            </a:r>
          </a:p>
          <a:p>
            <a:pPr algn="ctr"/>
            <a:r>
              <a:rPr lang="en-US" sz="1400" b="1"/>
              <a:t>         &lt;body&gt;</a:t>
            </a:r>
          </a:p>
          <a:p>
            <a:pPr algn="ctr"/>
            <a:r>
              <a:rPr lang="en-US" sz="1400" b="1"/>
              <a:t>     …</a:t>
            </a:r>
          </a:p>
          <a:p>
            <a:pPr algn="ctr"/>
            <a:r>
              <a:rPr lang="en-US" sz="1400" b="1"/>
              <a:t>          &lt;/body&gt;</a:t>
            </a:r>
          </a:p>
          <a:p>
            <a:pPr algn="ctr"/>
            <a:r>
              <a:rPr lang="en-US" sz="1400" b="1"/>
              <a:t>    &lt;/html&gt;</a:t>
            </a:r>
          </a:p>
          <a:p>
            <a:pPr algn="ctr"/>
            <a:endParaRPr lang="en-US" b="1"/>
          </a:p>
        </p:txBody>
      </p:sp>
      <p:sp>
        <p:nvSpPr>
          <p:cNvPr id="10" name="TextBox 9"/>
          <p:cNvSpPr txBox="1"/>
          <p:nvPr/>
        </p:nvSpPr>
        <p:spPr>
          <a:xfrm>
            <a:off x="3505200" y="3733800"/>
            <a:ext cx="1217000" cy="369332"/>
          </a:xfrm>
          <a:prstGeom prst="rect">
            <a:avLst/>
          </a:prstGeom>
          <a:noFill/>
        </p:spPr>
        <p:txBody>
          <a:bodyPr wrap="none" rtlCol="0">
            <a:spAutoFit/>
          </a:bodyPr>
          <a:lstStyle/>
          <a:p>
            <a:r>
              <a:rPr lang="en-US" b="1">
                <a:latin typeface="Times New Roman" pitchFamily="18" charset="0"/>
                <a:cs typeface="Times New Roman" pitchFamily="18" charset="0"/>
              </a:rPr>
              <a:t>Định dạng</a:t>
            </a:r>
          </a:p>
        </p:txBody>
      </p:sp>
      <p:sp>
        <p:nvSpPr>
          <p:cNvPr id="11" name="TextBox 10"/>
          <p:cNvSpPr txBox="1"/>
          <p:nvPr/>
        </p:nvSpPr>
        <p:spPr>
          <a:xfrm>
            <a:off x="2667000" y="4876800"/>
            <a:ext cx="300082" cy="369332"/>
          </a:xfrm>
          <a:prstGeom prst="rect">
            <a:avLst/>
          </a:prstGeom>
          <a:noFill/>
        </p:spPr>
        <p:txBody>
          <a:bodyPr wrap="none" rtlCol="0">
            <a:spAutoFit/>
          </a:bodyPr>
          <a:lstStyle/>
          <a:p>
            <a:r>
              <a:rPr lang="en-US" b="1"/>
              <a:t>+</a:t>
            </a:r>
          </a:p>
        </p:txBody>
      </p:sp>
      <p:sp>
        <p:nvSpPr>
          <p:cNvPr id="12" name="Right Arrow 11"/>
          <p:cNvSpPr/>
          <p:nvPr/>
        </p:nvSpPr>
        <p:spPr>
          <a:xfrm>
            <a:off x="5105400" y="48006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6172200" y="4114800"/>
            <a:ext cx="2181497" cy="2120900"/>
          </a:xfrm>
          <a:prstGeom prst="rect">
            <a:avLst/>
          </a:prstGeom>
          <a:noFill/>
          <a:ln w="9525">
            <a:noFill/>
            <a:miter lim="800000"/>
            <a:headEnd/>
            <a:tailEnd/>
          </a:ln>
        </p:spPr>
      </p:pic>
      <p:sp>
        <p:nvSpPr>
          <p:cNvPr id="14" name="TextBox 13"/>
          <p:cNvSpPr txBox="1"/>
          <p:nvPr/>
        </p:nvSpPr>
        <p:spPr>
          <a:xfrm>
            <a:off x="6799057" y="3733800"/>
            <a:ext cx="973343" cy="369332"/>
          </a:xfrm>
          <a:prstGeom prst="rect">
            <a:avLst/>
          </a:prstGeom>
          <a:noFill/>
        </p:spPr>
        <p:txBody>
          <a:bodyPr wrap="none" rtlCol="0">
            <a:spAutoFit/>
          </a:bodyPr>
          <a:lstStyle/>
          <a:p>
            <a:r>
              <a:rPr lang="en-US" b="1" dirty="0" err="1">
                <a:latin typeface="Times New Roman" pitchFamily="18" charset="0"/>
                <a:cs typeface="Times New Roman" pitchFamily="18" charset="0"/>
              </a:rPr>
              <a:t>Kết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quả</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Client – Server Side</a:t>
            </a:r>
          </a:p>
        </p:txBody>
      </p:sp>
      <p:sp>
        <p:nvSpPr>
          <p:cNvPr id="3" name="Content Placeholder 2"/>
          <p:cNvSpPr>
            <a:spLocks noGrp="1"/>
          </p:cNvSpPr>
          <p:nvPr>
            <p:ph idx="1"/>
          </p:nvPr>
        </p:nvSpPr>
        <p:spPr/>
        <p:txBody>
          <a:bodyPr/>
          <a:lstStyle/>
          <a:p>
            <a:r>
              <a:rPr lang="en-US" b="1" dirty="0">
                <a:solidFill>
                  <a:srgbClr val="FF0000"/>
                </a:solidFill>
                <a:effectLst>
                  <a:outerShdw blurRad="38100" dist="38100" dir="2700000" algn="tl">
                    <a:srgbClr val="000000">
                      <a:alpha val="43137"/>
                    </a:srgbClr>
                  </a:outerShdw>
                </a:effectLst>
              </a:rPr>
              <a:t>Client Side</a:t>
            </a:r>
          </a:p>
          <a:p>
            <a:pPr lvl="1"/>
            <a:r>
              <a:rPr lang="en-US" dirty="0"/>
              <a:t>HTML, JavaScript, CSS.</a:t>
            </a:r>
          </a:p>
          <a:p>
            <a:pPr lvl="1"/>
            <a:r>
              <a:rPr lang="en-US" dirty="0" err="1"/>
              <a:t>Khi</a:t>
            </a:r>
            <a:r>
              <a:rPr lang="en-US" dirty="0"/>
              <a:t> web browser </a:t>
            </a:r>
            <a:r>
              <a:rPr lang="en-US" dirty="0" err="1"/>
              <a:t>yêu</a:t>
            </a:r>
            <a:r>
              <a:rPr lang="en-US" dirty="0"/>
              <a:t> </a:t>
            </a:r>
            <a:r>
              <a:rPr lang="en-US" dirty="0" err="1"/>
              <a:t>cầu</a:t>
            </a:r>
            <a:r>
              <a:rPr lang="en-US" dirty="0"/>
              <a:t> </a:t>
            </a:r>
            <a:r>
              <a:rPr lang="en-US" dirty="0" err="1"/>
              <a:t>một</a:t>
            </a:r>
            <a:r>
              <a:rPr lang="en-US" dirty="0"/>
              <a:t> </a:t>
            </a:r>
            <a:r>
              <a:rPr lang="en-US" dirty="0" err="1"/>
              <a:t>trang</a:t>
            </a:r>
            <a:r>
              <a:rPr lang="en-US" dirty="0"/>
              <a:t> web (</a:t>
            </a:r>
            <a:r>
              <a:rPr lang="en-US" dirty="0" err="1"/>
              <a:t>dùng</a:t>
            </a:r>
            <a:r>
              <a:rPr lang="en-US" dirty="0"/>
              <a:t> </a:t>
            </a:r>
            <a:r>
              <a:rPr lang="en-US" dirty="0" err="1"/>
              <a:t>kỹ</a:t>
            </a:r>
            <a:r>
              <a:rPr lang="en-US" dirty="0"/>
              <a:t> </a:t>
            </a:r>
            <a:r>
              <a:rPr lang="en-US" dirty="0" err="1"/>
              <a:t>thuật</a:t>
            </a:r>
            <a:r>
              <a:rPr lang="en-US" dirty="0"/>
              <a:t> client – side), web server </a:t>
            </a:r>
            <a:r>
              <a:rPr lang="en-US" dirty="0" err="1"/>
              <a:t>tìm</a:t>
            </a:r>
            <a:r>
              <a:rPr lang="en-US" dirty="0"/>
              <a:t> </a:t>
            </a:r>
            <a:r>
              <a:rPr lang="en-US" dirty="0" err="1"/>
              <a:t>và</a:t>
            </a:r>
            <a:r>
              <a:rPr lang="en-US" dirty="0"/>
              <a:t> </a:t>
            </a:r>
            <a:r>
              <a:rPr lang="en-US" dirty="0" err="1"/>
              <a:t>trả</a:t>
            </a:r>
            <a:r>
              <a:rPr lang="en-US" dirty="0"/>
              <a:t> </a:t>
            </a:r>
            <a:r>
              <a:rPr lang="en-US" dirty="0" err="1"/>
              <a:t>trang</a:t>
            </a:r>
            <a:r>
              <a:rPr lang="en-US" dirty="0"/>
              <a:t> web </a:t>
            </a:r>
            <a:r>
              <a:rPr lang="en-US" dirty="0" err="1"/>
              <a:t>về</a:t>
            </a:r>
            <a:r>
              <a:rPr lang="en-US" dirty="0"/>
              <a:t> </a:t>
            </a:r>
            <a:r>
              <a:rPr lang="en-US" dirty="0" err="1"/>
              <a:t>cho</a:t>
            </a:r>
            <a:r>
              <a:rPr lang="en-US" dirty="0"/>
              <a:t> client, client </a:t>
            </a:r>
            <a:r>
              <a:rPr lang="en-US" dirty="0" err="1"/>
              <a:t>nhận</a:t>
            </a:r>
            <a:r>
              <a:rPr lang="en-US" dirty="0"/>
              <a:t> </a:t>
            </a:r>
            <a:r>
              <a:rPr lang="en-US" dirty="0" err="1"/>
              <a:t>kết</a:t>
            </a:r>
            <a:r>
              <a:rPr lang="en-US" dirty="0"/>
              <a:t> </a:t>
            </a:r>
            <a:r>
              <a:rPr lang="en-US" dirty="0" err="1"/>
              <a:t>quả</a:t>
            </a:r>
            <a:r>
              <a:rPr lang="en-US" dirty="0"/>
              <a:t> </a:t>
            </a:r>
            <a:r>
              <a:rPr lang="en-US" dirty="0" err="1"/>
              <a:t>và</a:t>
            </a:r>
            <a:r>
              <a:rPr lang="en-US" dirty="0"/>
              <a:t> </a:t>
            </a:r>
            <a:r>
              <a:rPr lang="en-US" dirty="0" err="1"/>
              <a:t>hiển</a:t>
            </a:r>
            <a:r>
              <a:rPr lang="en-US" dirty="0"/>
              <a:t> </a:t>
            </a:r>
            <a:r>
              <a:rPr lang="en-US" dirty="0" err="1"/>
              <a:t>thị</a:t>
            </a:r>
            <a:r>
              <a:rPr lang="en-US" dirty="0"/>
              <a:t> </a:t>
            </a:r>
            <a:r>
              <a:rPr lang="en-US" dirty="0" err="1"/>
              <a:t>lên</a:t>
            </a:r>
            <a:r>
              <a:rPr lang="en-US" dirty="0"/>
              <a:t> </a:t>
            </a:r>
            <a:r>
              <a:rPr lang="en-US" dirty="0" err="1"/>
              <a:t>màn</a:t>
            </a:r>
            <a:r>
              <a:rPr lang="en-US" dirty="0"/>
              <a:t> </a:t>
            </a:r>
            <a:r>
              <a:rPr lang="en-US" dirty="0" err="1"/>
              <a:t>hình</a:t>
            </a:r>
            <a:r>
              <a:rPr lang="en-US" dirty="0"/>
              <a:t>.</a:t>
            </a:r>
          </a:p>
          <a:p>
            <a:r>
              <a:rPr lang="en-US" b="1" dirty="0">
                <a:solidFill>
                  <a:srgbClr val="FF0000"/>
                </a:solidFill>
                <a:effectLst>
                  <a:outerShdw blurRad="38100" dist="38100" dir="2700000" algn="tl">
                    <a:srgbClr val="000000">
                      <a:alpha val="43137"/>
                    </a:srgbClr>
                  </a:outerShdw>
                </a:effectLst>
              </a:rPr>
              <a:t>Server Side</a:t>
            </a:r>
          </a:p>
          <a:p>
            <a:pPr lvl="1"/>
            <a:r>
              <a:rPr lang="en-US" dirty="0" err="1"/>
              <a:t>Mã</a:t>
            </a:r>
            <a:r>
              <a:rPr lang="en-US" dirty="0"/>
              <a:t> </a:t>
            </a:r>
            <a:r>
              <a:rPr lang="en-US" dirty="0" err="1"/>
              <a:t>lệnh</a:t>
            </a:r>
            <a:r>
              <a:rPr lang="en-US" dirty="0"/>
              <a:t> ở server </a:t>
            </a:r>
            <a:r>
              <a:rPr lang="en-US" dirty="0" err="1"/>
              <a:t>được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thi</a:t>
            </a:r>
            <a:r>
              <a:rPr lang="en-US" dirty="0"/>
              <a:t> </a:t>
            </a:r>
            <a:r>
              <a:rPr lang="en-US" dirty="0" err="1"/>
              <a:t>hành</a:t>
            </a:r>
            <a:r>
              <a:rPr lang="en-US" dirty="0"/>
              <a:t>, </a:t>
            </a:r>
            <a:r>
              <a:rPr lang="en-US" dirty="0" err="1"/>
              <a:t>kết</a:t>
            </a:r>
            <a:r>
              <a:rPr lang="en-US" dirty="0"/>
              <a:t> </a:t>
            </a:r>
            <a:r>
              <a:rPr lang="en-US" dirty="0" err="1"/>
              <a:t>quả</a:t>
            </a:r>
            <a:r>
              <a:rPr lang="en-US" dirty="0"/>
              <a:t> </a:t>
            </a:r>
            <a:r>
              <a:rPr lang="en-US" dirty="0" err="1"/>
              <a:t>tự</a:t>
            </a:r>
            <a:r>
              <a:rPr lang="en-US" dirty="0"/>
              <a:t> </a:t>
            </a:r>
            <a:r>
              <a:rPr lang="en-US" dirty="0" err="1"/>
              <a:t>động</a:t>
            </a:r>
            <a:r>
              <a:rPr lang="en-US" dirty="0"/>
              <a:t> </a:t>
            </a:r>
            <a:r>
              <a:rPr lang="en-US" dirty="0" err="1"/>
              <a:t>chuyển</a:t>
            </a:r>
            <a:r>
              <a:rPr lang="en-US" dirty="0"/>
              <a:t> sang HTML/JavaScript/CSS </a:t>
            </a:r>
            <a:r>
              <a:rPr lang="en-US" dirty="0" err="1"/>
              <a:t>và</a:t>
            </a:r>
            <a:r>
              <a:rPr lang="en-US" dirty="0"/>
              <a:t> </a:t>
            </a:r>
            <a:r>
              <a:rPr lang="en-US" dirty="0" err="1"/>
              <a:t>trả</a:t>
            </a:r>
            <a:r>
              <a:rPr lang="en-US" dirty="0"/>
              <a:t> </a:t>
            </a:r>
            <a:r>
              <a:rPr lang="en-US" dirty="0" err="1"/>
              <a:t>về</a:t>
            </a:r>
            <a:r>
              <a:rPr lang="en-US" dirty="0"/>
              <a:t> </a:t>
            </a:r>
            <a:r>
              <a:rPr lang="en-US" dirty="0" err="1"/>
              <a:t>cho</a:t>
            </a:r>
            <a:r>
              <a:rPr lang="en-US" dirty="0"/>
              <a:t> client.</a:t>
            </a:r>
          </a:p>
          <a:p>
            <a:pPr lvl="1"/>
            <a:endParaRPr lang="en-US" dirty="0"/>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6020" y="457200"/>
            <a:ext cx="7771960" cy="1143000"/>
          </a:xfrm>
          <a:prstGeom prst="rect">
            <a:avLst/>
          </a:prstGeom>
          <a:noFill/>
          <a:ln w="9525">
            <a:noFill/>
            <a:miter lim="800000"/>
            <a:headEnd/>
            <a:tailEnd/>
          </a:ln>
          <a:effectLst/>
        </p:spPr>
        <p:txBody>
          <a:bodyPr lIns="92075" tIns="46038" rIns="92075" bIns="46038"/>
          <a:lstStyle/>
          <a:p>
            <a:pPr algn="ctr"/>
            <a:r>
              <a:rPr lang="en-US" sz="4000" b="1">
                <a:solidFill>
                  <a:srgbClr val="990099"/>
                </a:solidFill>
              </a:rPr>
              <a:t>Client/Server Architecture</a:t>
            </a:r>
            <a:endParaRPr lang="en-US" sz="4400">
              <a:solidFill>
                <a:schemeClr val="tx2"/>
              </a:solidFill>
            </a:endParaRPr>
          </a:p>
        </p:txBody>
      </p:sp>
      <p:sp>
        <p:nvSpPr>
          <p:cNvPr id="8195" name="Rectangle 3"/>
          <p:cNvSpPr>
            <a:spLocks noChangeArrowheads="1"/>
          </p:cNvSpPr>
          <p:nvPr/>
        </p:nvSpPr>
        <p:spPr bwMode="auto">
          <a:xfrm>
            <a:off x="990918" y="1219200"/>
            <a:ext cx="7676680" cy="742950"/>
          </a:xfrm>
          <a:prstGeom prst="rect">
            <a:avLst/>
          </a:prstGeom>
          <a:noFill/>
          <a:ln w="9525">
            <a:noFill/>
            <a:miter lim="800000"/>
            <a:headEnd/>
            <a:tailEnd/>
          </a:ln>
          <a:effectLst/>
        </p:spPr>
        <p:txBody>
          <a:bodyPr lIns="92075" tIns="46038" rIns="92075" bIns="46038"/>
          <a:lstStyle/>
          <a:p>
            <a:pPr>
              <a:spcBef>
                <a:spcPct val="20000"/>
              </a:spcBef>
            </a:pPr>
            <a:r>
              <a:rPr lang="en-US" sz="2800"/>
              <a:t>WWW is based on a client/server architecture</a:t>
            </a:r>
          </a:p>
        </p:txBody>
      </p:sp>
      <p:pic>
        <p:nvPicPr>
          <p:cNvPr id="8196" name="Picture 4"/>
          <p:cNvPicPr>
            <a:picLocks noChangeArrowheads="1"/>
          </p:cNvPicPr>
          <p:nvPr/>
        </p:nvPicPr>
        <p:blipFill>
          <a:blip r:embed="rId2" cstate="print"/>
          <a:srcRect/>
          <a:stretch>
            <a:fillRect/>
          </a:stretch>
        </p:blipFill>
        <p:spPr bwMode="auto">
          <a:xfrm>
            <a:off x="1155094" y="1739900"/>
            <a:ext cx="6382330" cy="3835400"/>
          </a:xfrm>
          <a:prstGeom prst="rect">
            <a:avLst/>
          </a:prstGeom>
          <a:noFill/>
          <a:ln w="9525">
            <a:noFill/>
            <a:miter lim="800000"/>
            <a:headEnd/>
            <a:tailEnd/>
          </a:ln>
          <a:effectLst/>
        </p:spPr>
      </p:pic>
      <p:sp>
        <p:nvSpPr>
          <p:cNvPr id="8197" name="Rectangle 5"/>
          <p:cNvSpPr>
            <a:spLocks noChangeArrowheads="1"/>
          </p:cNvSpPr>
          <p:nvPr/>
        </p:nvSpPr>
        <p:spPr bwMode="auto">
          <a:xfrm>
            <a:off x="3601605" y="2135188"/>
            <a:ext cx="1691596" cy="366712"/>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a:t>Give me file x</a:t>
            </a:r>
          </a:p>
        </p:txBody>
      </p:sp>
      <p:sp>
        <p:nvSpPr>
          <p:cNvPr id="8198" name="Rectangle 6"/>
          <p:cNvSpPr>
            <a:spLocks noChangeArrowheads="1"/>
          </p:cNvSpPr>
          <p:nvPr/>
        </p:nvSpPr>
        <p:spPr bwMode="auto">
          <a:xfrm>
            <a:off x="3869856" y="2890838"/>
            <a:ext cx="1295815" cy="366712"/>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a:t>Here it is</a:t>
            </a:r>
          </a:p>
        </p:txBody>
      </p:sp>
      <p:sp>
        <p:nvSpPr>
          <p:cNvPr id="8199" name="Rectangle 7"/>
          <p:cNvSpPr>
            <a:spLocks noChangeArrowheads="1"/>
          </p:cNvSpPr>
          <p:nvPr/>
        </p:nvSpPr>
        <p:spPr bwMode="auto">
          <a:xfrm>
            <a:off x="4960452" y="5343526"/>
            <a:ext cx="2601610" cy="1016305"/>
          </a:xfrm>
          <a:prstGeom prst="rect">
            <a:avLst/>
          </a:prstGeom>
          <a:noFill/>
          <a:ln w="9525">
            <a:noFill/>
            <a:miter lim="800000"/>
            <a:headEnd/>
            <a:tailEnd/>
          </a:ln>
          <a:effectLst/>
        </p:spPr>
        <p:txBody>
          <a:bodyPr wrap="none" lIns="92075" tIns="46038" rIns="92075" bIns="46038">
            <a:spAutoFit/>
          </a:bodyPr>
          <a:lstStyle/>
          <a:p>
            <a:pPr defTabSz="762000"/>
            <a:r>
              <a:rPr lang="en-US" sz="2000"/>
              <a:t>A computer elsewhere</a:t>
            </a:r>
          </a:p>
          <a:p>
            <a:pPr defTabSz="762000"/>
            <a:r>
              <a:rPr lang="en-US" sz="2000"/>
              <a:t>on the Internet holding</a:t>
            </a:r>
          </a:p>
          <a:p>
            <a:pPr defTabSz="762000"/>
            <a:r>
              <a:rPr lang="en-US" sz="2000"/>
              <a:t>information</a:t>
            </a:r>
          </a:p>
        </p:txBody>
      </p:sp>
      <p:sp>
        <p:nvSpPr>
          <p:cNvPr id="8200" name="Line 8"/>
          <p:cNvSpPr>
            <a:spLocks noChangeShapeType="1"/>
          </p:cNvSpPr>
          <p:nvPr/>
        </p:nvSpPr>
        <p:spPr bwMode="auto">
          <a:xfrm>
            <a:off x="3708612" y="2493963"/>
            <a:ext cx="1420413"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8201" name="Line 9"/>
          <p:cNvSpPr>
            <a:spLocks noChangeShapeType="1"/>
          </p:cNvSpPr>
          <p:nvPr/>
        </p:nvSpPr>
        <p:spPr bwMode="auto">
          <a:xfrm>
            <a:off x="3715942" y="3275013"/>
            <a:ext cx="1421879" cy="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8202" name="Rectangle 10"/>
          <p:cNvSpPr>
            <a:spLocks noChangeArrowheads="1"/>
          </p:cNvSpPr>
          <p:nvPr/>
        </p:nvSpPr>
        <p:spPr bwMode="auto">
          <a:xfrm>
            <a:off x="95281" y="3429000"/>
            <a:ext cx="1240113" cy="708528"/>
          </a:xfrm>
          <a:prstGeom prst="rect">
            <a:avLst/>
          </a:prstGeom>
          <a:noFill/>
          <a:ln w="9525">
            <a:noFill/>
            <a:miter lim="800000"/>
            <a:headEnd/>
            <a:tailEnd/>
          </a:ln>
          <a:effectLst/>
        </p:spPr>
        <p:txBody>
          <a:bodyPr lIns="92075" tIns="46038" rIns="92075" bIns="46038">
            <a:spAutoFit/>
          </a:bodyPr>
          <a:lstStyle/>
          <a:p>
            <a:pPr>
              <a:spcBef>
                <a:spcPct val="50000"/>
              </a:spcBef>
            </a:pPr>
            <a:r>
              <a:rPr lang="en-US" sz="2000"/>
              <a:t>Desktop Client</a:t>
            </a:r>
          </a:p>
        </p:txBody>
      </p:sp>
      <p:sp>
        <p:nvSpPr>
          <p:cNvPr id="8203" name="Rectangle 11"/>
          <p:cNvSpPr>
            <a:spLocks noChangeArrowheads="1"/>
          </p:cNvSpPr>
          <p:nvPr/>
        </p:nvSpPr>
        <p:spPr bwMode="auto">
          <a:xfrm>
            <a:off x="7610716" y="3429000"/>
            <a:ext cx="1185877" cy="708528"/>
          </a:xfrm>
          <a:prstGeom prst="rect">
            <a:avLst/>
          </a:prstGeom>
          <a:noFill/>
          <a:ln w="9525">
            <a:noFill/>
            <a:miter lim="800000"/>
            <a:headEnd/>
            <a:tailEnd/>
          </a:ln>
          <a:effectLst/>
        </p:spPr>
        <p:txBody>
          <a:bodyPr lIns="92075" tIns="46038" rIns="92075" bIns="46038">
            <a:spAutoFit/>
          </a:bodyPr>
          <a:lstStyle/>
          <a:p>
            <a:pPr>
              <a:spcBef>
                <a:spcPct val="50000"/>
              </a:spcBef>
            </a:pPr>
            <a:r>
              <a:rPr lang="en-US" sz="2000"/>
              <a:t>Remote Server</a:t>
            </a:r>
          </a:p>
        </p:txBody>
      </p:sp>
      <p:sp>
        <p:nvSpPr>
          <p:cNvPr id="8204" name="Rectangle 12"/>
          <p:cNvSpPr>
            <a:spLocks noChangeArrowheads="1"/>
          </p:cNvSpPr>
          <p:nvPr/>
        </p:nvSpPr>
        <p:spPr bwMode="auto">
          <a:xfrm>
            <a:off x="3717407" y="4506913"/>
            <a:ext cx="1709186" cy="641350"/>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a:t>Request made using http</a:t>
            </a:r>
          </a:p>
        </p:txBody>
      </p:sp>
      <p:sp>
        <p:nvSpPr>
          <p:cNvPr id="8205" name="Rectangle 13"/>
          <p:cNvSpPr>
            <a:spLocks noChangeArrowheads="1"/>
          </p:cNvSpPr>
          <p:nvPr/>
        </p:nvSpPr>
        <p:spPr bwMode="auto">
          <a:xfrm>
            <a:off x="1483445" y="5470526"/>
            <a:ext cx="2147477" cy="708528"/>
          </a:xfrm>
          <a:prstGeom prst="rect">
            <a:avLst/>
          </a:prstGeom>
          <a:noFill/>
          <a:ln w="9525">
            <a:noFill/>
            <a:miter lim="800000"/>
            <a:headEnd/>
            <a:tailEnd/>
          </a:ln>
          <a:effectLst/>
        </p:spPr>
        <p:txBody>
          <a:bodyPr lIns="92075" tIns="46038" rIns="92075" bIns="46038">
            <a:spAutoFit/>
          </a:bodyPr>
          <a:lstStyle/>
          <a:p>
            <a:pPr defTabSz="762000"/>
            <a:r>
              <a:rPr lang="en-US" sz="2000"/>
              <a:t>Your desktop computer</a:t>
            </a:r>
          </a:p>
        </p:txBody>
      </p:sp>
      <p:sp>
        <p:nvSpPr>
          <p:cNvPr id="8206" name="Rectangle 14"/>
          <p:cNvSpPr>
            <a:spLocks noChangeArrowheads="1"/>
          </p:cNvSpPr>
          <p:nvPr/>
        </p:nvSpPr>
        <p:spPr bwMode="auto">
          <a:xfrm>
            <a:off x="6895379" y="4724400"/>
            <a:ext cx="1202001" cy="228600"/>
          </a:xfrm>
          <a:prstGeom prst="rect">
            <a:avLst/>
          </a:prstGeom>
          <a:noFill/>
          <a:ln w="9525">
            <a:noFill/>
            <a:miter lim="800000"/>
            <a:headEnd/>
            <a:tailEnd/>
          </a:ln>
          <a:effectLst/>
        </p:spPr>
        <p:txBody>
          <a:bodyPr wrap="none">
            <a:spAutoFit/>
          </a:bodyPr>
          <a:lstStyle/>
          <a:p>
            <a:r>
              <a:rPr lang="en-US" sz="900"/>
              <a:t>graphics: NNS, Inet98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DDEBCF">
                  <a:alpha val="3000"/>
                </a:srgbClr>
              </a:gs>
              <a:gs pos="50000">
                <a:srgbClr val="9CB86E">
                  <a:alpha val="0"/>
                </a:srgbClr>
              </a:gs>
            </a:gsLst>
            <a:lin ang="5400000" scaled="0"/>
          </a:gradFill>
        </p:spPr>
        <p:txBody>
          <a:bodyPr>
            <a:normAutofit fontScale="90000"/>
          </a:bodyPr>
          <a:lstStyle/>
          <a:p>
            <a:r>
              <a:rPr lang="en-US" dirty="0" err="1"/>
              <a:t>Cơ</a:t>
            </a:r>
            <a:r>
              <a:rPr lang="en-US" dirty="0"/>
              <a:t> </a:t>
            </a:r>
            <a:r>
              <a:rPr lang="en-US" dirty="0" err="1"/>
              <a:t>chế</a:t>
            </a:r>
            <a:r>
              <a:rPr lang="en-US" dirty="0"/>
              <a:t> </a:t>
            </a:r>
            <a:r>
              <a:rPr lang="en-US" dirty="0" err="1"/>
              <a:t>thực</a:t>
            </a:r>
            <a:r>
              <a:rPr lang="en-US" dirty="0"/>
              <a:t> </a:t>
            </a:r>
            <a:r>
              <a:rPr lang="en-US" dirty="0" err="1"/>
              <a:t>thi</a:t>
            </a:r>
            <a:r>
              <a:rPr lang="en-US" dirty="0"/>
              <a:t> ASP.NET</a:t>
            </a:r>
          </a:p>
        </p:txBody>
      </p:sp>
      <p:sp>
        <p:nvSpPr>
          <p:cNvPr id="3" name="Content Placeholder 2"/>
          <p:cNvSpPr>
            <a:spLocks noGrp="1"/>
          </p:cNvSpPr>
          <p:nvPr>
            <p:ph idx="1"/>
          </p:nvPr>
        </p:nvSpPr>
        <p:spPr/>
        <p:txBody>
          <a:bodyPr/>
          <a:lstStyle/>
          <a:p>
            <a:r>
              <a:rPr lang="en-US"/>
              <a:t>Mô hình thực thi trang ASP.NET</a:t>
            </a:r>
          </a:p>
        </p:txBody>
      </p:sp>
      <p:sp>
        <p:nvSpPr>
          <p:cNvPr id="4" name="Date Placeholder 3"/>
          <p:cNvSpPr>
            <a:spLocks noGrp="1"/>
          </p:cNvSpPr>
          <p:nvPr>
            <p:ph type="dt" sz="half" idx="10"/>
          </p:nvPr>
        </p:nvSpPr>
        <p:spPr/>
        <p:txBody>
          <a:bodyPr/>
          <a:lstStyle/>
          <a:p>
            <a:fld id="{3963A92A-E9D2-43D9-AEC5-17E1239EC26B}" type="datetime1">
              <a:rPr lang="en-US" smtClean="0"/>
              <a:pPr/>
              <a:t>12/26/2022</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85800" y="3124200"/>
            <a:ext cx="914400" cy="997819"/>
          </a:xfrm>
          <a:prstGeom prst="rect">
            <a:avLst/>
          </a:prstGeom>
          <a:noFill/>
          <a:ln w="9525">
            <a:noFill/>
            <a:miter lim="800000"/>
            <a:headEnd/>
            <a:tailEnd/>
          </a:ln>
          <a:effectLst/>
        </p:spPr>
      </p:pic>
      <p:cxnSp>
        <p:nvCxnSpPr>
          <p:cNvPr id="9" name="Straight Arrow Connector 8"/>
          <p:cNvCxnSpPr/>
          <p:nvPr/>
        </p:nvCxnSpPr>
        <p:spPr>
          <a:xfrm>
            <a:off x="1752600" y="3352800"/>
            <a:ext cx="17526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3429000" y="2590800"/>
            <a:ext cx="1714500" cy="1714500"/>
          </a:xfrm>
          <a:prstGeom prst="rect">
            <a:avLst/>
          </a:prstGeom>
          <a:noFill/>
          <a:ln w="9525">
            <a:noFill/>
            <a:miter lim="800000"/>
            <a:headEnd/>
            <a:tailEnd/>
          </a:ln>
          <a:effectLst/>
        </p:spPr>
      </p:pic>
      <p:sp>
        <p:nvSpPr>
          <p:cNvPr id="11" name="Oval 10"/>
          <p:cNvSpPr/>
          <p:nvPr/>
        </p:nvSpPr>
        <p:spPr>
          <a:xfrm>
            <a:off x="6096000" y="28194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ASPX Engine</a:t>
            </a:r>
          </a:p>
        </p:txBody>
      </p:sp>
      <p:sp>
        <p:nvSpPr>
          <p:cNvPr id="12" name="Rounded Rectangle 11"/>
          <p:cNvSpPr/>
          <p:nvPr/>
        </p:nvSpPr>
        <p:spPr>
          <a:xfrm>
            <a:off x="6248400" y="42672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ffectLst>
                  <a:outerShdw blurRad="38100" dist="38100" dir="2700000" algn="tl">
                    <a:srgbClr val="000000">
                      <a:alpha val="43137"/>
                    </a:srgbClr>
                  </a:outerShdw>
                </a:effectLst>
              </a:rPr>
              <a:t>Page DLL</a:t>
            </a:r>
          </a:p>
        </p:txBody>
      </p:sp>
      <p:cxnSp>
        <p:nvCxnSpPr>
          <p:cNvPr id="13" name="Straight Arrow Connector 12"/>
          <p:cNvCxnSpPr/>
          <p:nvPr/>
        </p:nvCxnSpPr>
        <p:spPr>
          <a:xfrm>
            <a:off x="4876800" y="3276600"/>
            <a:ext cx="11430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6781800" y="3962400"/>
            <a:ext cx="6096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876800" y="3810000"/>
            <a:ext cx="1295400" cy="533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1752600" y="3810000"/>
            <a:ext cx="1752600"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4" name="Flowchart: Document 23"/>
          <p:cNvSpPr/>
          <p:nvPr/>
        </p:nvSpPr>
        <p:spPr>
          <a:xfrm>
            <a:off x="2286000" y="4038600"/>
            <a:ext cx="7620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effectLst>
                  <a:outerShdw blurRad="38100" dist="38100" dir="2700000" algn="tl">
                    <a:srgbClr val="000000">
                      <a:alpha val="43137"/>
                    </a:srgbClr>
                  </a:outerShdw>
                </a:effectLst>
              </a:rPr>
              <a:t>HTML</a:t>
            </a:r>
          </a:p>
        </p:txBody>
      </p:sp>
      <p:sp>
        <p:nvSpPr>
          <p:cNvPr id="25" name="TextBox 24"/>
          <p:cNvSpPr txBox="1"/>
          <p:nvPr/>
        </p:nvSpPr>
        <p:spPr>
          <a:xfrm>
            <a:off x="2133600" y="2971800"/>
            <a:ext cx="944297" cy="369332"/>
          </a:xfrm>
          <a:prstGeom prst="rect">
            <a:avLst/>
          </a:prstGeom>
          <a:noFill/>
        </p:spPr>
        <p:txBody>
          <a:bodyPr wrap="none" rtlCol="0">
            <a:spAutoFit/>
          </a:bodyPr>
          <a:lstStyle/>
          <a:p>
            <a:r>
              <a:rPr lang="en-US"/>
              <a:t>Request</a:t>
            </a:r>
          </a:p>
        </p:txBody>
      </p:sp>
      <p:sp>
        <p:nvSpPr>
          <p:cNvPr id="26" name="TextBox 25"/>
          <p:cNvSpPr txBox="1"/>
          <p:nvPr/>
        </p:nvSpPr>
        <p:spPr>
          <a:xfrm>
            <a:off x="2133600" y="3429000"/>
            <a:ext cx="1157715" cy="369332"/>
          </a:xfrm>
          <a:prstGeom prst="rect">
            <a:avLst/>
          </a:prstGeom>
          <a:noFill/>
        </p:spPr>
        <p:txBody>
          <a:bodyPr wrap="square" rtlCol="0">
            <a:spAutoFit/>
          </a:bodyPr>
          <a:lstStyle/>
          <a:p>
            <a:r>
              <a:rPr lang="en-US" dirty="0"/>
              <a:t>Response</a:t>
            </a:r>
          </a:p>
        </p:txBody>
      </p:sp>
      <p:sp>
        <p:nvSpPr>
          <p:cNvPr id="27" name="Rounded Rectangle 26"/>
          <p:cNvSpPr/>
          <p:nvPr/>
        </p:nvSpPr>
        <p:spPr>
          <a:xfrm>
            <a:off x="3200400" y="2362200"/>
            <a:ext cx="5181600" cy="3200400"/>
          </a:xfrm>
          <a:prstGeom prst="roundRect">
            <a:avLst/>
          </a:prstGeom>
          <a:gradFill>
            <a:gsLst>
              <a:gs pos="0">
                <a:srgbClr val="DDEBCF">
                  <a:alpha val="44000"/>
                </a:srgbClr>
              </a:gs>
              <a:gs pos="50000">
                <a:srgbClr val="9CB86E">
                  <a:alpha val="50000"/>
                </a:srgb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OSS 2-Nhap mon MN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FOSS 2-Nhap mon MNM</Template>
  <TotalTime>4918</TotalTime>
  <Words>3579</Words>
  <Application>Microsoft Office PowerPoint</Application>
  <PresentationFormat>On-screen Show (4:3)</PresentationFormat>
  <Paragraphs>464</Paragraphs>
  <Slides>35</Slides>
  <Notes>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Black</vt:lpstr>
      <vt:lpstr>Arial Narrow</vt:lpstr>
      <vt:lpstr>Arial Rounded MT Bold</vt:lpstr>
      <vt:lpstr>Arial Unicode MS</vt:lpstr>
      <vt:lpstr>Calibri</vt:lpstr>
      <vt:lpstr>Courier New</vt:lpstr>
      <vt:lpstr>Georgia</vt:lpstr>
      <vt:lpstr>Times New Roman</vt:lpstr>
      <vt:lpstr>Wingdings</vt:lpstr>
      <vt:lpstr>FOSS 2-Nhap mon MNM</vt:lpstr>
      <vt:lpstr>Xây dựng ứng dụng Web Form – ASP.NET</vt:lpstr>
      <vt:lpstr>Nội dung</vt:lpstr>
      <vt:lpstr>Tổng quan lập trình UD Web</vt:lpstr>
      <vt:lpstr>HTTP - HTML</vt:lpstr>
      <vt:lpstr>HTTP - HTML</vt:lpstr>
      <vt:lpstr>(HyperText Markup Language)</vt:lpstr>
      <vt:lpstr>Client – Server Side</vt:lpstr>
      <vt:lpstr>PowerPoint Presentation</vt:lpstr>
      <vt:lpstr>Cơ chế thực thi ASP.NET</vt:lpstr>
      <vt:lpstr>Cơ chế thực thi ASP.NET</vt:lpstr>
      <vt:lpstr>Cơ chế thực thi ASP.NET</vt:lpstr>
      <vt:lpstr>Cơ chế thực thi ASP.NET (2)</vt:lpstr>
      <vt:lpstr>Xây dựng Web Form</vt:lpstr>
      <vt:lpstr>Xây dựng Web Form</vt:lpstr>
      <vt:lpstr>Web Form minh họa</vt:lpstr>
      <vt:lpstr>Server Control</vt:lpstr>
      <vt:lpstr>Các loại Server Control</vt:lpstr>
      <vt:lpstr>Server Control</vt:lpstr>
      <vt:lpstr>HTML Control</vt:lpstr>
      <vt:lpstr>Web Controls</vt:lpstr>
      <vt:lpstr>Cách thức Server control làm việc</vt:lpstr>
      <vt:lpstr>Cách thức Server control làm việc</vt:lpstr>
      <vt:lpstr>Cách thức Server control làm việc</vt:lpstr>
      <vt:lpstr>HTML trả về cho client</vt:lpstr>
      <vt:lpstr>Viết code cho ASP.NET</vt:lpstr>
      <vt:lpstr>Viết code cho ASP.NET</vt:lpstr>
      <vt:lpstr>Viết code cho ASP.NET</vt:lpstr>
      <vt:lpstr>Viết code cho ASP.NET</vt:lpstr>
      <vt:lpstr>Viết code cho ASP.NET</vt:lpstr>
      <vt:lpstr>Xử lý sự kiện Page</vt:lpstr>
      <vt:lpstr>Xử lý sự kiện Page</vt:lpstr>
      <vt:lpstr>Xử lý sự kiện Page (2)</vt:lpstr>
      <vt:lpstr>Postback Form</vt:lpstr>
      <vt:lpstr>Postback Form</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Web Form – ASP.NET</dc:title>
  <dc:creator>Nguyen Ha Giang</dc:creator>
  <cp:lastModifiedBy>KHOACNTT</cp:lastModifiedBy>
  <cp:revision>163</cp:revision>
  <dcterms:created xsi:type="dcterms:W3CDTF">2006-08-16T00:00:00Z</dcterms:created>
  <dcterms:modified xsi:type="dcterms:W3CDTF">2022-12-26T06:51:28Z</dcterms:modified>
</cp:coreProperties>
</file>