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53"/>
  </p:notesMasterIdLst>
  <p:handoutMasterIdLst>
    <p:handoutMasterId r:id="rId54"/>
  </p:handoutMasterIdLst>
  <p:sldIdLst>
    <p:sldId id="278" r:id="rId2"/>
    <p:sldId id="279" r:id="rId3"/>
    <p:sldId id="32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2" r:id="rId12"/>
    <p:sldId id="288" r:id="rId13"/>
    <p:sldId id="289" r:id="rId14"/>
    <p:sldId id="290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3" r:id="rId30"/>
    <p:sldId id="314" r:id="rId31"/>
    <p:sldId id="315" r:id="rId32"/>
    <p:sldId id="316" r:id="rId33"/>
    <p:sldId id="330" r:id="rId34"/>
    <p:sldId id="311" r:id="rId35"/>
    <p:sldId id="312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292" r:id="rId48"/>
    <p:sldId id="293" r:id="rId49"/>
    <p:sldId id="294" r:id="rId50"/>
    <p:sldId id="295" r:id="rId51"/>
    <p:sldId id="328" r:id="rId5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8023"/>
    <a:srgbClr val="480000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660"/>
  </p:normalViewPr>
  <p:slideViewPr>
    <p:cSldViewPr>
      <p:cViewPr>
        <p:scale>
          <a:sx n="72" d="100"/>
          <a:sy n="72" d="100"/>
        </p:scale>
        <p:origin x="-1848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85B626-9074-40F9-8B9A-1D0844EF0C1D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5CAE87-8C1A-4519-A70D-D2E53F5297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6C7031C-F503-4FB4-8641-F9F61C85912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5B57D10-5958-44B1-BF27-E0743AF1B5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57D10-5958-44B1-BF27-E0743AF1B59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F49DD-2817-4D3F-834F-6A85452CA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4227-2D90-40AD-A4A4-C590427A4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21BF747-0807-4032-BCAC-DE11C78B52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500">
                <a:latin typeface="Constantia" pitchFamily="18" charset="0"/>
              </a:defRPr>
            </a:lvl1pPr>
            <a:lvl2pPr>
              <a:defRPr sz="2300">
                <a:latin typeface="Constantia" pitchFamily="18" charset="0"/>
              </a:defRPr>
            </a:lvl2pPr>
            <a:lvl3pPr>
              <a:defRPr sz="2100">
                <a:latin typeface="Constantia" pitchFamily="18" charset="0"/>
              </a:defRPr>
            </a:lvl3pPr>
            <a:lvl4pPr>
              <a:defRPr>
                <a:latin typeface="Constantia" pitchFamily="18" charset="0"/>
              </a:defRPr>
            </a:lvl4pPr>
            <a:lvl5pPr>
              <a:defRPr>
                <a:latin typeface="Constantia" pitchFamily="18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2667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4C15F-A305-4F35-A392-CDFA47A81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352800" y="6416481"/>
            <a:ext cx="5421083" cy="365125"/>
          </a:xfrm>
        </p:spPr>
        <p:txBody>
          <a:bodyPr/>
          <a:lstStyle>
            <a:lvl1pPr>
              <a:defRPr sz="1200" i="1">
                <a:latin typeface="Constantia" pitchFamily="18" charset="0"/>
              </a:defRPr>
            </a:lvl1pPr>
          </a:lstStyle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FC3643-12BF-46D9-B1FD-E97E022DD7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964574-90D1-4441-B3F0-C45012D5DC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www.themegallery.com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779F49-EC18-4411-A26B-F010C92DE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E8D7F8-7310-46FF-9195-47D25F44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997C4-312A-4F62-B33F-025D9332E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5FB7A9-452B-4862-A64A-39861F03E7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BFF2D2-05BA-4F27-B503-52DA60CCD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84C15F-A305-4F35-A392-CDFA47A81A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Control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3152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00400"/>
            <a:ext cx="3133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ghtning Bolt 7"/>
          <p:cNvSpPr/>
          <p:nvPr/>
        </p:nvSpPr>
        <p:spPr>
          <a:xfrm>
            <a:off x="3581400" y="2286000"/>
            <a:ext cx="533400" cy="30480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>
            <a:off x="6553200" y="3505200"/>
            <a:ext cx="533400" cy="30480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572000"/>
            <a:ext cx="3162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rved Down Arrow 10"/>
          <p:cNvSpPr/>
          <p:nvPr/>
        </p:nvSpPr>
        <p:spPr>
          <a:xfrm rot="1201430">
            <a:off x="4263598" y="2382600"/>
            <a:ext cx="1566955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20574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latin typeface="Constantia" pitchFamily="18" charset="0"/>
              </a:rPr>
              <a:t>Browse chọn file trong máy client</a:t>
            </a:r>
            <a:endParaRPr lang="en-US" sz="1600" i="1">
              <a:latin typeface="Constantia" pitchFamily="18" charset="0"/>
            </a:endParaRPr>
          </a:p>
        </p:txBody>
      </p:sp>
      <p:sp>
        <p:nvSpPr>
          <p:cNvPr id="13" name="Curved Down Arrow 12"/>
          <p:cNvSpPr/>
          <p:nvPr/>
        </p:nvSpPr>
        <p:spPr>
          <a:xfrm rot="7283988">
            <a:off x="4555545" y="4160200"/>
            <a:ext cx="1655546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43434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latin typeface="Constantia" pitchFamily="18" charset="0"/>
              </a:rPr>
              <a:t>Upload file lên server</a:t>
            </a:r>
            <a:endParaRPr lang="en-US" sz="1600" i="1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control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"</a:t>
            </a:r>
            <a:r>
              <a:rPr lang="en-US" dirty="0" err="1" smtClean="0">
                <a:solidFill>
                  <a:srgbClr val="00B0F0"/>
                </a:solidFill>
              </a:rPr>
              <a:t>năng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động</a:t>
            </a:r>
            <a:r>
              <a:rPr lang="en-US" dirty="0" smtClean="0"/>
              <a:t>" </a:t>
            </a:r>
            <a:r>
              <a:rPr lang="en-US" dirty="0" err="1" smtClean="0"/>
              <a:t>và</a:t>
            </a:r>
            <a:r>
              <a:rPr lang="en-US" dirty="0" smtClean="0"/>
              <a:t> "</a:t>
            </a:r>
            <a:r>
              <a:rPr lang="en-US" dirty="0" err="1" smtClean="0">
                <a:solidFill>
                  <a:srgbClr val="00B050"/>
                </a:solidFill>
              </a:rPr>
              <a:t>mạnh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mẽ</a:t>
            </a:r>
            <a:r>
              <a:rPr lang="en-US" dirty="0" smtClean="0"/>
              <a:t>"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2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style,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Windows control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UI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 control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GridView</a:t>
            </a:r>
            <a:r>
              <a:rPr lang="en-US" dirty="0" smtClean="0"/>
              <a:t>, Calendar  </a:t>
            </a:r>
            <a:r>
              <a:rPr lang="en-US" dirty="0" err="1" smtClean="0"/>
              <a:t>và</a:t>
            </a:r>
            <a:r>
              <a:rPr lang="en-US" dirty="0" smtClean="0"/>
              <a:t> validation.</a:t>
            </a:r>
          </a:p>
          <a:p>
            <a:pPr lvl="1"/>
            <a:r>
              <a:rPr lang="en-US" dirty="0" smtClean="0"/>
              <a:t>Web control </a:t>
            </a:r>
            <a:r>
              <a:rPr lang="en-US" dirty="0" err="1" smtClean="0"/>
              <a:t>thông</a:t>
            </a:r>
            <a:r>
              <a:rPr lang="en-US" dirty="0" smtClean="0"/>
              <a:t> minh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tag HTML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18434" name="AutoShape 2" descr="figs/pan2_0403.gif"/>
          <p:cNvSpPr>
            <a:spLocks noChangeAspect="1" noChangeArrowheads="1"/>
          </p:cNvSpPr>
          <p:nvPr/>
        </p:nvSpPr>
        <p:spPr bwMode="auto">
          <a:xfrm>
            <a:off x="155575" y="-1874838"/>
            <a:ext cx="4171950" cy="3905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figs/pan2_0403.gif"/>
          <p:cNvSpPr>
            <a:spLocks noChangeAspect="1" noChangeArrowheads="1"/>
          </p:cNvSpPr>
          <p:nvPr/>
        </p:nvSpPr>
        <p:spPr bwMode="auto">
          <a:xfrm>
            <a:off x="155575" y="-1874838"/>
            <a:ext cx="4171950" cy="3905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figs/pan2_0403.gif"/>
          <p:cNvSpPr>
            <a:spLocks noChangeAspect="1" noChangeArrowheads="1"/>
          </p:cNvSpPr>
          <p:nvPr/>
        </p:nvSpPr>
        <p:spPr bwMode="auto">
          <a:xfrm>
            <a:off x="155575" y="-1874838"/>
            <a:ext cx="4171950" cy="3905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control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600200"/>
            <a:ext cx="8153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Label		&lt;span&gt;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Button		&lt;input type="submit"&gt; or &lt;input type="button"&gt;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TextBox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	&lt;input type="text"&gt;, &lt;input type="password"&gt;, or 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textarea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CheckBox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	&lt;input type="checkbox"&gt;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RadioButton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&lt;input type="radio"&gt;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Hyperlink		&lt;a&gt;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LinkButton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&lt;a&gt;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chứa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img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 tag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ImageButton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&lt;input type="image"&gt;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Image		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img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ListBox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	&lt;select size="X"&gt;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DropDownList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&lt;select&gt;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CheckBoxList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&lt;table&gt;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chứa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nhiều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&lt;input type="checkbox"&gt; tags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RadioButtonList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	&lt;table&gt;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chứa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nhiều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&lt;input type="radio"&gt; tags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BulletedList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	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ol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 ordered list (numbered) or 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ul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&gt; unordered list (bulleted).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Panel		&lt;div&gt;</a:t>
            </a:r>
          </a:p>
          <a:p>
            <a:pPr marL="320040" marR="0" lvl="0" indent="-32004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Table		&lt;table&gt;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control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asp: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tag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/&gt;</a:t>
            </a:r>
          </a:p>
          <a:p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tag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control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user request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aspx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code </a:t>
            </a:r>
            <a:r>
              <a:rPr lang="en-US" dirty="0" err="1" smtClean="0"/>
              <a:t>nh</a:t>
            </a:r>
            <a:r>
              <a:rPr lang="vi-VN" dirty="0" smtClean="0"/>
              <a:t>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code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</a:t>
            </a:r>
            <a:r>
              <a:rPr lang="vi-VN" dirty="0" smtClean="0"/>
              <a:t>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2590800"/>
            <a:ext cx="6400800" cy="338554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99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00B0F0"/>
                </a:solidFill>
                <a:latin typeface="Lucida Sans" pitchFamily="34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Lucida Sans" pitchFamily="34" charset="0"/>
              </a:rPr>
              <a:t>asp:TextBox</a:t>
            </a:r>
            <a:r>
              <a:rPr lang="en-US" sz="1600" b="1" dirty="0">
                <a:solidFill>
                  <a:srgbClr val="00B0F0"/>
                </a:solidFill>
                <a:latin typeface="Lucida Sans" pitchFamily="34" charset="0"/>
              </a:rPr>
              <a:t> id</a:t>
            </a:r>
            <a:r>
              <a:rPr lang="en-US" sz="1600" b="1" dirty="0" smtClean="0">
                <a:solidFill>
                  <a:srgbClr val="00B0F0"/>
                </a:solidFill>
                <a:latin typeface="Lucida Sans" pitchFamily="34" charset="0"/>
              </a:rPr>
              <a:t>="</a:t>
            </a:r>
            <a:r>
              <a:rPr lang="en-US" sz="1600" b="1" dirty="0" smtClean="0">
                <a:solidFill>
                  <a:srgbClr val="00B0F0"/>
                </a:solidFill>
              </a:rPr>
              <a:t>TextBox1</a:t>
            </a:r>
            <a:r>
              <a:rPr lang="en-US" sz="1600" b="1" dirty="0" smtClean="0">
                <a:solidFill>
                  <a:srgbClr val="00B0F0"/>
                </a:solidFill>
                <a:latin typeface="Lucida Sans" pitchFamily="34" charset="0"/>
              </a:rPr>
              <a:t>" </a:t>
            </a:r>
            <a:r>
              <a:rPr lang="en-US" sz="1600" b="1" dirty="0" err="1">
                <a:solidFill>
                  <a:srgbClr val="00B0F0"/>
                </a:solidFill>
                <a:latin typeface="Lucida Sans" pitchFamily="34" charset="0"/>
              </a:rPr>
              <a:t>runat</a:t>
            </a:r>
            <a:r>
              <a:rPr lang="en-US" sz="1600" b="1" dirty="0">
                <a:solidFill>
                  <a:srgbClr val="00B0F0"/>
                </a:solidFill>
                <a:latin typeface="Lucida Sans" pitchFamily="34" charset="0"/>
              </a:rPr>
              <a:t>="server" /&gt;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4953000"/>
            <a:ext cx="6400800" cy="338554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99"/>
              </a:buClr>
              <a:buSzPct val="80000"/>
              <a:buFont typeface="Wingdings" pitchFamily="2" charset="2"/>
              <a:buNone/>
            </a:pPr>
            <a:r>
              <a:rPr lang="en-US" sz="1600" b="1" smtClean="0">
                <a:solidFill>
                  <a:srgbClr val="00B0F0"/>
                </a:solidFill>
              </a:rPr>
              <a:t>&lt;input name="TextBox1" type="text" id="TextBox1" /&gt; </a:t>
            </a:r>
            <a:endParaRPr lang="en-US" sz="1600" b="1">
              <a:solidFill>
                <a:srgbClr val="00B0F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control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control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control do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WebControl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HTML,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7086600" cy="5847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&lt;</a:t>
            </a:r>
            <a:r>
              <a:rPr lang="en-US" sz="1600" dirty="0" err="1" smtClean="0">
                <a:solidFill>
                  <a:srgbClr val="A31515"/>
                </a:solidFill>
              </a:rPr>
              <a:t>asp</a:t>
            </a:r>
            <a:r>
              <a:rPr lang="en-US" sz="1600" dirty="0" err="1" smtClean="0">
                <a:solidFill>
                  <a:srgbClr val="0000FF"/>
                </a:solidFill>
              </a:rPr>
              <a:t>:</a:t>
            </a:r>
            <a:r>
              <a:rPr lang="en-US" sz="1600" dirty="0" err="1" smtClean="0">
                <a:solidFill>
                  <a:srgbClr val="A31515"/>
                </a:solidFill>
              </a:rPr>
              <a:t>TextBox</a:t>
            </a:r>
            <a:r>
              <a:rPr lang="en-US" sz="1600" dirty="0" smtClean="0">
                <a:solidFill>
                  <a:srgbClr val="A31515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id</a:t>
            </a:r>
            <a:r>
              <a:rPr lang="en-US" sz="1600" dirty="0" smtClean="0">
                <a:solidFill>
                  <a:srgbClr val="0000FF"/>
                </a:solidFill>
              </a:rPr>
              <a:t>="txt" </a:t>
            </a:r>
            <a:r>
              <a:rPr lang="en-US" sz="1600" dirty="0" err="1" smtClean="0">
                <a:solidFill>
                  <a:srgbClr val="FF0000"/>
                </a:solidFill>
              </a:rPr>
              <a:t>BackColor</a:t>
            </a:r>
            <a:r>
              <a:rPr lang="en-US" sz="1600" dirty="0" smtClean="0">
                <a:solidFill>
                  <a:srgbClr val="0000FF"/>
                </a:solidFill>
              </a:rPr>
              <a:t>="Yellow" </a:t>
            </a:r>
            <a:r>
              <a:rPr lang="en-US" sz="1600" dirty="0" smtClean="0">
                <a:solidFill>
                  <a:srgbClr val="FF0000"/>
                </a:solidFill>
              </a:rPr>
              <a:t>Text</a:t>
            </a:r>
            <a:r>
              <a:rPr lang="en-US" sz="1600" dirty="0" smtClean="0">
                <a:solidFill>
                  <a:srgbClr val="0000FF"/>
                </a:solidFill>
              </a:rPr>
              <a:t>="Hello World" 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   </a:t>
            </a:r>
            <a:r>
              <a:rPr lang="en-US" sz="1600" dirty="0" err="1" smtClean="0">
                <a:solidFill>
                  <a:srgbClr val="FF0000"/>
                </a:solidFill>
              </a:rPr>
              <a:t>ReadOnly</a:t>
            </a:r>
            <a:r>
              <a:rPr lang="en-US" sz="1600" dirty="0" smtClean="0">
                <a:solidFill>
                  <a:srgbClr val="0000FF"/>
                </a:solidFill>
              </a:rPr>
              <a:t>="true" </a:t>
            </a:r>
            <a:r>
              <a:rPr lang="en-US" sz="1600" dirty="0" err="1" smtClean="0">
                <a:solidFill>
                  <a:srgbClr val="FF0000"/>
                </a:solidFill>
              </a:rPr>
              <a:t>TextMode</a:t>
            </a:r>
            <a:r>
              <a:rPr lang="en-US" sz="1600" dirty="0" smtClean="0">
                <a:solidFill>
                  <a:srgbClr val="0000FF"/>
                </a:solidFill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</a:rPr>
              <a:t>MultiLine</a:t>
            </a:r>
            <a:r>
              <a:rPr lang="en-US" sz="1600" dirty="0" smtClean="0">
                <a:solidFill>
                  <a:srgbClr val="0000FF"/>
                </a:solidFill>
              </a:rPr>
              <a:t>" </a:t>
            </a:r>
            <a:r>
              <a:rPr lang="en-US" sz="1600" dirty="0" smtClean="0">
                <a:solidFill>
                  <a:srgbClr val="FF0000"/>
                </a:solidFill>
              </a:rPr>
              <a:t>Rows</a:t>
            </a:r>
            <a:r>
              <a:rPr lang="en-US" sz="1600" dirty="0" smtClean="0">
                <a:solidFill>
                  <a:srgbClr val="0000FF"/>
                </a:solidFill>
              </a:rPr>
              <a:t>="5" </a:t>
            </a:r>
            <a:r>
              <a:rPr lang="en-US" sz="1600" dirty="0" err="1" smtClean="0">
                <a:solidFill>
                  <a:srgbClr val="FF0000"/>
                </a:solidFill>
              </a:rPr>
              <a:t>runat</a:t>
            </a:r>
            <a:r>
              <a:rPr lang="en-US" sz="1600" dirty="0" smtClean="0">
                <a:solidFill>
                  <a:srgbClr val="0000FF"/>
                </a:solidFill>
              </a:rPr>
              <a:t>="server" /&gt;</a:t>
            </a:r>
            <a:endParaRPr lang="en-US" sz="1600" b="1" dirty="0" smtClean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029200"/>
            <a:ext cx="7239000" cy="5847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textarea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="txt"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rows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="5"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cols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="20" </a:t>
            </a:r>
            <a:r>
              <a:rPr lang="en-US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readonly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readonly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="txt"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="background-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color:Yellow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;"&gt;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Hello World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textarea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control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85800" y="1676400"/>
          <a:ext cx="8153400" cy="468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524000"/>
                <a:gridCol w="4572000"/>
              </a:tblGrid>
              <a:tr h="33201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tantia" pitchFamily="18" charset="0"/>
                        </a:rPr>
                        <a:t>Bảng</a:t>
                      </a:r>
                      <a:r>
                        <a:rPr lang="en-US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Constantia" pitchFamily="18" charset="0"/>
                        </a:rPr>
                        <a:t>liệt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tantia" pitchFamily="18" charset="0"/>
                        </a:rPr>
                        <a:t>kê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tantia" pitchFamily="18" charset="0"/>
                        </a:rPr>
                        <a:t>thuộc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tantia" pitchFamily="18" charset="0"/>
                        </a:rPr>
                        <a:t>tính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tantia" pitchFamily="18" charset="0"/>
                        </a:rPr>
                        <a:t>chung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tantia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Constantia" pitchFamily="18" charset="0"/>
                        </a:rPr>
                        <a:t> web control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Constantia" pitchFamily="18" charset="0"/>
                        </a:rPr>
                        <a:t>Thuộc</a:t>
                      </a:r>
                      <a:r>
                        <a:rPr lang="en-US" sz="1400" b="1" baseline="0" smtClean="0">
                          <a:latin typeface="Constantia" pitchFamily="18" charset="0"/>
                        </a:rPr>
                        <a:t> tính</a:t>
                      </a:r>
                      <a:endParaRPr lang="en-US" sz="1400" b="1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Constantia" pitchFamily="18" charset="0"/>
                        </a:rPr>
                        <a:t>Kiểu</a:t>
                      </a:r>
                      <a:endParaRPr lang="en-US" sz="1400" b="1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Constantia" pitchFamily="18" charset="0"/>
                        </a:rPr>
                        <a:t>Ý</a:t>
                      </a:r>
                      <a:r>
                        <a:rPr lang="en-US" sz="1400" b="1" baseline="0" smtClean="0">
                          <a:latin typeface="Constantia" pitchFamily="18" charset="0"/>
                        </a:rPr>
                        <a:t> nghĩa</a:t>
                      </a:r>
                      <a:endParaRPr lang="en-US" sz="1400" b="1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ID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String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Constantia" pitchFamily="18" charset="0"/>
                        </a:rPr>
                        <a:t>Quy</a:t>
                      </a:r>
                      <a:r>
                        <a:rPr lang="en-US" sz="140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Constantia" pitchFamily="18" charset="0"/>
                        </a:rPr>
                        <a:t>định</a:t>
                      </a:r>
                      <a:r>
                        <a:rPr lang="en-US" sz="1400" baseline="0" dirty="0" smtClean="0">
                          <a:latin typeface="Constantia" pitchFamily="18" charset="0"/>
                        </a:rPr>
                        <a:t> id </a:t>
                      </a:r>
                      <a:r>
                        <a:rPr lang="en-US" sz="1400" baseline="0" dirty="0" err="1" smtClean="0">
                          <a:latin typeface="Constantia" pitchFamily="18" charset="0"/>
                        </a:rPr>
                        <a:t>của</a:t>
                      </a:r>
                      <a:r>
                        <a:rPr lang="en-US" sz="1400" baseline="0" dirty="0" smtClean="0">
                          <a:latin typeface="Constantia" pitchFamily="18" charset="0"/>
                        </a:rPr>
                        <a:t> control, </a:t>
                      </a:r>
                      <a:r>
                        <a:rPr lang="en-US" sz="1400" baseline="0" dirty="0" err="1" smtClean="0">
                          <a:latin typeface="Constantia" pitchFamily="18" charset="0"/>
                        </a:rPr>
                        <a:t>là</a:t>
                      </a:r>
                      <a:r>
                        <a:rPr lang="en-US" sz="1400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tantia" pitchFamily="18" charset="0"/>
                        </a:rPr>
                        <a:t>duy</a:t>
                      </a:r>
                      <a:r>
                        <a:rPr lang="en-US" sz="1400" baseline="0" dirty="0" smtClean="0">
                          <a:latin typeface="Constant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tantia" pitchFamily="18" charset="0"/>
                        </a:rPr>
                        <a:t>nhất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BackColor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Color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Quy định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màu nền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BorderColor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Color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Màu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đường viền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BorderStyle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BorderStyle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Kiểu đường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viền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BorderWidth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Unit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Độ rộng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viền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Constantia" pitchFamily="18" charset="0"/>
                        </a:rPr>
                        <a:t>CssClass</a:t>
                      </a:r>
                      <a:endParaRPr lang="en-US" sz="1400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String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Tên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của CSS được dùng cho control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Enable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Boolean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Quy định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điều khiển có được hiển thị hay không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Font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FontInfo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Font cho điều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khiển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ForeColor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Color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Màu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chữ hiển thị trên control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Height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Unit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Chiều cao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ToolTip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String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Dòng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chữ hiển thị khi di chuyển chuột vào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Width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Unit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latin typeface="Constantia" pitchFamily="18" charset="0"/>
                        </a:rPr>
                        <a:t>Độ rộng</a:t>
                      </a:r>
                      <a:r>
                        <a:rPr lang="en-US" sz="1400" baseline="0" smtClean="0">
                          <a:latin typeface="Constantia" pitchFamily="18" charset="0"/>
                        </a:rPr>
                        <a:t> điều khiển</a:t>
                      </a:r>
                      <a:endParaRPr lang="en-US" sz="1400">
                        <a:latin typeface="Constant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control -Label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Dùng để </a:t>
            </a:r>
            <a:r>
              <a:rPr lang="en-US" smtClean="0">
                <a:solidFill>
                  <a:srgbClr val="0070C0"/>
                </a:solidFill>
              </a:rPr>
              <a:t>hiển thị</a:t>
            </a:r>
            <a:r>
              <a:rPr lang="en-US" smtClean="0"/>
              <a:t> và </a:t>
            </a:r>
            <a:r>
              <a:rPr lang="en-US" smtClean="0">
                <a:solidFill>
                  <a:srgbClr val="0070C0"/>
                </a:solidFill>
              </a:rPr>
              <a:t>trình bày </a:t>
            </a:r>
            <a:r>
              <a:rPr lang="en-US" smtClean="0"/>
              <a:t>nội dung trên trang web.</a:t>
            </a:r>
          </a:p>
          <a:p>
            <a:r>
              <a:rPr lang="en-US" smtClean="0"/>
              <a:t>Nội dung hiển thị xác định qua thuộc tính Text</a:t>
            </a:r>
          </a:p>
          <a:p>
            <a:r>
              <a:rPr lang="en-US" smtClean="0"/>
              <a:t>Text có thể nhận và hiển thị nội dung với các tag 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505200"/>
            <a:ext cx="556260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FF"/>
                </a:solidFill>
              </a:rPr>
              <a:t>&lt;</a:t>
            </a:r>
            <a:r>
              <a:rPr lang="en-US" sz="1400" smtClean="0">
                <a:solidFill>
                  <a:srgbClr val="A31515"/>
                </a:solidFill>
              </a:rPr>
              <a:t>asp</a:t>
            </a:r>
            <a:r>
              <a:rPr lang="en-US" sz="1400" smtClean="0">
                <a:solidFill>
                  <a:srgbClr val="0000FF"/>
                </a:solidFill>
              </a:rPr>
              <a:t>:</a:t>
            </a:r>
            <a:r>
              <a:rPr lang="en-US" sz="1400" smtClean="0">
                <a:solidFill>
                  <a:srgbClr val="A31515"/>
                </a:solidFill>
              </a:rPr>
              <a:t>Label </a:t>
            </a:r>
            <a:r>
              <a:rPr lang="en-US" sz="1400" smtClean="0">
                <a:solidFill>
                  <a:srgbClr val="FF0000"/>
                </a:solidFill>
              </a:rPr>
              <a:t>ID</a:t>
            </a:r>
            <a:r>
              <a:rPr lang="en-US" sz="1400" smtClean="0">
                <a:solidFill>
                  <a:srgbClr val="0000FF"/>
                </a:solidFill>
              </a:rPr>
              <a:t>="Label1" </a:t>
            </a:r>
            <a:r>
              <a:rPr lang="en-US" sz="1400" smtClean="0">
                <a:solidFill>
                  <a:srgbClr val="FF0000"/>
                </a:solidFill>
              </a:rPr>
              <a:t>runat</a:t>
            </a:r>
            <a:r>
              <a:rPr lang="en-US" sz="1400" smtClean="0">
                <a:solidFill>
                  <a:srgbClr val="0000FF"/>
                </a:solidFill>
              </a:rPr>
              <a:t>="server" </a:t>
            </a:r>
            <a:r>
              <a:rPr lang="en-US" sz="1400" smtClean="0">
                <a:solidFill>
                  <a:srgbClr val="FF0000"/>
                </a:solidFill>
              </a:rPr>
              <a:t>Text</a:t>
            </a:r>
            <a:r>
              <a:rPr lang="en-US" sz="1400" smtClean="0">
                <a:solidFill>
                  <a:srgbClr val="0000FF"/>
                </a:solidFill>
              </a:rPr>
              <a:t>="Label"&gt;&lt;/</a:t>
            </a:r>
            <a:r>
              <a:rPr lang="en-US" sz="1400" smtClean="0">
                <a:solidFill>
                  <a:srgbClr val="A31515"/>
                </a:solidFill>
              </a:rPr>
              <a:t>asp</a:t>
            </a:r>
            <a:r>
              <a:rPr lang="en-US" sz="1400" smtClean="0">
                <a:solidFill>
                  <a:srgbClr val="0000FF"/>
                </a:solidFill>
              </a:rPr>
              <a:t>:</a:t>
            </a:r>
            <a:r>
              <a:rPr lang="en-US" sz="1400" smtClean="0">
                <a:solidFill>
                  <a:srgbClr val="A31515"/>
                </a:solidFill>
              </a:rPr>
              <a:t>Label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&lt;</a:t>
            </a:r>
            <a:r>
              <a:rPr lang="en-US" sz="1400" smtClean="0">
                <a:solidFill>
                  <a:srgbClr val="A31515"/>
                </a:solidFill>
              </a:rPr>
              <a:t>br </a:t>
            </a:r>
            <a:r>
              <a:rPr lang="en-US" sz="1400" smtClean="0">
                <a:solidFill>
                  <a:srgbClr val="0000FF"/>
                </a:solidFill>
              </a:rPr>
              <a:t>/&gt;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&lt;</a:t>
            </a:r>
            <a:r>
              <a:rPr lang="en-US" sz="1400" smtClean="0">
                <a:solidFill>
                  <a:srgbClr val="A31515"/>
                </a:solidFill>
              </a:rPr>
              <a:t>asp</a:t>
            </a:r>
            <a:r>
              <a:rPr lang="en-US" sz="1400" smtClean="0">
                <a:solidFill>
                  <a:srgbClr val="0000FF"/>
                </a:solidFill>
              </a:rPr>
              <a:t>:</a:t>
            </a:r>
            <a:r>
              <a:rPr lang="en-US" sz="1400" smtClean="0">
                <a:solidFill>
                  <a:srgbClr val="A31515"/>
                </a:solidFill>
              </a:rPr>
              <a:t>Label </a:t>
            </a:r>
            <a:r>
              <a:rPr lang="en-US" sz="1400" smtClean="0">
                <a:solidFill>
                  <a:srgbClr val="FF0000"/>
                </a:solidFill>
              </a:rPr>
              <a:t>ID</a:t>
            </a:r>
            <a:r>
              <a:rPr lang="en-US" sz="1400" smtClean="0">
                <a:solidFill>
                  <a:srgbClr val="0000FF"/>
                </a:solidFill>
              </a:rPr>
              <a:t>="Label2" </a:t>
            </a:r>
            <a:r>
              <a:rPr lang="en-US" sz="1400" smtClean="0">
                <a:solidFill>
                  <a:srgbClr val="FF0000"/>
                </a:solidFill>
              </a:rPr>
              <a:t>runat</a:t>
            </a:r>
            <a:r>
              <a:rPr lang="en-US" sz="1400" smtClean="0">
                <a:solidFill>
                  <a:srgbClr val="0000FF"/>
                </a:solidFill>
              </a:rPr>
              <a:t>="server" </a:t>
            </a:r>
            <a:r>
              <a:rPr lang="en-US" sz="1400" smtClean="0">
                <a:solidFill>
                  <a:srgbClr val="FF0000"/>
                </a:solidFill>
              </a:rPr>
              <a:t>Text</a:t>
            </a:r>
            <a:r>
              <a:rPr lang="en-US" sz="1400" smtClean="0">
                <a:solidFill>
                  <a:srgbClr val="0000FF"/>
                </a:solidFill>
              </a:rPr>
              <a:t>="Label"&gt;&lt;/</a:t>
            </a:r>
            <a:r>
              <a:rPr lang="en-US" sz="1400" smtClean="0">
                <a:solidFill>
                  <a:srgbClr val="A31515"/>
                </a:solidFill>
              </a:rPr>
              <a:t>asp</a:t>
            </a:r>
            <a:r>
              <a:rPr lang="en-US" sz="1400" smtClean="0">
                <a:solidFill>
                  <a:srgbClr val="0000FF"/>
                </a:solidFill>
              </a:rPr>
              <a:t>:</a:t>
            </a:r>
            <a:r>
              <a:rPr lang="en-US" sz="1400" smtClean="0">
                <a:solidFill>
                  <a:srgbClr val="A31515"/>
                </a:solidFill>
              </a:rPr>
              <a:t>Label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  <a:endParaRPr lang="en-US" sz="14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105400"/>
            <a:ext cx="2343150" cy="485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8" name="Curved Down Arrow 7"/>
          <p:cNvSpPr/>
          <p:nvPr/>
        </p:nvSpPr>
        <p:spPr>
          <a:xfrm rot="3122286">
            <a:off x="4483666" y="4319096"/>
            <a:ext cx="914400" cy="415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Hyperlink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Điều khiển tạo ra liên kết siêu văn bản</a:t>
            </a:r>
          </a:p>
          <a:p>
            <a:r>
              <a:rPr lang="en-US" smtClean="0"/>
              <a:t>Các thuộc tính</a:t>
            </a:r>
          </a:p>
          <a:p>
            <a:pPr lvl="1"/>
            <a:r>
              <a:rPr lang="en-US" smtClean="0"/>
              <a:t>ImageUrl: hình hiển thị trên điều khiển</a:t>
            </a:r>
          </a:p>
          <a:p>
            <a:pPr lvl="1"/>
            <a:r>
              <a:rPr lang="en-US" smtClean="0"/>
              <a:t>Text: trong trường hợp có Text và ImageUrl thì ImageUrl được hiển thị.</a:t>
            </a:r>
          </a:p>
          <a:p>
            <a:pPr lvl="1"/>
            <a:r>
              <a:rPr lang="en-US" smtClean="0"/>
              <a:t>NavigateUrl: đường dẫn liên kết</a:t>
            </a:r>
          </a:p>
          <a:p>
            <a:pPr lvl="1"/>
            <a:r>
              <a:rPr lang="en-US" smtClean="0"/>
              <a:t>Target: xác định cửa sổ hiển thị</a:t>
            </a:r>
          </a:p>
          <a:p>
            <a:pPr lvl="2"/>
            <a:r>
              <a:rPr lang="en-US" smtClean="0"/>
              <a:t>_blank: hiển thị trong cửa sổ mới</a:t>
            </a:r>
          </a:p>
          <a:p>
            <a:pPr lvl="2"/>
            <a:r>
              <a:rPr lang="en-US" smtClean="0"/>
              <a:t>_self: hiển thị tại chính cửa sổ có liên kết</a:t>
            </a:r>
          </a:p>
          <a:p>
            <a:pPr lvl="2"/>
            <a:r>
              <a:rPr lang="en-US" smtClean="0"/>
              <a:t>_parent: hiển thị liên kết ở frame cha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Hyperlink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Minh họa dùng hyperlink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514600"/>
            <a:ext cx="62484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mtClean="0">
                <a:latin typeface="Constantia" pitchFamily="18" charset="0"/>
              </a:rPr>
              <a:t>HyperLink1.Text = "Trang Web về ASP.NET";</a:t>
            </a:r>
          </a:p>
          <a:p>
            <a:r>
              <a:rPr lang="en-US" sz="1600" smtClean="0">
                <a:latin typeface="Constantia" pitchFamily="18" charset="0"/>
              </a:rPr>
              <a:t>HyperLink1.</a:t>
            </a:r>
            <a:r>
              <a:rPr lang="en-US" sz="1600" b="1" smtClean="0">
                <a:solidFill>
                  <a:srgbClr val="FF0000"/>
                </a:solidFill>
                <a:latin typeface="Constantia" pitchFamily="18" charset="0"/>
              </a:rPr>
              <a:t>ImageUrl </a:t>
            </a:r>
            <a:r>
              <a:rPr lang="en-US" sz="1600" smtClean="0">
                <a:latin typeface="Constantia" pitchFamily="18" charset="0"/>
              </a:rPr>
              <a:t>= @"Image\asp_net.png";</a:t>
            </a:r>
          </a:p>
          <a:p>
            <a:r>
              <a:rPr lang="en-US" sz="1600" smtClean="0">
                <a:latin typeface="Constantia" pitchFamily="18" charset="0"/>
              </a:rPr>
              <a:t>HyperLink1.NavigateUrl = "http://www.asp.net";</a:t>
            </a:r>
          </a:p>
          <a:p>
            <a:r>
              <a:rPr lang="en-US" sz="1600" smtClean="0">
                <a:latin typeface="Constantia" pitchFamily="18" charset="0"/>
              </a:rPr>
              <a:t>HyperLink1.Target = "_blank";</a:t>
            </a:r>
            <a:endParaRPr lang="en-US" sz="1600">
              <a:latin typeface="Constantia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572000"/>
            <a:ext cx="199072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9" name="Curved Down Arrow 8"/>
          <p:cNvSpPr/>
          <p:nvPr/>
        </p:nvSpPr>
        <p:spPr>
          <a:xfrm rot="3122286">
            <a:off x="4601299" y="3856917"/>
            <a:ext cx="1095067" cy="415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textbox </a:t>
            </a:r>
            <a:r>
              <a:rPr lang="en-US" dirty="0" err="1" smtClean="0"/>
              <a:t>của</a:t>
            </a:r>
            <a:r>
              <a:rPr lang="en-US" dirty="0" smtClean="0"/>
              <a:t> Window Form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Text</a:t>
            </a:r>
            <a:r>
              <a:rPr lang="en-US" dirty="0" smtClean="0"/>
              <a:t>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text box</a:t>
            </a:r>
          </a:p>
          <a:p>
            <a:pPr lvl="1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TextMode</a:t>
            </a:r>
            <a:r>
              <a:rPr lang="en-US" dirty="0" smtClean="0"/>
              <a:t>: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textbox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SingleLine</a:t>
            </a:r>
            <a:r>
              <a:rPr lang="en-US" dirty="0" smtClean="0"/>
              <a:t>: 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MultiLine</a:t>
            </a:r>
            <a:r>
              <a:rPr lang="en-US" dirty="0" smtClean="0"/>
              <a:t>: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Password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*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text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Rows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TextMode</a:t>
            </a:r>
            <a:r>
              <a:rPr lang="en-US" dirty="0" smtClean="0"/>
              <a:t>=</a:t>
            </a:r>
            <a:r>
              <a:rPr lang="en-US" dirty="0" err="1" smtClean="0"/>
              <a:t>MultiLine</a:t>
            </a:r>
            <a:r>
              <a:rPr lang="en-US" dirty="0" smtClean="0"/>
              <a:t>, Rows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MaxLength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textbox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Wrap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,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Wrap = true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AutoPostBack</a:t>
            </a:r>
            <a:r>
              <a:rPr lang="en-US" dirty="0" smtClean="0"/>
              <a:t>: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postback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server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server control</a:t>
            </a:r>
          </a:p>
          <a:p>
            <a:r>
              <a:rPr lang="en-US" dirty="0" smtClean="0"/>
              <a:t>Web server control (ASP.NET Web </a:t>
            </a:r>
            <a:r>
              <a:rPr lang="en-US" smtClean="0"/>
              <a:t>Server Control)</a:t>
            </a:r>
            <a:endParaRPr lang="en-US" dirty="0" smtClean="0"/>
          </a:p>
          <a:p>
            <a:r>
              <a:rPr lang="en-US" dirty="0" smtClean="0"/>
              <a:t>Automatic post back event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0FC3643-12BF-46D9-B1FD-E97E022DD7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1676400"/>
            <a:ext cx="7467600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mtClean="0">
                <a:latin typeface="Constantia" pitchFamily="18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&lt;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form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="form1"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="server"&gt;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    &lt;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div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TextBox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="TextBox1"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="server"&gt;Trên 1 dòng&lt;/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TextBox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br 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/&gt;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TextBox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="TextBox2"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="server"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Rows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="5"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TextMode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="MultiLine"&gt; 		Nhiều dòng&lt;/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TextBox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br 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/&gt;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        &lt;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TextBox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="TextBox3"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="server" </a:t>
            </a:r>
            <a:r>
              <a:rPr lang="en-US" sz="1600" smtClean="0">
                <a:solidFill>
                  <a:srgbClr val="FF0000"/>
                </a:solidFill>
                <a:latin typeface="Constantia" pitchFamily="18" charset="0"/>
              </a:rPr>
              <a:t>TextMode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="Password"&gt; 			bc&lt;/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TextBox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    &lt;/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div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&gt;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    &lt;/</a:t>
            </a:r>
            <a:r>
              <a:rPr lang="en-US" sz="1600" smtClean="0">
                <a:solidFill>
                  <a:srgbClr val="A31515"/>
                </a:solidFill>
                <a:latin typeface="Constantia" pitchFamily="18" charset="0"/>
              </a:rPr>
              <a:t>form</a:t>
            </a:r>
            <a:r>
              <a:rPr lang="en-US" sz="1600" smtClean="0">
                <a:solidFill>
                  <a:srgbClr val="0000FF"/>
                </a:solidFill>
                <a:latin typeface="Constantia" pitchFamily="18" charset="0"/>
              </a:rPr>
              <a:t>&gt;</a:t>
            </a:r>
            <a:endParaRPr lang="en-US" sz="1600">
              <a:latin typeface="Constantia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800600"/>
            <a:ext cx="18383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urved Down Arrow 7"/>
          <p:cNvSpPr/>
          <p:nvPr/>
        </p:nvSpPr>
        <p:spPr>
          <a:xfrm rot="3122286">
            <a:off x="4829899" y="4466517"/>
            <a:ext cx="1095067" cy="415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Hiển thị hình ảnh lên web</a:t>
            </a:r>
          </a:p>
          <a:p>
            <a:r>
              <a:rPr lang="en-US" smtClean="0"/>
              <a:t>Thuộc tính</a:t>
            </a:r>
          </a:p>
          <a:p>
            <a:pPr lvl="1"/>
            <a:r>
              <a:rPr lang="en-US" b="1" smtClean="0">
                <a:solidFill>
                  <a:srgbClr val="0070C0"/>
                </a:solidFill>
              </a:rPr>
              <a:t>ImageUrl</a:t>
            </a:r>
            <a:r>
              <a:rPr lang="en-US" smtClean="0"/>
              <a:t>: đường dẫn đến tập tin cần hiển thị</a:t>
            </a:r>
          </a:p>
          <a:p>
            <a:pPr lvl="1"/>
            <a:r>
              <a:rPr lang="en-US" smtClean="0"/>
              <a:t>AlternateText: chuỗi hiển thị khi ảnh không tồn tại</a:t>
            </a:r>
          </a:p>
          <a:p>
            <a:pPr lvl="1"/>
            <a:r>
              <a:rPr lang="en-US" smtClean="0"/>
              <a:t>ImageAlign: canh lề giữa nội dung và hình ảnh </a:t>
            </a:r>
          </a:p>
          <a:p>
            <a:pPr lvl="2"/>
            <a:r>
              <a:rPr lang="en-US" smtClean="0"/>
              <a:t>Left: canh lề trái</a:t>
            </a:r>
          </a:p>
          <a:p>
            <a:pPr lvl="2"/>
            <a:r>
              <a:rPr lang="en-US" smtClean="0"/>
              <a:t>Middle: canh giữa văn bản &amp; ảnh</a:t>
            </a:r>
          </a:p>
          <a:p>
            <a:pPr lvl="2"/>
            <a:r>
              <a:rPr lang="en-US" smtClean="0"/>
              <a:t>Right</a:t>
            </a:r>
          </a:p>
          <a:p>
            <a:pPr lvl="2"/>
            <a:r>
              <a:rPr lang="en-US" smtClean="0"/>
              <a:t>TextTop</a:t>
            </a:r>
          </a:p>
          <a:p>
            <a:pPr lvl="2"/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0799" y="5225898"/>
            <a:ext cx="35060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Constantia" pitchFamily="18" charset="0"/>
              </a:rPr>
              <a:t>Sinh viên test các thuộc tính này</a:t>
            </a:r>
            <a:endParaRPr lang="en-US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Button, ImageButton, LinkButton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Mặc định cả ba loại điều là </a:t>
            </a:r>
            <a:r>
              <a:rPr lang="en-US" b="1" i="1" smtClean="0">
                <a:solidFill>
                  <a:srgbClr val="00B050"/>
                </a:solidFill>
              </a:rPr>
              <a:t>submit button</a:t>
            </a:r>
            <a:r>
              <a:rPr lang="en-US" smtClean="0"/>
              <a:t>, mỗi khi được nhấn sẽ post back về server</a:t>
            </a:r>
          </a:p>
          <a:p>
            <a:r>
              <a:rPr lang="en-US" smtClean="0"/>
              <a:t>Thuộc tính chung</a:t>
            </a:r>
          </a:p>
          <a:p>
            <a:pPr lvl="1"/>
            <a:r>
              <a:rPr lang="en-US" smtClean="0"/>
              <a:t>Text: hiển thị chuỗi văn bản trên control</a:t>
            </a:r>
          </a:p>
          <a:p>
            <a:pPr lvl="1"/>
            <a:r>
              <a:rPr lang="en-US">
                <a:solidFill>
                  <a:srgbClr val="FF6600"/>
                </a:solidFill>
              </a:rPr>
              <a:t>OnClientClick</a:t>
            </a:r>
            <a:r>
              <a:rPr lang="en-US">
                <a:solidFill>
                  <a:srgbClr val="003366"/>
                </a:solidFill>
              </a:rPr>
              <a:t>: </a:t>
            </a:r>
            <a:r>
              <a:rPr lang="en-US"/>
              <a:t>ngôn ngữ Client-side script sẽ được thi hành ở mức client</a:t>
            </a:r>
          </a:p>
          <a:p>
            <a:r>
              <a:rPr lang="en-US" smtClean="0"/>
              <a:t>Ngoài những thuộc tính chung thì ImageButton còn có thuộc tính giống Image</a:t>
            </a:r>
          </a:p>
          <a:p>
            <a:pPr lvl="1"/>
            <a:r>
              <a:rPr lang="en-US" smtClean="0"/>
              <a:t>ImageUrl</a:t>
            </a:r>
          </a:p>
          <a:p>
            <a:pPr lvl="1"/>
            <a:r>
              <a:rPr lang="en-US" smtClean="0"/>
              <a:t>ImageAlign</a:t>
            </a:r>
          </a:p>
          <a:p>
            <a:pPr lvl="1"/>
            <a:r>
              <a:rPr lang="en-US" smtClean="0"/>
              <a:t>AlternateText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572000"/>
            <a:ext cx="28575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Listbox &amp; DropdownList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Hiển thị danh sách lựa chọn mà người dùng có thể chọn một hoặc nhiều (Listbox)</a:t>
            </a:r>
          </a:p>
          <a:p>
            <a:r>
              <a:rPr lang="en-US" smtClean="0"/>
              <a:t>Các mục chọn có thể thêm vào danh sách thông qua mã lệnh hoặc ở cửa sổ thuộc tính</a:t>
            </a:r>
          </a:p>
          <a:p>
            <a:r>
              <a:rPr lang="en-US" smtClean="0"/>
              <a:t>Các thuộc tính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AutoPostBack</a:t>
            </a:r>
            <a:r>
              <a:rPr lang="en-US" smtClean="0"/>
              <a:t>: khi mục chọn thay đổi có cho phép post back không</a:t>
            </a:r>
          </a:p>
          <a:p>
            <a:pPr lvl="1"/>
            <a:r>
              <a:rPr lang="en-US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  <a:r>
              <a:rPr lang="en-US" smtClean="0"/>
              <a:t>: danh sách mục chọn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Rows</a:t>
            </a:r>
            <a:r>
              <a:rPr lang="en-US" smtClean="0"/>
              <a:t>: quy định số item được hiển thị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SelectionMode</a:t>
            </a:r>
            <a:r>
              <a:rPr lang="en-US" smtClean="0"/>
              <a:t>: cách thức lựa chọn</a:t>
            </a:r>
          </a:p>
          <a:p>
            <a:pPr lvl="2"/>
            <a:r>
              <a:rPr lang="en-US" smtClean="0"/>
              <a:t>Single: chỉ chọn một</a:t>
            </a:r>
          </a:p>
          <a:p>
            <a:pPr lvl="2"/>
            <a:r>
              <a:rPr lang="en-US" smtClean="0"/>
              <a:t>Multiple: cho phép nhiều chọn lựa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Listbox &amp; DropdownList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15144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1600200"/>
            <a:ext cx="5486400" cy="4616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mtClean="0"/>
              <a:t>&lt;form id="form1" runat="server"&gt;</a:t>
            </a:r>
          </a:p>
          <a:p>
            <a:r>
              <a:rPr lang="en-US" sz="1400" smtClean="0"/>
              <a:t>    &lt;div&gt;</a:t>
            </a:r>
          </a:p>
          <a:p>
            <a:r>
              <a:rPr lang="en-US" sz="1400" smtClean="0"/>
              <a:t>        Ngôn ngữ lập trình&lt;br /&gt;</a:t>
            </a:r>
          </a:p>
          <a:p>
            <a:r>
              <a:rPr lang="en-US" sz="1400" smtClean="0"/>
              <a:t>        &lt;asp:ListBox ID="ListBox1" runat="server" Width="140x"&gt;</a:t>
            </a:r>
          </a:p>
          <a:p>
            <a:r>
              <a:rPr lang="en-US" sz="1400" smtClean="0"/>
              <a:t>            &lt;asp:ListItem Value="Java"&gt;&lt;/asp:ListItem&gt;</a:t>
            </a:r>
          </a:p>
          <a:p>
            <a:r>
              <a:rPr lang="en-US" sz="1400" smtClean="0"/>
              <a:t>            &lt;asp:ListItem Value="C#"&gt;&lt;/asp:ListItem&gt;</a:t>
            </a:r>
          </a:p>
          <a:p>
            <a:r>
              <a:rPr lang="en-US" sz="1400" smtClean="0"/>
              <a:t>            &lt;asp:ListItem Value="VB.NET"&gt;&lt;/asp:ListItem&gt;</a:t>
            </a:r>
          </a:p>
          <a:p>
            <a:r>
              <a:rPr lang="en-US" sz="1400" smtClean="0"/>
              <a:t>            &lt;asp:ListItem Value="VC++"&gt;&lt;/asp:ListItem&gt;</a:t>
            </a:r>
          </a:p>
          <a:p>
            <a:r>
              <a:rPr lang="en-US" sz="1400" smtClean="0"/>
              <a:t>            &lt;asp:ListItem&gt;&lt;/asp:ListItem&gt;</a:t>
            </a:r>
          </a:p>
          <a:p>
            <a:r>
              <a:rPr lang="en-US" sz="1400" smtClean="0"/>
              <a:t>        &lt;/asp:ListBox&gt;</a:t>
            </a:r>
          </a:p>
          <a:p>
            <a:r>
              <a:rPr lang="en-US" sz="1400" smtClean="0"/>
              <a:t>        &lt;br /&gt;</a:t>
            </a:r>
          </a:p>
          <a:p>
            <a:r>
              <a:rPr lang="en-US" sz="1400" smtClean="0"/>
              <a:t>        Chuyên ngành&lt;br /&gt;</a:t>
            </a:r>
          </a:p>
          <a:p>
            <a:r>
              <a:rPr lang="en-US" sz="1400" smtClean="0"/>
              <a:t>        &lt;asp:DropDownList ID="DropDownList1" runat="server" Height="25px" Width="140px"&gt;</a:t>
            </a:r>
          </a:p>
          <a:p>
            <a:r>
              <a:rPr lang="en-US" sz="1400" smtClean="0"/>
              <a:t>            &lt;asp:ListItem Value="Công nghệ phần mềm"&gt;&lt;/asp:ListItem&gt;</a:t>
            </a:r>
          </a:p>
          <a:p>
            <a:r>
              <a:rPr lang="en-US" sz="1400" smtClean="0"/>
              <a:t>            &lt;asp:ListItem Value="Hệ thống thông tin"&gt;&lt;/asp:ListItem&gt;</a:t>
            </a:r>
          </a:p>
          <a:p>
            <a:r>
              <a:rPr lang="en-US" sz="1400" smtClean="0"/>
              <a:t>            &lt;asp:ListItem Value="Mạng máy tính"&gt;&lt;/asp:ListItem&gt;</a:t>
            </a:r>
          </a:p>
          <a:p>
            <a:r>
              <a:rPr lang="en-US" sz="1400" smtClean="0"/>
              <a:t>            &lt;asp:ListItem Value="Khoa học máy tính"&gt;&lt;/asp:ListItem&gt;</a:t>
            </a:r>
          </a:p>
          <a:p>
            <a:r>
              <a:rPr lang="en-US" sz="1400" smtClean="0"/>
              <a:t>        &lt;/asp:DropDownList&gt;</a:t>
            </a:r>
          </a:p>
          <a:p>
            <a:r>
              <a:rPr lang="en-US" sz="1400" smtClean="0"/>
              <a:t>    &lt;/div&gt;</a:t>
            </a:r>
          </a:p>
          <a:p>
            <a:r>
              <a:rPr lang="en-US" sz="1400" smtClean="0"/>
              <a:t>    &lt;/form&gt;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Listbox &amp; DropdownList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Add item vào listbox trong màn hình thiết kế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38862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9169847">
            <a:off x="3451764" y="2623769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48000"/>
            <a:ext cx="405108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urved Down Arrow 8"/>
          <p:cNvSpPr/>
          <p:nvPr/>
        </p:nvSpPr>
        <p:spPr>
          <a:xfrm rot="1659237">
            <a:off x="4383941" y="2763556"/>
            <a:ext cx="8382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2895600"/>
            <a:ext cx="2438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tantia" pitchFamily="18" charset="0"/>
              </a:rPr>
              <a:t>Màn hình thêm item</a:t>
            </a:r>
            <a:endParaRPr lang="en-US">
              <a:latin typeface="Constant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810000"/>
            <a:ext cx="320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tantia" pitchFamily="18" charset="0"/>
              </a:rPr>
              <a:t>Cách khác chọn thuộc tính Items trong cửa sổ Properties, kích vào “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Collection</a:t>
            </a:r>
            <a:r>
              <a:rPr lang="en-US" smtClean="0">
                <a:latin typeface="Constantia" pitchFamily="18" charset="0"/>
              </a:rPr>
              <a:t>”  </a:t>
            </a:r>
            <a:endParaRPr lang="en-US">
              <a:latin typeface="Constantia" pitchFamily="18" charset="0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724400"/>
            <a:ext cx="2352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>
          <a:xfrm rot="9169847">
            <a:off x="2918365" y="5443168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Listbox &amp; DropdownList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Add item vào listbox trong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2438400"/>
            <a:ext cx="4572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mtClean="0">
                <a:latin typeface="Constantia" pitchFamily="18" charset="0"/>
              </a:rPr>
              <a:t>// thêm item vào listbox</a:t>
            </a:r>
          </a:p>
          <a:p>
            <a:r>
              <a:rPr lang="en-US" smtClean="0">
                <a:latin typeface="Constantia" pitchFamily="18" charset="0"/>
              </a:rPr>
              <a:t>ListBox1.</a:t>
            </a:r>
            <a:r>
              <a:rPr lang="en-US" smtClean="0">
                <a:solidFill>
                  <a:srgbClr val="FF0000"/>
                </a:solidFill>
                <a:latin typeface="Constantia" pitchFamily="18" charset="0"/>
              </a:rPr>
              <a:t>Items</a:t>
            </a:r>
            <a:r>
              <a:rPr lang="en-US" smtClean="0">
                <a:latin typeface="Constantia" pitchFamily="18" charset="0"/>
              </a:rPr>
              <a:t>.Add("Java");</a:t>
            </a:r>
          </a:p>
          <a:p>
            <a:r>
              <a:rPr lang="en-US" smtClean="0">
                <a:latin typeface="Constantia" pitchFamily="18" charset="0"/>
              </a:rPr>
              <a:t>ListBox1.</a:t>
            </a:r>
            <a:r>
              <a:rPr lang="en-US" smtClean="0">
                <a:solidFill>
                  <a:srgbClr val="FF0000"/>
                </a:solidFill>
                <a:latin typeface="Constantia" pitchFamily="18" charset="0"/>
              </a:rPr>
              <a:t>Items</a:t>
            </a:r>
            <a:r>
              <a:rPr lang="en-US" smtClean="0">
                <a:latin typeface="Constantia" pitchFamily="18" charset="0"/>
              </a:rPr>
              <a:t>.Add("C#");</a:t>
            </a:r>
          </a:p>
          <a:p>
            <a:r>
              <a:rPr lang="en-US" smtClean="0">
                <a:latin typeface="Constantia" pitchFamily="18" charset="0"/>
              </a:rPr>
              <a:t>ListBox1.</a:t>
            </a:r>
            <a:r>
              <a:rPr lang="en-US" smtClean="0">
                <a:solidFill>
                  <a:srgbClr val="FF0000"/>
                </a:solidFill>
                <a:latin typeface="Constantia" pitchFamily="18" charset="0"/>
              </a:rPr>
              <a:t>Items</a:t>
            </a:r>
            <a:r>
              <a:rPr lang="en-US" smtClean="0">
                <a:latin typeface="Constantia" pitchFamily="18" charset="0"/>
              </a:rPr>
              <a:t>.Add("VC++");</a:t>
            </a:r>
          </a:p>
          <a:p>
            <a:endParaRPr lang="en-US" smtClean="0">
              <a:latin typeface="Constantia" pitchFamily="18" charset="0"/>
            </a:endParaRPr>
          </a:p>
          <a:p>
            <a:r>
              <a:rPr lang="en-US" smtClean="0">
                <a:latin typeface="Constantia" pitchFamily="18" charset="0"/>
              </a:rPr>
              <a:t>// chọn item thứ 2 (C#) là mặc định</a:t>
            </a:r>
          </a:p>
          <a:p>
            <a:r>
              <a:rPr lang="en-US" smtClean="0">
                <a:latin typeface="Constantia" pitchFamily="18" charset="0"/>
              </a:rPr>
              <a:t>ListBox1.</a:t>
            </a:r>
            <a:r>
              <a:rPr lang="en-US" smtClean="0">
                <a:solidFill>
                  <a:srgbClr val="FF0000"/>
                </a:solidFill>
                <a:latin typeface="Constantia" pitchFamily="18" charset="0"/>
              </a:rPr>
              <a:t>SelectedIndex</a:t>
            </a:r>
            <a:r>
              <a:rPr lang="en-US" smtClean="0">
                <a:latin typeface="Constantia" pitchFamily="18" charset="0"/>
              </a:rPr>
              <a:t> = 1; </a:t>
            </a:r>
            <a:endParaRPr lang="en-US">
              <a:latin typeface="Constantia" pitchFamily="18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953000"/>
            <a:ext cx="14763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urved Down Arrow 15"/>
          <p:cNvSpPr/>
          <p:nvPr/>
        </p:nvSpPr>
        <p:spPr>
          <a:xfrm rot="2250262">
            <a:off x="5913198" y="4325000"/>
            <a:ext cx="838200" cy="4350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1200" y="5257800"/>
            <a:ext cx="28488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Hiển thị mặc định item thứ 2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44196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Listbox &amp; DropdownList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qua Items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Selected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SelectedIndex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item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SelectedItem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item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SelectedValue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item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item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Listbox &amp; DropdownList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Tập hợp </a:t>
            </a:r>
            <a:r>
              <a:rPr lang="en-US" smtClean="0">
                <a:solidFill>
                  <a:srgbClr val="FF0000"/>
                </a:solidFill>
              </a:rPr>
              <a:t>Items</a:t>
            </a:r>
            <a:r>
              <a:rPr lang="en-US" smtClean="0"/>
              <a:t>: chứa danh sách các item</a:t>
            </a:r>
          </a:p>
          <a:p>
            <a:pPr lvl="1"/>
            <a:r>
              <a:rPr lang="en-US" smtClean="0"/>
              <a:t>Add: thêm mục tin mới vào cuối danh sách: Items.Add(…)</a:t>
            </a:r>
          </a:p>
          <a:p>
            <a:pPr lvl="1"/>
            <a:r>
              <a:rPr lang="en-US" smtClean="0"/>
              <a:t>Insert: thêm mục tinh vào vị trí xác định: Items.Insert(…)</a:t>
            </a:r>
          </a:p>
          <a:p>
            <a:pPr lvl="1"/>
            <a:r>
              <a:rPr lang="en-US" smtClean="0"/>
              <a:t>Count: trả về số mục item có trong danh sách: Items.Count</a:t>
            </a:r>
          </a:p>
          <a:p>
            <a:pPr lvl="1"/>
            <a:r>
              <a:rPr lang="en-US" smtClean="0"/>
              <a:t>Contains: kiểm tra xem 1 item có trong danh sách hay không: Items.Contains(…)</a:t>
            </a:r>
          </a:p>
          <a:p>
            <a:pPr lvl="1"/>
            <a:r>
              <a:rPr lang="en-US" smtClean="0"/>
              <a:t>Remove: Xóa đối tượng item ra khỏi danh sách</a:t>
            </a:r>
          </a:p>
          <a:p>
            <a:pPr lvl="1"/>
            <a:r>
              <a:rPr lang="en-US" smtClean="0"/>
              <a:t>RemoveAt: xóa item tại vị trí index ra khỏi danh sách</a:t>
            </a:r>
          </a:p>
          <a:p>
            <a:pPr lvl="1"/>
            <a:r>
              <a:rPr lang="en-US" smtClean="0"/>
              <a:t>Clear: xóa tất cả item trong danh sách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tổng 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Form đơn giản cho phép user nhập vào họ tên, rồi add vào listbox.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133600" y="2971800"/>
            <a:ext cx="5165259" cy="2838450"/>
            <a:chOff x="1524000" y="2743200"/>
            <a:chExt cx="5165259" cy="28384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3429000"/>
              <a:ext cx="2952750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286000" y="2743200"/>
              <a:ext cx="1608133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TextBox: txtName</a:t>
              </a:r>
              <a:endParaRPr lang="en-US" sz="1400"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6" name="Straight Arrow Connector 15"/>
            <p:cNvCxnSpPr>
              <a:stCxn id="7" idx="2"/>
            </p:cNvCxnSpPr>
            <p:nvPr/>
          </p:nvCxnSpPr>
          <p:spPr>
            <a:xfrm rot="5400000">
              <a:off x="2613323" y="3333255"/>
              <a:ext cx="759023" cy="194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24400" y="3200400"/>
              <a:ext cx="1608133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Button: btnAdd</a:t>
              </a:r>
              <a:endParaRPr lang="en-US" sz="1400"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 rot="5400000">
              <a:off x="4670724" y="3028456"/>
              <a:ext cx="378023" cy="13374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800600" y="4572000"/>
              <a:ext cx="1888659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ListBox: lblDanhSach</a:t>
              </a:r>
              <a:endParaRPr lang="en-US" sz="1400"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3886200" y="4724400"/>
              <a:ext cx="880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ASP page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3999"/>
            <a:ext cx="6705600" cy="48110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tổng 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Trích phần code tag table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2057400"/>
            <a:ext cx="71658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 </a:t>
            </a:r>
            <a:r>
              <a:rPr lang="en-US" sz="1200" b="1" smtClean="0">
                <a:solidFill>
                  <a:srgbClr val="0000FF"/>
                </a:solidFill>
              </a:rPr>
              <a:t>&lt;</a:t>
            </a:r>
            <a:r>
              <a:rPr lang="en-US" sz="1200" b="1" smtClean="0">
                <a:solidFill>
                  <a:srgbClr val="A31515"/>
                </a:solidFill>
              </a:rPr>
              <a:t>table </a:t>
            </a:r>
            <a:r>
              <a:rPr lang="en-US" sz="1200" b="1" smtClean="0">
                <a:solidFill>
                  <a:srgbClr val="FF0000"/>
                </a:solidFill>
              </a:rPr>
              <a:t>class</a:t>
            </a:r>
            <a:r>
              <a:rPr lang="en-US" sz="1200" b="1" smtClean="0">
                <a:solidFill>
                  <a:srgbClr val="0000FF"/>
                </a:solidFill>
              </a:rPr>
              <a:t>="style1"&gt;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&lt;</a:t>
            </a:r>
            <a:r>
              <a:rPr lang="en-US" sz="1200" b="1" smtClean="0">
                <a:solidFill>
                  <a:srgbClr val="A31515"/>
                </a:solidFill>
              </a:rPr>
              <a:t>tr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&lt;</a:t>
            </a:r>
            <a:r>
              <a:rPr lang="en-US" sz="1200" b="1" smtClean="0">
                <a:solidFill>
                  <a:srgbClr val="A31515"/>
                </a:solidFill>
              </a:rPr>
              <a:t>td </a:t>
            </a:r>
            <a:r>
              <a:rPr lang="en-US" sz="1200" b="1" smtClean="0">
                <a:solidFill>
                  <a:srgbClr val="FF0000"/>
                </a:solidFill>
              </a:rPr>
              <a:t>class</a:t>
            </a:r>
            <a:r>
              <a:rPr lang="en-US" sz="1200" b="1" smtClean="0">
                <a:solidFill>
                  <a:srgbClr val="0000FF"/>
                </a:solidFill>
              </a:rPr>
              <a:t>="style3" 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    </a:t>
            </a:r>
            <a:r>
              <a:rPr lang="en-US" sz="1200" b="1" smtClean="0">
                <a:solidFill>
                  <a:srgbClr val="FF0000"/>
                </a:solidFill>
              </a:rPr>
              <a:t>style</a:t>
            </a:r>
            <a:r>
              <a:rPr lang="en-US" sz="1200" b="1" smtClean="0">
                <a:solidFill>
                  <a:srgbClr val="0000FF"/>
                </a:solidFill>
              </a:rPr>
              <a:t>="</a:t>
            </a:r>
            <a:r>
              <a:rPr lang="en-US" sz="1200" b="1" smtClean="0">
                <a:solidFill>
                  <a:srgbClr val="FF0000"/>
                </a:solidFill>
              </a:rPr>
              <a:t>font-family: </a:t>
            </a:r>
            <a:r>
              <a:rPr lang="en-US" sz="1200" b="1" smtClean="0">
                <a:solidFill>
                  <a:srgbClr val="0000FF"/>
                </a:solidFill>
              </a:rPr>
              <a:t>'Times New Roman', Times, serif; </a:t>
            </a:r>
            <a:r>
              <a:rPr lang="en-US" sz="1200" b="1" smtClean="0">
                <a:solidFill>
                  <a:srgbClr val="FF0000"/>
                </a:solidFill>
              </a:rPr>
              <a:t>color: </a:t>
            </a:r>
            <a:r>
              <a:rPr lang="en-US" sz="1200" b="1" smtClean="0">
                <a:solidFill>
                  <a:srgbClr val="0000FF"/>
                </a:solidFill>
              </a:rPr>
              <a:t>#0000FF; 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    </a:t>
            </a:r>
            <a:r>
              <a:rPr lang="en-US" sz="1200" b="1" smtClean="0">
                <a:solidFill>
                  <a:srgbClr val="FF0000"/>
                </a:solidFill>
              </a:rPr>
              <a:t>font-style: </a:t>
            </a:r>
            <a:r>
              <a:rPr lang="en-US" sz="1200" b="1" smtClean="0">
                <a:solidFill>
                  <a:srgbClr val="0000FF"/>
                </a:solidFill>
              </a:rPr>
              <a:t>italic;"&gt; Nhập vào họ tên&lt;/</a:t>
            </a:r>
            <a:r>
              <a:rPr lang="en-US" sz="1200" b="1" smtClean="0">
                <a:solidFill>
                  <a:srgbClr val="A31515"/>
                </a:solidFill>
              </a:rPr>
              <a:t>td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&lt;</a:t>
            </a:r>
            <a:r>
              <a:rPr lang="en-US" sz="1200" b="1" smtClean="0">
                <a:solidFill>
                  <a:srgbClr val="A31515"/>
                </a:solidFill>
              </a:rPr>
              <a:t>td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  <a:r>
              <a:rPr lang="en-US" sz="1200" b="1" smtClean="0">
                <a:solidFill>
                  <a:srgbClr val="FF0000"/>
                </a:solidFill>
              </a:rPr>
              <a:t>&amp;nbsp;</a:t>
            </a:r>
            <a:r>
              <a:rPr lang="en-US" sz="1200" b="1" smtClean="0">
                <a:solidFill>
                  <a:srgbClr val="0000FF"/>
                </a:solidFill>
              </a:rPr>
              <a:t>&lt;/</a:t>
            </a:r>
            <a:r>
              <a:rPr lang="en-US" sz="1200" b="1" smtClean="0">
                <a:solidFill>
                  <a:srgbClr val="A31515"/>
                </a:solidFill>
              </a:rPr>
              <a:t>td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&lt;/</a:t>
            </a:r>
            <a:r>
              <a:rPr lang="en-US" sz="1200" b="1" smtClean="0">
                <a:solidFill>
                  <a:srgbClr val="A31515"/>
                </a:solidFill>
              </a:rPr>
              <a:t>tr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&lt;</a:t>
            </a:r>
            <a:r>
              <a:rPr lang="en-US" sz="1200" b="1" smtClean="0">
                <a:solidFill>
                  <a:srgbClr val="A31515"/>
                </a:solidFill>
              </a:rPr>
              <a:t>tr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&lt;</a:t>
            </a:r>
            <a:r>
              <a:rPr lang="en-US" sz="1200" b="1" smtClean="0">
                <a:solidFill>
                  <a:srgbClr val="A31515"/>
                </a:solidFill>
              </a:rPr>
              <a:t>td </a:t>
            </a:r>
            <a:r>
              <a:rPr lang="en-US" sz="1200" b="1" smtClean="0">
                <a:solidFill>
                  <a:srgbClr val="FF0000"/>
                </a:solidFill>
              </a:rPr>
              <a:t>class</a:t>
            </a:r>
            <a:r>
              <a:rPr lang="en-US" sz="1200" b="1" smtClean="0">
                <a:solidFill>
                  <a:srgbClr val="0000FF"/>
                </a:solidFill>
              </a:rPr>
              <a:t>="style3"&gt;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    &lt;</a:t>
            </a:r>
            <a:r>
              <a:rPr lang="en-US" sz="1200" b="1" smtClean="0">
                <a:solidFill>
                  <a:srgbClr val="A31515"/>
                </a:solidFill>
              </a:rPr>
              <a:t>asp</a:t>
            </a:r>
            <a:r>
              <a:rPr lang="en-US" sz="1200" b="1" smtClean="0">
                <a:solidFill>
                  <a:srgbClr val="0000FF"/>
                </a:solidFill>
              </a:rPr>
              <a:t>:</a:t>
            </a:r>
            <a:r>
              <a:rPr lang="en-US" sz="1200" b="1" smtClean="0">
                <a:solidFill>
                  <a:srgbClr val="A31515"/>
                </a:solidFill>
              </a:rPr>
              <a:t>TextBox </a:t>
            </a:r>
            <a:r>
              <a:rPr lang="en-US" sz="1200" b="1" smtClean="0">
                <a:solidFill>
                  <a:srgbClr val="FF0000"/>
                </a:solidFill>
              </a:rPr>
              <a:t>ID</a:t>
            </a:r>
            <a:r>
              <a:rPr lang="en-US" sz="1200" b="1" smtClean="0">
                <a:solidFill>
                  <a:srgbClr val="0000FF"/>
                </a:solidFill>
              </a:rPr>
              <a:t>="txtName" </a:t>
            </a:r>
            <a:r>
              <a:rPr lang="en-US" sz="1200" b="1" smtClean="0">
                <a:solidFill>
                  <a:srgbClr val="FF0000"/>
                </a:solidFill>
              </a:rPr>
              <a:t>runat</a:t>
            </a:r>
            <a:r>
              <a:rPr lang="en-US" sz="1200" b="1" smtClean="0">
                <a:solidFill>
                  <a:srgbClr val="0000FF"/>
                </a:solidFill>
              </a:rPr>
              <a:t>="server" </a:t>
            </a:r>
            <a:r>
              <a:rPr lang="en-US" sz="1200" b="1" smtClean="0">
                <a:solidFill>
                  <a:srgbClr val="FF0000"/>
                </a:solidFill>
              </a:rPr>
              <a:t>Width</a:t>
            </a:r>
            <a:r>
              <a:rPr lang="en-US" sz="1200" b="1" smtClean="0">
                <a:solidFill>
                  <a:srgbClr val="0000FF"/>
                </a:solidFill>
              </a:rPr>
              <a:t>="180px" </a:t>
            </a:r>
            <a:r>
              <a:rPr lang="en-US" sz="1200" b="1" smtClean="0">
                <a:solidFill>
                  <a:srgbClr val="FF0000"/>
                </a:solidFill>
              </a:rPr>
              <a:t>ForeColor</a:t>
            </a:r>
            <a:r>
              <a:rPr lang="en-US" sz="1200" b="1" smtClean="0">
                <a:solidFill>
                  <a:srgbClr val="0000FF"/>
                </a:solidFill>
              </a:rPr>
              <a:t>="#FF3300“ /&gt;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&lt;/</a:t>
            </a:r>
            <a:r>
              <a:rPr lang="en-US" sz="1200" b="1" smtClean="0">
                <a:solidFill>
                  <a:srgbClr val="A31515"/>
                </a:solidFill>
              </a:rPr>
              <a:t>td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&lt;</a:t>
            </a:r>
            <a:r>
              <a:rPr lang="en-US" sz="1200" b="1" smtClean="0">
                <a:solidFill>
                  <a:srgbClr val="A31515"/>
                </a:solidFill>
              </a:rPr>
              <a:t>td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    &lt;</a:t>
            </a:r>
            <a:r>
              <a:rPr lang="en-US" sz="1200" b="1" smtClean="0">
                <a:solidFill>
                  <a:srgbClr val="A31515"/>
                </a:solidFill>
              </a:rPr>
              <a:t>asp</a:t>
            </a:r>
            <a:r>
              <a:rPr lang="en-US" sz="1200" b="1" smtClean="0">
                <a:solidFill>
                  <a:srgbClr val="0000FF"/>
                </a:solidFill>
              </a:rPr>
              <a:t>:</a:t>
            </a:r>
            <a:r>
              <a:rPr lang="en-US" sz="1200" b="1" smtClean="0">
                <a:solidFill>
                  <a:srgbClr val="A31515"/>
                </a:solidFill>
              </a:rPr>
              <a:t>Button </a:t>
            </a:r>
            <a:r>
              <a:rPr lang="en-US" sz="1200" b="1" smtClean="0">
                <a:solidFill>
                  <a:srgbClr val="FF0000"/>
                </a:solidFill>
              </a:rPr>
              <a:t>ID</a:t>
            </a:r>
            <a:r>
              <a:rPr lang="en-US" sz="1200" b="1" smtClean="0">
                <a:solidFill>
                  <a:srgbClr val="0000FF"/>
                </a:solidFill>
              </a:rPr>
              <a:t>="btnAdd" </a:t>
            </a:r>
            <a:r>
              <a:rPr lang="en-US" sz="1200" b="1" smtClean="0">
                <a:solidFill>
                  <a:srgbClr val="FF0000"/>
                </a:solidFill>
              </a:rPr>
              <a:t>runat</a:t>
            </a:r>
            <a:r>
              <a:rPr lang="en-US" sz="1200" b="1" smtClean="0">
                <a:solidFill>
                  <a:srgbClr val="0000FF"/>
                </a:solidFill>
              </a:rPr>
              <a:t>="server" </a:t>
            </a:r>
            <a:r>
              <a:rPr lang="en-US" sz="1200" b="1" smtClean="0">
                <a:solidFill>
                  <a:srgbClr val="FF0000"/>
                </a:solidFill>
              </a:rPr>
              <a:t>style</a:t>
            </a:r>
            <a:r>
              <a:rPr lang="en-US" sz="1200" b="1" smtClean="0">
                <a:solidFill>
                  <a:srgbClr val="0000FF"/>
                </a:solidFill>
              </a:rPr>
              <a:t>="</a:t>
            </a:r>
            <a:r>
              <a:rPr lang="en-US" sz="1200" b="1" smtClean="0">
                <a:solidFill>
                  <a:srgbClr val="FF0000"/>
                </a:solidFill>
              </a:rPr>
              <a:t>width: </a:t>
            </a:r>
            <a:r>
              <a:rPr lang="en-US" sz="1200" b="1" smtClean="0">
                <a:solidFill>
                  <a:srgbClr val="0000FF"/>
                </a:solidFill>
              </a:rPr>
              <a:t>90px" </a:t>
            </a:r>
            <a:r>
              <a:rPr lang="en-US" sz="1200" b="1" smtClean="0">
                <a:solidFill>
                  <a:srgbClr val="FF0000"/>
                </a:solidFill>
              </a:rPr>
              <a:t>Text</a:t>
            </a:r>
            <a:r>
              <a:rPr lang="en-US" sz="1200" b="1" smtClean="0">
                <a:solidFill>
                  <a:srgbClr val="0000FF"/>
                </a:solidFill>
              </a:rPr>
              <a:t>="Thêm" 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        </a:t>
            </a:r>
            <a:r>
              <a:rPr lang="en-US" sz="1200" b="1" smtClean="0">
                <a:solidFill>
                  <a:srgbClr val="FF0000"/>
                </a:solidFill>
              </a:rPr>
              <a:t>Width</a:t>
            </a:r>
            <a:r>
              <a:rPr lang="en-US" sz="1200" b="1" smtClean="0">
                <a:solidFill>
                  <a:srgbClr val="0000FF"/>
                </a:solidFill>
              </a:rPr>
              <a:t>="75px" </a:t>
            </a:r>
            <a:r>
              <a:rPr lang="en-US" sz="1200" b="1" smtClean="0">
                <a:solidFill>
                  <a:srgbClr val="FF0000"/>
                </a:solidFill>
              </a:rPr>
              <a:t>Height</a:t>
            </a:r>
            <a:r>
              <a:rPr lang="en-US" sz="1200" b="1" smtClean="0">
                <a:solidFill>
                  <a:srgbClr val="0000FF"/>
                </a:solidFill>
              </a:rPr>
              <a:t>="25px" /&gt;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&lt;/</a:t>
            </a:r>
            <a:r>
              <a:rPr lang="en-US" sz="1200" b="1" smtClean="0">
                <a:solidFill>
                  <a:srgbClr val="A31515"/>
                </a:solidFill>
              </a:rPr>
              <a:t>td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&lt;/</a:t>
            </a:r>
            <a:r>
              <a:rPr lang="en-US" sz="1200" b="1" smtClean="0">
                <a:solidFill>
                  <a:srgbClr val="A31515"/>
                </a:solidFill>
              </a:rPr>
              <a:t>tr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&lt;</a:t>
            </a:r>
            <a:r>
              <a:rPr lang="en-US" sz="1200" b="1" smtClean="0">
                <a:solidFill>
                  <a:srgbClr val="A31515"/>
                </a:solidFill>
              </a:rPr>
              <a:t>tr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&lt;</a:t>
            </a:r>
            <a:r>
              <a:rPr lang="en-US" sz="1200" b="1" smtClean="0">
                <a:solidFill>
                  <a:srgbClr val="A31515"/>
                </a:solidFill>
              </a:rPr>
              <a:t>td </a:t>
            </a:r>
            <a:r>
              <a:rPr lang="en-US" sz="1200" b="1" smtClean="0">
                <a:solidFill>
                  <a:srgbClr val="FF0000"/>
                </a:solidFill>
              </a:rPr>
              <a:t>class</a:t>
            </a:r>
            <a:r>
              <a:rPr lang="en-US" sz="1200" b="1" smtClean="0">
                <a:solidFill>
                  <a:srgbClr val="0000FF"/>
                </a:solidFill>
              </a:rPr>
              <a:t>="style2" </a:t>
            </a:r>
            <a:r>
              <a:rPr lang="en-US" sz="1200" b="1" smtClean="0">
                <a:solidFill>
                  <a:srgbClr val="FF0000"/>
                </a:solidFill>
              </a:rPr>
              <a:t>colspan</a:t>
            </a:r>
            <a:r>
              <a:rPr lang="en-US" sz="1200" b="1" smtClean="0">
                <a:solidFill>
                  <a:srgbClr val="0000FF"/>
                </a:solidFill>
              </a:rPr>
              <a:t>="2"&gt;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    &lt;</a:t>
            </a:r>
            <a:r>
              <a:rPr lang="en-US" sz="1200" b="1" smtClean="0">
                <a:solidFill>
                  <a:srgbClr val="A31515"/>
                </a:solidFill>
              </a:rPr>
              <a:t>asp</a:t>
            </a:r>
            <a:r>
              <a:rPr lang="en-US" sz="1200" b="1" smtClean="0">
                <a:solidFill>
                  <a:srgbClr val="0000FF"/>
                </a:solidFill>
              </a:rPr>
              <a:t>:</a:t>
            </a:r>
            <a:r>
              <a:rPr lang="en-US" sz="1200" b="1" smtClean="0">
                <a:solidFill>
                  <a:srgbClr val="A31515"/>
                </a:solidFill>
              </a:rPr>
              <a:t>ListBox </a:t>
            </a:r>
            <a:r>
              <a:rPr lang="en-US" sz="1200" b="1" smtClean="0">
                <a:solidFill>
                  <a:srgbClr val="FF0000"/>
                </a:solidFill>
              </a:rPr>
              <a:t>ID</a:t>
            </a:r>
            <a:r>
              <a:rPr lang="en-US" sz="1200" b="1" smtClean="0">
                <a:solidFill>
                  <a:srgbClr val="0000FF"/>
                </a:solidFill>
              </a:rPr>
              <a:t>="lblDanhSach" </a:t>
            </a:r>
            <a:r>
              <a:rPr lang="en-US" sz="1200" b="1" smtClean="0">
                <a:solidFill>
                  <a:srgbClr val="FF0000"/>
                </a:solidFill>
              </a:rPr>
              <a:t>runat</a:t>
            </a:r>
            <a:r>
              <a:rPr lang="en-US" sz="1200" b="1" smtClean="0">
                <a:solidFill>
                  <a:srgbClr val="0000FF"/>
                </a:solidFill>
              </a:rPr>
              <a:t>="server" </a:t>
            </a:r>
            <a:r>
              <a:rPr lang="en-US" sz="1200" b="1" smtClean="0">
                <a:solidFill>
                  <a:srgbClr val="FF0000"/>
                </a:solidFill>
              </a:rPr>
              <a:t>BackColor</a:t>
            </a:r>
            <a:r>
              <a:rPr lang="en-US" sz="1200" b="1" smtClean="0">
                <a:solidFill>
                  <a:srgbClr val="0000FF"/>
                </a:solidFill>
              </a:rPr>
              <a:t>="#0066CC" 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        </a:t>
            </a:r>
            <a:r>
              <a:rPr lang="en-US" sz="1200" b="1" smtClean="0">
                <a:solidFill>
                  <a:srgbClr val="FF0000"/>
                </a:solidFill>
              </a:rPr>
              <a:t>Font-Bold</a:t>
            </a:r>
            <a:r>
              <a:rPr lang="en-US" sz="1200" b="1" smtClean="0">
                <a:solidFill>
                  <a:srgbClr val="0000FF"/>
                </a:solidFill>
              </a:rPr>
              <a:t>="True" </a:t>
            </a:r>
            <a:r>
              <a:rPr lang="en-US" sz="1200" b="1" smtClean="0">
                <a:solidFill>
                  <a:srgbClr val="FF0000"/>
                </a:solidFill>
              </a:rPr>
              <a:t>ForeColor</a:t>
            </a:r>
            <a:r>
              <a:rPr lang="en-US" sz="1200" b="1" smtClean="0">
                <a:solidFill>
                  <a:srgbClr val="0000FF"/>
                </a:solidFill>
              </a:rPr>
              <a:t>="White" </a:t>
            </a:r>
            <a:r>
              <a:rPr lang="en-US" sz="1200" b="1" smtClean="0">
                <a:solidFill>
                  <a:srgbClr val="FF0000"/>
                </a:solidFill>
              </a:rPr>
              <a:t>Height</a:t>
            </a:r>
            <a:r>
              <a:rPr lang="en-US" sz="1200" b="1" smtClean="0">
                <a:solidFill>
                  <a:srgbClr val="0000FF"/>
                </a:solidFill>
              </a:rPr>
              <a:t>="155px" </a:t>
            </a:r>
            <a:r>
              <a:rPr lang="en-US" sz="1200" b="1" smtClean="0">
                <a:solidFill>
                  <a:srgbClr val="FF0000"/>
                </a:solidFill>
              </a:rPr>
              <a:t>Width</a:t>
            </a:r>
            <a:r>
              <a:rPr lang="en-US" sz="1200" b="1" smtClean="0">
                <a:solidFill>
                  <a:srgbClr val="0000FF"/>
                </a:solidFill>
              </a:rPr>
              <a:t>="275px"&gt;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    &lt;/</a:t>
            </a:r>
            <a:r>
              <a:rPr lang="en-US" sz="1200" b="1" smtClean="0">
                <a:solidFill>
                  <a:srgbClr val="A31515"/>
                </a:solidFill>
              </a:rPr>
              <a:t>asp</a:t>
            </a:r>
            <a:r>
              <a:rPr lang="en-US" sz="1200" b="1" smtClean="0">
                <a:solidFill>
                  <a:srgbClr val="0000FF"/>
                </a:solidFill>
              </a:rPr>
              <a:t>:</a:t>
            </a:r>
            <a:r>
              <a:rPr lang="en-US" sz="1200" b="1" smtClean="0">
                <a:solidFill>
                  <a:srgbClr val="A31515"/>
                </a:solidFill>
              </a:rPr>
              <a:t>ListBox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    &lt;/</a:t>
            </a:r>
            <a:r>
              <a:rPr lang="en-US" sz="1200" b="1" smtClean="0">
                <a:solidFill>
                  <a:srgbClr val="A31515"/>
                </a:solidFill>
              </a:rPr>
              <a:t>td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            &lt;/</a:t>
            </a:r>
            <a:r>
              <a:rPr lang="en-US" sz="1200" b="1" smtClean="0">
                <a:solidFill>
                  <a:srgbClr val="A31515"/>
                </a:solidFill>
              </a:rPr>
              <a:t>tr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b="1" smtClean="0">
                <a:solidFill>
                  <a:srgbClr val="0000FF"/>
                </a:solidFill>
              </a:rPr>
              <a:t>&lt;/</a:t>
            </a:r>
            <a:r>
              <a:rPr lang="en-US" sz="1200" b="1" smtClean="0">
                <a:solidFill>
                  <a:srgbClr val="A31515"/>
                </a:solidFill>
              </a:rPr>
              <a:t>table</a:t>
            </a:r>
            <a:r>
              <a:rPr lang="en-US" sz="1200" b="1" smtClean="0">
                <a:solidFill>
                  <a:srgbClr val="0000FF"/>
                </a:solidFill>
              </a:rPr>
              <a:t>&gt;</a:t>
            </a:r>
            <a:endParaRPr 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tổng 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Phần xử lý button “Thêm” trong file .cs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438400"/>
            <a:ext cx="7176965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protected void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btnAdd_Click</a:t>
            </a:r>
            <a:r>
              <a:rPr lang="en-US" sz="2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(object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sender</a:t>
            </a:r>
            <a:r>
              <a:rPr lang="en-US" sz="2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EventArgs</a:t>
            </a:r>
            <a:r>
              <a:rPr lang="en-US" sz="2000" dirty="0" smtClean="0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e)</a:t>
            </a:r>
          </a:p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2000" i="1" dirty="0" smtClean="0">
                <a:solidFill>
                  <a:srgbClr val="2B91AF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            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//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lấy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nội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dung user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nhập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trong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textbox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string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Name =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txtName.Text</a:t>
            </a:r>
            <a:r>
              <a:rPr lang="en-US" sz="2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//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tạo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listitem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có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thông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tin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là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họ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tên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mới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này</a:t>
            </a:r>
            <a:endParaRPr lang="en-US" sz="2000" i="1" dirty="0" smtClean="0">
              <a:solidFill>
                <a:srgbClr val="008000"/>
              </a:solidFill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</a:t>
            </a:r>
            <a:r>
              <a:rPr lang="en-US" sz="2000" dirty="0" err="1" smtClean="0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ListItem</a:t>
            </a:r>
            <a:r>
              <a:rPr lang="en-US" sz="2000" dirty="0" smtClean="0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newItem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ListItem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(Name);</a:t>
            </a:r>
          </a:p>
          <a:p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            //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kiểm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tra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nếu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item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không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có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trong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listbox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thì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add</a:t>
            </a:r>
          </a:p>
          <a:p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            //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Items.Contains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()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trả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về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true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nếu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tồn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tại</a:t>
            </a:r>
            <a:r>
              <a:rPr lang="en-US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(!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lblDanhSach.Items.Contains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newItem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))</a:t>
            </a:r>
          </a:p>
          <a:p>
            <a:r>
              <a:rPr lang="vi-VN" sz="2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</a:t>
            </a:r>
            <a:r>
              <a:rPr lang="vi-V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lblDanhSach.Items.Add(newItem);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vi-VN" sz="2000" i="1" dirty="0" smtClean="0">
                <a:solidFill>
                  <a:srgbClr val="008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</a:t>
            </a:r>
            <a:r>
              <a:rPr lang="vi-VN" sz="2000" i="1" dirty="0" smtClean="0">
                <a:solidFill>
                  <a:srgbClr val="0080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chưa có thêm vào</a:t>
            </a:r>
          </a:p>
          <a:p>
            <a:endParaRPr lang="en-US" sz="2000" dirty="0" smtClean="0">
              <a:solidFill>
                <a:srgbClr val="008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tổng 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Chạy trong browser: F5 (debug) hoặc Ctrl + F5 (without debug)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505200"/>
            <a:ext cx="2733675" cy="2085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Lightning Bolt 6"/>
          <p:cNvSpPr/>
          <p:nvPr/>
        </p:nvSpPr>
        <p:spPr>
          <a:xfrm rot="4765077">
            <a:off x="4800600" y="3200400"/>
            <a:ext cx="533400" cy="38100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3581400"/>
            <a:ext cx="27975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Calisto MT" pitchFamily="18" charset="0"/>
                <a:ea typeface="Arial Unicode MS" pitchFamily="34" charset="-128"/>
                <a:cs typeface="Arial Unicode MS" pitchFamily="34" charset="-128"/>
              </a:rPr>
              <a:t>Chỉ thêm những item mới</a:t>
            </a:r>
            <a:endParaRPr lang="en-US">
              <a:latin typeface="Calisto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056" y="1676400"/>
            <a:ext cx="8510588" cy="3908762"/>
          </a:xfrm>
        </p:spPr>
        <p:txBody>
          <a:bodyPr/>
          <a:lstStyle/>
          <a:p>
            <a:pPr lvl="1" eaLnBrk="1" hangingPunct="1"/>
            <a:r>
              <a:rPr lang="en-US" smtClean="0"/>
              <a:t>Dùng để upload tập tin về server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Thuộc tính: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b="0" smtClean="0">
                <a:solidFill>
                  <a:srgbClr val="FF6600"/>
                </a:solidFill>
              </a:rPr>
              <a:t>HasFile</a:t>
            </a:r>
            <a:r>
              <a:rPr lang="en-US" b="0" smtClean="0"/>
              <a:t> (True/False): điều khiển có khai báo tập tin chưa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b="0" smtClean="0">
                <a:solidFill>
                  <a:srgbClr val="FF6600"/>
                </a:solidFill>
              </a:rPr>
              <a:t>FileName</a:t>
            </a:r>
            <a:r>
              <a:rPr lang="en-US" b="0" smtClean="0"/>
              <a:t>: trả về tên tập tin được upload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Phương thức: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b="0" smtClean="0">
                <a:solidFill>
                  <a:srgbClr val="FF6600"/>
                </a:solidFill>
              </a:rPr>
              <a:t>SaveAs</a:t>
            </a:r>
            <a:r>
              <a:rPr lang="en-US" b="0" smtClean="0"/>
              <a:t>: upload tập tin lên Server</a:t>
            </a:r>
          </a:p>
        </p:txBody>
      </p:sp>
      <p:sp>
        <p:nvSpPr>
          <p:cNvPr id="440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-1588" y="6243638"/>
            <a:ext cx="330201" cy="393700"/>
          </a:xfrm>
          <a:prstGeom prst="actionButtonHome">
            <a:avLst/>
          </a:prstGeom>
          <a:solidFill>
            <a:srgbClr val="FDEF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29959" name="AutoShape 7"/>
          <p:cNvSpPr>
            <a:spLocks noChangeArrowheads="1"/>
          </p:cNvSpPr>
          <p:nvPr/>
        </p:nvSpPr>
        <p:spPr bwMode="auto">
          <a:xfrm>
            <a:off x="7945438" y="6253163"/>
            <a:ext cx="1198562" cy="376237"/>
          </a:xfrm>
          <a:prstGeom prst="rightArrow">
            <a:avLst>
              <a:gd name="adj1" fmla="val 63713"/>
              <a:gd name="adj2" fmla="val 56501"/>
            </a:avLst>
          </a:prstGeom>
          <a:noFill/>
          <a:ln w="9525" algn="ctr">
            <a:solidFill>
              <a:srgbClr val="FEF3DE"/>
            </a:solidFill>
            <a:miter lim="800000"/>
            <a:headEnd/>
            <a:tailEnd/>
          </a:ln>
          <a:effectLst>
            <a:prstShdw prst="shdw17" dist="17961" dir="2700000">
              <a:srgbClr val="989285"/>
            </a:prstShdw>
          </a:effectLst>
        </p:spPr>
        <p:txBody>
          <a:bodyPr wrap="none" anchor="ctr"/>
          <a:lstStyle/>
          <a:p>
            <a:r>
              <a:rPr lang="en-US" sz="1200">
                <a:solidFill>
                  <a:srgbClr val="B2B2B2"/>
                </a:solidFill>
              </a:rPr>
              <a:t>Minh họa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FileUpload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99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Checkbox &amp; RadioButton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Thuộc tính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Checked</a:t>
            </a:r>
            <a:r>
              <a:rPr lang="en-US" smtClean="0"/>
              <a:t>: cho biết trạng thái được chọn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TextAlign</a:t>
            </a:r>
            <a:r>
              <a:rPr lang="en-US" smtClean="0"/>
              <a:t>: quy định vị trí hiển thị văn bản với điều khiển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AutoPostBack</a:t>
            </a:r>
            <a:r>
              <a:rPr lang="en-US" smtClean="0"/>
              <a:t>: quy định xem control có post back khi mục chọn thay đổi, mặc định là không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GroupName</a:t>
            </a:r>
            <a:r>
              <a:rPr lang="en-US" smtClean="0"/>
              <a:t>: (RadioButton), nhóm các điều khiển radiobutton lại thành một nhóm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Checkbox &amp; RadioButton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Minh họa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057400"/>
            <a:ext cx="38481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95600" y="3200400"/>
            <a:ext cx="4953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1200" smtClean="0">
                <a:solidFill>
                  <a:srgbClr val="0000FF"/>
                </a:solidFill>
              </a:rPr>
              <a:t>&lt;</a:t>
            </a:r>
            <a:r>
              <a:rPr lang="vi-VN" sz="1200" smtClean="0">
                <a:solidFill>
                  <a:srgbClr val="A31515"/>
                </a:solidFill>
              </a:rPr>
              <a:t>asp</a:t>
            </a:r>
            <a:r>
              <a:rPr lang="vi-VN" sz="1200" smtClean="0">
                <a:solidFill>
                  <a:srgbClr val="0000FF"/>
                </a:solidFill>
              </a:rPr>
              <a:t>:</a:t>
            </a:r>
            <a:r>
              <a:rPr lang="vi-VN" sz="1200" smtClean="0">
                <a:solidFill>
                  <a:srgbClr val="A31515"/>
                </a:solidFill>
              </a:rPr>
              <a:t>CheckBox </a:t>
            </a:r>
            <a:r>
              <a:rPr lang="vi-VN" sz="1200" smtClean="0">
                <a:solidFill>
                  <a:srgbClr val="FF0000"/>
                </a:solidFill>
              </a:rPr>
              <a:t>ID</a:t>
            </a:r>
            <a:r>
              <a:rPr lang="vi-VN" sz="1200" smtClean="0">
                <a:solidFill>
                  <a:srgbClr val="0000FF"/>
                </a:solidFill>
              </a:rPr>
              <a:t>="CheckBox1" </a:t>
            </a:r>
            <a:r>
              <a:rPr lang="vi-VN" sz="1200" smtClean="0">
                <a:solidFill>
                  <a:srgbClr val="FF0000"/>
                </a:solidFill>
              </a:rPr>
              <a:t>runat</a:t>
            </a:r>
            <a:r>
              <a:rPr lang="vi-VN" sz="1200" smtClean="0">
                <a:solidFill>
                  <a:srgbClr val="0000FF"/>
                </a:solidFill>
              </a:rPr>
              <a:t>="server" </a:t>
            </a:r>
            <a:r>
              <a:rPr lang="vi-VN" sz="1200" smtClean="0">
                <a:solidFill>
                  <a:srgbClr val="FF0000"/>
                </a:solidFill>
              </a:rPr>
              <a:t>Text</a:t>
            </a:r>
            <a:r>
              <a:rPr lang="vi-VN" sz="1200" smtClean="0">
                <a:solidFill>
                  <a:srgbClr val="0000FF"/>
                </a:solidFill>
              </a:rPr>
              <a:t>="Anh văn" /&gt;</a:t>
            </a:r>
          </a:p>
          <a:p>
            <a:r>
              <a:rPr lang="vi-VN" sz="1200" smtClean="0">
                <a:solidFill>
                  <a:srgbClr val="0000FF"/>
                </a:solidFill>
              </a:rPr>
              <a:t>&lt;</a:t>
            </a:r>
            <a:r>
              <a:rPr lang="vi-VN" sz="1200" smtClean="0">
                <a:solidFill>
                  <a:srgbClr val="A31515"/>
                </a:solidFill>
              </a:rPr>
              <a:t>asp</a:t>
            </a:r>
            <a:r>
              <a:rPr lang="vi-VN" sz="1200" smtClean="0">
                <a:solidFill>
                  <a:srgbClr val="0000FF"/>
                </a:solidFill>
              </a:rPr>
              <a:t>:</a:t>
            </a:r>
            <a:r>
              <a:rPr lang="vi-VN" sz="1200" smtClean="0">
                <a:solidFill>
                  <a:srgbClr val="A31515"/>
                </a:solidFill>
              </a:rPr>
              <a:t>CheckBox </a:t>
            </a:r>
            <a:r>
              <a:rPr lang="vi-VN" sz="1200" smtClean="0">
                <a:solidFill>
                  <a:srgbClr val="FF0000"/>
                </a:solidFill>
              </a:rPr>
              <a:t>ID</a:t>
            </a:r>
            <a:r>
              <a:rPr lang="vi-VN" sz="1200" smtClean="0">
                <a:solidFill>
                  <a:srgbClr val="0000FF"/>
                </a:solidFill>
              </a:rPr>
              <a:t>="CheckBox2" </a:t>
            </a:r>
            <a:r>
              <a:rPr lang="vi-VN" sz="1200" smtClean="0">
                <a:solidFill>
                  <a:srgbClr val="FF0000"/>
                </a:solidFill>
              </a:rPr>
              <a:t>runat</a:t>
            </a:r>
            <a:r>
              <a:rPr lang="vi-VN" sz="1200" smtClean="0">
                <a:solidFill>
                  <a:srgbClr val="0000FF"/>
                </a:solidFill>
              </a:rPr>
              <a:t>="server" </a:t>
            </a:r>
            <a:r>
              <a:rPr lang="vi-VN" sz="1200" smtClean="0">
                <a:solidFill>
                  <a:srgbClr val="FF0000"/>
                </a:solidFill>
              </a:rPr>
              <a:t>Text</a:t>
            </a:r>
            <a:r>
              <a:rPr lang="vi-VN" sz="1200" smtClean="0">
                <a:solidFill>
                  <a:srgbClr val="0000FF"/>
                </a:solidFill>
              </a:rPr>
              <a:t>="Pháp văn" /&gt;</a:t>
            </a:r>
            <a:endParaRPr lang="en-US" sz="1200">
              <a:latin typeface="Constant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733800"/>
            <a:ext cx="6096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asp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1200" smtClean="0">
                <a:solidFill>
                  <a:srgbClr val="A31515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RadioButton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ID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="RadioButton1"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runat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="server"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Text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="Nam"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GroupName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="GT" /&gt;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asp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1200" smtClean="0">
                <a:solidFill>
                  <a:srgbClr val="A31515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RadioButton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ID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="RadioButton2"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runat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="server"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Text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="Nữ"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GroupName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  <a:ea typeface="Tahoma" pitchFamily="34" charset="0"/>
                <a:cs typeface="Tahoma" pitchFamily="34" charset="0"/>
              </a:rPr>
              <a:t>="GT" /&gt;</a:t>
            </a:r>
            <a:endParaRPr lang="en-US" sz="1200">
              <a:latin typeface="Constantia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4267200"/>
            <a:ext cx="51816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1200" smtClean="0">
                <a:solidFill>
                  <a:srgbClr val="0000FF"/>
                </a:solidFill>
              </a:rPr>
              <a:t>&lt;</a:t>
            </a:r>
            <a:r>
              <a:rPr lang="vi-VN" sz="1200" smtClean="0">
                <a:solidFill>
                  <a:srgbClr val="A31515"/>
                </a:solidFill>
              </a:rPr>
              <a:t>asp</a:t>
            </a:r>
            <a:r>
              <a:rPr lang="vi-VN" sz="1200" smtClean="0">
                <a:solidFill>
                  <a:srgbClr val="0000FF"/>
                </a:solidFill>
              </a:rPr>
              <a:t>:</a:t>
            </a:r>
            <a:r>
              <a:rPr lang="vi-VN" sz="1200" smtClean="0">
                <a:solidFill>
                  <a:srgbClr val="A31515"/>
                </a:solidFill>
              </a:rPr>
              <a:t>RadioButton </a:t>
            </a:r>
            <a:r>
              <a:rPr lang="vi-VN" sz="1200" smtClean="0">
                <a:solidFill>
                  <a:srgbClr val="FF0000"/>
                </a:solidFill>
              </a:rPr>
              <a:t>ID</a:t>
            </a:r>
            <a:r>
              <a:rPr lang="vi-VN" sz="1200" smtClean="0">
                <a:solidFill>
                  <a:srgbClr val="0000FF"/>
                </a:solidFill>
              </a:rPr>
              <a:t>="RadioButton3" </a:t>
            </a:r>
            <a:r>
              <a:rPr lang="vi-VN" sz="1200" smtClean="0">
                <a:solidFill>
                  <a:srgbClr val="FF0000"/>
                </a:solidFill>
              </a:rPr>
              <a:t>runat</a:t>
            </a:r>
            <a:r>
              <a:rPr lang="vi-VN" sz="1200" smtClean="0">
                <a:solidFill>
                  <a:srgbClr val="0000FF"/>
                </a:solidFill>
              </a:rPr>
              <a:t>="server" </a:t>
            </a:r>
            <a:r>
              <a:rPr lang="vi-VN" sz="1200" smtClean="0">
                <a:solidFill>
                  <a:srgbClr val="FF0000"/>
                </a:solidFill>
              </a:rPr>
              <a:t>Text</a:t>
            </a:r>
            <a:r>
              <a:rPr lang="vi-VN" sz="1200" smtClean="0">
                <a:solidFill>
                  <a:srgbClr val="0000FF"/>
                </a:solidFill>
              </a:rPr>
              <a:t>="Dưới 1tr" </a:t>
            </a:r>
          </a:p>
          <a:p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                       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</a:rPr>
              <a:t>GroupName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="TN" /&gt;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200" smtClean="0">
                <a:solidFill>
                  <a:srgbClr val="A31515"/>
                </a:solidFill>
                <a:latin typeface="Constantia" pitchFamily="18" charset="0"/>
              </a:rPr>
              <a:t>RadioButton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="RadioButton4"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="server"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</a:rPr>
              <a:t>Text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="Từ 1tr - 3tr" </a:t>
            </a:r>
          </a:p>
          <a:p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                       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</a:rPr>
              <a:t>GroupName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="TN" /&gt;</a:t>
            </a:r>
          </a:p>
          <a:p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&lt;</a:t>
            </a:r>
            <a:r>
              <a:rPr lang="en-US" sz="1200" smtClean="0">
                <a:solidFill>
                  <a:srgbClr val="A31515"/>
                </a:solidFill>
                <a:latin typeface="Constantia" pitchFamily="18" charset="0"/>
              </a:rPr>
              <a:t>asp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:</a:t>
            </a:r>
            <a:r>
              <a:rPr lang="en-US" sz="1200" smtClean="0">
                <a:solidFill>
                  <a:srgbClr val="A31515"/>
                </a:solidFill>
                <a:latin typeface="Constantia" pitchFamily="18" charset="0"/>
              </a:rPr>
              <a:t>RadioButton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</a:rPr>
              <a:t>ID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="RadioButton5"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</a:rPr>
              <a:t>runat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="server"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</a:rPr>
              <a:t>Text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="Trên 3tr" </a:t>
            </a:r>
          </a:p>
          <a:p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                        </a:t>
            </a:r>
            <a:r>
              <a:rPr lang="en-US" sz="1200" smtClean="0">
                <a:solidFill>
                  <a:srgbClr val="FF0000"/>
                </a:solidFill>
                <a:latin typeface="Constantia" pitchFamily="18" charset="0"/>
              </a:rPr>
              <a:t>GroupName</a:t>
            </a:r>
            <a:r>
              <a:rPr lang="en-US" sz="1200" smtClean="0">
                <a:solidFill>
                  <a:srgbClr val="0000FF"/>
                </a:solidFill>
                <a:latin typeface="Constantia" pitchFamily="18" charset="0"/>
              </a:rPr>
              <a:t>="TN" /&gt;</a:t>
            </a:r>
            <a:endParaRPr lang="en-US" sz="1200">
              <a:latin typeface="Constantia" pitchFamily="18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867400"/>
            <a:ext cx="3362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81200" y="2286000"/>
            <a:ext cx="1531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smtClean="0">
                <a:latin typeface="Constantia" pitchFamily="18" charset="0"/>
              </a:rPr>
              <a:t>Thiết kế form</a:t>
            </a:r>
            <a:endParaRPr lang="en-US" i="1">
              <a:latin typeface="Constantia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733800" y="2362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4114800"/>
            <a:ext cx="13733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smtClean="0">
                <a:latin typeface="Constantia" pitchFamily="18" charset="0"/>
              </a:rPr>
              <a:t>Layout code</a:t>
            </a:r>
            <a:endParaRPr lang="en-US" i="1">
              <a:latin typeface="Constantia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209800" y="4191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6019800"/>
            <a:ext cx="121828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smtClean="0">
                <a:latin typeface="Constantia" pitchFamily="18" charset="0"/>
              </a:rPr>
              <a:t>In browser</a:t>
            </a:r>
            <a:endParaRPr lang="en-US" i="1">
              <a:latin typeface="Constantia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4800600" y="6096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CheckBoxList - RadioButtonList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Dùng để tạo ra nhóm các CheckBox/ListBox</a:t>
            </a:r>
          </a:p>
          <a:p>
            <a:r>
              <a:rPr lang="en-US" smtClean="0"/>
              <a:t>Đây là điều khiển danh sách nên nó cũng có thuộc tính </a:t>
            </a:r>
            <a:r>
              <a:rPr lang="en-US" b="1" smtClean="0">
                <a:solidFill>
                  <a:srgbClr val="FF0000"/>
                </a:solidFill>
              </a:rPr>
              <a:t>items</a:t>
            </a:r>
            <a:r>
              <a:rPr lang="en-US" smtClean="0"/>
              <a:t> chứa tập hợp các mục chọn</a:t>
            </a:r>
          </a:p>
          <a:p>
            <a:r>
              <a:rPr lang="en-US" smtClean="0"/>
              <a:t>Các thuộc tính</a:t>
            </a:r>
          </a:p>
          <a:p>
            <a:pPr lvl="1"/>
            <a:r>
              <a:rPr lang="en-US" smtClean="0"/>
              <a:t>RepeatColumns: số cột hiển thị</a:t>
            </a:r>
          </a:p>
          <a:p>
            <a:pPr lvl="1"/>
            <a:r>
              <a:rPr lang="en-US" smtClean="0"/>
              <a:t>RepeatDirection: hình thức hiển thị</a:t>
            </a:r>
          </a:p>
          <a:p>
            <a:pPr lvl="2"/>
            <a:r>
              <a:rPr lang="en-US" smtClean="0"/>
              <a:t>Vertical: chiều dọc</a:t>
            </a:r>
          </a:p>
          <a:p>
            <a:pPr lvl="2"/>
            <a:r>
              <a:rPr lang="en-US" smtClean="0"/>
              <a:t>Horizontal: chiều ngang</a:t>
            </a:r>
          </a:p>
          <a:p>
            <a:pPr lvl="1"/>
            <a:r>
              <a:rPr lang="en-US" smtClean="0"/>
              <a:t>AutoPostBack: quy định điều khiển tự động postback về server, mặc định là ko được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CBL/RBL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Thêm các item vào radiobuttonlist checkboxlist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36766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rot="10800000" flipV="1">
            <a:off x="3581400" y="2609166"/>
            <a:ext cx="1752600" cy="9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0" y="2286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Chọn </a:t>
            </a:r>
            <a:r>
              <a:rPr lang="en-US" b="1" smtClean="0">
                <a:solidFill>
                  <a:srgbClr val="FF0000"/>
                </a:solidFill>
              </a:rPr>
              <a:t>edit item </a:t>
            </a:r>
            <a:r>
              <a:rPr lang="en-US" smtClean="0"/>
              <a:t>trong cửa sổ RadioButtonList Tasks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429000"/>
            <a:ext cx="4084403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stCxn id="15" idx="3"/>
          </p:cNvCxnSpPr>
          <p:nvPr/>
        </p:nvCxnSpPr>
        <p:spPr>
          <a:xfrm flipV="1">
            <a:off x="3048000" y="4876800"/>
            <a:ext cx="2743200" cy="61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50292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các item vào, mỗi item là 1 radiobutton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CBL/RBL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Với CheckBoxList cũng làm tương tự: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36957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124200"/>
            <a:ext cx="4405313" cy="314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29200" y="2133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Chọn chức năng CheckBoxList ở bên phải của CheckBoxList</a:t>
            </a:r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2819400" y="2456766"/>
            <a:ext cx="2209800" cy="112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48006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Chọc chức năng Edit Items…</a:t>
            </a:r>
            <a:endParaRPr lang="en-US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rot="5400000" flipH="1" flipV="1">
            <a:off x="2285478" y="4190478"/>
            <a:ext cx="685800" cy="534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5715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các item, mỗi item khi thêm vào là 1 checkbox</a:t>
            </a:r>
            <a:endParaRPr lang="en-US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3505200" y="4953000"/>
            <a:ext cx="1600200" cy="122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CBL/RBL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web form cuối cùng có dạng sau</a:t>
            </a:r>
          </a:p>
          <a:p>
            <a:r>
              <a:rPr lang="en-US" smtClean="0"/>
              <a:t>Phần xử lý:</a:t>
            </a:r>
          </a:p>
          <a:p>
            <a:pPr lvl="1"/>
            <a:r>
              <a:rPr lang="en-US" smtClean="0"/>
              <a:t>Khi Submit thì thông tin chuyên ngành và các kỹ năng user chọn sẽ được hiển trị ở Label bên dưới button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581400"/>
            <a:ext cx="36576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control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server control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runat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"server"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 side, code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HTML server control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8200" y="4648200"/>
            <a:ext cx="381000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&lt;input type="text" size="40"&gt;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200" y="5334000"/>
            <a:ext cx="769620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&lt;input type="text" size="40“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runat=“server” </a:t>
            </a:r>
            <a:r>
              <a:rPr 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id =“UserName”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&gt; </a:t>
            </a:r>
          </a:p>
        </p:txBody>
      </p:sp>
      <p:sp>
        <p:nvSpPr>
          <p:cNvPr id="11" name="Curved Left Arrow 10"/>
          <p:cNvSpPr/>
          <p:nvPr/>
        </p:nvSpPr>
        <p:spPr>
          <a:xfrm rot="18679756">
            <a:off x="4865571" y="4255318"/>
            <a:ext cx="838200" cy="1066800"/>
          </a:xfrm>
          <a:prstGeom prst="curvedLeftArrow">
            <a:avLst>
              <a:gd name="adj1" fmla="val 20145"/>
              <a:gd name="adj2" fmla="val 378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396240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rostile" pitchFamily="34" charset="0"/>
              </a:rPr>
              <a:t>Server control</a:t>
            </a:r>
            <a:endPara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rostil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CBL/RBL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Hàm xử lý sự kiện click của button Submit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5146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00FF"/>
                </a:solidFill>
              </a:rPr>
              <a:t>protected void </a:t>
            </a:r>
            <a:r>
              <a:rPr lang="en-US" sz="1400" smtClean="0"/>
              <a:t>Submit_Click(</a:t>
            </a:r>
            <a:r>
              <a:rPr lang="en-US" sz="1400" smtClean="0">
                <a:solidFill>
                  <a:srgbClr val="0000FF"/>
                </a:solidFill>
              </a:rPr>
              <a:t>object </a:t>
            </a:r>
            <a:r>
              <a:rPr lang="en-US" sz="1400" smtClean="0"/>
              <a:t>sender,</a:t>
            </a:r>
            <a:r>
              <a:rPr lang="en-US" sz="1400" smtClean="0">
                <a:solidFill>
                  <a:srgbClr val="0000FF"/>
                </a:solidFill>
              </a:rPr>
              <a:t> </a:t>
            </a:r>
            <a:r>
              <a:rPr lang="en-US" sz="1400" smtClean="0">
                <a:solidFill>
                  <a:srgbClr val="2B91AF"/>
                </a:solidFill>
              </a:rPr>
              <a:t>EventArgs </a:t>
            </a:r>
            <a:r>
              <a:rPr lang="en-US" sz="1400" smtClean="0"/>
              <a:t>e)</a:t>
            </a:r>
          </a:p>
          <a:p>
            <a:r>
              <a:rPr lang="en-US" sz="1400" smtClean="0"/>
              <a:t>{</a:t>
            </a:r>
          </a:p>
          <a:p>
            <a:r>
              <a:rPr lang="en-US" sz="1400" smtClean="0">
                <a:solidFill>
                  <a:srgbClr val="2B91AF"/>
                </a:solidFill>
              </a:rPr>
              <a:t>            </a:t>
            </a:r>
            <a:r>
              <a:rPr lang="en-US" sz="1400" smtClean="0">
                <a:solidFill>
                  <a:srgbClr val="0000FF"/>
                </a:solidFill>
              </a:rPr>
              <a:t>string </a:t>
            </a:r>
            <a:r>
              <a:rPr lang="en-US" sz="1400" smtClean="0"/>
              <a:t>chuyennganh;</a:t>
            </a:r>
          </a:p>
          <a:p>
            <a:r>
              <a:rPr lang="vi-VN" sz="1400" smtClean="0">
                <a:solidFill>
                  <a:srgbClr val="0000FF"/>
                </a:solidFill>
              </a:rPr>
              <a:t>            </a:t>
            </a:r>
            <a:r>
              <a:rPr lang="vi-VN" sz="1400" smtClean="0">
                <a:solidFill>
                  <a:srgbClr val="008000"/>
                </a:solidFill>
              </a:rPr>
              <a:t>// lấy item được chọn trong radiobuttonlist</a:t>
            </a:r>
          </a:p>
          <a:p>
            <a:r>
              <a:rPr lang="en-US" sz="1400" smtClean="0">
                <a:solidFill>
                  <a:srgbClr val="008000"/>
                </a:solidFill>
              </a:rPr>
              <a:t>            </a:t>
            </a:r>
            <a:r>
              <a:rPr lang="en-US" sz="1400" smtClean="0"/>
              <a:t>chuyennganh</a:t>
            </a:r>
            <a:r>
              <a:rPr lang="en-US" sz="1400" smtClean="0">
                <a:solidFill>
                  <a:srgbClr val="008000"/>
                </a:solidFill>
              </a:rPr>
              <a:t> </a:t>
            </a:r>
            <a:r>
              <a:rPr lang="en-US" sz="1400" smtClean="0"/>
              <a:t>= RadioButtonList1.SelectedItem.ToString();</a:t>
            </a:r>
          </a:p>
          <a:p>
            <a:r>
              <a:rPr lang="en-US" sz="1400" smtClean="0">
                <a:solidFill>
                  <a:srgbClr val="008000"/>
                </a:solidFill>
              </a:rPr>
              <a:t>            // xuất thông tin chuyên ngành ra label</a:t>
            </a:r>
          </a:p>
          <a:p>
            <a:r>
              <a:rPr lang="vi-VN" sz="1400" smtClean="0">
                <a:solidFill>
                  <a:srgbClr val="008000"/>
                </a:solidFill>
              </a:rPr>
              <a:t>            </a:t>
            </a:r>
            <a:r>
              <a:rPr lang="vi-VN" sz="1400" smtClean="0"/>
              <a:t>Label1.Text</a:t>
            </a:r>
            <a:r>
              <a:rPr lang="vi-VN" sz="1400" smtClean="0">
                <a:solidFill>
                  <a:srgbClr val="008000"/>
                </a:solidFill>
              </a:rPr>
              <a:t> = </a:t>
            </a:r>
            <a:r>
              <a:rPr lang="vi-VN" sz="1400" smtClean="0">
                <a:solidFill>
                  <a:srgbClr val="0000FF"/>
                </a:solidFill>
              </a:rPr>
              <a:t>string.</a:t>
            </a:r>
            <a:r>
              <a:rPr lang="vi-VN" sz="1400" smtClean="0"/>
              <a:t>Format(</a:t>
            </a:r>
            <a:r>
              <a:rPr lang="vi-VN" sz="1400" smtClean="0">
                <a:solidFill>
                  <a:srgbClr val="A31515"/>
                </a:solidFill>
              </a:rPr>
              <a:t>"Chuyên ngành&lt;br/&gt;{0} &lt;br/&gt;Kỹ năng", chuyennganh</a:t>
            </a:r>
            <a:r>
              <a:rPr lang="vi-VN" sz="1400" smtClean="0"/>
              <a:t>);</a:t>
            </a:r>
          </a:p>
          <a:p>
            <a:r>
              <a:rPr lang="vi-VN" sz="1400" smtClean="0">
                <a:solidFill>
                  <a:srgbClr val="A31515"/>
                </a:solidFill>
              </a:rPr>
              <a:t>            </a:t>
            </a:r>
            <a:r>
              <a:rPr lang="vi-VN" sz="1400" smtClean="0">
                <a:solidFill>
                  <a:srgbClr val="008000"/>
                </a:solidFill>
              </a:rPr>
              <a:t>// xác định các item được check trong CheckBoxList</a:t>
            </a:r>
          </a:p>
          <a:p>
            <a:r>
              <a:rPr lang="en-US" sz="1400" smtClean="0">
                <a:solidFill>
                  <a:srgbClr val="008000"/>
                </a:solidFill>
              </a:rPr>
              <a:t>            </a:t>
            </a:r>
            <a:r>
              <a:rPr lang="en-US" sz="1400" smtClean="0">
                <a:solidFill>
                  <a:srgbClr val="0000FF"/>
                </a:solidFill>
              </a:rPr>
              <a:t>foreach</a:t>
            </a:r>
            <a:r>
              <a:rPr lang="en-US" sz="1400" smtClean="0"/>
              <a:t>(</a:t>
            </a:r>
            <a:r>
              <a:rPr lang="en-US" sz="1400" smtClean="0">
                <a:solidFill>
                  <a:srgbClr val="2B91AF"/>
                </a:solidFill>
              </a:rPr>
              <a:t>ListItem </a:t>
            </a:r>
            <a:r>
              <a:rPr lang="en-US" sz="1400" smtClean="0"/>
              <a:t>item</a:t>
            </a:r>
            <a:r>
              <a:rPr lang="en-US" sz="1400" smtClean="0">
                <a:solidFill>
                  <a:srgbClr val="2B91AF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in </a:t>
            </a:r>
            <a:r>
              <a:rPr lang="en-US" sz="1400" smtClean="0"/>
              <a:t>CheckBoxList1.Items) </a:t>
            </a:r>
            <a:r>
              <a:rPr lang="en-US" sz="1400" smtClean="0">
                <a:solidFill>
                  <a:srgbClr val="008000"/>
                </a:solidFill>
              </a:rPr>
              <a:t>// duyệt qua từng item</a:t>
            </a:r>
          </a:p>
          <a:p>
            <a:r>
              <a:rPr lang="vi-VN" sz="1400" smtClean="0">
                <a:solidFill>
                  <a:srgbClr val="008000"/>
                </a:solidFill>
              </a:rPr>
              <a:t>                </a:t>
            </a:r>
            <a:r>
              <a:rPr lang="vi-VN" sz="1400" smtClean="0">
                <a:solidFill>
                  <a:srgbClr val="0000FF"/>
                </a:solidFill>
              </a:rPr>
              <a:t>if </a:t>
            </a:r>
            <a:r>
              <a:rPr lang="vi-VN" sz="1400" smtClean="0"/>
              <a:t>(</a:t>
            </a:r>
            <a:r>
              <a:rPr lang="vi-VN" sz="1400" b="1" smtClean="0"/>
              <a:t>item.Selected</a:t>
            </a:r>
            <a:r>
              <a:rPr lang="vi-VN" sz="1400" smtClean="0"/>
              <a:t>) </a:t>
            </a:r>
            <a:r>
              <a:rPr lang="vi-VN" sz="1400" smtClean="0">
                <a:solidFill>
                  <a:srgbClr val="008000"/>
                </a:solidFill>
              </a:rPr>
              <a:t>// kiểm tra xem item nào được check</a:t>
            </a:r>
          </a:p>
          <a:p>
            <a:r>
              <a:rPr lang="vi-VN" sz="1400" smtClean="0"/>
              <a:t>                {</a:t>
            </a:r>
            <a:r>
              <a:rPr lang="vi-VN" sz="1400" smtClean="0">
                <a:solidFill>
                  <a:srgbClr val="008000"/>
                </a:solidFill>
              </a:rPr>
              <a:t>   // thêm item được chọn vào label</a:t>
            </a:r>
          </a:p>
          <a:p>
            <a:r>
              <a:rPr lang="en-US" sz="1400" smtClean="0"/>
              <a:t>                    Label1.Text +=</a:t>
            </a:r>
            <a:r>
              <a:rPr lang="en-US" sz="1400" smtClean="0">
                <a:solidFill>
                  <a:srgbClr val="008000"/>
                </a:solidFill>
              </a:rPr>
              <a:t> </a:t>
            </a:r>
            <a:r>
              <a:rPr lang="en-US" sz="1400" smtClean="0">
                <a:solidFill>
                  <a:srgbClr val="A31515"/>
                </a:solidFill>
              </a:rPr>
              <a:t>"&lt;br/&gt;"</a:t>
            </a:r>
            <a:r>
              <a:rPr lang="en-US" sz="1400" smtClean="0"/>
              <a:t>+item.ToString();</a:t>
            </a:r>
          </a:p>
          <a:p>
            <a:r>
              <a:rPr lang="en-US" sz="1400" smtClean="0"/>
              <a:t>                }</a:t>
            </a:r>
          </a:p>
          <a:p>
            <a:r>
              <a:rPr lang="en-US" sz="1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CBL/RBL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418737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276600"/>
            <a:ext cx="4495800" cy="27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urved Down Arrow 8"/>
          <p:cNvSpPr/>
          <p:nvPr/>
        </p:nvSpPr>
        <p:spPr>
          <a:xfrm rot="876996">
            <a:off x="4599110" y="2748082"/>
            <a:ext cx="1295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Liên kết DL với control dạng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SortedList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/>
              <a:t>SortedList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item,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SortedList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DataSource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&gt;.</a:t>
            </a:r>
            <a:r>
              <a:rPr lang="en-US" b="1" dirty="0" err="1" smtClean="0"/>
              <a:t>DataSource</a:t>
            </a:r>
            <a:r>
              <a:rPr lang="en-US" b="1" dirty="0" smtClean="0"/>
              <a:t> = &lt;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&gt;</a:t>
            </a:r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DataTextField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dl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DataValueField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SelectedValue</a:t>
            </a:r>
            <a:r>
              <a:rPr lang="en-US" dirty="0" smtClean="0"/>
              <a:t> hay </a:t>
            </a:r>
            <a:r>
              <a:rPr lang="en-US" dirty="0" err="1" smtClean="0"/>
              <a:t>SelectedItem.Value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DataBind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Liên kết DL với control dạng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Minh họa tạo web form cho phép user chọn cầu thủ bóng đá ưa thích nhất.</a:t>
            </a:r>
          </a:p>
          <a:p>
            <a:r>
              <a:rPr lang="en-US" smtClean="0"/>
              <a:t>Form như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733800"/>
            <a:ext cx="45053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95400" y="5181600"/>
            <a:ext cx="5029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RadioButtonList: chứa danh sách cầu thủ, sẽ được liên kết với đối tượng SortedList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rot="16200000" flipV="1">
            <a:off x="2628900" y="4000500"/>
            <a:ext cx="99060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2819400"/>
            <a:ext cx="269496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Hiển thị cầu thủ được chọn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5773309" y="3435224"/>
            <a:ext cx="1230868" cy="737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Liên kết DL với control dạng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web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7800" y="2057400"/>
            <a:ext cx="67935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protected</a:t>
            </a:r>
            <a:r>
              <a:rPr lang="en-US" sz="1400" b="1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void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Page_Load</a:t>
            </a:r>
            <a:r>
              <a:rPr lang="en-US" sz="1400" b="1" dirty="0" smtClean="0"/>
              <a:t>(</a:t>
            </a:r>
            <a:r>
              <a:rPr lang="en-US" sz="1400" dirty="0" smtClean="0">
                <a:solidFill>
                  <a:srgbClr val="0000FF"/>
                </a:solidFill>
              </a:rPr>
              <a:t>object </a:t>
            </a:r>
            <a:r>
              <a:rPr lang="en-US" sz="1400" b="1" dirty="0" smtClean="0"/>
              <a:t>sender, </a:t>
            </a:r>
            <a:r>
              <a:rPr lang="en-US" sz="1400" b="1" dirty="0" err="1" smtClean="0"/>
              <a:t>EventArgs</a:t>
            </a:r>
            <a:r>
              <a:rPr lang="en-US" sz="1400" b="1" dirty="0" smtClean="0"/>
              <a:t> e) </a:t>
            </a:r>
          </a:p>
          <a:p>
            <a:r>
              <a:rPr lang="en-US" sz="1400" b="1" dirty="0" smtClean="0"/>
              <a:t>{</a:t>
            </a:r>
            <a:r>
              <a:rPr lang="vi-VN" sz="1400" b="1" dirty="0" smtClean="0"/>
              <a:t>            </a:t>
            </a:r>
          </a:p>
          <a:p>
            <a:r>
              <a:rPr lang="en-US" sz="1400" b="1" dirty="0" smtClean="0"/>
              <a:t>            </a:t>
            </a:r>
            <a:r>
              <a:rPr lang="en-US" sz="1400" dirty="0" smtClean="0">
                <a:solidFill>
                  <a:srgbClr val="0000FF"/>
                </a:solidFill>
              </a:rPr>
              <a:t>if</a:t>
            </a:r>
            <a:r>
              <a:rPr lang="en-US" sz="1400" b="1" dirty="0" smtClean="0"/>
              <a:t> (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IsPostBack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vi-VN" sz="1400" b="1" dirty="0" smtClean="0">
                <a:solidFill>
                  <a:srgbClr val="00B050"/>
                </a:solidFill>
              </a:rPr>
              <a:t>// chỉ khởi tạo lần đầu tiên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/>
              <a:t>            {   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                // </a:t>
            </a:r>
            <a:r>
              <a:rPr lang="en-US" sz="1400" b="1" dirty="0" err="1" smtClean="0">
                <a:solidFill>
                  <a:srgbClr val="00B050"/>
                </a:solidFill>
              </a:rPr>
              <a:t>tạo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danh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sách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các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cấu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thủ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SortedList</a:t>
            </a:r>
            <a:r>
              <a:rPr lang="en-US" sz="1400" b="1" dirty="0" smtClean="0"/>
              <a:t> list = </a:t>
            </a:r>
            <a:r>
              <a:rPr lang="en-US" sz="1400" dirty="0" smtClean="0">
                <a:solidFill>
                  <a:srgbClr val="0000FF"/>
                </a:solidFill>
              </a:rPr>
              <a:t>new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SortedList</a:t>
            </a:r>
            <a:r>
              <a:rPr lang="en-US" sz="1400" b="1" dirty="0" smtClean="0"/>
              <a:t>();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list.Add</a:t>
            </a:r>
            <a:r>
              <a:rPr lang="en-US" sz="1400" b="1" dirty="0" smtClean="0"/>
              <a:t>(1, </a:t>
            </a:r>
            <a:r>
              <a:rPr lang="en-US" sz="1400" dirty="0" smtClean="0">
                <a:solidFill>
                  <a:srgbClr val="A31515"/>
                </a:solidFill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</a:rPr>
              <a:t>Cristiano</a:t>
            </a:r>
            <a:r>
              <a:rPr lang="en-US" sz="1400" dirty="0" smtClean="0">
                <a:solidFill>
                  <a:srgbClr val="A31515"/>
                </a:solidFill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</a:rPr>
              <a:t>Ronaldo</a:t>
            </a:r>
            <a:r>
              <a:rPr lang="en-US" sz="1400" dirty="0" smtClean="0">
                <a:solidFill>
                  <a:srgbClr val="A31515"/>
                </a:solidFill>
              </a:rPr>
              <a:t>"</a:t>
            </a:r>
            <a:r>
              <a:rPr lang="en-US" sz="1400" dirty="0" smtClean="0"/>
              <a:t>);</a:t>
            </a:r>
            <a:r>
              <a:rPr lang="en-US" sz="1400" b="1" dirty="0" smtClean="0"/>
              <a:t>      </a:t>
            </a:r>
            <a:r>
              <a:rPr lang="en-US" sz="1400" b="1" dirty="0" err="1" smtClean="0"/>
              <a:t>list.Add</a:t>
            </a:r>
            <a:r>
              <a:rPr lang="en-US" sz="1400" b="1" dirty="0" smtClean="0"/>
              <a:t>(2, </a:t>
            </a:r>
            <a:r>
              <a:rPr lang="en-US" sz="1400" dirty="0" smtClean="0">
                <a:solidFill>
                  <a:srgbClr val="A31515"/>
                </a:solidFill>
              </a:rPr>
              <a:t>"Lionel </a:t>
            </a:r>
            <a:r>
              <a:rPr lang="en-US" sz="1400" dirty="0" err="1" smtClean="0">
                <a:solidFill>
                  <a:srgbClr val="A31515"/>
                </a:solidFill>
              </a:rPr>
              <a:t>Messi</a:t>
            </a:r>
            <a:r>
              <a:rPr lang="en-US" sz="1400" dirty="0" smtClean="0">
                <a:solidFill>
                  <a:srgbClr val="A31515"/>
                </a:solidFill>
              </a:rPr>
              <a:t>"</a:t>
            </a:r>
            <a:r>
              <a:rPr lang="en-US" sz="1400" dirty="0" smtClean="0"/>
              <a:t>);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list.Add</a:t>
            </a:r>
            <a:r>
              <a:rPr lang="en-US" sz="1400" b="1" dirty="0" smtClean="0"/>
              <a:t>(3, </a:t>
            </a:r>
            <a:r>
              <a:rPr lang="en-US" sz="1400" dirty="0" smtClean="0">
                <a:solidFill>
                  <a:srgbClr val="A31515"/>
                </a:solidFill>
              </a:rPr>
              <a:t>"Kaka"</a:t>
            </a:r>
            <a:r>
              <a:rPr lang="en-US" sz="1400" dirty="0" smtClean="0"/>
              <a:t>); </a:t>
            </a:r>
            <a:r>
              <a:rPr lang="en-US" sz="1400" b="1" dirty="0" smtClean="0"/>
              <a:t>       		</a:t>
            </a:r>
            <a:r>
              <a:rPr lang="en-US" sz="1400" b="1" dirty="0" err="1" smtClean="0"/>
              <a:t>list.Add</a:t>
            </a:r>
            <a:r>
              <a:rPr lang="en-US" sz="1400" b="1" dirty="0" smtClean="0"/>
              <a:t>(4, </a:t>
            </a:r>
            <a:r>
              <a:rPr lang="en-US" sz="1400" dirty="0" smtClean="0">
                <a:solidFill>
                  <a:srgbClr val="A31515"/>
                </a:solidFill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</a:rPr>
              <a:t>Ibrahimovic</a:t>
            </a:r>
            <a:r>
              <a:rPr lang="en-US" sz="1400" dirty="0" smtClean="0">
                <a:solidFill>
                  <a:srgbClr val="A31515"/>
                </a:solidFill>
              </a:rPr>
              <a:t>"</a:t>
            </a:r>
            <a:r>
              <a:rPr lang="en-US" sz="1400" dirty="0" smtClean="0"/>
              <a:t>);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list.Add</a:t>
            </a:r>
            <a:r>
              <a:rPr lang="en-US" sz="1400" b="1" dirty="0" smtClean="0"/>
              <a:t>(5, </a:t>
            </a:r>
            <a:r>
              <a:rPr lang="en-US" sz="1400" dirty="0" smtClean="0">
                <a:solidFill>
                  <a:srgbClr val="A31515"/>
                </a:solidFill>
              </a:rPr>
              <a:t>"Franck </a:t>
            </a:r>
            <a:r>
              <a:rPr lang="en-US" sz="1400" dirty="0" err="1" smtClean="0">
                <a:solidFill>
                  <a:srgbClr val="A31515"/>
                </a:solidFill>
              </a:rPr>
              <a:t>Ribéry</a:t>
            </a:r>
            <a:r>
              <a:rPr lang="en-US" sz="1400" dirty="0" smtClean="0">
                <a:solidFill>
                  <a:srgbClr val="A31515"/>
                </a:solidFill>
              </a:rPr>
              <a:t>"</a:t>
            </a:r>
            <a:r>
              <a:rPr lang="en-US" sz="1400" dirty="0" smtClean="0"/>
              <a:t>);	</a:t>
            </a:r>
            <a:r>
              <a:rPr lang="en-US" sz="1400" b="1" dirty="0" err="1" smtClean="0"/>
              <a:t>list.Add</a:t>
            </a:r>
            <a:r>
              <a:rPr lang="en-US" sz="1400" b="1" dirty="0" smtClean="0"/>
              <a:t>(6, </a:t>
            </a:r>
            <a:r>
              <a:rPr lang="en-US" sz="1400" dirty="0" smtClean="0">
                <a:solidFill>
                  <a:srgbClr val="A31515"/>
                </a:solidFill>
              </a:rPr>
              <a:t>"Wayne Rooney"</a:t>
            </a:r>
            <a:r>
              <a:rPr lang="en-US" sz="1400" dirty="0" smtClean="0"/>
              <a:t>);</a:t>
            </a:r>
            <a:r>
              <a:rPr lang="en-US" sz="1400" b="1" dirty="0" smtClean="0"/>
              <a:t>           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list.Add</a:t>
            </a:r>
            <a:r>
              <a:rPr lang="en-US" sz="1400" b="1" dirty="0" smtClean="0"/>
              <a:t>(7, </a:t>
            </a:r>
            <a:r>
              <a:rPr lang="en-US" sz="1400" dirty="0" smtClean="0">
                <a:solidFill>
                  <a:srgbClr val="A31515"/>
                </a:solidFill>
              </a:rPr>
              <a:t>"Didier </a:t>
            </a:r>
            <a:r>
              <a:rPr lang="en-US" sz="1400" dirty="0" err="1" smtClean="0">
                <a:solidFill>
                  <a:srgbClr val="A31515"/>
                </a:solidFill>
              </a:rPr>
              <a:t>Drogba</a:t>
            </a:r>
            <a:r>
              <a:rPr lang="en-US" sz="1400" dirty="0" smtClean="0">
                <a:solidFill>
                  <a:srgbClr val="A31515"/>
                </a:solidFill>
              </a:rPr>
              <a:t>"</a:t>
            </a:r>
            <a:r>
              <a:rPr lang="en-US" sz="1400" dirty="0" smtClean="0"/>
              <a:t>); </a:t>
            </a:r>
            <a:r>
              <a:rPr lang="en-US" sz="1400" b="1" dirty="0" smtClean="0"/>
              <a:t>            </a:t>
            </a:r>
            <a:r>
              <a:rPr lang="en-US" sz="1400" b="1" dirty="0" err="1" smtClean="0"/>
              <a:t>list.Add</a:t>
            </a:r>
            <a:r>
              <a:rPr lang="en-US" sz="1400" b="1" dirty="0" smtClean="0"/>
              <a:t>(8, </a:t>
            </a:r>
            <a:r>
              <a:rPr lang="en-US" sz="1400" dirty="0" smtClean="0">
                <a:solidFill>
                  <a:srgbClr val="A31515"/>
                </a:solidFill>
              </a:rPr>
              <a:t>"Emmanuel </a:t>
            </a:r>
            <a:r>
              <a:rPr lang="en-US" sz="1400" dirty="0" err="1" smtClean="0">
                <a:solidFill>
                  <a:srgbClr val="A31515"/>
                </a:solidFill>
              </a:rPr>
              <a:t>Adebayor</a:t>
            </a:r>
            <a:r>
              <a:rPr lang="en-US" sz="1400" dirty="0" smtClean="0">
                <a:solidFill>
                  <a:srgbClr val="A31515"/>
                </a:solidFill>
              </a:rPr>
              <a:t>"</a:t>
            </a:r>
            <a:r>
              <a:rPr lang="en-US" sz="1400" dirty="0" smtClean="0"/>
              <a:t>);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list.Add</a:t>
            </a:r>
            <a:r>
              <a:rPr lang="en-US" sz="1400" b="1" dirty="0" smtClean="0"/>
              <a:t>(9, </a:t>
            </a:r>
            <a:r>
              <a:rPr lang="en-US" sz="1400" dirty="0" smtClean="0">
                <a:solidFill>
                  <a:srgbClr val="A31515"/>
                </a:solidFill>
              </a:rPr>
              <a:t>"Samuel </a:t>
            </a:r>
            <a:r>
              <a:rPr lang="en-US" sz="1400" dirty="0" err="1" smtClean="0">
                <a:solidFill>
                  <a:srgbClr val="A31515"/>
                </a:solidFill>
              </a:rPr>
              <a:t>Eto</a:t>
            </a:r>
            <a:r>
              <a:rPr lang="en-US" sz="1400" dirty="0" smtClean="0">
                <a:solidFill>
                  <a:srgbClr val="A31515"/>
                </a:solidFill>
              </a:rPr>
              <a:t>\’o"</a:t>
            </a:r>
            <a:r>
              <a:rPr lang="en-US" sz="1400" dirty="0" smtClean="0"/>
              <a:t>);</a:t>
            </a:r>
          </a:p>
          <a:p>
            <a:endParaRPr lang="en-US" sz="1400" b="1" dirty="0" smtClean="0"/>
          </a:p>
          <a:p>
            <a:r>
              <a:rPr lang="vi-VN" sz="1400" b="1" dirty="0" smtClean="0"/>
              <a:t>                </a:t>
            </a:r>
            <a:r>
              <a:rPr lang="vi-VN" sz="1400" b="1" dirty="0" smtClean="0">
                <a:solidFill>
                  <a:srgbClr val="00B050"/>
                </a:solidFill>
              </a:rPr>
              <a:t>// đưa danh sách vào RadioButtonList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rblDSCauThu.</a:t>
            </a:r>
            <a:r>
              <a:rPr lang="en-US" sz="1400" b="1" dirty="0" err="1" smtClean="0">
                <a:solidFill>
                  <a:srgbClr val="FF0000"/>
                </a:solidFill>
              </a:rPr>
              <a:t>DataSource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/>
              <a:t>= list;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rblDSCauThu.DataTextField</a:t>
            </a:r>
            <a:r>
              <a:rPr lang="en-US" sz="1400" b="1" dirty="0" smtClean="0"/>
              <a:t> = </a:t>
            </a:r>
            <a:r>
              <a:rPr lang="en-US" sz="1400" dirty="0" smtClean="0">
                <a:solidFill>
                  <a:srgbClr val="A31515"/>
                </a:solidFill>
              </a:rPr>
              <a:t>"Value"</a:t>
            </a:r>
            <a:r>
              <a:rPr lang="en-US" sz="1400" b="1" dirty="0" smtClean="0"/>
              <a:t>; </a:t>
            </a:r>
            <a:r>
              <a:rPr lang="en-US" sz="1400" b="1" dirty="0" smtClean="0">
                <a:solidFill>
                  <a:srgbClr val="00B050"/>
                </a:solidFill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</a:rPr>
              <a:t>hiển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thị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giá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trị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rblDSCauThu.DataValueField</a:t>
            </a:r>
            <a:r>
              <a:rPr lang="en-US" sz="1400" b="1" dirty="0" smtClean="0"/>
              <a:t> = </a:t>
            </a:r>
            <a:r>
              <a:rPr lang="en-US" sz="1400" dirty="0" smtClean="0">
                <a:solidFill>
                  <a:srgbClr val="A31515"/>
                </a:solidFill>
              </a:rPr>
              <a:t>"Key"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             </a:t>
            </a:r>
            <a:r>
              <a:rPr lang="en-US" sz="1400" b="1" dirty="0" err="1" smtClean="0"/>
              <a:t>rblDSCauThu.</a:t>
            </a:r>
            <a:r>
              <a:rPr lang="en-US" sz="1400" b="1" dirty="0" err="1" smtClean="0">
                <a:solidFill>
                  <a:srgbClr val="FF0000"/>
                </a:solidFill>
              </a:rPr>
              <a:t>DataBind</a:t>
            </a:r>
            <a:r>
              <a:rPr lang="en-US" sz="1400" b="1" dirty="0" smtClean="0"/>
              <a:t>(); </a:t>
            </a:r>
            <a:r>
              <a:rPr lang="en-US" sz="1400" b="1" dirty="0" smtClean="0">
                <a:solidFill>
                  <a:srgbClr val="00B050"/>
                </a:solidFill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</a:rPr>
              <a:t>hiển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thị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danh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sách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lên</a:t>
            </a:r>
            <a:r>
              <a:rPr lang="en-US" sz="1400" b="1" dirty="0" smtClean="0">
                <a:solidFill>
                  <a:srgbClr val="00B050"/>
                </a:solidFill>
              </a:rPr>
              <a:t> control</a:t>
            </a:r>
          </a:p>
          <a:p>
            <a:r>
              <a:rPr lang="en-US" sz="1400" b="1" dirty="0" smtClean="0"/>
              <a:t>            }</a:t>
            </a:r>
          </a:p>
          <a:p>
            <a:r>
              <a:rPr lang="en-US" sz="1400" b="1" dirty="0" smtClean="0"/>
              <a:t>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Liên kết DL với control dạng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en-US" smtClean="0"/>
              <a:t>Xử lý: mỗi khi user chọn một cầu thủ thì thông tin sẽ được hiển thị trên label</a:t>
            </a:r>
          </a:p>
          <a:p>
            <a:r>
              <a:rPr lang="en-US" smtClean="0"/>
              <a:t>Xử lý sự kiện </a:t>
            </a:r>
            <a:r>
              <a:rPr lang="en-US" smtClean="0">
                <a:solidFill>
                  <a:srgbClr val="FF0000"/>
                </a:solidFill>
              </a:rPr>
              <a:t>SelectedIndexChanged</a:t>
            </a:r>
            <a:r>
              <a:rPr lang="en-US" smtClean="0"/>
              <a:t> của RadioButtonList</a:t>
            </a:r>
          </a:p>
          <a:p>
            <a:pPr lvl="1"/>
            <a:r>
              <a:rPr lang="en-US" smtClean="0"/>
              <a:t>Để sự kiện này gởi về server tức thì: </a:t>
            </a:r>
            <a:r>
              <a:rPr lang="en-US" smtClean="0">
                <a:solidFill>
                  <a:srgbClr val="FF0000"/>
                </a:solidFill>
              </a:rPr>
              <a:t>AutoPostBack = true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3886200"/>
            <a:ext cx="73152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rblDSCauThu_SelectedIndexChanged(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object sender, </a:t>
            </a:r>
            <a:r>
              <a:rPr lang="en-US" sz="1600" smtClean="0">
                <a:solidFill>
                  <a:srgbClr val="2B91AF"/>
                </a:solidFill>
                <a:latin typeface="Times New Roman" pitchFamily="18" charset="0"/>
                <a:cs typeface="Times New Roman" pitchFamily="18" charset="0"/>
              </a:rPr>
              <a:t>EventArgs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e)</a:t>
            </a:r>
          </a:p>
          <a:p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cauthu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= rblDSCauThu.</a:t>
            </a:r>
            <a:r>
              <a:rPr lang="en-US" sz="16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SelectedItem.Text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lblBinhChon.Text = </a:t>
            </a:r>
            <a:r>
              <a:rPr lang="en-US" sz="16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string.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Format(</a:t>
            </a:r>
            <a:r>
              <a:rPr lang="en-US" sz="1600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"Bạn bình chọn cầu thủ {0}",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cauthu);</a:t>
            </a:r>
          </a:p>
          <a:p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Liên kết DL với control dạng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Kết quả khi chạy Web 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52800"/>
            <a:ext cx="5648325" cy="1400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29000" y="2590800"/>
            <a:ext cx="14157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Chọn cầu thủ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3319909" y="2840623"/>
            <a:ext cx="697468" cy="9364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5867400"/>
            <a:ext cx="2573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Hiển thị cầu thủ vừa chọn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5400000" flipH="1" flipV="1">
            <a:off x="4529485" y="5215285"/>
            <a:ext cx="1295400" cy="8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Postback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HTML server control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2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ServerClick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ServerChange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Web control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(Button, </a:t>
            </a:r>
            <a:r>
              <a:rPr lang="en-US" dirty="0" err="1" smtClean="0"/>
              <a:t>ImageButton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TextChanged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CheckChanged</a:t>
            </a:r>
            <a:r>
              <a:rPr lang="en-US" dirty="0" smtClean="0"/>
              <a:t> (</a:t>
            </a:r>
            <a:r>
              <a:rPr lang="en-US" dirty="0" err="1" smtClean="0"/>
              <a:t>CheckBox</a:t>
            </a:r>
            <a:r>
              <a:rPr lang="en-US" dirty="0" smtClean="0"/>
              <a:t>, </a:t>
            </a:r>
            <a:r>
              <a:rPr lang="en-US" dirty="0" err="1" smtClean="0"/>
              <a:t>RadioButton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SelectedIndexChanged</a:t>
            </a:r>
            <a:r>
              <a:rPr lang="en-US" dirty="0" smtClean="0"/>
              <a:t> (</a:t>
            </a:r>
            <a:r>
              <a:rPr lang="en-US" dirty="0" err="1" smtClean="0"/>
              <a:t>DropDownList</a:t>
            </a:r>
            <a:r>
              <a:rPr lang="en-US" dirty="0" smtClean="0"/>
              <a:t>, </a:t>
            </a:r>
            <a:r>
              <a:rPr lang="en-US" dirty="0" err="1" smtClean="0"/>
              <a:t>ListBox</a:t>
            </a:r>
            <a:r>
              <a:rPr lang="en-US" dirty="0" smtClean="0"/>
              <a:t>, </a:t>
            </a:r>
            <a:r>
              <a:rPr lang="en-US" dirty="0" err="1" smtClean="0"/>
              <a:t>CheckBoxList</a:t>
            </a:r>
            <a:r>
              <a:rPr lang="en-US" dirty="0" smtClean="0"/>
              <a:t>, </a:t>
            </a:r>
            <a:r>
              <a:rPr lang="en-US" dirty="0" err="1" smtClean="0"/>
              <a:t>RadioButtonList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HTML server control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postback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Web control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change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postback</a:t>
            </a:r>
            <a:r>
              <a:rPr lang="en-US" dirty="0" smtClean="0"/>
              <a:t>.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Automatic </a:t>
            </a:r>
            <a:r>
              <a:rPr lang="en-US" dirty="0" err="1" smtClean="0"/>
              <a:t>Postback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Postback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Để bắt sự kiện change cho Web control, thiết lập thuộc tính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AutoPostBack = true</a:t>
            </a:r>
          </a:p>
          <a:p>
            <a:r>
              <a:rPr lang="en-US" smtClean="0"/>
              <a:t>Control sẽ submit page khi nó dò ra hành động đặc biệt của user (chọn một item khác trong listbox).</a:t>
            </a:r>
          </a:p>
          <a:p>
            <a:r>
              <a:rPr lang="en-US" smtClean="0"/>
              <a:t>Đặc tính này dùng JavaScript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0"/>
            <a:ext cx="8458200" cy="2551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Postback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1828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00400" y="1828800"/>
            <a:ext cx="53340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&lt;</a:t>
            </a:r>
            <a:r>
              <a:rPr lang="en-US" sz="1400" dirty="0" smtClean="0">
                <a:solidFill>
                  <a:srgbClr val="A31515"/>
                </a:solidFill>
              </a:rPr>
              <a:t>form </a:t>
            </a:r>
            <a:r>
              <a:rPr lang="en-US" sz="1400" dirty="0" smtClean="0">
                <a:solidFill>
                  <a:srgbClr val="FF0000"/>
                </a:solidFill>
              </a:rPr>
              <a:t>id</a:t>
            </a:r>
            <a:r>
              <a:rPr lang="en-US" sz="1400" dirty="0" smtClean="0">
                <a:solidFill>
                  <a:srgbClr val="0000FF"/>
                </a:solidFill>
              </a:rPr>
              <a:t>="form1" </a:t>
            </a:r>
            <a:r>
              <a:rPr lang="en-US" sz="1400" dirty="0" err="1" smtClean="0">
                <a:solidFill>
                  <a:srgbClr val="FF0000"/>
                </a:solidFill>
              </a:rPr>
              <a:t>runat</a:t>
            </a:r>
            <a:r>
              <a:rPr lang="en-US" sz="1400" dirty="0" smtClean="0">
                <a:solidFill>
                  <a:srgbClr val="0000FF"/>
                </a:solidFill>
              </a:rPr>
              <a:t>="server"&gt;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</a:rPr>
              <a:t>div</a:t>
            </a:r>
            <a:r>
              <a:rPr lang="en-US" sz="14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   &lt;</a:t>
            </a:r>
            <a:r>
              <a:rPr lang="en-US" sz="1400" dirty="0" err="1" smtClean="0">
                <a:solidFill>
                  <a:srgbClr val="A31515"/>
                </a:solidFill>
              </a:rPr>
              <a:t>asp</a:t>
            </a:r>
            <a:r>
              <a:rPr lang="en-US" sz="1400" dirty="0" err="1" smtClean="0">
                <a:solidFill>
                  <a:srgbClr val="0000FF"/>
                </a:solidFill>
              </a:rPr>
              <a:t>:</a:t>
            </a:r>
            <a:r>
              <a:rPr lang="en-US" sz="1400" dirty="0" err="1" smtClean="0">
                <a:solidFill>
                  <a:srgbClr val="A31515"/>
                </a:solidFill>
              </a:rPr>
              <a:t>TextBox</a:t>
            </a:r>
            <a:r>
              <a:rPr lang="en-US" sz="1400" dirty="0" smtClean="0">
                <a:solidFill>
                  <a:srgbClr val="A31515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id</a:t>
            </a:r>
            <a:r>
              <a:rPr lang="en-US" sz="1400" dirty="0" smtClean="0">
                <a:solidFill>
                  <a:srgbClr val="0000FF"/>
                </a:solidFill>
              </a:rPr>
              <a:t>="txt" </a:t>
            </a:r>
            <a:r>
              <a:rPr lang="en-US" sz="1400" dirty="0" err="1" smtClean="0">
                <a:solidFill>
                  <a:srgbClr val="FF0000"/>
                </a:solidFill>
              </a:rPr>
              <a:t>BackColor</a:t>
            </a:r>
            <a:r>
              <a:rPr lang="en-US" sz="1400" dirty="0" smtClean="0">
                <a:solidFill>
                  <a:srgbClr val="0000FF"/>
                </a:solidFill>
              </a:rPr>
              <a:t>="Yellow" </a:t>
            </a:r>
            <a:r>
              <a:rPr lang="en-US" sz="1400" dirty="0" smtClean="0">
                <a:solidFill>
                  <a:srgbClr val="FF0000"/>
                </a:solidFill>
              </a:rPr>
              <a:t>Text</a:t>
            </a:r>
            <a:r>
              <a:rPr lang="en-US" sz="1400" dirty="0" smtClean="0">
                <a:solidFill>
                  <a:srgbClr val="0000FF"/>
                </a:solidFill>
              </a:rPr>
              <a:t>="Hello World" 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   </a:t>
            </a:r>
            <a:r>
              <a:rPr lang="en-US" sz="1400" dirty="0" err="1" smtClean="0">
                <a:solidFill>
                  <a:srgbClr val="FF0000"/>
                </a:solidFill>
              </a:rPr>
              <a:t>ReadOnly</a:t>
            </a:r>
            <a:r>
              <a:rPr lang="en-US" sz="1400" dirty="0" smtClean="0">
                <a:solidFill>
                  <a:srgbClr val="0000FF"/>
                </a:solidFill>
              </a:rPr>
              <a:t>="true" </a:t>
            </a:r>
            <a:r>
              <a:rPr lang="en-US" sz="1400" dirty="0" err="1" smtClean="0">
                <a:solidFill>
                  <a:srgbClr val="FF0000"/>
                </a:solidFill>
              </a:rPr>
              <a:t>TextMode</a:t>
            </a:r>
            <a:r>
              <a:rPr lang="en-US" sz="1400" dirty="0" smtClean="0">
                <a:solidFill>
                  <a:srgbClr val="0000FF"/>
                </a:solidFill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</a:rPr>
              <a:t>MultiLine</a:t>
            </a:r>
            <a:r>
              <a:rPr lang="en-US" sz="1400" dirty="0" smtClean="0">
                <a:solidFill>
                  <a:srgbClr val="0000FF"/>
                </a:solidFill>
              </a:rPr>
              <a:t>" </a:t>
            </a:r>
            <a:r>
              <a:rPr lang="en-US" sz="1400" dirty="0" smtClean="0">
                <a:solidFill>
                  <a:srgbClr val="FF0000"/>
                </a:solidFill>
              </a:rPr>
              <a:t>Rows</a:t>
            </a:r>
            <a:r>
              <a:rPr lang="en-US" sz="1400" dirty="0" smtClean="0">
                <a:solidFill>
                  <a:srgbClr val="0000FF"/>
                </a:solidFill>
              </a:rPr>
              <a:t>="5" </a:t>
            </a:r>
            <a:r>
              <a:rPr lang="en-US" sz="1400" dirty="0" err="1" smtClean="0">
                <a:solidFill>
                  <a:srgbClr val="FF0000"/>
                </a:solidFill>
              </a:rPr>
              <a:t>runat</a:t>
            </a:r>
            <a:r>
              <a:rPr lang="en-US" sz="1400" dirty="0" smtClean="0">
                <a:solidFill>
                  <a:srgbClr val="0000FF"/>
                </a:solidFill>
              </a:rPr>
              <a:t>="server" 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</a:rPr>
              <a:t>ontextchanged</a:t>
            </a:r>
            <a:r>
              <a:rPr lang="en-US" sz="1400" dirty="0" smtClean="0">
                <a:solidFill>
                  <a:srgbClr val="0000FF"/>
                </a:solidFill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</a:rPr>
              <a:t>txt_TextChanged</a:t>
            </a:r>
            <a:r>
              <a:rPr lang="en-US" sz="1400" dirty="0" smtClean="0">
                <a:solidFill>
                  <a:srgbClr val="0000FF"/>
                </a:solidFill>
              </a:rPr>
              <a:t>" /&gt;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&lt;/</a:t>
            </a:r>
            <a:r>
              <a:rPr lang="en-US" sz="1400" dirty="0" smtClean="0">
                <a:solidFill>
                  <a:srgbClr val="A31515"/>
                </a:solidFill>
              </a:rPr>
              <a:t>div</a:t>
            </a:r>
            <a:r>
              <a:rPr lang="en-US" sz="14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&lt;/</a:t>
            </a:r>
            <a:r>
              <a:rPr lang="en-US" sz="1400" dirty="0" smtClean="0">
                <a:solidFill>
                  <a:srgbClr val="A31515"/>
                </a:solidFill>
              </a:rPr>
              <a:t>form</a:t>
            </a:r>
            <a:r>
              <a:rPr lang="en-US" sz="1400" dirty="0" smtClean="0">
                <a:solidFill>
                  <a:srgbClr val="0000FF"/>
                </a:solidFill>
              </a:rPr>
              <a:t>&gt;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124200" y="4191000"/>
            <a:ext cx="54102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mtClean="0"/>
              <a:t>&lt;body&gt;</a:t>
            </a:r>
          </a:p>
          <a:p>
            <a:r>
              <a:rPr lang="en-US" sz="1400" smtClean="0"/>
              <a:t>    &lt;form name="form1" method="post" action="WebForm2.aspx" 	id="form1"&gt;</a:t>
            </a:r>
          </a:p>
          <a:p>
            <a:r>
              <a:rPr lang="en-US" sz="1400" smtClean="0"/>
              <a:t>    &lt;div&gt;</a:t>
            </a:r>
          </a:p>
          <a:p>
            <a:r>
              <a:rPr lang="en-US" sz="1400" smtClean="0"/>
              <a:t>       &lt;textarea name="txt" rows="5" cols="20" readonly="readonly" </a:t>
            </a:r>
          </a:p>
          <a:p>
            <a:r>
              <a:rPr lang="en-US" sz="1400" smtClean="0"/>
              <a:t>	id="txt" style="background-color:Yellow;"&gt;Hello 			World&lt;/textarea&gt;</a:t>
            </a:r>
          </a:p>
          <a:p>
            <a:r>
              <a:rPr lang="en-US" sz="1400" smtClean="0"/>
              <a:t>     &lt;/div&gt;</a:t>
            </a:r>
          </a:p>
          <a:p>
            <a:r>
              <a:rPr lang="en-US" sz="1400" smtClean="0"/>
              <a:t>    &lt;/form&gt;</a:t>
            </a:r>
          </a:p>
          <a:p>
            <a:r>
              <a:rPr lang="en-US" sz="1400" smtClean="0"/>
              <a:t>&lt;/body&gt;</a:t>
            </a:r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7010400" y="1676400"/>
            <a:ext cx="1898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Webform2.aspx</a:t>
            </a:r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5200" y="3962400"/>
            <a:ext cx="13963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render</a:t>
            </a:r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638800" y="35814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14600" y="1981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" y="3200400"/>
            <a:ext cx="2667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Constantia" pitchFamily="18" charset="0"/>
              </a:rPr>
              <a:t>TextBox này có xử lý sự kiện txt_TextChanged nhưng không tự động Postback</a:t>
            </a:r>
            <a:endParaRPr lang="en-US" b="1">
              <a:latin typeface="Constantia" pitchFamily="18" charset="0"/>
            </a:endParaRPr>
          </a:p>
        </p:txBody>
      </p:sp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362200"/>
            <a:ext cx="1685925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control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HTML control sang HTML server control</a:t>
            </a:r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control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r>
              <a:rPr lang="en-US" dirty="0" smtClean="0"/>
              <a:t>Server control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state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round trip </a:t>
            </a:r>
            <a:r>
              <a:rPr lang="en-US" dirty="0" err="1" smtClean="0"/>
              <a:t>đến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Server control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code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ASP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19458" name="AutoShape 2" descr="figs/pan2_0403.gif"/>
          <p:cNvSpPr>
            <a:spLocks noChangeAspect="1" noChangeArrowheads="1"/>
          </p:cNvSpPr>
          <p:nvPr/>
        </p:nvSpPr>
        <p:spPr bwMode="auto">
          <a:xfrm>
            <a:off x="155575" y="-1874838"/>
            <a:ext cx="4171950" cy="3905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Postback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1828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438400"/>
            <a:ext cx="1666875" cy="542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124200" y="1859340"/>
            <a:ext cx="54102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FF"/>
                </a:solidFill>
              </a:rPr>
              <a:t>&lt;</a:t>
            </a:r>
            <a:r>
              <a:rPr lang="en-US" sz="1400" smtClean="0">
                <a:solidFill>
                  <a:srgbClr val="A31515"/>
                </a:solidFill>
              </a:rPr>
              <a:t>form </a:t>
            </a:r>
            <a:r>
              <a:rPr lang="en-US" sz="1400" smtClean="0">
                <a:solidFill>
                  <a:srgbClr val="FF0000"/>
                </a:solidFill>
              </a:rPr>
              <a:t>id</a:t>
            </a:r>
            <a:r>
              <a:rPr lang="en-US" sz="1400" smtClean="0">
                <a:solidFill>
                  <a:srgbClr val="0000FF"/>
                </a:solidFill>
              </a:rPr>
              <a:t>="form1" </a:t>
            </a:r>
            <a:r>
              <a:rPr lang="en-US" sz="1400" smtClean="0">
                <a:solidFill>
                  <a:srgbClr val="FF0000"/>
                </a:solidFill>
              </a:rPr>
              <a:t>runat</a:t>
            </a:r>
            <a:r>
              <a:rPr lang="en-US" sz="1400" smtClean="0">
                <a:solidFill>
                  <a:srgbClr val="0000FF"/>
                </a:solidFill>
              </a:rPr>
              <a:t>="server"&gt;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&lt;</a:t>
            </a:r>
            <a:r>
              <a:rPr lang="en-US" sz="1400" smtClean="0">
                <a:solidFill>
                  <a:srgbClr val="A31515"/>
                </a:solidFill>
              </a:rPr>
              <a:t>div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&lt;</a:t>
            </a:r>
            <a:r>
              <a:rPr lang="en-US" sz="1400" smtClean="0">
                <a:solidFill>
                  <a:srgbClr val="A31515"/>
                </a:solidFill>
              </a:rPr>
              <a:t>asp</a:t>
            </a:r>
            <a:r>
              <a:rPr lang="en-US" sz="1400" smtClean="0">
                <a:solidFill>
                  <a:srgbClr val="0000FF"/>
                </a:solidFill>
              </a:rPr>
              <a:t>:</a:t>
            </a:r>
            <a:r>
              <a:rPr lang="en-US" sz="1400" smtClean="0">
                <a:solidFill>
                  <a:srgbClr val="A31515"/>
                </a:solidFill>
              </a:rPr>
              <a:t>TextBox </a:t>
            </a:r>
            <a:r>
              <a:rPr lang="en-US" sz="1400" smtClean="0">
                <a:solidFill>
                  <a:srgbClr val="FF0000"/>
                </a:solidFill>
              </a:rPr>
              <a:t>id</a:t>
            </a:r>
            <a:r>
              <a:rPr lang="en-US" sz="1400" smtClean="0">
                <a:solidFill>
                  <a:srgbClr val="0000FF"/>
                </a:solidFill>
              </a:rPr>
              <a:t>="txt" </a:t>
            </a:r>
            <a:r>
              <a:rPr lang="en-US" sz="1400" smtClean="0">
                <a:solidFill>
                  <a:srgbClr val="FF0000"/>
                </a:solidFill>
              </a:rPr>
              <a:t>BackColor</a:t>
            </a:r>
            <a:r>
              <a:rPr lang="en-US" sz="1400" smtClean="0">
                <a:solidFill>
                  <a:srgbClr val="0000FF"/>
                </a:solidFill>
              </a:rPr>
              <a:t>="Yellow" </a:t>
            </a:r>
            <a:r>
              <a:rPr lang="en-US" sz="1400" smtClean="0">
                <a:solidFill>
                  <a:srgbClr val="FF0000"/>
                </a:solidFill>
              </a:rPr>
              <a:t>Text</a:t>
            </a:r>
            <a:r>
              <a:rPr lang="en-US" sz="1400" smtClean="0">
                <a:solidFill>
                  <a:srgbClr val="0000FF"/>
                </a:solidFill>
              </a:rPr>
              <a:t>="Hello World" 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   </a:t>
            </a:r>
            <a:r>
              <a:rPr lang="en-US" sz="1400" smtClean="0">
                <a:solidFill>
                  <a:srgbClr val="FF0000"/>
                </a:solidFill>
              </a:rPr>
              <a:t>ReadOnly</a:t>
            </a:r>
            <a:r>
              <a:rPr lang="en-US" sz="1400" smtClean="0">
                <a:solidFill>
                  <a:srgbClr val="0000FF"/>
                </a:solidFill>
              </a:rPr>
              <a:t>="true" </a:t>
            </a:r>
            <a:r>
              <a:rPr lang="en-US" sz="1400" smtClean="0">
                <a:solidFill>
                  <a:srgbClr val="FF0000"/>
                </a:solidFill>
              </a:rPr>
              <a:t>TextMode</a:t>
            </a:r>
            <a:r>
              <a:rPr lang="en-US" sz="1400" smtClean="0">
                <a:solidFill>
                  <a:srgbClr val="0000FF"/>
                </a:solidFill>
              </a:rPr>
              <a:t>="MultiLine" </a:t>
            </a:r>
            <a:r>
              <a:rPr lang="en-US" sz="1400" smtClean="0">
                <a:solidFill>
                  <a:srgbClr val="FF0000"/>
                </a:solidFill>
              </a:rPr>
              <a:t>Rows</a:t>
            </a:r>
            <a:r>
              <a:rPr lang="en-US" sz="1400" smtClean="0">
                <a:solidFill>
                  <a:srgbClr val="0000FF"/>
                </a:solidFill>
              </a:rPr>
              <a:t>="5" 	</a:t>
            </a:r>
            <a:r>
              <a:rPr lang="en-US" sz="1400" smtClean="0">
                <a:solidFill>
                  <a:srgbClr val="FF0000"/>
                </a:solidFill>
              </a:rPr>
              <a:t>runat</a:t>
            </a:r>
            <a:r>
              <a:rPr lang="en-US" sz="1400" smtClean="0">
                <a:solidFill>
                  <a:srgbClr val="0000FF"/>
                </a:solidFill>
              </a:rPr>
              <a:t>="server“   </a:t>
            </a:r>
            <a:r>
              <a:rPr lang="en-US" sz="1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AutoPostBack</a:t>
            </a:r>
            <a:r>
              <a:rPr lang="en-US" sz="14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="True" </a:t>
            </a:r>
            <a:r>
              <a:rPr lang="en-US" sz="1400" smtClean="0">
                <a:solidFill>
                  <a:srgbClr val="0000FF"/>
                </a:solidFill>
              </a:rPr>
              <a:t>		</a:t>
            </a:r>
            <a:r>
              <a:rPr lang="en-US" sz="1400" smtClean="0">
                <a:solidFill>
                  <a:srgbClr val="FF0000"/>
                </a:solidFill>
              </a:rPr>
              <a:t>ontextchanged</a:t>
            </a:r>
            <a:r>
              <a:rPr lang="en-US" sz="1400" smtClean="0">
                <a:solidFill>
                  <a:srgbClr val="0000FF"/>
                </a:solidFill>
              </a:rPr>
              <a:t>="txt_TextChanged" /&gt;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&lt;/</a:t>
            </a:r>
            <a:r>
              <a:rPr lang="en-US" sz="1400" smtClean="0">
                <a:solidFill>
                  <a:srgbClr val="A31515"/>
                </a:solidFill>
              </a:rPr>
              <a:t>div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400" smtClean="0">
                <a:solidFill>
                  <a:srgbClr val="0000FF"/>
                </a:solidFill>
              </a:rPr>
              <a:t>    &lt;/</a:t>
            </a:r>
            <a:r>
              <a:rPr lang="en-US" sz="1400" smtClean="0">
                <a:solidFill>
                  <a:srgbClr val="A31515"/>
                </a:solidFill>
              </a:rPr>
              <a:t>form</a:t>
            </a:r>
            <a:r>
              <a:rPr lang="en-US" sz="1400" smtClean="0">
                <a:solidFill>
                  <a:srgbClr val="0000FF"/>
                </a:solidFill>
              </a:rPr>
              <a:t>&gt;</a:t>
            </a:r>
            <a:endParaRPr lang="en-US" sz="1400"/>
          </a:p>
        </p:txBody>
      </p:sp>
      <p:sp>
        <p:nvSpPr>
          <p:cNvPr id="9" name="Right Arrow 8"/>
          <p:cNvSpPr/>
          <p:nvPr/>
        </p:nvSpPr>
        <p:spPr>
          <a:xfrm>
            <a:off x="2590800" y="1981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0400" y="1676400"/>
            <a:ext cx="1898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Webform2.aspx</a:t>
            </a:r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3810000"/>
            <a:ext cx="541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…</a:t>
            </a:r>
          </a:p>
          <a:p>
            <a:r>
              <a:rPr lang="en-US" sz="1200" smtClean="0"/>
              <a:t>&lt;script type="text/javascript"&gt; </a:t>
            </a:r>
          </a:p>
          <a:p>
            <a:r>
              <a:rPr lang="en-US" sz="1200" smtClean="0"/>
              <a:t>//&lt;![CDATA[</a:t>
            </a:r>
          </a:p>
          <a:p>
            <a:r>
              <a:rPr lang="en-US" sz="1200" smtClean="0"/>
              <a:t>var theForm = document.forms['form1'];</a:t>
            </a:r>
          </a:p>
          <a:p>
            <a:r>
              <a:rPr lang="en-US" sz="1200" smtClean="0"/>
              <a:t>if (!theForm) {</a:t>
            </a:r>
          </a:p>
          <a:p>
            <a:r>
              <a:rPr lang="en-US" sz="1200" smtClean="0"/>
              <a:t>    theForm = document.form1;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function __doPostBack(eventTarget, eventArgument) {</a:t>
            </a:r>
          </a:p>
          <a:p>
            <a:r>
              <a:rPr lang="en-US" sz="1200" smtClean="0"/>
              <a:t>    if (!theForm.onsubmit || (theForm.onsubmit() != false)) {</a:t>
            </a:r>
          </a:p>
          <a:p>
            <a:r>
              <a:rPr lang="en-US" sz="1200" smtClean="0"/>
              <a:t>        theForm.__EVENTTARGET.value = eventTarget;</a:t>
            </a:r>
          </a:p>
          <a:p>
            <a:r>
              <a:rPr lang="en-US" sz="1200" smtClean="0"/>
              <a:t>        theForm.__EVENTARGUMENT.value = eventArgument;</a:t>
            </a:r>
          </a:p>
          <a:p>
            <a:r>
              <a:rPr lang="en-US" sz="1200" smtClean="0"/>
              <a:t>        theForm.submit();</a:t>
            </a:r>
          </a:p>
          <a:p>
            <a:r>
              <a:rPr lang="en-US" sz="1200" smtClean="0"/>
              <a:t>    }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00266">
            <a:off x="5418710" y="4211066"/>
            <a:ext cx="34565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Trích một đoạn JS từ HTML output</a:t>
            </a:r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9600" y="38100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tantia" pitchFamily="18" charset="0"/>
              </a:rPr>
              <a:t>TextBox tự động postback</a:t>
            </a:r>
            <a:endParaRPr lang="en-US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HTML control</a:t>
            </a:r>
          </a:p>
          <a:p>
            <a:pPr lvl="1"/>
            <a:r>
              <a:rPr lang="en-US" smtClean="0"/>
              <a:t>Sử dụng </a:t>
            </a:r>
            <a:r>
              <a:rPr lang="vi-VN" smtClean="0"/>
              <a:t>đơ</a:t>
            </a:r>
            <a:r>
              <a:rPr lang="en-US" smtClean="0"/>
              <a:t>n giản, bổ sung thuộc tính runat = server, cho phép chạy trên server</a:t>
            </a:r>
          </a:p>
          <a:p>
            <a:pPr lvl="1"/>
            <a:r>
              <a:rPr lang="en-US" smtClean="0"/>
              <a:t>Tính n</a:t>
            </a:r>
            <a:r>
              <a:rPr lang="vi-VN" smtClean="0"/>
              <a:t>ă</a:t>
            </a:r>
            <a:r>
              <a:rPr lang="en-US" smtClean="0"/>
              <a:t>ng không mạnh, chỉ cung cấp một số loại control c</a:t>
            </a:r>
            <a:r>
              <a:rPr lang="vi-VN" smtClean="0"/>
              <a:t>ơ</a:t>
            </a:r>
            <a:r>
              <a:rPr lang="en-US" smtClean="0"/>
              <a:t> bản</a:t>
            </a:r>
          </a:p>
          <a:p>
            <a:r>
              <a:rPr lang="en-US" smtClean="0"/>
              <a:t>Web control</a:t>
            </a:r>
          </a:p>
          <a:p>
            <a:pPr lvl="1"/>
            <a:r>
              <a:rPr lang="en-US" smtClean="0"/>
              <a:t>Thiết kế </a:t>
            </a:r>
            <a:r>
              <a:rPr lang="vi-VN" smtClean="0"/>
              <a:t>để</a:t>
            </a:r>
            <a:r>
              <a:rPr lang="en-US" smtClean="0"/>
              <a:t> chạy trên server</a:t>
            </a:r>
          </a:p>
          <a:p>
            <a:pPr lvl="1"/>
            <a:r>
              <a:rPr lang="en-US" smtClean="0"/>
              <a:t>Hỗ trợ </a:t>
            </a:r>
            <a:r>
              <a:rPr lang="vi-VN" smtClean="0"/>
              <a:t>đầ</a:t>
            </a:r>
            <a:r>
              <a:rPr lang="en-US" smtClean="0"/>
              <a:t>y </a:t>
            </a:r>
            <a:r>
              <a:rPr lang="vi-VN" smtClean="0"/>
              <a:t>đủ</a:t>
            </a:r>
            <a:r>
              <a:rPr lang="en-US" smtClean="0"/>
              <a:t> tính n</a:t>
            </a:r>
            <a:r>
              <a:rPr lang="vi-VN" smtClean="0"/>
              <a:t>ă</a:t>
            </a:r>
            <a:r>
              <a:rPr lang="en-US" smtClean="0"/>
              <a:t>ng của control, </a:t>
            </a:r>
            <a:r>
              <a:rPr lang="vi-VN" smtClean="0"/>
              <a:t>đượ</a:t>
            </a:r>
            <a:r>
              <a:rPr lang="en-US" smtClean="0"/>
              <a:t>c viết trên .NET</a:t>
            </a:r>
          </a:p>
          <a:p>
            <a:pPr lvl="1"/>
            <a:r>
              <a:rPr lang="en-US" smtClean="0"/>
              <a:t>Hỗ trợ nhiều dạng control chuyên biệt: validation, data…</a:t>
            </a:r>
          </a:p>
          <a:p>
            <a:r>
              <a:rPr lang="en-US" smtClean="0"/>
              <a:t>Auto Postback</a:t>
            </a:r>
          </a:p>
          <a:p>
            <a:pPr lvl="1"/>
            <a:r>
              <a:rPr lang="en-US" smtClean="0"/>
              <a:t>Cho phép control tự </a:t>
            </a:r>
            <a:r>
              <a:rPr lang="vi-VN" smtClean="0"/>
              <a:t>độ</a:t>
            </a:r>
            <a:r>
              <a:rPr lang="en-US" smtClean="0"/>
              <a:t>ng post back về cho server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76400" y="2057400"/>
            <a:ext cx="1590675" cy="32099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952755" y="5334000"/>
            <a:ext cx="308584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Điều khiển HTML trên thanh công cụ</a:t>
            </a:r>
            <a:endParaRPr lang="en-US" sz="1400" b="1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0800" y="2514600"/>
            <a:ext cx="3733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334000" y="2362200"/>
            <a:ext cx="2409825" cy="1162050"/>
            <a:chOff x="5334000" y="2362200"/>
            <a:chExt cx="2409825" cy="11620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0" y="2362200"/>
              <a:ext cx="2409825" cy="11620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sp>
          <p:nvSpPr>
            <p:cNvPr id="11" name="Lightning Bolt 10"/>
            <p:cNvSpPr/>
            <p:nvPr/>
          </p:nvSpPr>
          <p:spPr>
            <a:xfrm>
              <a:off x="6629400" y="3048000"/>
              <a:ext cx="533400" cy="304800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267200"/>
            <a:ext cx="5905500" cy="676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grpSp>
        <p:nvGrpSpPr>
          <p:cNvPr id="21" name="Group 20"/>
          <p:cNvGrpSpPr/>
          <p:nvPr/>
        </p:nvGrpSpPr>
        <p:grpSpPr>
          <a:xfrm>
            <a:off x="4670810" y="4763037"/>
            <a:ext cx="2415790" cy="1107340"/>
            <a:chOff x="4670810" y="4763037"/>
            <a:chExt cx="2415790" cy="1107340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 flipH="1">
              <a:off x="5410737" y="5105937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70810" y="5562600"/>
              <a:ext cx="2415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Times New Roman" pitchFamily="18" charset="0"/>
                  <a:cs typeface="Times New Roman" pitchFamily="18" charset="0"/>
                </a:rPr>
                <a:t>Truy xuất nội dung của textbox</a:t>
              </a:r>
              <a:endParaRPr lang="en-US" sz="14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5400000">
            <a:off x="6058694" y="3771900"/>
            <a:ext cx="989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Minh họa dùng HTML control upload 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276600"/>
            <a:ext cx="3067050" cy="819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/>
          <p:nvPr/>
        </p:nvCxnSpPr>
        <p:spPr>
          <a:xfrm flipV="1">
            <a:off x="3886200" y="3048000"/>
            <a:ext cx="1219200" cy="38100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5105400" y="2895600"/>
            <a:ext cx="246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nstantia" pitchFamily="18" charset="0"/>
              </a:rPr>
              <a:t>HTML control: input file</a:t>
            </a:r>
            <a:endParaRPr lang="en-US" sz="1600">
              <a:latin typeface="Constantia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3200400" y="4191000"/>
            <a:ext cx="762000" cy="30480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3276600" y="47244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nstantia" pitchFamily="18" charset="0"/>
              </a:rPr>
              <a:t>HTML span: hiển thị tình trạng upload</a:t>
            </a:r>
            <a:endParaRPr lang="en-US" sz="1600">
              <a:latin typeface="Constantia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3733800"/>
            <a:ext cx="1295400" cy="7620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5257800" y="36576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nstantia" pitchFamily="18" charset="0"/>
              </a:rPr>
              <a:t>HTML control: input button</a:t>
            </a:r>
            <a:endParaRPr lang="en-US" sz="160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0574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&lt;form id="form1" runat="server"&gt;</a:t>
            </a:r>
          </a:p>
          <a:p>
            <a:r>
              <a:rPr lang="en-US" sz="1400" smtClean="0"/>
              <a:t>    &lt;div&gt;</a:t>
            </a:r>
          </a:p>
          <a:p>
            <a:r>
              <a:rPr lang="en-US" sz="1400" smtClean="0"/>
              <a:t>            &lt;table class="style1" align="center"&gt;</a:t>
            </a:r>
          </a:p>
          <a:p>
            <a:r>
              <a:rPr lang="en-US" sz="1400" smtClean="0"/>
              <a:t>            &lt;tr&gt;</a:t>
            </a:r>
          </a:p>
          <a:p>
            <a:r>
              <a:rPr lang="en-US" sz="1400" smtClean="0"/>
              <a:t>                &lt;td&gt; Chọn tập tin&lt;/td&gt;</a:t>
            </a:r>
          </a:p>
          <a:p>
            <a:r>
              <a:rPr lang="en-US" sz="1400" smtClean="0"/>
              <a:t>                &lt;td&gt;</a:t>
            </a:r>
          </a:p>
          <a:p>
            <a:r>
              <a:rPr lang="en-US" sz="1400" smtClean="0"/>
              <a:t>                    &lt;input id="File1" type="file" runat="server“ /&gt;&lt;/td&gt;&lt;/tr&gt;</a:t>
            </a:r>
          </a:p>
          <a:p>
            <a:r>
              <a:rPr lang="en-US" sz="1400" smtClean="0"/>
              <a:t>            &lt;tr&gt;</a:t>
            </a:r>
          </a:p>
          <a:p>
            <a:r>
              <a:rPr lang="en-US" sz="1400" smtClean="0"/>
              <a:t>                &lt;td align="center“ colspan="2"&gt;</a:t>
            </a:r>
          </a:p>
          <a:p>
            <a:r>
              <a:rPr lang="en-US" sz="1400" smtClean="0"/>
              <a:t>                    &lt;input id="btnUpload" align="middle" type="button" value="Upload" </a:t>
            </a:r>
          </a:p>
          <a:p>
            <a:r>
              <a:rPr lang="en-US" sz="1400" smtClean="0"/>
              <a:t>                    runat="server" </a:t>
            </a:r>
            <a:r>
              <a:rPr lang="en-US" sz="1400" b="1" smtClean="0">
                <a:solidFill>
                  <a:srgbClr val="FF0000"/>
                </a:solidFill>
              </a:rPr>
              <a:t>onServerClick="btnUpload_Click"</a:t>
            </a:r>
            <a:r>
              <a:rPr lang="en-US" sz="1400" smtClean="0"/>
              <a:t>/&gt;&lt;/td&gt; &lt;/tr&gt;</a:t>
            </a:r>
          </a:p>
          <a:p>
            <a:r>
              <a:rPr lang="en-US" sz="1400" smtClean="0"/>
              <a:t>            &lt;tr&gt;</a:t>
            </a:r>
          </a:p>
          <a:p>
            <a:r>
              <a:rPr lang="en-US" sz="1400" smtClean="0"/>
              <a:t>                &lt;td align="center“ colspan="2"&gt;</a:t>
            </a:r>
          </a:p>
          <a:p>
            <a:r>
              <a:rPr lang="sv-SE" sz="1400" smtClean="0"/>
              <a:t>                    &lt;span id="lblThongBao" runat="server"&gt;&lt;/span&gt;</a:t>
            </a:r>
            <a:r>
              <a:rPr lang="en-US" sz="1400" smtClean="0"/>
              <a:t> &lt;/td&gt;</a:t>
            </a:r>
          </a:p>
          <a:p>
            <a:r>
              <a:rPr lang="en-US" sz="1400" smtClean="0"/>
              <a:t>            &lt;/tr&gt;</a:t>
            </a:r>
          </a:p>
          <a:p>
            <a:r>
              <a:rPr lang="en-US" sz="1400" smtClean="0"/>
              <a:t>        &lt;/table&gt;</a:t>
            </a:r>
          </a:p>
          <a:p>
            <a:r>
              <a:rPr lang="en-US" sz="1400" smtClean="0"/>
              <a:t>        &lt;/div&gt;</a:t>
            </a:r>
          </a:p>
          <a:p>
            <a:r>
              <a:rPr lang="en-US" sz="1400" smtClean="0"/>
              <a:t>    &lt;/form&gt;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4038600" y="4724400"/>
            <a:ext cx="990600" cy="53340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3352800" y="54864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smtClean="0">
                <a:latin typeface="Constantia" pitchFamily="18" charset="0"/>
              </a:rPr>
              <a:t>Sự kiện Click chạy trên server</a:t>
            </a:r>
            <a:endParaRPr lang="en-US" sz="1600" b="1" i="1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1284C15F-A305-4F35-A392-CDFA47A81A1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Nguyen Ha Giang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209800"/>
            <a:ext cx="7772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protected void </a:t>
            </a:r>
            <a:r>
              <a:rPr lang="en-US" sz="2000" dirty="0" err="1" smtClean="0"/>
              <a:t>btnUpload_Click</a:t>
            </a:r>
            <a:r>
              <a:rPr lang="en-US" sz="2000" dirty="0" smtClean="0"/>
              <a:t>(object sender, </a:t>
            </a:r>
            <a:r>
              <a:rPr lang="en-US" sz="2000" dirty="0" err="1" smtClean="0">
                <a:solidFill>
                  <a:srgbClr val="00B0F0"/>
                </a:solidFill>
              </a:rPr>
              <a:t>EventArgs</a:t>
            </a:r>
            <a:r>
              <a:rPr lang="en-US" sz="2000" dirty="0" smtClean="0"/>
              <a:t> e)</a:t>
            </a:r>
          </a:p>
          <a:p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4"/>
                </a:solidFill>
              </a:rPr>
              <a:t>string</a:t>
            </a:r>
            <a:r>
              <a:rPr lang="en-US" sz="2000" dirty="0" smtClean="0"/>
              <a:t> file = File1.PostedFile.FileName;</a:t>
            </a:r>
          </a:p>
          <a:p>
            <a:endParaRPr lang="en-US" sz="2000" dirty="0" smtClean="0"/>
          </a:p>
          <a:p>
            <a:r>
              <a:rPr lang="vi-VN" sz="2000" dirty="0" smtClean="0"/>
              <a:t>            </a:t>
            </a:r>
            <a:r>
              <a:rPr lang="vi-VN" sz="2000" dirty="0" smtClean="0">
                <a:solidFill>
                  <a:srgbClr val="00B050"/>
                </a:solidFill>
              </a:rPr>
              <a:t>//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vi-VN" sz="2000" dirty="0" smtClean="0">
                <a:solidFill>
                  <a:srgbClr val="00B050"/>
                </a:solidFill>
              </a:rPr>
              <a:t>trích tên file trong chuỗi đường dẫn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4"/>
                </a:solidFill>
              </a:rPr>
              <a:t>string</a:t>
            </a:r>
            <a:r>
              <a:rPr lang="en-US" sz="2000" dirty="0" smtClean="0"/>
              <a:t> filename = </a:t>
            </a:r>
            <a:r>
              <a:rPr lang="en-US" sz="2000" dirty="0" err="1" smtClean="0"/>
              <a:t>System.IO.</a:t>
            </a:r>
            <a:r>
              <a:rPr lang="en-US" sz="2000" dirty="0" err="1" smtClean="0">
                <a:solidFill>
                  <a:srgbClr val="00B0F0"/>
                </a:solidFill>
              </a:rPr>
              <a:t>Path</a:t>
            </a:r>
            <a:r>
              <a:rPr lang="en-US" sz="2000" dirty="0" err="1" smtClean="0"/>
              <a:t>.GetFileName</a:t>
            </a:r>
            <a:r>
              <a:rPr lang="en-US" sz="2000" dirty="0" smtClean="0"/>
              <a:t>(file);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chep</a:t>
            </a:r>
            <a:r>
              <a:rPr lang="en-US" sz="2000" dirty="0" smtClean="0">
                <a:solidFill>
                  <a:srgbClr val="00B050"/>
                </a:solidFill>
              </a:rPr>
              <a:t> tap tin </a:t>
            </a:r>
            <a:r>
              <a:rPr lang="en-US" sz="2000" dirty="0" err="1" smtClean="0">
                <a:solidFill>
                  <a:srgbClr val="00B050"/>
                </a:solidFill>
              </a:rPr>
              <a:t>len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thu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muc</a:t>
            </a:r>
            <a:r>
              <a:rPr lang="en-US" sz="2000" dirty="0" smtClean="0">
                <a:solidFill>
                  <a:srgbClr val="00B050"/>
                </a:solidFill>
              </a:rPr>
              <a:t> "upload"</a:t>
            </a:r>
          </a:p>
          <a:p>
            <a:r>
              <a:rPr lang="en-US" sz="2000" dirty="0" smtClean="0"/>
              <a:t>            File1.PostedFile.SaveAs(</a:t>
            </a:r>
            <a:r>
              <a:rPr lang="en-US" sz="2000" dirty="0" err="1" smtClean="0"/>
              <a:t>Server.MapPath</a:t>
            </a:r>
            <a:r>
              <a:rPr lang="en-US" sz="2000" dirty="0" smtClean="0"/>
              <a:t>("</a:t>
            </a:r>
            <a:r>
              <a:rPr lang="en-US" sz="2000" dirty="0" smtClean="0">
                <a:solidFill>
                  <a:srgbClr val="FF0000"/>
                </a:solidFill>
              </a:rPr>
              <a:t>Upload\\</a:t>
            </a:r>
            <a:r>
              <a:rPr lang="en-US" sz="2000" dirty="0" smtClean="0"/>
              <a:t>") +</a:t>
            </a:r>
          </a:p>
          <a:p>
            <a:r>
              <a:rPr lang="en-US" sz="2000" dirty="0" smtClean="0"/>
              <a:t>					 filename);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hiển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thị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thông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báo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cho</a:t>
            </a:r>
            <a:r>
              <a:rPr lang="en-US" sz="2000" dirty="0" smtClean="0">
                <a:solidFill>
                  <a:srgbClr val="00B050"/>
                </a:solidFill>
              </a:rPr>
              <a:t> user </a:t>
            </a:r>
            <a:r>
              <a:rPr lang="en-US" sz="2000" dirty="0" err="1" smtClean="0">
                <a:solidFill>
                  <a:srgbClr val="00B050"/>
                </a:solidFill>
              </a:rPr>
              <a:t>biết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lblThongBao.InnerHtml</a:t>
            </a:r>
            <a:r>
              <a:rPr lang="en-US" sz="2000" dirty="0" smtClean="0"/>
              <a:t> = "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&gt;Upload completed! &lt;/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";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st Diagra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List Diagram</Template>
  <TotalTime>4232</TotalTime>
  <Words>3679</Words>
  <Application>Microsoft Office PowerPoint</Application>
  <PresentationFormat>On-screen Show (4:3)</PresentationFormat>
  <Paragraphs>600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List Diagram</vt:lpstr>
      <vt:lpstr>Web Server Control</vt:lpstr>
      <vt:lpstr>Nội dung</vt:lpstr>
      <vt:lpstr>Mô hình ASP page tương tác</vt:lpstr>
      <vt:lpstr>HTML control</vt:lpstr>
      <vt:lpstr>HTML control </vt:lpstr>
      <vt:lpstr>HTML control</vt:lpstr>
      <vt:lpstr>HTML control</vt:lpstr>
      <vt:lpstr>HTML control</vt:lpstr>
      <vt:lpstr>HTML control</vt:lpstr>
      <vt:lpstr>HTML control</vt:lpstr>
      <vt:lpstr>Web control</vt:lpstr>
      <vt:lpstr>Web control cơ bản</vt:lpstr>
      <vt:lpstr>Web control cơ bản</vt:lpstr>
      <vt:lpstr>Web control cơ bản</vt:lpstr>
      <vt:lpstr>Web control</vt:lpstr>
      <vt:lpstr>Web control -Label</vt:lpstr>
      <vt:lpstr>Hyperlink </vt:lpstr>
      <vt:lpstr>Hyperlink </vt:lpstr>
      <vt:lpstr>Textbox</vt:lpstr>
      <vt:lpstr>Textbox</vt:lpstr>
      <vt:lpstr>Image</vt:lpstr>
      <vt:lpstr>Button, ImageButton, LinkButton</vt:lpstr>
      <vt:lpstr>Listbox &amp; DropdownList</vt:lpstr>
      <vt:lpstr>Listbox &amp; DropdownList</vt:lpstr>
      <vt:lpstr>Listbox &amp; DropdownList</vt:lpstr>
      <vt:lpstr>Listbox &amp; DropdownList</vt:lpstr>
      <vt:lpstr>Listbox &amp; DropdownList</vt:lpstr>
      <vt:lpstr>Listbox &amp; DropdownList</vt:lpstr>
      <vt:lpstr>Minh họa tổng hợp</vt:lpstr>
      <vt:lpstr>Minh họa tổng hợp</vt:lpstr>
      <vt:lpstr>Minh họa tổng hợp</vt:lpstr>
      <vt:lpstr>Minh họa tổng hợp</vt:lpstr>
      <vt:lpstr>FileUpload</vt:lpstr>
      <vt:lpstr>Checkbox &amp; RadioButton</vt:lpstr>
      <vt:lpstr>Checkbox &amp; RadioButton</vt:lpstr>
      <vt:lpstr>CheckBoxList - RadioButtonList</vt:lpstr>
      <vt:lpstr>Minh họa CBL/RBL</vt:lpstr>
      <vt:lpstr>Minh họa CBL/RBL</vt:lpstr>
      <vt:lpstr>Minh họa CBL/RBL</vt:lpstr>
      <vt:lpstr>Minh họa CBL/RBL</vt:lpstr>
      <vt:lpstr>Minh họa CBL/RBL</vt:lpstr>
      <vt:lpstr>Liên kết DL với control dạng list</vt:lpstr>
      <vt:lpstr>Liên kết DL với control dạng list</vt:lpstr>
      <vt:lpstr>Liên kết DL với control dạng list</vt:lpstr>
      <vt:lpstr>Liên kết DL với control dạng list</vt:lpstr>
      <vt:lpstr>Liên kết DL với control dạng list</vt:lpstr>
      <vt:lpstr>Automatic Postback</vt:lpstr>
      <vt:lpstr>Automatic Postback</vt:lpstr>
      <vt:lpstr>Automatic Postback</vt:lpstr>
      <vt:lpstr>Automatic Postback</vt:lpstr>
      <vt:lpstr>Tóm tắt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Control</dc:title>
  <dc:creator>Ha Giang</dc:creator>
  <cp:lastModifiedBy>Khoa CNTT</cp:lastModifiedBy>
  <cp:revision>114</cp:revision>
  <dcterms:created xsi:type="dcterms:W3CDTF">2009-09-23T13:00:15Z</dcterms:created>
  <dcterms:modified xsi:type="dcterms:W3CDTF">2019-03-12T03:21:31Z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TC300006221033</vt:lpwstr>
  </property>
</Properties>
</file>