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41"/>
  </p:notesMasterIdLst>
  <p:handoutMasterIdLst>
    <p:handoutMasterId r:id="rId42"/>
  </p:handoutMasterIdLst>
  <p:sldIdLst>
    <p:sldId id="278" r:id="rId2"/>
    <p:sldId id="279" r:id="rId3"/>
    <p:sldId id="280" r:id="rId4"/>
    <p:sldId id="281" r:id="rId5"/>
    <p:sldId id="282" r:id="rId6"/>
    <p:sldId id="315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04" r:id="rId15"/>
    <p:sldId id="305" r:id="rId16"/>
    <p:sldId id="290" r:id="rId17"/>
    <p:sldId id="291" r:id="rId18"/>
    <p:sldId id="306" r:id="rId19"/>
    <p:sldId id="307" r:id="rId20"/>
    <p:sldId id="292" r:id="rId21"/>
    <p:sldId id="308" r:id="rId22"/>
    <p:sldId id="309" r:id="rId23"/>
    <p:sldId id="293" r:id="rId24"/>
    <p:sldId id="294" r:id="rId25"/>
    <p:sldId id="295" r:id="rId26"/>
    <p:sldId id="310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13" r:id="rId38"/>
    <p:sldId id="314" r:id="rId39"/>
    <p:sldId id="316" r:id="rId4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58023"/>
    <a:srgbClr val="480000"/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4409" autoAdjust="0"/>
  </p:normalViewPr>
  <p:slideViewPr>
    <p:cSldViewPr>
      <p:cViewPr>
        <p:scale>
          <a:sx n="64" d="100"/>
          <a:sy n="64" d="100"/>
        </p:scale>
        <p:origin x="-1339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85B626-9074-40F9-8B9A-1D0844EF0C1D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5CAE87-8C1A-4519-A70D-D2E53F5297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97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6C7031C-F503-4FB4-8641-F9F61C85912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5B57D10-5958-44B1-BF27-E0743AF1B5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button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submit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CausesValidation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LinkButton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ImageButton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BulletedList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57D10-5958-44B1-BF27-E0743AF1B59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57D10-5958-44B1-BF27-E0743AF1B59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57D10-5958-44B1-BF27-E0743AF1B59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0F49DD-2817-4D3F-834F-6A85452CA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4227-2D90-40AD-A4A4-C590427A4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21BF747-0807-4032-BCAC-DE11C78B52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4C15F-A305-4F35-A392-CDFA47A81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FC3643-12BF-46D9-B1FD-E97E022DD7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964574-90D1-4441-B3F0-C45012D5DC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779F49-EC18-4411-A26B-F010C92DE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E8D7F8-7310-46FF-9195-47D25F4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997C4-312A-4F62-B33F-025D9332E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5FB7A9-452B-4862-A64A-39861F03E7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BFF2D2-05BA-4F27-B503-52DA60CCD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8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2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84C15F-A305-4F35-A392-CDFA47A81A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Validation Control</a:t>
            </a:r>
            <a:endParaRPr lang="en-US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C3643-12BF-46D9-B1FD-E97E022DD7F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Quá trình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user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button </a:t>
            </a:r>
            <a:r>
              <a:rPr lang="en-US" dirty="0" err="1" smtClean="0"/>
              <a:t>để</a:t>
            </a:r>
            <a:r>
              <a:rPr lang="en-US" dirty="0" smtClean="0"/>
              <a:t> submit page</a:t>
            </a:r>
          </a:p>
          <a:p>
            <a:pPr algn="just"/>
            <a:r>
              <a:rPr lang="en-US" dirty="0" err="1" smtClean="0"/>
              <a:t>Mỗi</a:t>
            </a:r>
            <a:r>
              <a:rPr lang="en-US" dirty="0" smtClean="0"/>
              <a:t> button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CausesValidation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False</a:t>
            </a:r>
            <a:r>
              <a:rPr lang="en-US" dirty="0" smtClean="0"/>
              <a:t>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validation control,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post back </a:t>
            </a:r>
            <a:r>
              <a:rPr lang="en-US" dirty="0" err="1" smtClean="0"/>
              <a:t>và</a:t>
            </a:r>
            <a:r>
              <a:rPr lang="en-US" dirty="0" smtClean="0"/>
              <a:t> code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True</a:t>
            </a:r>
            <a:r>
              <a:rPr lang="en-US" dirty="0" smtClean="0"/>
              <a:t>: ASP.NET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validation </a:t>
            </a:r>
            <a:r>
              <a:rPr lang="en-US" dirty="0" err="1" smtClean="0"/>
              <a:t>các</a:t>
            </a:r>
            <a:r>
              <a:rPr lang="en-US" dirty="0" smtClean="0"/>
              <a:t> control </a:t>
            </a:r>
            <a:r>
              <a:rPr lang="en-US" dirty="0" err="1" smtClean="0"/>
              <a:t>trong</a:t>
            </a:r>
            <a:r>
              <a:rPr lang="en-US" dirty="0" smtClean="0"/>
              <a:t> page. </a:t>
            </a:r>
            <a:r>
              <a:rPr lang="en-US" dirty="0" err="1" smtClean="0"/>
              <a:t>Nếu</a:t>
            </a:r>
            <a:r>
              <a:rPr lang="en-US" dirty="0" smtClean="0"/>
              <a:t> client-side validation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ngưng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post back</a:t>
            </a:r>
          </a:p>
          <a:p>
            <a:pPr lvl="2" algn="just"/>
            <a:r>
              <a:rPr lang="en-US" dirty="0" smtClean="0"/>
              <a:t>Validation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button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CausesValidation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endParaRPr lang="en-US" dirty="0" smtClean="0"/>
          </a:p>
          <a:p>
            <a:pPr lvl="2" algn="just"/>
            <a:r>
              <a:rPr lang="en-US" dirty="0" smtClean="0"/>
              <a:t>Validation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page </a:t>
            </a:r>
            <a:r>
              <a:rPr lang="en-US" dirty="0" err="1" smtClean="0"/>
              <a:t>được</a:t>
            </a:r>
            <a:r>
              <a:rPr lang="en-US" dirty="0" smtClean="0"/>
              <a:t> post back do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change </a:t>
            </a:r>
            <a:r>
              <a:rPr lang="en-US" dirty="0" err="1" smtClean="0"/>
              <a:t>hoặc</a:t>
            </a:r>
            <a:r>
              <a:rPr lang="en-US" dirty="0" smtClean="0"/>
              <a:t> user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button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CausesValidation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Quá trình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client-side validation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,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post back </a:t>
            </a:r>
            <a:r>
              <a:rPr lang="en-US" dirty="0" err="1" smtClean="0"/>
              <a:t>và</a:t>
            </a:r>
            <a:r>
              <a:rPr lang="en-US" dirty="0" smtClean="0"/>
              <a:t> page life cycle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!</a:t>
            </a:r>
          </a:p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Page.IsValid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VC </a:t>
            </a:r>
            <a:r>
              <a:rPr lang="en-US" dirty="0" err="1" smtClean="0"/>
              <a:t>nào</a:t>
            </a:r>
            <a:r>
              <a:rPr lang="en-US" dirty="0" smtClean="0"/>
              <a:t> fail</a:t>
            </a:r>
          </a:p>
          <a:p>
            <a:pPr algn="just"/>
            <a:r>
              <a:rPr lang="en-US" dirty="0" err="1" smtClean="0"/>
              <a:t>Page.IsValid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VC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validation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3352800"/>
            <a:ext cx="6324600" cy="1905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0" hangingPunct="0"/>
            <a:r>
              <a:rPr lang="en-US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protected void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cmdOK_Click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(Object sender,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endParaRPr lang="en-US" sz="16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en-US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nhận</a:t>
            </a:r>
            <a:endParaRPr lang="en-US" sz="1600" b="0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en-US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Page.IsValid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return;</a:t>
            </a:r>
          </a:p>
          <a:p>
            <a:pPr algn="l" eaLnBrk="0" hangingPunct="0"/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b="0" i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600" b="0" i="1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b="0" i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i="1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0" i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i="1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0" i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i="1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1600" b="0" i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i="1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1600" b="0" i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i="1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600" b="0" i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validation </a:t>
            </a:r>
            <a:r>
              <a:rPr lang="en-US" sz="1600" b="0" i="1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b="0" i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i="1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600" b="0" i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!	</a:t>
            </a:r>
            <a:endParaRPr lang="en-US" sz="1600" b="0" i="1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en-US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lblMessage.Text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6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Click </a:t>
            </a:r>
            <a:r>
              <a:rPr lang="en-US" sz="16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button </a:t>
            </a:r>
            <a:r>
              <a:rPr lang="en-US" sz="16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!";</a:t>
            </a:r>
            <a:endParaRPr lang="en-US" sz="16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en-US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thuộc tính chung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09600" y="2133600"/>
          <a:ext cx="8153400" cy="425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9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Ý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nghĩa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ControlToValidate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baseline="0" smtClean="0">
                          <a:latin typeface="Times New Roman" pitchFamily="18" charset="0"/>
                          <a:cs typeface="Times New Roman" pitchFamily="18" charset="0"/>
                        </a:rPr>
                        <a:t> control cần kiểm tra, phải xác định khi sử dụng VC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lang="en-US" baseline="0" smtClean="0">
                          <a:latin typeface="Times New Roman" pitchFamily="18" charset="0"/>
                          <a:cs typeface="Times New Roman" pitchFamily="18" charset="0"/>
                        </a:rPr>
                        <a:t> thông báo xuất hiện khi có lỗi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ErrorMessage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lang="en-US" baseline="0" smtClean="0">
                          <a:latin typeface="Times New Roman" pitchFamily="18" charset="0"/>
                          <a:cs typeface="Times New Roman" pitchFamily="18" charset="0"/>
                        </a:rPr>
                        <a:t> thông báo xuất hiện trong ValidationSummary. Giá trị này sẽ được hiển thị tại vị trí của điều khiển nếu không gán giá trị cho thuộc tính text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Display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baseline="0" smtClean="0">
                          <a:latin typeface="Times New Roman" pitchFamily="18" charset="0"/>
                          <a:cs typeface="Times New Roman" pitchFamily="18" charset="0"/>
                        </a:rPr>
                        <a:t> thức hiển thị: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r>
                        <a:rPr lang="en-US" baseline="0" smtClean="0">
                          <a:latin typeface="Times New Roman" pitchFamily="18" charset="0"/>
                          <a:cs typeface="Times New Roman" pitchFamily="18" charset="0"/>
                        </a:rPr>
                        <a:t>: không hiển thị thông báo lỗi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kumimoji="0" lang="en-US" kern="1200" baseline="0" smtClean="0">
                          <a:solidFill>
                            <a:srgbClr val="00B0F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Static</a:t>
                      </a:r>
                      <a:r>
                        <a:rPr lang="en-US" baseline="0" smtClean="0">
                          <a:latin typeface="Times New Roman" pitchFamily="18" charset="0"/>
                          <a:cs typeface="Times New Roman" pitchFamily="18" charset="0"/>
                        </a:rPr>
                        <a:t>: trong trường hợp ko vi phạm, điều khiển không xuất hiện nhưng vẫn chiếm vị trí như lúc thiết kế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kumimoji="0" lang="en-US" kern="1200" baseline="0" smtClean="0">
                          <a:solidFill>
                            <a:srgbClr val="00B0F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Dynamic</a:t>
                      </a:r>
                      <a:r>
                        <a:rPr lang="en-US" baseline="0" smtClean="0">
                          <a:latin typeface="Times New Roman" pitchFamily="18" charset="0"/>
                          <a:cs typeface="Times New Roman" pitchFamily="18" charset="0"/>
                        </a:rPr>
                        <a:t>: tương tự như static nhưng không chiếm vị trí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EnableClientScript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Cho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phép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ở client hay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mặc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ValidationGroup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Thiết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lập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nhóm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validate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RequiredFieldValidator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bắt</a:t>
            </a:r>
            <a:r>
              <a:rPr lang="en-US" sz="3200" dirty="0" smtClean="0"/>
              <a:t> </a:t>
            </a:r>
            <a:r>
              <a:rPr lang="en-US" sz="3200" dirty="0" err="1" smtClean="0"/>
              <a:t>buộc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control </a:t>
            </a:r>
            <a:r>
              <a:rPr lang="en-US" sz="3200" dirty="0" err="1" smtClean="0"/>
              <a:t>nào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 </a:t>
            </a:r>
            <a:r>
              <a:rPr lang="en-US" sz="3200" dirty="0" err="1" smtClean="0"/>
              <a:t>phải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nhập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!</a:t>
            </a:r>
          </a:p>
          <a:p>
            <a:pPr algn="just"/>
            <a:r>
              <a:rPr lang="en-US" sz="3200" dirty="0" err="1" smtClean="0"/>
              <a:t>Thuộc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endParaRPr lang="en-US" sz="3200" dirty="0" smtClean="0"/>
          </a:p>
          <a:p>
            <a:pPr lvl="1" algn="just"/>
            <a:r>
              <a:rPr lang="en-US" sz="3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InitialValue</a:t>
            </a:r>
            <a:r>
              <a:rPr lang="en-US" sz="3200" dirty="0" smtClean="0"/>
              <a:t>: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khởi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.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nhập</a:t>
            </a:r>
            <a:r>
              <a:rPr lang="en-US" sz="3200" dirty="0" smtClean="0"/>
              <a:t> </a:t>
            </a:r>
            <a:r>
              <a:rPr lang="en-US" sz="3200" dirty="0" err="1" smtClean="0"/>
              <a:t>phải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này</a:t>
            </a:r>
            <a:r>
              <a:rPr lang="en-US" sz="3200" dirty="0" smtClean="0"/>
              <a:t>, </a:t>
            </a:r>
            <a:r>
              <a:rPr lang="en-US" sz="3200" dirty="0" err="1" smtClean="0"/>
              <a:t>mặc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rỗng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RequiredFieldValidator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153400" cy="4495800"/>
          </a:xfrm>
        </p:spPr>
        <p:txBody>
          <a:bodyPr/>
          <a:lstStyle/>
          <a:p>
            <a:r>
              <a:rPr lang="en-US" smtClean="0"/>
              <a:t>Minh họa dùng RequiredFieldValidator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667000"/>
            <a:ext cx="30194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124200"/>
            <a:ext cx="28575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352800" y="2971800"/>
            <a:ext cx="14478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2286000"/>
            <a:ext cx="14478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Chọn control cần kiểm tra dữ liệu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rot="16200000" flipH="1">
            <a:off x="5728960" y="3519160"/>
            <a:ext cx="145798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74795" y="210784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1</a:t>
            </a:r>
            <a:endParaRPr 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1905000" y="4648200"/>
            <a:ext cx="1295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Nhập chuỗi hiển thị lỗi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3200400" y="4909810"/>
            <a:ext cx="2895600" cy="500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48000" y="4495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RequiredFieldValidator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Chạy web 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00400"/>
            <a:ext cx="16954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495800"/>
            <a:ext cx="2667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19600" y="3352800"/>
            <a:ext cx="358139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Hiển thị thông báo lỗi khi không nhập liệu cho textbox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409627" y="3352800"/>
            <a:ext cx="1084881" cy="1095214"/>
          </a:xfrm>
          <a:custGeom>
            <a:avLst/>
            <a:gdLst>
              <a:gd name="connsiteX0" fmla="*/ 0 w 1084881"/>
              <a:gd name="connsiteY0" fmla="*/ 46496 h 1162374"/>
              <a:gd name="connsiteX1" fmla="*/ 495946 w 1084881"/>
              <a:gd name="connsiteY1" fmla="*/ 185980 h 1162374"/>
              <a:gd name="connsiteX2" fmla="*/ 1084881 w 1084881"/>
              <a:gd name="connsiteY2" fmla="*/ 1162374 h 116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881" h="1162374">
                <a:moveTo>
                  <a:pt x="0" y="46496"/>
                </a:moveTo>
                <a:cubicBezTo>
                  <a:pt x="157566" y="23248"/>
                  <a:pt x="315133" y="0"/>
                  <a:pt x="495946" y="185980"/>
                </a:cubicBezTo>
                <a:cubicBezTo>
                  <a:pt x="676759" y="371960"/>
                  <a:pt x="880820" y="767167"/>
                  <a:pt x="1084881" y="11623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CompareValidator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control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control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=, &lt;&gt;, &gt;,&lt;, &gt;=,&lt;=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DataTypeCheck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Cẩn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thận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CompareValidator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Các thuộc tính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ControlToCompare</a:t>
            </a:r>
            <a:r>
              <a:rPr lang="en-US" smtClean="0"/>
              <a:t>: tên control cần kiểm tra giá trị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en-US" smtClean="0"/>
              <a:t>: phép so sánh, kiểm tra dữ liệu</a:t>
            </a:r>
          </a:p>
          <a:p>
            <a:pPr lvl="2"/>
            <a:r>
              <a:rPr lang="en-US" smtClean="0"/>
              <a:t>=, &gt;, &gt;=, &lt;, &lt;=, &lt;&gt;</a:t>
            </a:r>
          </a:p>
          <a:p>
            <a:pPr lvl="2"/>
            <a:r>
              <a:rPr lang="en-US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DataTypeCheck</a:t>
            </a:r>
            <a:r>
              <a:rPr lang="en-US" smtClean="0"/>
              <a:t>: kiểm tra kiểu dữ liệu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mtClean="0"/>
              <a:t>: quy định kiểu dữ liệu để kiểm tra </a:t>
            </a:r>
          </a:p>
          <a:p>
            <a:pPr lvl="2"/>
            <a:r>
              <a:rPr lang="en-US" smtClean="0"/>
              <a:t>String, Integer, Double, Date, Currency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ValueToCompare</a:t>
            </a:r>
            <a:r>
              <a:rPr lang="en-US" smtClean="0"/>
              <a:t>: giá trị cần so sánh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CompareValidator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Minh họa dùng CompareValidator kiểm tra việc nhập giá trị số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2543175" cy="581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743200"/>
            <a:ext cx="2800350" cy="3562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/>
          <p:nvPr/>
        </p:nvCxnSpPr>
        <p:spPr>
          <a:xfrm>
            <a:off x="3124200" y="3048000"/>
            <a:ext cx="990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6600" y="2971800"/>
            <a:ext cx="147989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Thông báo lỗi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791200" y="3200400"/>
            <a:ext cx="12954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3810000"/>
            <a:ext cx="147989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Toán tử kiểm tra: kiểm tra kiểu dữ liệu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3003892" y="4271665"/>
            <a:ext cx="2330108" cy="224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7800" y="5486400"/>
            <a:ext cx="14798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Kiểu số nguyên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2927692" y="5638800"/>
            <a:ext cx="1339508" cy="1707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CompareValidator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Chạy web 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895600"/>
            <a:ext cx="20669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495800"/>
            <a:ext cx="3067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495800"/>
            <a:ext cx="19716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8194" idx="2"/>
            <a:endCxn id="8196" idx="0"/>
          </p:cNvCxnSpPr>
          <p:nvPr/>
        </p:nvCxnSpPr>
        <p:spPr>
          <a:xfrm rot="5400000">
            <a:off x="2790826" y="3128963"/>
            <a:ext cx="933450" cy="18002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194" idx="2"/>
            <a:endCxn id="8195" idx="0"/>
          </p:cNvCxnSpPr>
          <p:nvPr/>
        </p:nvCxnSpPr>
        <p:spPr>
          <a:xfrm rot="16200000" flipH="1">
            <a:off x="4779169" y="2940844"/>
            <a:ext cx="933450" cy="21764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0600" y="3810000"/>
            <a:ext cx="86914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Nhập abc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0" y="3810000"/>
            <a:ext cx="88838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Nhập 123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Validation control</a:t>
            </a:r>
          </a:p>
          <a:p>
            <a:pPr lvl="1"/>
            <a:r>
              <a:rPr lang="en-US" sz="2800" dirty="0" err="1" smtClean="0"/>
              <a:t>Chức</a:t>
            </a:r>
            <a:r>
              <a:rPr lang="en-US" sz="2800" dirty="0" smtClean="0"/>
              <a:t> n</a:t>
            </a:r>
            <a:r>
              <a:rPr lang="vi-VN" sz="2800" dirty="0" smtClean="0"/>
              <a:t>ă</a:t>
            </a:r>
            <a:r>
              <a:rPr lang="en-US" sz="2800" dirty="0" err="1" smtClean="0"/>
              <a:t>ng</a:t>
            </a:r>
            <a:r>
              <a:rPr lang="en-US" sz="2800" dirty="0" smtClean="0"/>
              <a:t> validation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data input</a:t>
            </a:r>
          </a:p>
          <a:p>
            <a:pPr lvl="1"/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validation </a:t>
            </a:r>
            <a:r>
              <a:rPr lang="en-US" sz="2800" dirty="0" err="1" smtClean="0"/>
              <a:t>trên</a:t>
            </a:r>
            <a:r>
              <a:rPr lang="en-US" sz="2800" dirty="0" smtClean="0"/>
              <a:t> web form</a:t>
            </a:r>
          </a:p>
          <a:p>
            <a:pPr lvl="1"/>
            <a:r>
              <a:rPr lang="en-US" sz="2800" dirty="0" err="1" smtClean="0"/>
              <a:t>Các</a:t>
            </a:r>
            <a:r>
              <a:rPr lang="en-US" sz="2800" dirty="0" smtClean="0"/>
              <a:t> validation control</a:t>
            </a:r>
          </a:p>
          <a:p>
            <a:pPr lvl="2"/>
            <a:r>
              <a:rPr lang="en-US" sz="2400" dirty="0" err="1" smtClean="0"/>
              <a:t>RequiredFieldValidator</a:t>
            </a:r>
            <a:endParaRPr lang="en-US" sz="2400" dirty="0" smtClean="0"/>
          </a:p>
          <a:p>
            <a:pPr lvl="2"/>
            <a:r>
              <a:rPr lang="en-US" sz="2400" dirty="0" err="1" smtClean="0"/>
              <a:t>CompareValidator</a:t>
            </a:r>
            <a:endParaRPr lang="en-US" sz="2400" dirty="0" smtClean="0"/>
          </a:p>
          <a:p>
            <a:pPr lvl="2"/>
            <a:r>
              <a:rPr lang="en-US" sz="2400" dirty="0" err="1" smtClean="0"/>
              <a:t>RangeValidator</a:t>
            </a:r>
            <a:endParaRPr lang="en-US" sz="2400" dirty="0" smtClean="0"/>
          </a:p>
          <a:p>
            <a:pPr lvl="2"/>
            <a:r>
              <a:rPr lang="en-US" sz="2400" dirty="0" err="1" smtClean="0"/>
              <a:t>RegularExpressionValidator</a:t>
            </a:r>
            <a:endParaRPr lang="en-US" sz="2400" dirty="0" smtClean="0"/>
          </a:p>
          <a:p>
            <a:pPr lvl="2"/>
            <a:r>
              <a:rPr lang="en-US" sz="2400" dirty="0" err="1" smtClean="0"/>
              <a:t>CustomValidator</a:t>
            </a:r>
            <a:endParaRPr lang="en-US" sz="2400" dirty="0" smtClean="0"/>
          </a:p>
          <a:p>
            <a:pPr lvl="2"/>
            <a:r>
              <a:rPr lang="en-US" sz="2400" dirty="0" err="1" smtClean="0"/>
              <a:t>ValidationSummary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Kiểm tra giá trị của điều khiển nằm khoảng từ min </a:t>
            </a:r>
            <a:r>
              <a:rPr lang="en-US" smtClean="0">
                <a:sym typeface="Symbol"/>
              </a:rPr>
              <a:t></a:t>
            </a:r>
            <a:r>
              <a:rPr lang="en-US" smtClean="0"/>
              <a:t> max</a:t>
            </a:r>
          </a:p>
          <a:p>
            <a:r>
              <a:rPr lang="en-US" smtClean="0"/>
              <a:t>Dùng để kiểm tra ràng buộc miền giá trị</a:t>
            </a:r>
          </a:p>
          <a:p>
            <a:r>
              <a:rPr lang="en-US" smtClean="0"/>
              <a:t>Nếu ko nhập dữ liệu thì ko thực hiện kiểm tra</a:t>
            </a:r>
          </a:p>
          <a:p>
            <a:r>
              <a:rPr lang="en-US" smtClean="0"/>
              <a:t>Thuộc tính:</a:t>
            </a:r>
          </a:p>
          <a:p>
            <a:pPr lvl="1"/>
            <a:r>
              <a:rPr lang="en-US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MinimumValue</a:t>
            </a:r>
            <a:r>
              <a:rPr lang="en-US" smtClean="0"/>
              <a:t>: giá trị nhỏ nhất</a:t>
            </a:r>
          </a:p>
          <a:p>
            <a:pPr lvl="1"/>
            <a:r>
              <a:rPr lang="en-US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MaximumValue</a:t>
            </a:r>
            <a:r>
              <a:rPr lang="en-US" smtClean="0"/>
              <a:t>: giá trị lớn nhất</a:t>
            </a:r>
          </a:p>
          <a:p>
            <a:pPr lvl="1"/>
            <a:r>
              <a:rPr lang="en-US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mtClean="0"/>
              <a:t>: xác định kiểu để kiểm tra dữ liệu</a:t>
            </a:r>
          </a:p>
          <a:p>
            <a:pPr lvl="2"/>
            <a:r>
              <a:rPr lang="en-US" smtClean="0"/>
              <a:t>String, integer, double, date, currency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667000"/>
            <a:ext cx="28003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Tạo web form nhập tuổi lao động, hợp lệ từ 18 - 55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514600"/>
            <a:ext cx="36671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191000" y="2819400"/>
            <a:ext cx="11430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3733800"/>
            <a:ext cx="1905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 cần xác nhận dữ liệu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3657600" y="3505200"/>
            <a:ext cx="1828800" cy="5517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52600" y="5010834"/>
            <a:ext cx="1905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Thông điệp lỗi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3657600" y="5029200"/>
            <a:ext cx="1752600" cy="166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0800" y="5562600"/>
            <a:ext cx="609600" cy="5334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752600" y="6019800"/>
            <a:ext cx="1905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Miền giá trị hợp lệ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3657600" y="5867400"/>
            <a:ext cx="1828800" cy="337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Chạy web 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2628900" cy="552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886200"/>
            <a:ext cx="37719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886200"/>
            <a:ext cx="2686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10242" idx="2"/>
            <a:endCxn id="10244" idx="0"/>
          </p:cNvCxnSpPr>
          <p:nvPr/>
        </p:nvCxnSpPr>
        <p:spPr>
          <a:xfrm rot="5400000">
            <a:off x="3014663" y="2233613"/>
            <a:ext cx="1123950" cy="2181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42" idx="2"/>
            <a:endCxn id="10243" idx="0"/>
          </p:cNvCxnSpPr>
          <p:nvPr/>
        </p:nvCxnSpPr>
        <p:spPr>
          <a:xfrm rot="16200000" flipH="1">
            <a:off x="5229225" y="2200275"/>
            <a:ext cx="1123950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3200400"/>
            <a:ext cx="79861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Nhập 10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3200400"/>
            <a:ext cx="79861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Nhập 20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RegularExpressionValidator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Kiểm tra giá trị phải theo mẫu quy định trước: địa chỉ email, số điện thoại, mã vùng, số chứng minh…</a:t>
            </a:r>
          </a:p>
          <a:p>
            <a:r>
              <a:rPr lang="en-US" smtClean="0"/>
              <a:t>Trong trường hợp không nhập liệu thì không kiểm tra</a:t>
            </a:r>
          </a:p>
          <a:p>
            <a:r>
              <a:rPr lang="en-US" smtClean="0"/>
              <a:t>Thuộc tính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ValidationExpress</a:t>
            </a:r>
            <a:r>
              <a:rPr lang="en-US" smtClean="0"/>
              <a:t>: mẫu kiểm tra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114800"/>
            <a:ext cx="34671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5562600"/>
            <a:ext cx="1905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Chuỗi mô tả quy tắc email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71800" y="5715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RegularExpressionValidator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85800" y="1635760"/>
          <a:ext cx="81534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hiệu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tả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tự chữ cái, đã được xác định, ví dụ: a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tự số, đã được xác định, ví dụ: 1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[0-n]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tự số từ 0 → 9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[abc]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Một ký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tự: a hoặc b hoặc c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Lựa chọn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mẫu này hoặc mẫu khác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\w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tự thay thế là chữ cái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\d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tự thay thế là ký tự số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\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Thể hiện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ký tự đặc biệt theo sau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\.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tự thay thế phải là dấu chấm câu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Quy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xuất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1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Quy định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số lần xuất hiện: 0 hoặc n lần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Số lần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xuất hiện 1 hoặc nhiều lần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{n}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Số lần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xuất hiện đúng n lần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RegularExpressionValidator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form check e-mail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5153025" cy="666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810000"/>
            <a:ext cx="34671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endCxn id="11268" idx="0"/>
          </p:cNvCxnSpPr>
          <p:nvPr/>
        </p:nvCxnSpPr>
        <p:spPr>
          <a:xfrm rot="10800000" flipV="1">
            <a:off x="4248150" y="3048000"/>
            <a:ext cx="131445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RegularExpressionValidator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Chạy web 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048000"/>
            <a:ext cx="36671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724400"/>
            <a:ext cx="4600575" cy="600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724400"/>
            <a:ext cx="34956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12290" idx="2"/>
            <a:endCxn id="12292" idx="0"/>
          </p:cNvCxnSpPr>
          <p:nvPr/>
        </p:nvCxnSpPr>
        <p:spPr>
          <a:xfrm rot="5400000">
            <a:off x="2609851" y="3138488"/>
            <a:ext cx="1028700" cy="2143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2290" idx="2"/>
            <a:endCxn id="12291" idx="0"/>
          </p:cNvCxnSpPr>
          <p:nvPr/>
        </p:nvCxnSpPr>
        <p:spPr>
          <a:xfrm rot="16200000" flipH="1">
            <a:off x="4829175" y="3062287"/>
            <a:ext cx="1028700" cy="2295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3962400"/>
            <a:ext cx="152399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Nhập đúng định dạng email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962400"/>
            <a:ext cx="15239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Nhập sai quy tắc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CustomValidator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khiển</a:t>
            </a:r>
            <a:r>
              <a:rPr lang="en-US" sz="3200" dirty="0" smtClean="0"/>
              <a:t> </a:t>
            </a:r>
            <a:r>
              <a:rPr lang="en-US" sz="3200" dirty="0" err="1" smtClean="0"/>
              <a:t>này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phép</a:t>
            </a:r>
            <a:r>
              <a:rPr lang="en-US" sz="3200" dirty="0" smtClean="0"/>
              <a:t> </a:t>
            </a:r>
            <a:r>
              <a:rPr lang="en-US" sz="3200" dirty="0" err="1" smtClean="0"/>
              <a:t>bạn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hàm</a:t>
            </a:r>
            <a:r>
              <a:rPr lang="en-US" sz="3200" dirty="0" smtClean="0"/>
              <a:t> </a:t>
            </a:r>
            <a:r>
              <a:rPr lang="en-US" sz="3200" dirty="0" err="1" smtClean="0"/>
              <a:t>xử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tra</a:t>
            </a:r>
            <a:r>
              <a:rPr lang="en-US" sz="3200" dirty="0" smtClean="0"/>
              <a:t> </a:t>
            </a:r>
            <a:r>
              <a:rPr lang="en-US" sz="3200" dirty="0" err="1" smtClean="0"/>
              <a:t>lỗi</a:t>
            </a:r>
            <a:endParaRPr lang="en-US" sz="3200" dirty="0" smtClean="0"/>
          </a:p>
          <a:p>
            <a:r>
              <a:rPr lang="en-US" sz="3200" dirty="0" err="1" smtClean="0"/>
              <a:t>Sự</a:t>
            </a:r>
            <a:r>
              <a:rPr lang="en-US" sz="3200" dirty="0" smtClean="0"/>
              <a:t> </a:t>
            </a:r>
            <a:r>
              <a:rPr lang="en-US" sz="3200" dirty="0" err="1" smtClean="0"/>
              <a:t>kiện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ServerValidate</a:t>
            </a:r>
            <a:r>
              <a:rPr lang="en-US" sz="3200" dirty="0" smtClean="0"/>
              <a:t>: </a:t>
            </a:r>
            <a:r>
              <a:rPr lang="en-US" sz="3200" dirty="0" err="1" smtClean="0"/>
              <a:t>đặt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hàm</a:t>
            </a:r>
            <a:r>
              <a:rPr lang="en-US" sz="3200" dirty="0" smtClean="0"/>
              <a:t> </a:t>
            </a: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tra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sự</a:t>
            </a:r>
            <a:r>
              <a:rPr lang="en-US" sz="3200" dirty="0" smtClean="0"/>
              <a:t> </a:t>
            </a:r>
            <a:r>
              <a:rPr lang="en-US" sz="3200" dirty="0" err="1" smtClean="0"/>
              <a:t>kiện</a:t>
            </a:r>
            <a:r>
              <a:rPr lang="en-US" sz="3200" dirty="0" smtClean="0"/>
              <a:t> </a:t>
            </a:r>
            <a:r>
              <a:rPr lang="en-US" sz="3200" dirty="0" err="1" smtClean="0"/>
              <a:t>này</a:t>
            </a:r>
            <a:r>
              <a:rPr lang="en-US" sz="3200" dirty="0" smtClean="0"/>
              <a:t>.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tra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 ở server!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Minh họa: web form yêu cầu nhập 1 số, nếu số là lẻ thì ko xác nhận và hiển thị thông báo yêu cầu phải nhập số chẵn. Ngược lại, xử lý điều gì đó (xuất ra thông báo!)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799" y="3810000"/>
            <a:ext cx="2600325" cy="885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1600199" y="3200400"/>
            <a:ext cx="93801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Textbox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16200000" flipH="1">
            <a:off x="1905068" y="3733869"/>
            <a:ext cx="621268" cy="2929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3962400"/>
            <a:ext cx="3733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CustomValidation: sẽ thiết kế hàm validation riêng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rot="10800000">
            <a:off x="4267204" y="4191000"/>
            <a:ext cx="457197" cy="945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199" y="5334000"/>
            <a:ext cx="3048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Button sẽ post back server: xử lý khi IsValid = true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rot="16200000" flipV="1">
            <a:off x="2666999" y="4114800"/>
            <a:ext cx="838200" cy="16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Khai báo sự kiện ServerValidator cho CustomValidator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3219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 rot="1359135">
            <a:off x="3425669" y="2896601"/>
            <a:ext cx="1237704" cy="22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32385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562600" y="2209800"/>
            <a:ext cx="2514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Chọn tab event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rot="5400000">
            <a:off x="5804421" y="2413525"/>
            <a:ext cx="849872" cy="11810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001" y="4495800"/>
            <a:ext cx="30480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Double click vào sự kiện ServerValidate để tạo trình xử lý trên server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4191001" y="4572002"/>
            <a:ext cx="685800" cy="385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848600" y="20574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62400" y="43434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validation?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 form</a:t>
            </a:r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(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email,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 ô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submit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Trình xử lý ServerValidate trên server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514600"/>
            <a:ext cx="65532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 void 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CustomValidator1_ServerValidate(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source, </a:t>
            </a:r>
          </a:p>
          <a:p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smtClean="0">
                <a:solidFill>
                  <a:srgbClr val="2B91AF"/>
                </a:solidFill>
                <a:latin typeface="Times New Roman" pitchFamily="18" charset="0"/>
                <a:cs typeface="Times New Roman" pitchFamily="18" charset="0"/>
              </a:rPr>
              <a:t>ServerValidateEventArgs 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args)</a:t>
            </a:r>
          </a:p>
          <a:p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smtClean="0">
                <a:solidFill>
                  <a:srgbClr val="2B91A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// xác nhận số nhập vào là số chẵn</a:t>
            </a:r>
          </a:p>
          <a:p>
            <a:r>
              <a:rPr lang="en-US" sz="160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((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int.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Parse(TextBox1.Text) % 2) == 0)</a:t>
            </a:r>
          </a:p>
          <a:p>
            <a:r>
              <a:rPr lang="vi-VN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args.IsValid = </a:t>
            </a:r>
            <a:r>
              <a:rPr lang="vi-VN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vi-VN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vi-VN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// xác nhận đúng</a:t>
            </a:r>
          </a:p>
          <a:p>
            <a:r>
              <a:rPr lang="en-US" sz="160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vi-VN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args.IsValid = </a:t>
            </a:r>
            <a:r>
              <a:rPr lang="vi-VN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vi-VN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vi-VN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// chưa xác nhận</a:t>
            </a:r>
          </a:p>
          <a:p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5410200"/>
            <a:ext cx="54864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Khi hàm trả về, args.IsValid là true thì dữ liệu của control được xác nhận ngược lại chưa xác nhận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Xử lý sự kiện click của button check</a:t>
            </a:r>
          </a:p>
          <a:p>
            <a:pPr lvl="1"/>
            <a:r>
              <a:rPr lang="en-US" smtClean="0"/>
              <a:t>Không xử lý nếu chưa xác nhận dữ liệu</a:t>
            </a:r>
          </a:p>
          <a:p>
            <a:pPr lvl="1"/>
            <a:r>
              <a:rPr lang="en-US" smtClean="0"/>
              <a:t>Xử lý đơn giản: xuất ra thông tin đã nhập số chẵn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3276600"/>
            <a:ext cx="75438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 void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btnCheck_Click(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sender,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2B91AF"/>
                </a:solidFill>
                <a:latin typeface="Times New Roman" pitchFamily="18" charset="0"/>
                <a:cs typeface="Times New Roman" pitchFamily="18" charset="0"/>
              </a:rPr>
              <a:t>EventArgs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e)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endParaRPr lang="en-US" smtClean="0">
              <a:solidFill>
                <a:srgbClr val="2B91A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vi-VN" smtClean="0">
                <a:solidFill>
                  <a:srgbClr val="2B91A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vi-V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!IsValid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// nếu chưa xác nhận trả về =&gt; không xử lý</a:t>
            </a:r>
          </a:p>
          <a:p>
            <a:r>
              <a:rPr lang="en-US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// nếu xác nhận dữ liệu =&gt; thông báo nhập số chẵn</a:t>
            </a:r>
          </a:p>
          <a:p>
            <a:r>
              <a:rPr lang="en-US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Response.Write(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"Bạn nhập số chẵn"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CustomValidator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828800"/>
            <a:ext cx="15240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200400"/>
            <a:ext cx="1552575" cy="666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181600"/>
            <a:ext cx="2724150" cy="666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4075" y="3152775"/>
            <a:ext cx="1533525" cy="657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6500" y="4781550"/>
            <a:ext cx="1562100" cy="1085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cxnSp>
        <p:nvCxnSpPr>
          <p:cNvPr id="12" name="Straight Arrow Connector 11"/>
          <p:cNvCxnSpPr/>
          <p:nvPr/>
        </p:nvCxnSpPr>
        <p:spPr>
          <a:xfrm rot="10800000" flipV="1">
            <a:off x="2819400" y="25146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098" idx="2"/>
          </p:cNvCxnSpPr>
          <p:nvPr/>
        </p:nvCxnSpPr>
        <p:spPr>
          <a:xfrm rot="16200000" flipH="1">
            <a:off x="4800600" y="2133600"/>
            <a:ext cx="685800" cy="144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0" y="2590800"/>
            <a:ext cx="78739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Nhập 900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1605" y="2590800"/>
            <a:ext cx="78739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Nhập 999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981994" y="4419600"/>
            <a:ext cx="1066006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000" y="4142601"/>
            <a:ext cx="121379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Kích vào Check!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667500" y="4304506"/>
            <a:ext cx="838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7000" y="4141807"/>
            <a:ext cx="121379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Kích vào Check!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/>
          </a:bodyPr>
          <a:lstStyle/>
          <a:p>
            <a:r>
              <a:rPr lang="en-US" smtClean="0"/>
              <a:t>Điều khiển dùng để hiển thị ra bảng lỗi chứa tất cả các lỗi trên trang web.</a:t>
            </a:r>
          </a:p>
          <a:p>
            <a:r>
              <a:rPr lang="en-US" smtClean="0"/>
              <a:t>Nếu điều khiển nào có dữ liệu không hợp lệ, giá trị thuộc tính ErrorMessage của validation control sẽ được hiển thị</a:t>
            </a:r>
          </a:p>
          <a:p>
            <a:r>
              <a:rPr lang="en-US" smtClean="0"/>
              <a:t>Nếu giá trị của thuộc tính ErrorMessage không được xác định, thông báo lỗi sẽ không xuất hiện trong bảng lỗi</a:t>
            </a:r>
          </a:p>
          <a:p>
            <a:r>
              <a:rPr lang="en-US" smtClean="0"/>
              <a:t>Các thuộc tính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HeaderText</a:t>
            </a:r>
            <a:r>
              <a:rPr lang="en-US" smtClean="0"/>
              <a:t>: dòng tiêu đề thông báo lỗi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ShowMessageBox</a:t>
            </a:r>
            <a:r>
              <a:rPr lang="en-US" smtClean="0"/>
              <a:t>: quy định thông báo lỗi có được phép hiển thị như cửa sổ MessageBox hay không, mặc định là false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ShowSummary</a:t>
            </a:r>
            <a:r>
              <a:rPr lang="en-US" smtClean="0"/>
              <a:t>: bảng thông báo được hiển thị hay không, mặc định là true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Demo sử dụng validation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816352" cy="4495800"/>
          </a:xfrm>
        </p:spPr>
        <p:txBody>
          <a:bodyPr/>
          <a:lstStyle/>
          <a:p>
            <a:pPr algn="just"/>
            <a:r>
              <a:rPr lang="en-US" smtClean="0"/>
              <a:t>Tạo form cho phép user nhập thông tin đăng ký khách hàng.</a:t>
            </a:r>
          </a:p>
          <a:p>
            <a:pPr algn="just"/>
            <a:r>
              <a:rPr lang="en-US" smtClean="0"/>
              <a:t>Giao diện minh họa như hình bên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676400"/>
            <a:ext cx="5238750" cy="47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sử dụng validation control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09600" y="1752600"/>
          <a:ext cx="81534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khiển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Kiểu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tính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trị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rfvTenDN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RequiredField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ControlToValidate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ErrorMessage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txtTenKH</a:t>
                      </a:r>
                    </a:p>
                    <a:p>
                      <a:r>
                        <a:rPr lang="vi-VN" sz="1400" smtClean="0">
                          <a:latin typeface="Times New Roman" pitchFamily="18" charset="0"/>
                          <a:cs typeface="Times New Roman" pitchFamily="18" charset="0"/>
                        </a:rPr>
                        <a:t>Tên đăng nhập không rỗng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rfvMatKhau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RequiredField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ControlToValidate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ErrorMessage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txtMatKhau</a:t>
                      </a:r>
                    </a:p>
                    <a:p>
                      <a:r>
                        <a:rPr lang="vi-VN" sz="1400" smtClean="0">
                          <a:latin typeface="Times New Roman" pitchFamily="18" charset="0"/>
                          <a:cs typeface="Times New Roman" pitchFamily="18" charset="0"/>
                        </a:rPr>
                        <a:t>Mật khẩu không được rỗng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rfvMauKhauNL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RequiredField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ControlToValidate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ErrorMessage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txtMauKhauNL</a:t>
                      </a:r>
                    </a:p>
                    <a:p>
                      <a:r>
                        <a:rPr lang="vi-VN" sz="1400" smtClean="0">
                          <a:latin typeface="Times New Roman" pitchFamily="18" charset="0"/>
                          <a:cs typeface="Times New Roman" pitchFamily="18" charset="0"/>
                        </a:rPr>
                        <a:t>Không được rỗng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cvMatKhauNL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Compare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ControlToValidate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ControlToCompare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ErrorMessage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txtMauKhauNL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txtMatKhau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Mật khẩu gõ lại không khớp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rfvTenKH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RequiredField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ControlToValidate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ErrorMessage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txtTenKH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Họ tên không rỗng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sử dụng validation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609600" y="1840050"/>
          <a:ext cx="8153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895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khiển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Kiểu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tính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trị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162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cvNgaySinh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Compare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ControlToValidate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ErrorMessage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txtNgaySinh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DataTypeCheck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9162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revEmail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RegularExpression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ControlToValidate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ValidationExpression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ErrorMessage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txtEmail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Internet email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Email không</a:t>
                      </a:r>
                      <a:r>
                        <a:rPr lang="en-US" sz="1400" baseline="0" smtClean="0">
                          <a:latin typeface="Times New Roman" pitchFamily="18" charset="0"/>
                          <a:cs typeface="Times New Roman" pitchFamily="18" charset="0"/>
                        </a:rPr>
                        <a:t> hợp lệ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656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rvThuNhap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ControlToValidate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MaximumValue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MinimumValue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ErrorMessage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txtThuNhap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50000000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1000000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Thu nhập</a:t>
                      </a:r>
                      <a:r>
                        <a:rPr lang="en-US" sz="1400" baseline="0" smtClean="0">
                          <a:latin typeface="Times New Roman" pitchFamily="18" charset="0"/>
                          <a:cs typeface="Times New Roman" pitchFamily="18" charset="0"/>
                        </a:rPr>
                        <a:t> từ 1 – 50 triệu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vsDanhSachLoi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ValidationSummary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HeaderText</a:t>
                      </a:r>
                    </a:p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ShowMessageBox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Danh sách</a:t>
                      </a:r>
                      <a:r>
                        <a:rPr lang="en-US" sz="1400" baseline="0" smtClean="0">
                          <a:latin typeface="Times New Roman" pitchFamily="18" charset="0"/>
                          <a:cs typeface="Times New Roman" pitchFamily="18" charset="0"/>
                        </a:rPr>
                        <a:t> các lỗi</a:t>
                      </a:r>
                    </a:p>
                    <a:p>
                      <a:r>
                        <a:rPr lang="en-US" sz="1400" baseline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sử dụng validation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Chạy web 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828800"/>
            <a:ext cx="49053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sử dụng validation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Chạy web 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5175" y="1447800"/>
            <a:ext cx="58388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2819400"/>
            <a:ext cx="19812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Thông báo danh sách lỗi trong cửa sổ popup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048000" y="3124200"/>
            <a:ext cx="3276600" cy="156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600" y="5562600"/>
            <a:ext cx="1981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Tóm tắt các lỗi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2971800" y="5747266"/>
            <a:ext cx="2286000" cy="1201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Bài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tập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ty</a:t>
            </a:r>
            <a:r>
              <a:rPr lang="en-US" sz="4000" dirty="0" smtClean="0"/>
              <a:t> </a:t>
            </a:r>
            <a:r>
              <a:rPr lang="en-US" sz="4000" dirty="0" err="1" smtClean="0"/>
              <a:t>giới</a:t>
            </a:r>
            <a:r>
              <a:rPr lang="en-US" sz="4000" dirty="0" smtClean="0"/>
              <a:t> </a:t>
            </a:r>
            <a:r>
              <a:rPr lang="en-US" sz="4000" dirty="0" err="1" smtClean="0"/>
              <a:t>thiệu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làm</a:t>
            </a:r>
            <a:r>
              <a:rPr lang="en-US" sz="4000" dirty="0" smtClean="0"/>
              <a:t>, </a:t>
            </a:r>
            <a:r>
              <a:rPr lang="en-US" sz="4000" dirty="0" err="1" smtClean="0"/>
              <a:t>cần</a:t>
            </a:r>
            <a:r>
              <a:rPr lang="en-US" sz="4000" dirty="0" smtClean="0"/>
              <a:t> </a:t>
            </a:r>
            <a:r>
              <a:rPr lang="en-US" sz="4000" dirty="0" err="1" smtClean="0"/>
              <a:t>xây</a:t>
            </a:r>
            <a:r>
              <a:rPr lang="en-US" sz="4000" dirty="0" smtClean="0"/>
              <a:t> </a:t>
            </a:r>
            <a:r>
              <a:rPr lang="en-US" sz="4000" dirty="0" err="1" smtClean="0"/>
              <a:t>dựng</a:t>
            </a:r>
            <a:r>
              <a:rPr lang="en-US" sz="4000" dirty="0" smtClean="0"/>
              <a:t> </a:t>
            </a:r>
            <a:r>
              <a:rPr lang="en-US" sz="4000" dirty="0" err="1" smtClean="0"/>
              <a:t>trang</a:t>
            </a:r>
            <a:r>
              <a:rPr lang="en-US" sz="4000" dirty="0" smtClean="0"/>
              <a:t> web </a:t>
            </a:r>
            <a:r>
              <a:rPr lang="en-US" sz="4000" dirty="0" err="1" smtClean="0"/>
              <a:t>cho</a:t>
            </a:r>
            <a:r>
              <a:rPr lang="en-US" sz="4000" dirty="0" smtClean="0"/>
              <a:t> </a:t>
            </a:r>
            <a:r>
              <a:rPr lang="en-US" sz="4000" dirty="0" err="1" smtClean="0"/>
              <a:t>phép</a:t>
            </a:r>
            <a:r>
              <a:rPr lang="en-US" sz="4000" dirty="0" smtClean="0"/>
              <a:t> </a:t>
            </a:r>
            <a:r>
              <a:rPr lang="en-US" sz="4000" dirty="0" err="1" smtClean="0"/>
              <a:t>người</a:t>
            </a:r>
            <a:r>
              <a:rPr lang="en-US" sz="4000" dirty="0" smtClean="0"/>
              <a:t> </a:t>
            </a:r>
            <a:r>
              <a:rPr lang="en-US" sz="4000" dirty="0" err="1" smtClean="0"/>
              <a:t>dùng</a:t>
            </a:r>
            <a:r>
              <a:rPr lang="en-US" sz="4000" dirty="0" smtClean="0"/>
              <a:t> </a:t>
            </a:r>
            <a:r>
              <a:rPr lang="en-US" sz="4000" dirty="0" err="1" smtClean="0"/>
              <a:t>đăng</a:t>
            </a:r>
            <a:r>
              <a:rPr lang="en-US" sz="4000" dirty="0" smtClean="0"/>
              <a:t> </a:t>
            </a:r>
            <a:r>
              <a:rPr lang="en-US" sz="4000" dirty="0" err="1" smtClean="0"/>
              <a:t>ký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làm</a:t>
            </a:r>
            <a:r>
              <a:rPr lang="en-US" sz="4000" dirty="0" smtClean="0"/>
              <a:t> </a:t>
            </a:r>
            <a:r>
              <a:rPr lang="en-US" sz="4000" dirty="0" err="1" smtClean="0"/>
              <a:t>trực</a:t>
            </a:r>
            <a:r>
              <a:rPr lang="en-US" sz="4000" dirty="0" smtClean="0"/>
              <a:t> </a:t>
            </a:r>
            <a:r>
              <a:rPr lang="en-US" sz="4000" dirty="0" err="1" smtClean="0"/>
              <a:t>tuyến</a:t>
            </a:r>
            <a:r>
              <a:rPr lang="en-US" sz="4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Hãy</a:t>
            </a:r>
            <a:r>
              <a:rPr lang="en-US" sz="4000" dirty="0" smtClean="0"/>
              <a:t> </a:t>
            </a:r>
            <a:r>
              <a:rPr lang="en-US" sz="4000" dirty="0" err="1" smtClean="0"/>
              <a:t>phác</a:t>
            </a:r>
            <a:r>
              <a:rPr lang="en-US" sz="4000" dirty="0" smtClean="0"/>
              <a:t> </a:t>
            </a:r>
            <a:r>
              <a:rPr lang="en-US" sz="4000" dirty="0" err="1" smtClean="0"/>
              <a:t>thảo</a:t>
            </a:r>
            <a:r>
              <a:rPr lang="en-US" sz="4000" dirty="0" smtClean="0"/>
              <a:t> form </a:t>
            </a:r>
            <a:r>
              <a:rPr lang="en-US" sz="4000" dirty="0" err="1" smtClean="0"/>
              <a:t>tuyển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Mô</a:t>
            </a:r>
            <a:r>
              <a:rPr lang="en-US" sz="4000" dirty="0" smtClean="0"/>
              <a:t> </a:t>
            </a:r>
            <a:r>
              <a:rPr lang="en-US" sz="4000" dirty="0" err="1" smtClean="0"/>
              <a:t>tả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phần</a:t>
            </a:r>
            <a:r>
              <a:rPr lang="en-US" sz="4000" dirty="0" smtClean="0"/>
              <a:t> </a:t>
            </a:r>
            <a:r>
              <a:rPr lang="en-US" sz="4000" dirty="0" err="1" smtClean="0"/>
              <a:t>kiểm</a:t>
            </a:r>
            <a:r>
              <a:rPr lang="en-US" sz="4000" dirty="0" smtClean="0"/>
              <a:t> </a:t>
            </a:r>
            <a:r>
              <a:rPr lang="en-US" sz="4000" dirty="0" err="1" smtClean="0"/>
              <a:t>tra</a:t>
            </a:r>
            <a:r>
              <a:rPr lang="en-US" sz="4000" dirty="0" smtClean="0"/>
              <a:t> </a:t>
            </a:r>
            <a:r>
              <a:rPr lang="en-US" sz="4000" dirty="0" err="1" smtClean="0"/>
              <a:t>dữ</a:t>
            </a:r>
            <a:r>
              <a:rPr lang="en-US" sz="4000" dirty="0" smtClean="0"/>
              <a:t> </a:t>
            </a:r>
            <a:r>
              <a:rPr lang="en-US" sz="4000" dirty="0" err="1" smtClean="0"/>
              <a:t>liệu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form </a:t>
            </a:r>
            <a:r>
              <a:rPr lang="en-US" sz="4000" dirty="0" err="1" smtClean="0"/>
              <a:t>trên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Tại sao phải validation?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 App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validation, do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HTML input control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Windows App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Windows App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KeyPress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 app, do </a:t>
            </a:r>
            <a:r>
              <a:rPr lang="en-US" dirty="0" err="1" smtClean="0"/>
              <a:t>việc</a:t>
            </a:r>
            <a:r>
              <a:rPr lang="en-US" dirty="0" smtClean="0"/>
              <a:t> post back server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!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Thậm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client- side JavaScript, user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né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post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26152" cy="4495800"/>
          </a:xfrm>
        </p:spPr>
        <p:txBody>
          <a:bodyPr/>
          <a:lstStyle/>
          <a:p>
            <a:r>
              <a:rPr lang="en-US" i="1" dirty="0" smtClean="0"/>
              <a:t>Client side validation</a:t>
            </a:r>
          </a:p>
          <a:p>
            <a:pPr lvl="1"/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browser</a:t>
            </a:r>
          </a:p>
          <a:p>
            <a:pPr lvl="1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post back</a:t>
            </a:r>
          </a:p>
          <a:p>
            <a:r>
              <a:rPr lang="en-US" i="1" dirty="0" smtClean="0"/>
              <a:t>Server side validation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client side </a:t>
            </a:r>
            <a:r>
              <a:rPr lang="en-US" dirty="0" err="1" smtClean="0"/>
              <a:t>đã</a:t>
            </a:r>
            <a:r>
              <a:rPr lang="en-US" dirty="0" smtClean="0"/>
              <a:t> validation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check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.NET class</a:t>
            </a:r>
          </a:p>
          <a:p>
            <a:pPr lvl="2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260975" y="1524000"/>
            <a:ext cx="3509641" cy="4724400"/>
            <a:chOff x="5029200" y="1371600"/>
            <a:chExt cx="3509641" cy="4724400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5638800" y="2667000"/>
              <a:ext cx="1524000" cy="8382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</a:rPr>
                <a:t>Valid?</a:t>
              </a: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5638800" y="4038600"/>
              <a:ext cx="1524000" cy="8382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</a:rPr>
                <a:t>Valid?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5562600" y="1371600"/>
              <a:ext cx="1600200" cy="914400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 dirty="0" smtClean="0"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User </a:t>
              </a:r>
              <a:r>
                <a:rPr lang="en-US" sz="2000" dirty="0" err="1" smtClean="0"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nhập</a:t>
              </a:r>
              <a:r>
                <a:rPr lang="en-US" sz="2000" dirty="0" smtClean="0"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 eaLnBrk="0" hangingPunct="0"/>
              <a:r>
                <a:rPr lang="en-US" sz="2000" dirty="0" err="1" smtClean="0"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liệu</a:t>
              </a:r>
              <a:endParaRPr lang="en-US" sz="2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400800" y="2286000"/>
              <a:ext cx="0" cy="381000"/>
            </a:xfrm>
            <a:prstGeom prst="line">
              <a:avLst/>
            </a:prstGeom>
            <a:ln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086600" y="3098800"/>
              <a:ext cx="4619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solidFill>
                    <a:schemeClr val="tx1"/>
                  </a:solidFill>
                  <a:effectLst/>
                  <a:latin typeface="Arial Narrow" pitchFamily="34" charset="0"/>
                </a:rPr>
                <a:t>No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7086600" y="4470400"/>
              <a:ext cx="4619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chemeClr val="tx1"/>
                  </a:solidFill>
                  <a:effectLst/>
                  <a:latin typeface="Arial Narrow" pitchFamily="34" charset="0"/>
                </a:rPr>
                <a:t>No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400800" y="3479800"/>
              <a:ext cx="555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chemeClr val="tx1"/>
                  </a:solidFill>
                  <a:effectLst/>
                  <a:latin typeface="Arial Narrow" pitchFamily="34" charset="0"/>
                </a:rPr>
                <a:t>Yes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400800" y="4775200"/>
              <a:ext cx="555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chemeClr val="tx1"/>
                  </a:solidFill>
                  <a:effectLst/>
                  <a:latin typeface="Arial Narrow" pitchFamily="34" charset="0"/>
                </a:rPr>
                <a:t>Yes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400800" y="3505200"/>
              <a:ext cx="0" cy="533400"/>
            </a:xfrm>
            <a:prstGeom prst="line">
              <a:avLst/>
            </a:prstGeom>
            <a:ln>
              <a:headEnd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7162800" y="4463415"/>
              <a:ext cx="4572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620000" y="1933575"/>
              <a:ext cx="0" cy="25146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7162800" y="1933575"/>
              <a:ext cx="457200" cy="0"/>
            </a:xfrm>
            <a:prstGeom prst="line">
              <a:avLst/>
            </a:prstGeom>
            <a:ln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162800" y="3076575"/>
              <a:ext cx="4572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620000" y="1955800"/>
              <a:ext cx="91884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smtClean="0"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Thông </a:t>
              </a:r>
            </a:p>
            <a:p>
              <a:pPr algn="ctr" eaLnBrk="0" hangingPunct="0"/>
              <a:r>
                <a:rPr lang="en-US" sz="2000" smtClean="0"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điệp</a:t>
              </a:r>
            </a:p>
            <a:p>
              <a:pPr algn="ctr" eaLnBrk="0" hangingPunct="0"/>
              <a:r>
                <a:rPr lang="en-US" sz="2000" smtClean="0">
                  <a:latin typeface="Times New Roman" pitchFamily="18" charset="0"/>
                  <a:cs typeface="Times New Roman" pitchFamily="18" charset="0"/>
                </a:rPr>
                <a:t>lỗi</a:t>
              </a:r>
              <a:endParaRPr lang="en-US" sz="200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181600" y="3886200"/>
              <a:ext cx="3352800" cy="0"/>
            </a:xfrm>
            <a:prstGeom prst="line">
              <a:avLst/>
            </a:prstGeom>
            <a:ln w="34925" cmpd="dbl">
              <a:prstDash val="sysDot"/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5029200" y="3479800"/>
              <a:ext cx="762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Client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029200" y="3860800"/>
              <a:ext cx="833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Server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6400800" y="4876800"/>
              <a:ext cx="0" cy="533400"/>
            </a:xfrm>
            <a:prstGeom prst="line">
              <a:avLst/>
            </a:prstGeom>
            <a:ln>
              <a:headEnd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5334000" y="5410200"/>
              <a:ext cx="2133600" cy="68580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 smtClean="0">
                  <a:latin typeface="Times New Roman" pitchFamily="18" charset="0"/>
                  <a:cs typeface="Times New Roman" pitchFamily="18" charset="0"/>
                </a:rPr>
                <a:t>Web App xử lý</a:t>
              </a:r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 smtClean="0"/>
              <a:t>Cung</a:t>
            </a:r>
            <a:r>
              <a:rPr lang="en-US" sz="3200" dirty="0" smtClean="0"/>
              <a:t> </a:t>
            </a:r>
            <a:r>
              <a:rPr lang="en-US" sz="3200" dirty="0" err="1" smtClean="0"/>
              <a:t>cấp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đảm</a:t>
            </a:r>
            <a:r>
              <a:rPr lang="en-US" sz="3200" dirty="0" smtClean="0"/>
              <a:t> </a:t>
            </a:r>
            <a:r>
              <a:rPr lang="en-US" sz="3200" dirty="0" err="1" smtClean="0"/>
              <a:t>bảo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nhập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user </a:t>
            </a:r>
            <a:r>
              <a:rPr lang="en-US" sz="3200" dirty="0" err="1" smtClean="0"/>
              <a:t>luôn</a:t>
            </a:r>
            <a:r>
              <a:rPr lang="en-US" sz="3200" dirty="0" smtClean="0"/>
              <a:t> </a:t>
            </a:r>
            <a:r>
              <a:rPr lang="en-US" sz="3200" dirty="0" err="1" smtClean="0"/>
              <a:t>phù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yêu</a:t>
            </a:r>
            <a:r>
              <a:rPr lang="en-US" sz="3200" dirty="0" smtClean="0"/>
              <a:t> </a:t>
            </a:r>
            <a:r>
              <a:rPr lang="en-US" sz="3200" dirty="0" err="1" smtClean="0"/>
              <a:t>cầu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app!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lowchart: Punched Tape 5"/>
          <p:cNvSpPr/>
          <p:nvPr/>
        </p:nvSpPr>
        <p:spPr>
          <a:xfrm>
            <a:off x="4191000" y="3962400"/>
            <a:ext cx="4038600" cy="990600"/>
          </a:xfrm>
          <a:prstGeom prst="flowChartPunchedTap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Never trust user input!</a:t>
            </a:r>
            <a:endParaRPr lang="en-US" sz="2800" b="1" i="1" dirty="0"/>
          </a:p>
        </p:txBody>
      </p:sp>
      <p:pic>
        <p:nvPicPr>
          <p:cNvPr id="38914" name="Picture 2" descr="http://booleanblackbeltcom.c.presscdn.com/wp-content/uploads/2011/12/Be_Careful_This_Machine_Has_No_Brain_Use_Your_Ow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505200"/>
            <a:ext cx="24860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lnSpcReduction="10000"/>
          </a:bodyPr>
          <a:lstStyle/>
          <a:p>
            <a:pPr marL="571500" indent="-571500" algn="just">
              <a:lnSpc>
                <a:spcPct val="90000"/>
              </a:lnSpc>
            </a:pPr>
            <a:r>
              <a:rPr lang="en-US" i="1" dirty="0" err="1" smtClean="0">
                <a:solidFill>
                  <a:srgbClr val="FF0000"/>
                </a:solidFill>
              </a:rPr>
              <a:t>RequiredFieldValidator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endParaRPr lang="en-US" dirty="0" smtClean="0"/>
          </a:p>
          <a:p>
            <a:pPr marL="571500" indent="-571500" algn="just">
              <a:lnSpc>
                <a:spcPct val="90000"/>
              </a:lnSpc>
            </a:pPr>
            <a:r>
              <a:rPr lang="en-US" i="1" dirty="0" err="1" smtClean="0">
                <a:solidFill>
                  <a:srgbClr val="FF0000"/>
                </a:solidFill>
              </a:rPr>
              <a:t>RangeValidator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marL="571500" indent="-571500" algn="just">
              <a:lnSpc>
                <a:spcPct val="90000"/>
              </a:lnSpc>
            </a:pPr>
            <a:r>
              <a:rPr lang="en-US" i="1" dirty="0" err="1" smtClean="0">
                <a:solidFill>
                  <a:srgbClr val="FF0000"/>
                </a:solidFill>
              </a:rPr>
              <a:t>CompareValidator</a:t>
            </a:r>
            <a:r>
              <a:rPr lang="en-US" dirty="0" smtClean="0"/>
              <a:t>: 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control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marL="571500" indent="-571500" algn="just">
              <a:lnSpc>
                <a:spcPct val="90000"/>
              </a:lnSpc>
            </a:pPr>
            <a:r>
              <a:rPr lang="en-US" i="1" dirty="0" err="1" smtClean="0">
                <a:solidFill>
                  <a:srgbClr val="FF0000"/>
                </a:solidFill>
              </a:rPr>
              <a:t>RegularExpressionValidator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marL="571500" indent="-571500" algn="just">
              <a:lnSpc>
                <a:spcPct val="90000"/>
              </a:lnSpc>
            </a:pPr>
            <a:r>
              <a:rPr lang="en-US" i="1" dirty="0" err="1" smtClean="0">
                <a:solidFill>
                  <a:srgbClr val="FF0000"/>
                </a:solidFill>
              </a:rPr>
              <a:t>CustomValidator</a:t>
            </a:r>
            <a:r>
              <a:rPr lang="en-US" i="1" dirty="0" smtClean="0"/>
              <a:t>: </a:t>
            </a:r>
            <a:r>
              <a:rPr lang="en-US" i="1" dirty="0" err="1" smtClean="0"/>
              <a:t>cho</a:t>
            </a:r>
            <a:r>
              <a:rPr lang="en-US" i="1" dirty="0" smtClean="0"/>
              <a:t> </a:t>
            </a:r>
            <a:r>
              <a:rPr lang="en-US" i="1" dirty="0" err="1" smtClean="0"/>
              <a:t>phép</a:t>
            </a:r>
            <a:r>
              <a:rPr lang="en-US" i="1" dirty="0" smtClean="0"/>
              <a:t> </a:t>
            </a:r>
            <a:r>
              <a:rPr lang="en-US" i="1" dirty="0" err="1" smtClean="0"/>
              <a:t>kiểm</a:t>
            </a:r>
            <a:r>
              <a:rPr lang="en-US" i="1" dirty="0" smtClean="0"/>
              <a:t> </a:t>
            </a:r>
            <a:r>
              <a:rPr lang="en-US" i="1" dirty="0" err="1" smtClean="0"/>
              <a:t>tra</a:t>
            </a:r>
            <a:r>
              <a:rPr lang="en-US" i="1" dirty="0" smtClean="0"/>
              <a:t> </a:t>
            </a:r>
            <a:r>
              <a:rPr lang="en-US" i="1" dirty="0" err="1" smtClean="0"/>
              <a:t>nâng</a:t>
            </a:r>
            <a:r>
              <a:rPr lang="en-US" i="1" dirty="0" smtClean="0"/>
              <a:t> </a:t>
            </a:r>
            <a:r>
              <a:rPr lang="en-US" i="1" dirty="0" err="1" smtClean="0"/>
              <a:t>cao</a:t>
            </a:r>
            <a:r>
              <a:rPr lang="en-US" i="1" dirty="0" smtClean="0"/>
              <a:t> ở server, check </a:t>
            </a:r>
            <a:r>
              <a:rPr lang="en-US" i="1" dirty="0" err="1" smtClean="0"/>
              <a:t>dữ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database…</a:t>
            </a:r>
          </a:p>
          <a:p>
            <a:pPr marL="571500" indent="-571500" algn="just">
              <a:lnSpc>
                <a:spcPct val="90000"/>
              </a:lnSpc>
            </a:pPr>
            <a:r>
              <a:rPr lang="en-US" i="1" dirty="0" err="1" smtClean="0">
                <a:solidFill>
                  <a:srgbClr val="00B050"/>
                </a:solidFill>
              </a:rPr>
              <a:t>ValidationSummary</a:t>
            </a:r>
            <a:r>
              <a:rPr lang="en-US" i="1" dirty="0" smtClean="0"/>
              <a:t>: </a:t>
            </a:r>
            <a:r>
              <a:rPr lang="en-US" i="1" dirty="0" err="1" smtClean="0"/>
              <a:t>hiển</a:t>
            </a:r>
            <a:r>
              <a:rPr lang="en-US" i="1" dirty="0" smtClean="0"/>
              <a:t> </a:t>
            </a:r>
            <a:r>
              <a:rPr lang="en-US" i="1" dirty="0" err="1" smtClean="0"/>
              <a:t>thị</a:t>
            </a:r>
            <a:r>
              <a:rPr lang="en-US" i="1" dirty="0" smtClean="0"/>
              <a:t> </a:t>
            </a:r>
            <a:r>
              <a:rPr lang="en-US" i="1" dirty="0" err="1" smtClean="0"/>
              <a:t>lỗi</a:t>
            </a:r>
            <a:r>
              <a:rPr lang="en-US" i="1" dirty="0" smtClean="0"/>
              <a:t> </a:t>
            </a:r>
            <a:r>
              <a:rPr lang="en-US" i="1" dirty="0" err="1" smtClean="0"/>
              <a:t>hoặc</a:t>
            </a:r>
            <a:r>
              <a:rPr lang="en-US" i="1" dirty="0" smtClean="0"/>
              <a:t> chi </a:t>
            </a:r>
            <a:r>
              <a:rPr lang="en-US" i="1" dirty="0" err="1" smtClean="0"/>
              <a:t>tiết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lỗi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Mỗi</a:t>
            </a:r>
            <a:r>
              <a:rPr lang="en-US" dirty="0" smtClean="0"/>
              <a:t> validation control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 input control</a:t>
            </a:r>
          </a:p>
          <a:p>
            <a:pPr algn="just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validation control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control</a:t>
            </a:r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RangeValidator</a:t>
            </a:r>
            <a:r>
              <a:rPr lang="en-US" dirty="0" smtClean="0"/>
              <a:t>, </a:t>
            </a:r>
            <a:r>
              <a:rPr lang="en-US" dirty="0" err="1" smtClean="0"/>
              <a:t>CompareValidator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RegularExpressionValidator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control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do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!</a:t>
            </a:r>
          </a:p>
          <a:p>
            <a:pPr algn="just"/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RequiredFieldValidator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control!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Quá trình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automatic validation, user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page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algn="just"/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browser,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focus,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script </a:t>
            </a:r>
            <a:r>
              <a:rPr lang="en-US" dirty="0" err="1" smtClean="0"/>
              <a:t>phía</a:t>
            </a:r>
            <a:r>
              <a:rPr lang="en-US" dirty="0" smtClean="0"/>
              <a:t> client!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st Diagra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List Diagram</Template>
  <TotalTime>3957</TotalTime>
  <Words>2133</Words>
  <Application>Microsoft Office PowerPoint</Application>
  <PresentationFormat>On-screen Show (4:3)</PresentationFormat>
  <Paragraphs>390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List Diagram</vt:lpstr>
      <vt:lpstr>Validation Control</vt:lpstr>
      <vt:lpstr>Nội dung</vt:lpstr>
      <vt:lpstr>Tại sao phải validation?</vt:lpstr>
      <vt:lpstr>Tại sao phải validation?</vt:lpstr>
      <vt:lpstr>Validation control</vt:lpstr>
      <vt:lpstr>Validation control</vt:lpstr>
      <vt:lpstr>Validation control</vt:lpstr>
      <vt:lpstr>Validation control</vt:lpstr>
      <vt:lpstr>Quá trình validation</vt:lpstr>
      <vt:lpstr>Quá trình validation</vt:lpstr>
      <vt:lpstr>Quá trình validation</vt:lpstr>
      <vt:lpstr>Các thuộc tính chung</vt:lpstr>
      <vt:lpstr>RequiredFieldValidator</vt:lpstr>
      <vt:lpstr>RequiredFieldValidator</vt:lpstr>
      <vt:lpstr>RequiredFieldValidator</vt:lpstr>
      <vt:lpstr>CompareValidator</vt:lpstr>
      <vt:lpstr>CompareValidator</vt:lpstr>
      <vt:lpstr>CompareValidator</vt:lpstr>
      <vt:lpstr>CompareValidator</vt:lpstr>
      <vt:lpstr>RangeValidator</vt:lpstr>
      <vt:lpstr>RangeValidator</vt:lpstr>
      <vt:lpstr>RangeValidator</vt:lpstr>
      <vt:lpstr>RegularExpressionValidator</vt:lpstr>
      <vt:lpstr>RegularExpressionValidator</vt:lpstr>
      <vt:lpstr>RegularExpressionValidator</vt:lpstr>
      <vt:lpstr>RegularExpressionValidator</vt:lpstr>
      <vt:lpstr>CustomValidator </vt:lpstr>
      <vt:lpstr>CustomValidator</vt:lpstr>
      <vt:lpstr>CustomValidator</vt:lpstr>
      <vt:lpstr>CustomValidator</vt:lpstr>
      <vt:lpstr>CustomValidator</vt:lpstr>
      <vt:lpstr>CustomValidator</vt:lpstr>
      <vt:lpstr>ValidationSummary</vt:lpstr>
      <vt:lpstr>Demo sử dụng validation control</vt:lpstr>
      <vt:lpstr>Demo sử dụng validation control</vt:lpstr>
      <vt:lpstr>Demo sử dụng validation control</vt:lpstr>
      <vt:lpstr>Demo sử dụng validation control</vt:lpstr>
      <vt:lpstr>Demo sử dụng validation control</vt:lpstr>
      <vt:lpstr>Bài tập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Diagram NGUYỄN HÀ GIANG</dc:title>
  <dc:creator>Ha Giang</dc:creator>
  <cp:lastModifiedBy>Khoa CNTT</cp:lastModifiedBy>
  <cp:revision>80</cp:revision>
  <dcterms:created xsi:type="dcterms:W3CDTF">2009-10-01T08:40:04Z</dcterms:created>
  <dcterms:modified xsi:type="dcterms:W3CDTF">2019-03-11T00:25:35Z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TC300006221033</vt:lpwstr>
  </property>
</Properties>
</file>