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004" y="-4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25E53-358B-4523-AB84-CC6FDA85FA4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9F8-D826-47D0-9448-6C3D0D08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5589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62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798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5071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72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336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4487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038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6480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298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1500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Làm quen </a:t>
            </a:r>
            <a:r>
              <a:rPr lang="en-US" spc="-180" smtClean="0"/>
              <a:t>với </a:t>
            </a:r>
            <a:r>
              <a:rPr lang="en-US" spc="-195" smtClean="0"/>
              <a:t>lập </a:t>
            </a:r>
            <a:r>
              <a:rPr lang="en-US" spc="-5" smtClean="0"/>
              <a:t>trình CSDL</a:t>
            </a:r>
            <a:r>
              <a:rPr lang="en-US" spc="-30" smtClean="0"/>
              <a:t> ASP.NET</a:t>
            </a:r>
            <a:endParaRPr lang="en-US"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79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5.png"/><Relationship Id="rId7" Type="http://schemas.openxmlformats.org/officeDocument/2006/relationships/image" Target="../media/image45.jpg"/><Relationship Id="rId12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24.png"/><Relationship Id="rId10" Type="http://schemas.openxmlformats.org/officeDocument/2006/relationships/image" Target="../media/image47.png"/><Relationship Id="rId4" Type="http://schemas.openxmlformats.org/officeDocument/2006/relationships/image" Target="../media/image23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jpg"/><Relationship Id="rId10" Type="http://schemas.openxmlformats.org/officeDocument/2006/relationships/image" Target="../media/image62.png"/><Relationship Id="rId4" Type="http://schemas.openxmlformats.org/officeDocument/2006/relationships/image" Target="../media/image57.jp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6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29.png"/><Relationship Id="rId10" Type="http://schemas.openxmlformats.org/officeDocument/2006/relationships/image" Target="../media/image78.png"/><Relationship Id="rId4" Type="http://schemas.openxmlformats.org/officeDocument/2006/relationships/image" Target="../media/image15.png"/><Relationship Id="rId9" Type="http://schemas.openxmlformats.org/officeDocument/2006/relationships/image" Target="../media/image77.png"/><Relationship Id="rId1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46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jpg"/><Relationship Id="rId13" Type="http://schemas.openxmlformats.org/officeDocument/2006/relationships/image" Target="../media/image94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29.png"/><Relationship Id="rId5" Type="http://schemas.openxmlformats.org/officeDocument/2006/relationships/image" Target="../media/image87.png"/><Relationship Id="rId10" Type="http://schemas.openxmlformats.org/officeDocument/2006/relationships/image" Target="../media/image92.jpg"/><Relationship Id="rId4" Type="http://schemas.openxmlformats.org/officeDocument/2006/relationships/image" Target="../media/image86.jpg"/><Relationship Id="rId9" Type="http://schemas.openxmlformats.org/officeDocument/2006/relationships/image" Target="../media/image91.png"/><Relationship Id="rId1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12" Type="http://schemas.openxmlformats.org/officeDocument/2006/relationships/image" Target="../media/image10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.png"/><Relationship Id="rId5" Type="http://schemas.openxmlformats.org/officeDocument/2006/relationships/image" Target="../media/image52.png"/><Relationship Id="rId10" Type="http://schemas.openxmlformats.org/officeDocument/2006/relationships/image" Target="../media/image100.jpg"/><Relationship Id="rId4" Type="http://schemas.openxmlformats.org/officeDocument/2006/relationships/image" Target="../media/image96.png"/><Relationship Id="rId9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7.png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10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64.png"/><Relationship Id="rId4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jpg"/><Relationship Id="rId3" Type="http://schemas.openxmlformats.org/officeDocument/2006/relationships/image" Target="../media/image113.jp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jpg"/><Relationship Id="rId11" Type="http://schemas.openxmlformats.org/officeDocument/2006/relationships/image" Target="../media/image120.jpg"/><Relationship Id="rId5" Type="http://schemas.openxmlformats.org/officeDocument/2006/relationships/image" Target="../media/image115.jpg"/><Relationship Id="rId10" Type="http://schemas.openxmlformats.org/officeDocument/2006/relationships/image" Target="../media/image6.png"/><Relationship Id="rId4" Type="http://schemas.openxmlformats.org/officeDocument/2006/relationships/image" Target="../media/image114.jpg"/><Relationship Id="rId9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2.png"/><Relationship Id="rId4" Type="http://schemas.openxmlformats.org/officeDocument/2006/relationships/image" Target="../media/image12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8.png"/><Relationship Id="rId7" Type="http://schemas.openxmlformats.org/officeDocument/2006/relationships/image" Target="../media/image1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4.png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64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4.png"/><Relationship Id="rId7" Type="http://schemas.openxmlformats.org/officeDocument/2006/relationships/image" Target="../media/image131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5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4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3.png"/><Relationship Id="rId5" Type="http://schemas.openxmlformats.org/officeDocument/2006/relationships/image" Target="../media/image138.jpg"/><Relationship Id="rId10" Type="http://schemas.openxmlformats.org/officeDocument/2006/relationships/image" Target="../media/image29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5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30.png"/><Relationship Id="rId7" Type="http://schemas.openxmlformats.org/officeDocument/2006/relationships/image" Target="../media/image15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23.png"/><Relationship Id="rId4" Type="http://schemas.openxmlformats.org/officeDocument/2006/relationships/image" Target="../media/image156.png"/><Relationship Id="rId9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828800" y="2209800"/>
            <a:ext cx="72390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00000"/>
              </a:lnSpc>
              <a:spcBef>
                <a:spcPts val="95"/>
              </a:spcBef>
            </a:pPr>
            <a:r>
              <a:rPr sz="4800" spc="-10">
                <a:solidFill>
                  <a:srgbClr val="00AFEF"/>
                </a:solidFill>
                <a:latin typeface="Tahoma"/>
                <a:cs typeface="Tahoma"/>
              </a:rPr>
              <a:t>Bài</a:t>
            </a:r>
            <a:r>
              <a:rPr sz="4800" spc="-95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lang="en-US" sz="4800" spc="-10" dirty="0">
                <a:solidFill>
                  <a:srgbClr val="00AFEF"/>
                </a:solidFill>
                <a:latin typeface="Tahoma"/>
                <a:cs typeface="Tahoma"/>
              </a:rPr>
              <a:t>5</a:t>
            </a:r>
            <a:r>
              <a:rPr sz="4800" spc="-10" smtClean="0">
                <a:solidFill>
                  <a:srgbClr val="00AFEF"/>
                </a:solidFill>
                <a:latin typeface="Tahoma"/>
                <a:cs typeface="Tahoma"/>
              </a:rPr>
              <a:t>:  </a:t>
            </a:r>
            <a:r>
              <a:rPr sz="4800" dirty="0">
                <a:solidFill>
                  <a:srgbClr val="001F60"/>
                </a:solidFill>
                <a:latin typeface="Tahoma"/>
                <a:cs typeface="Tahoma"/>
              </a:rPr>
              <a:t>Làm quen với lập trình CSDL ASP.NET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1391912" y="3810000"/>
            <a:ext cx="8636800" cy="5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771157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360" y="2583555"/>
            <a:ext cx="108658" cy="113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2978723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156" y="3385823"/>
            <a:ext cx="131827" cy="149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8149" y="3783772"/>
            <a:ext cx="103480" cy="102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1700" y="304800"/>
            <a:ext cx="8061102" cy="1129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8">
              <a:lnSpc>
                <a:spcPct val="100000"/>
              </a:lnSpc>
              <a:spcBef>
                <a:spcPts val="95"/>
              </a:spcBef>
            </a:pPr>
            <a:r>
              <a:rPr/>
              <a:t>Demo  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Truy </a:t>
            </a:r>
            <a:r>
              <a:rPr dirty="0"/>
              <a:t>cập CSDL sử dụng kiến trúc kết nối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6695999" y="2359698"/>
            <a:ext cx="2891459" cy="15262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5975" y="4149697"/>
            <a:ext cx="115655" cy="114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5975" y="4515635"/>
            <a:ext cx="115655" cy="1143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6600" y="4881565"/>
            <a:ext cx="150660" cy="160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5975" y="5284073"/>
            <a:ext cx="115655" cy="114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5975" y="5650012"/>
            <a:ext cx="115655" cy="114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5975" y="6317826"/>
            <a:ext cx="115655" cy="1189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0389" y="1628849"/>
            <a:ext cx="8777011" cy="5262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675" marR="3251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Truy xuất CSDL và hiển thị thông tin lên một điều khiển  drop-down list</a:t>
            </a:r>
            <a:endParaRPr sz="2400">
              <a:latin typeface="Tahoma"/>
              <a:cs typeface="Tahoma"/>
            </a:endParaRPr>
          </a:p>
          <a:p>
            <a:pPr marL="44767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Nội dung demo</a:t>
            </a:r>
            <a:endParaRPr sz="2400">
              <a:latin typeface="Tahoma"/>
              <a:cs typeface="Tahoma"/>
            </a:endParaRPr>
          </a:p>
          <a:p>
            <a:pPr marL="847725" marR="2658745">
              <a:lnSpc>
                <a:spcPts val="3170"/>
              </a:lnSpc>
              <a:spcBef>
                <a:spcPts val="190"/>
              </a:spcBef>
            </a:pPr>
            <a:r>
              <a:rPr sz="2200" dirty="0">
                <a:latin typeface="Tahoma"/>
                <a:cs typeface="Tahoma"/>
              </a:rPr>
              <a:t>Tạo chuỗi kết nối trong file web.config  Khai báo các đối tượng</a:t>
            </a:r>
            <a:endParaRPr sz="2200">
              <a:latin typeface="Tahoma"/>
              <a:cs typeface="Tahoma"/>
            </a:endParaRPr>
          </a:p>
          <a:p>
            <a:pPr marL="1246505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Tahoma"/>
                <a:cs typeface="Tahoma"/>
              </a:rPr>
              <a:t>Đối  tượng Connection</a:t>
            </a:r>
            <a:endParaRPr sz="2000">
              <a:latin typeface="Tahoma"/>
              <a:cs typeface="Tahoma"/>
            </a:endParaRPr>
          </a:p>
          <a:p>
            <a:pPr marL="1246505" marR="4486910">
              <a:lnSpc>
                <a:spcPct val="120100"/>
              </a:lnSpc>
            </a:pPr>
            <a:r>
              <a:rPr sz="2000" dirty="0">
                <a:latin typeface="Tahoma"/>
                <a:cs typeface="Tahoma"/>
              </a:rPr>
              <a:t>Đối tượng </a:t>
            </a:r>
            <a:r>
              <a:rPr sz="2000">
                <a:latin typeface="Tahoma"/>
                <a:cs typeface="Tahoma"/>
              </a:rPr>
              <a:t>Command  </a:t>
            </a:r>
            <a:endParaRPr lang="en-US" sz="2000" smtClean="0">
              <a:latin typeface="Tahoma"/>
              <a:cs typeface="Tahoma"/>
            </a:endParaRPr>
          </a:p>
          <a:p>
            <a:pPr marL="1246505" marR="4486910">
              <a:lnSpc>
                <a:spcPct val="120100"/>
              </a:lnSpc>
            </a:pPr>
            <a:r>
              <a:rPr sz="2000" smtClean="0">
                <a:latin typeface="Tahoma"/>
                <a:cs typeface="Tahoma"/>
              </a:rPr>
              <a:t>Đối </a:t>
            </a:r>
            <a:r>
              <a:rPr sz="2000" dirty="0">
                <a:latin typeface="Tahoma"/>
                <a:cs typeface="Tahoma"/>
              </a:rPr>
              <a:t>tượng DataReader</a:t>
            </a:r>
            <a:endParaRPr sz="2000">
              <a:latin typeface="Tahoma"/>
              <a:cs typeface="Tahoma"/>
            </a:endParaRPr>
          </a:p>
          <a:p>
            <a:pPr marL="847725">
              <a:lnSpc>
                <a:spcPct val="100000"/>
              </a:lnSpc>
              <a:spcBef>
                <a:spcPts val="520"/>
              </a:spcBef>
            </a:pPr>
            <a:r>
              <a:rPr sz="2200" dirty="0">
                <a:latin typeface="Tahoma"/>
                <a:cs typeface="Tahoma"/>
              </a:rPr>
              <a:t>Mở kết nối tới CSDL và truy xuất thông tin</a:t>
            </a:r>
            <a:endParaRPr sz="2200">
              <a:latin typeface="Tahoma"/>
              <a:cs typeface="Tahoma"/>
            </a:endParaRPr>
          </a:p>
          <a:p>
            <a:pPr marL="1246505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ahoma"/>
                <a:cs typeface="Tahoma"/>
              </a:rPr>
              <a:t>Mở đối tượng kết nối</a:t>
            </a:r>
            <a:endParaRPr sz="2000">
              <a:latin typeface="Tahoma"/>
              <a:cs typeface="Tahoma"/>
            </a:endParaRPr>
          </a:p>
          <a:p>
            <a:pPr marL="1246505" marR="32194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ahoma"/>
                <a:cs typeface="Tahoma"/>
              </a:rPr>
              <a:t>Gọi ExecuteReader() trên đối tượng Command đã được cấu  hình.</a:t>
            </a:r>
            <a:endParaRPr sz="2000">
              <a:latin typeface="Tahoma"/>
              <a:cs typeface="Tahoma"/>
            </a:endParaRPr>
          </a:p>
          <a:p>
            <a:pPr marL="124650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ahoma"/>
                <a:cs typeface="Tahoma"/>
              </a:rPr>
              <a:t>Xử lý mỗi mẫu tin sử dụng phương thức Read</a:t>
            </a:r>
            <a:r>
              <a:rPr sz="2000">
                <a:latin typeface="Tahoma"/>
                <a:cs typeface="Tahoma"/>
              </a:rPr>
              <a:t>() </a:t>
            </a:r>
            <a:r>
              <a:rPr sz="2000" smtClean="0">
                <a:latin typeface="Tahoma"/>
                <a:cs typeface="Tahoma"/>
              </a:rPr>
              <a:t>của</a:t>
            </a:r>
            <a:r>
              <a:rPr lang="en-US" sz="2000" smtClean="0">
                <a:latin typeface="Tahoma"/>
                <a:cs typeface="Tahoma"/>
              </a:rPr>
              <a:t> </a:t>
            </a:r>
            <a:r>
              <a:rPr sz="2000" smtClean="0">
                <a:uFill>
                  <a:solidFill>
                    <a:srgbClr val="7E7E7E"/>
                  </a:solidFill>
                </a:uFill>
                <a:latin typeface="Tahoma"/>
                <a:cs typeface="Tahoma"/>
              </a:rPr>
              <a:t>DataReader.</a:t>
            </a:r>
            <a:endParaRPr lang="en-US" sz="2000" smtClean="0">
              <a:uFill>
                <a:solidFill>
                  <a:srgbClr val="7E7E7E"/>
                </a:solidFill>
              </a:uFill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233805" algn="l"/>
                <a:tab pos="8217534" algn="l"/>
              </a:tabLst>
            </a:pPr>
            <a:r>
              <a:rPr sz="2000" spc="-30" dirty="0">
                <a:uFill>
                  <a:solidFill>
                    <a:srgbClr val="7E7E7E"/>
                  </a:solidFill>
                </a:uFill>
                <a:latin typeface="Tahoma"/>
                <a:cs typeface="Tahoma"/>
              </a:rPr>
              <a:t>	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95999" y="3884401"/>
            <a:ext cx="2891459" cy="858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66800" y="1981200"/>
            <a:ext cx="108930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5056" y="252224"/>
            <a:ext cx="7967745" cy="1129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00000"/>
              </a:lnSpc>
              <a:spcBef>
                <a:spcPts val="95"/>
              </a:spcBef>
            </a:pPr>
            <a:r>
              <a:rPr smtClean="0"/>
              <a:t>Demo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Truy </a:t>
            </a:r>
            <a:r>
              <a:rPr dirty="0"/>
              <a:t>cập CSDL sử dụng kiến trúc kết nối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3911" y="4724400"/>
            <a:ext cx="86553" cy="105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0678" y="1905000"/>
            <a:ext cx="8755322" cy="3261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Tạo chuỗi kết nối trong file </a:t>
            </a:r>
            <a:r>
              <a:rPr sz="1600" b="1" dirty="0">
                <a:latin typeface="Tahoma"/>
                <a:cs typeface="Tahoma"/>
              </a:rPr>
              <a:t>web.config</a:t>
            </a:r>
            <a:endParaRPr sz="1600" b="1">
              <a:latin typeface="Tahoma"/>
              <a:cs typeface="Tahoma"/>
            </a:endParaRPr>
          </a:p>
          <a:p>
            <a:pPr marL="240665">
              <a:lnSpc>
                <a:spcPct val="100000"/>
              </a:lnSpc>
              <a:spcBef>
                <a:spcPts val="15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dirty="0">
                <a:solidFill>
                  <a:srgbClr val="A31515"/>
                </a:solidFill>
                <a:latin typeface="Arial"/>
                <a:cs typeface="Arial"/>
              </a:rPr>
              <a:t>connectionStrings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123315" marR="2327275" indent="-492125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dirty="0">
                <a:solidFill>
                  <a:srgbClr val="A31515"/>
                </a:solidFill>
                <a:latin typeface="Arial"/>
                <a:cs typeface="Arial"/>
              </a:rPr>
              <a:t>add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="HalloweenConnectionString</a:t>
            </a:r>
            <a:r>
              <a:rPr sz="1600">
                <a:solidFill>
                  <a:srgbClr val="0000FF"/>
                </a:solidFill>
                <a:latin typeface="Arial"/>
                <a:cs typeface="Arial"/>
              </a:rPr>
              <a:t>"  </a:t>
            </a:r>
            <a:endParaRPr lang="en-US" sz="160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123315" marR="2327275" indent="-492125">
              <a:lnSpc>
                <a:spcPct val="100000"/>
              </a:lnSpc>
            </a:pP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Arial"/>
                <a:cs typeface="Arial"/>
              </a:rPr>
              <a:t>      </a:t>
            </a:r>
            <a:r>
              <a:rPr sz="1600" smtClean="0">
                <a:solidFill>
                  <a:srgbClr val="FF0000"/>
                </a:solidFill>
                <a:latin typeface="Arial"/>
                <a:cs typeface="Arial"/>
              </a:rPr>
              <a:t>connectionString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60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1600" smtClean="0">
                <a:solidFill>
                  <a:srgbClr val="0000FF"/>
                </a:solidFill>
                <a:latin typeface="Arial"/>
                <a:cs typeface="Arial"/>
              </a:rPr>
              <a:t>Source=HAHA\SQLEXPRESS;Initial</a:t>
            </a:r>
            <a:r>
              <a:rPr lang="en-US" sz="160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mtClean="0">
                <a:solidFill>
                  <a:srgbClr val="0000FF"/>
                </a:solidFill>
                <a:latin typeface="Arial"/>
                <a:cs typeface="Arial"/>
              </a:rPr>
              <a:t>Catalog=Halloween;Integrated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Security=True" 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providerName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="System.Data.SqlClient"/&gt;</a:t>
            </a:r>
            <a:endParaRPr sz="16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dirty="0">
                <a:solidFill>
                  <a:srgbClr val="A31515"/>
                </a:solidFill>
                <a:latin typeface="Arial"/>
                <a:cs typeface="Arial"/>
              </a:rPr>
              <a:t>connectionStrings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Khai báo một thuộc tính trong lớp code-behind để lấy thông tin chuỗi kết nối</a:t>
            </a:r>
            <a:endParaRPr sz="1600">
              <a:latin typeface="Arial"/>
              <a:cs typeface="Arial"/>
            </a:endParaRPr>
          </a:p>
          <a:p>
            <a:pPr marL="12700" marR="5080" indent="97155">
              <a:lnSpc>
                <a:spcPct val="100000"/>
              </a:lnSpc>
              <a:spcBef>
                <a:spcPts val="81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private string connectionString =  </a:t>
            </a:r>
            <a:r>
              <a:rPr sz="1600" dirty="0">
                <a:solidFill>
                  <a:srgbClr val="2A90AF"/>
                </a:solidFill>
                <a:latin typeface="Arial"/>
                <a:cs typeface="Arial"/>
              </a:rPr>
              <a:t>WebConfigurationManager.ConnectionStrings[</a:t>
            </a:r>
            <a:r>
              <a:rPr sz="1600" dirty="0">
                <a:solidFill>
                  <a:srgbClr val="A31515"/>
                </a:solidFill>
                <a:latin typeface="Arial"/>
                <a:cs typeface="Arial"/>
              </a:rPr>
              <a:t>"HalloweenConnectionString"].ConnectionString;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922109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5506" y="1781326"/>
            <a:ext cx="81132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Khai báo các đối tượng Connection, Command,  DataReader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9191" y="259496"/>
            <a:ext cx="7983610" cy="1129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8">
              <a:lnSpc>
                <a:spcPct val="100000"/>
              </a:lnSpc>
              <a:spcBef>
                <a:spcPts val="95"/>
              </a:spcBef>
            </a:pPr>
            <a:r>
              <a:rPr smtClean="0"/>
              <a:t>Demo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 </a:t>
            </a:r>
            <a:r>
              <a:rPr dirty="0"/>
              <a:t>Truy cập CSDL sử dụng kiến trúc kết nối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456545" y="3884401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3430586"/>
                </a:move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lnTo>
                  <a:pt x="0" y="34305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9191" y="2458294"/>
            <a:ext cx="8836809" cy="396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00FF"/>
                </a:solidFill>
                <a:cs typeface="Arial"/>
              </a:rPr>
              <a:t>private void FillDdlCategories()</a:t>
            </a:r>
            <a:endParaRPr sz="1600">
              <a:cs typeface="Arial"/>
            </a:endParaRPr>
          </a:p>
          <a:p>
            <a:pPr marL="58738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cs typeface="Arial"/>
              </a:rPr>
              <a:t>{</a:t>
            </a:r>
            <a:endParaRPr sz="1600">
              <a:cs typeface="Arial"/>
            </a:endParaRPr>
          </a:p>
          <a:p>
            <a:pPr marL="797560">
              <a:lnSpc>
                <a:spcPts val="1650"/>
              </a:lnSpc>
            </a:pPr>
            <a:r>
              <a:rPr sz="1600" dirty="0">
                <a:solidFill>
                  <a:srgbClr val="0000FF"/>
                </a:solidFill>
                <a:cs typeface="Arial"/>
              </a:rPr>
              <a:t>ddlCategories.Items.Clear();</a:t>
            </a:r>
            <a:endParaRPr sz="1600">
              <a:cs typeface="Arial"/>
            </a:endParaRPr>
          </a:p>
          <a:p>
            <a:pPr marL="797560">
              <a:lnSpc>
                <a:spcPts val="1650"/>
              </a:lnSpc>
            </a:pPr>
            <a:r>
              <a:rPr sz="1600" dirty="0">
                <a:solidFill>
                  <a:srgbClr val="008000"/>
                </a:solidFill>
                <a:cs typeface="Arial"/>
              </a:rPr>
              <a:t>//Đ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ị</a:t>
            </a:r>
            <a:r>
              <a:rPr sz="1600" dirty="0">
                <a:solidFill>
                  <a:srgbClr val="008000"/>
                </a:solidFill>
                <a:cs typeface="Arial"/>
              </a:rPr>
              <a:t>nh nghĩa câu l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ệ</a:t>
            </a:r>
            <a:r>
              <a:rPr sz="1600" dirty="0">
                <a:solidFill>
                  <a:srgbClr val="008000"/>
                </a:solidFill>
                <a:cs typeface="Arial"/>
              </a:rPr>
              <a:t>nh SQL</a:t>
            </a:r>
            <a:endParaRPr sz="1600">
              <a:cs typeface="Arial"/>
            </a:endParaRPr>
          </a:p>
          <a:p>
            <a:pPr marL="797560">
              <a:lnSpc>
                <a:spcPct val="100000"/>
              </a:lnSpc>
              <a:spcBef>
                <a:spcPts val="60"/>
              </a:spcBef>
            </a:pPr>
            <a:r>
              <a:rPr sz="1600" dirty="0">
                <a:solidFill>
                  <a:srgbClr val="0000FF"/>
                </a:solidFill>
                <a:cs typeface="Arial"/>
              </a:rPr>
              <a:t>string selectSQL = </a:t>
            </a:r>
            <a:r>
              <a:rPr sz="1600" dirty="0">
                <a:solidFill>
                  <a:srgbClr val="A31515"/>
                </a:solidFill>
                <a:cs typeface="Arial"/>
              </a:rPr>
              <a:t>"SELECT CategoryID, LongName  FROM Categories";</a:t>
            </a:r>
            <a:endParaRPr sz="1600"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cs typeface="Times New Roman"/>
            </a:endParaRPr>
          </a:p>
          <a:p>
            <a:pPr marL="797560">
              <a:lnSpc>
                <a:spcPct val="100000"/>
              </a:lnSpc>
            </a:pPr>
            <a:r>
              <a:rPr sz="1600" dirty="0">
                <a:solidFill>
                  <a:srgbClr val="008000"/>
                </a:solidFill>
                <a:cs typeface="Arial"/>
              </a:rPr>
              <a:t>// Đ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ị</a:t>
            </a:r>
            <a:r>
              <a:rPr sz="1600" dirty="0">
                <a:solidFill>
                  <a:srgbClr val="008000"/>
                </a:solidFill>
                <a:cs typeface="Arial"/>
              </a:rPr>
              <a:t>nh nghĩa đ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ố</a:t>
            </a:r>
            <a:r>
              <a:rPr sz="1600" dirty="0">
                <a:solidFill>
                  <a:srgbClr val="008000"/>
                </a:solidFill>
                <a:cs typeface="Arial"/>
              </a:rPr>
              <a:t>i t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ượ</a:t>
            </a:r>
            <a:r>
              <a:rPr sz="1600" dirty="0">
                <a:solidFill>
                  <a:srgbClr val="008000"/>
                </a:solidFill>
                <a:cs typeface="Arial"/>
              </a:rPr>
              <a:t>ng Connection</a:t>
            </a:r>
            <a:endParaRPr sz="1600">
              <a:cs typeface="Arial"/>
            </a:endParaRPr>
          </a:p>
          <a:p>
            <a:pPr marL="79629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solidFill>
                  <a:srgbClr val="2A90AF"/>
                </a:solidFill>
                <a:cs typeface="Arial"/>
              </a:rPr>
              <a:t>SqlConnection con = </a:t>
            </a:r>
            <a:r>
              <a:rPr sz="1600" dirty="0">
                <a:solidFill>
                  <a:srgbClr val="0000FF"/>
                </a:solidFill>
                <a:cs typeface="Arial"/>
              </a:rPr>
              <a:t>new </a:t>
            </a:r>
            <a:r>
              <a:rPr sz="1600" dirty="0">
                <a:solidFill>
                  <a:srgbClr val="2A90AF"/>
                </a:solidFill>
                <a:cs typeface="Arial"/>
              </a:rPr>
              <a:t>SqlConnection(connectionString);</a:t>
            </a:r>
            <a:endParaRPr sz="160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cs typeface="Times New Roman"/>
            </a:endParaRPr>
          </a:p>
          <a:p>
            <a:pPr marL="796290" marR="1675764">
              <a:lnSpc>
                <a:spcPct val="103600"/>
              </a:lnSpc>
            </a:pPr>
            <a:r>
              <a:rPr sz="1600" dirty="0">
                <a:solidFill>
                  <a:srgbClr val="008000"/>
                </a:solidFill>
                <a:cs typeface="Arial"/>
              </a:rPr>
              <a:t>// Ch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ỉ </a:t>
            </a:r>
            <a:r>
              <a:rPr sz="1600" dirty="0">
                <a:solidFill>
                  <a:srgbClr val="008000"/>
                </a:solidFill>
                <a:cs typeface="Arial"/>
              </a:rPr>
              <a:t>đ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ị</a:t>
            </a:r>
            <a:r>
              <a:rPr sz="1600" dirty="0">
                <a:solidFill>
                  <a:srgbClr val="008000"/>
                </a:solidFill>
                <a:cs typeface="Arial"/>
              </a:rPr>
              <a:t>nh c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ấ</a:t>
            </a:r>
            <a:r>
              <a:rPr sz="1600" dirty="0">
                <a:solidFill>
                  <a:srgbClr val="008000"/>
                </a:solidFill>
                <a:cs typeface="Arial"/>
              </a:rPr>
              <a:t>u hình đ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ố</a:t>
            </a:r>
            <a:r>
              <a:rPr sz="1600" dirty="0">
                <a:solidFill>
                  <a:srgbClr val="008000"/>
                </a:solidFill>
                <a:cs typeface="Arial"/>
              </a:rPr>
              <a:t>i t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ượ</a:t>
            </a:r>
            <a:r>
              <a:rPr sz="1600" dirty="0">
                <a:solidFill>
                  <a:srgbClr val="008000"/>
                </a:solidFill>
                <a:cs typeface="Arial"/>
              </a:rPr>
              <a:t>ng command  </a:t>
            </a:r>
            <a:r>
              <a:rPr sz="1600" dirty="0">
                <a:solidFill>
                  <a:srgbClr val="2A90AF"/>
                </a:solidFill>
                <a:cs typeface="Arial"/>
              </a:rPr>
              <a:t>SqlCommand cmd = </a:t>
            </a:r>
            <a:r>
              <a:rPr sz="1600" dirty="0">
                <a:solidFill>
                  <a:srgbClr val="0000FF"/>
                </a:solidFill>
                <a:cs typeface="Arial"/>
              </a:rPr>
              <a:t>new  </a:t>
            </a:r>
            <a:r>
              <a:rPr sz="1600" dirty="0">
                <a:solidFill>
                  <a:srgbClr val="2A90AF"/>
                </a:solidFill>
                <a:cs typeface="Arial"/>
              </a:rPr>
              <a:t>SqlCommand(selectSQL, con);</a:t>
            </a:r>
            <a:endParaRPr sz="1600"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cs typeface="Times New Roman"/>
            </a:endParaRPr>
          </a:p>
          <a:p>
            <a:pPr marL="796290" marR="3223895">
              <a:lnSpc>
                <a:spcPct val="103600"/>
              </a:lnSpc>
            </a:pPr>
            <a:r>
              <a:rPr sz="1600" dirty="0">
                <a:solidFill>
                  <a:srgbClr val="008000"/>
                </a:solidFill>
                <a:cs typeface="Arial"/>
              </a:rPr>
              <a:t>//Khai báo đ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ố</a:t>
            </a:r>
            <a:r>
              <a:rPr sz="1600" dirty="0">
                <a:solidFill>
                  <a:srgbClr val="008000"/>
                </a:solidFill>
                <a:cs typeface="Arial"/>
              </a:rPr>
              <a:t>i t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ượ</a:t>
            </a:r>
            <a:r>
              <a:rPr sz="1600" dirty="0">
                <a:solidFill>
                  <a:srgbClr val="008000"/>
                </a:solidFill>
                <a:cs typeface="Arial"/>
              </a:rPr>
              <a:t>ng data reader  </a:t>
            </a:r>
            <a:r>
              <a:rPr sz="1600" dirty="0">
                <a:solidFill>
                  <a:srgbClr val="2A90AF"/>
                </a:solidFill>
                <a:cs typeface="Arial"/>
              </a:rPr>
              <a:t>SqlDataReader reader;</a:t>
            </a:r>
            <a:endParaRPr sz="1600"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lang="en-US" sz="1600" smtClean="0">
                <a:solidFill>
                  <a:srgbClr val="008000"/>
                </a:solidFill>
                <a:cs typeface="Arial"/>
              </a:rPr>
              <a:t>            </a:t>
            </a:r>
            <a:r>
              <a:rPr sz="1600" smtClean="0">
                <a:solidFill>
                  <a:srgbClr val="008000"/>
                </a:solidFill>
                <a:cs typeface="Arial"/>
              </a:rPr>
              <a:t>// </a:t>
            </a:r>
            <a:r>
              <a:rPr sz="1600" dirty="0">
                <a:solidFill>
                  <a:srgbClr val="008000"/>
                </a:solidFill>
                <a:cs typeface="Arial"/>
              </a:rPr>
              <a:t>Vi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ế</a:t>
            </a:r>
            <a:r>
              <a:rPr sz="1600" dirty="0">
                <a:solidFill>
                  <a:srgbClr val="008000"/>
                </a:solidFill>
                <a:cs typeface="Arial"/>
              </a:rPr>
              <a:t>t đo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ạ</a:t>
            </a:r>
            <a:r>
              <a:rPr sz="1600" dirty="0">
                <a:solidFill>
                  <a:srgbClr val="008000"/>
                </a:solidFill>
                <a:cs typeface="Arial"/>
              </a:rPr>
              <a:t>n mã m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ở </a:t>
            </a:r>
            <a:r>
              <a:rPr sz="1600" dirty="0">
                <a:solidFill>
                  <a:srgbClr val="008000"/>
                </a:solidFill>
                <a:cs typeface="Arial"/>
              </a:rPr>
              <a:t>k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ế</a:t>
            </a:r>
            <a:r>
              <a:rPr sz="1600" dirty="0">
                <a:solidFill>
                  <a:srgbClr val="008000"/>
                </a:solidFill>
                <a:cs typeface="Arial"/>
              </a:rPr>
              <a:t>t n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ố</a:t>
            </a:r>
            <a:r>
              <a:rPr sz="1600" dirty="0">
                <a:solidFill>
                  <a:srgbClr val="008000"/>
                </a:solidFill>
                <a:cs typeface="Arial"/>
              </a:rPr>
              <a:t>i t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ớ</a:t>
            </a:r>
            <a:r>
              <a:rPr sz="1600" dirty="0">
                <a:solidFill>
                  <a:srgbClr val="008000"/>
                </a:solidFill>
                <a:cs typeface="Arial"/>
              </a:rPr>
              <a:t>i CSDL và truy xu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ấ</a:t>
            </a:r>
            <a:r>
              <a:rPr sz="1600" dirty="0">
                <a:solidFill>
                  <a:srgbClr val="008000"/>
                </a:solidFill>
                <a:cs typeface="Arial"/>
              </a:rPr>
              <a:t>t thông tin t</a:t>
            </a:r>
            <a:r>
              <a:rPr sz="1600" dirty="0">
                <a:solidFill>
                  <a:srgbClr val="008000"/>
                </a:solidFill>
                <a:cs typeface="Courier New"/>
              </a:rPr>
              <a:t>ạ</a:t>
            </a:r>
            <a:r>
              <a:rPr sz="1600" dirty="0">
                <a:solidFill>
                  <a:srgbClr val="008000"/>
                </a:solidFill>
                <a:cs typeface="Arial"/>
              </a:rPr>
              <a:t>i đây</a:t>
            </a:r>
            <a:endParaRPr sz="1600">
              <a:cs typeface="Arial"/>
            </a:endParaRPr>
          </a:p>
          <a:p>
            <a:pPr marL="58738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cs typeface="Arial"/>
              </a:rPr>
              <a:t>}</a:t>
            </a:r>
            <a:endParaRPr sz="1600"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1699" y="6874088"/>
            <a:ext cx="254952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Làm quen </a:t>
            </a:r>
            <a:r>
              <a:rPr sz="1200" spc="-180" dirty="0">
                <a:solidFill>
                  <a:srgbClr val="898989"/>
                </a:solidFill>
                <a:latin typeface="Tahoma"/>
                <a:cs typeface="Tahoma"/>
              </a:rPr>
              <a:t>với </a:t>
            </a:r>
            <a:r>
              <a:rPr sz="1200" spc="-195" dirty="0">
                <a:solidFill>
                  <a:srgbClr val="898989"/>
                </a:solidFill>
                <a:latin typeface="Tahoma"/>
                <a:cs typeface="Tahoma"/>
              </a:rPr>
              <a:t>lập 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trình CSDL</a:t>
            </a:r>
            <a:r>
              <a:rPr sz="1200" spc="-30" dirty="0">
                <a:solidFill>
                  <a:srgbClr val="898989"/>
                </a:solidFill>
                <a:latin typeface="Tahoma"/>
                <a:cs typeface="Tahoma"/>
              </a:rPr>
              <a:t> ASP.NET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771157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9360" y="264170"/>
            <a:ext cx="7953441" cy="1129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00000"/>
              </a:lnSpc>
              <a:spcBef>
                <a:spcPts val="95"/>
              </a:spcBef>
            </a:pPr>
            <a:r>
              <a:rPr smtClean="0"/>
              <a:t>Demo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Truy </a:t>
            </a:r>
            <a:r>
              <a:rPr dirty="0"/>
              <a:t>cập CSDL sử dụng kiến trúc kết nối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069191" y="1504747"/>
            <a:ext cx="8131809" cy="156527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0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Mở kết nối tới CSDL và truy xuất thông tin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300" smtClean="0">
                <a:solidFill>
                  <a:srgbClr val="0000FF"/>
                </a:solidFill>
                <a:latin typeface="Arial"/>
                <a:cs typeface="Arial"/>
              </a:rPr>
              <a:t>       t</a:t>
            </a:r>
            <a:r>
              <a:rPr sz="1300" smtClean="0">
                <a:solidFill>
                  <a:srgbClr val="0000FF"/>
                </a:solidFill>
                <a:latin typeface="Arial"/>
                <a:cs typeface="Arial"/>
              </a:rPr>
              <a:t>ry</a:t>
            </a:r>
            <a:endParaRPr sz="13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094105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con.Open();</a:t>
            </a:r>
            <a:endParaRPr sz="1300">
              <a:latin typeface="Arial"/>
              <a:cs typeface="Arial"/>
            </a:endParaRPr>
          </a:p>
          <a:p>
            <a:pPr marL="1094105">
              <a:lnSpc>
                <a:spcPts val="1530"/>
              </a:lnSpc>
            </a:pP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reader = cmd.ExecuteReader();</a:t>
            </a:r>
            <a:endParaRPr sz="1300">
              <a:latin typeface="Arial"/>
              <a:cs typeface="Arial"/>
            </a:endParaRPr>
          </a:p>
          <a:p>
            <a:pPr marL="1094105">
              <a:lnSpc>
                <a:spcPts val="1530"/>
              </a:lnSpc>
            </a:pPr>
            <a:r>
              <a:rPr sz="1300" dirty="0">
                <a:solidFill>
                  <a:srgbClr val="008000"/>
                </a:solidFill>
                <a:cs typeface="Arial"/>
              </a:rPr>
              <a:t>// V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ớ</a:t>
            </a:r>
            <a:r>
              <a:rPr sz="1300" dirty="0">
                <a:solidFill>
                  <a:srgbClr val="008000"/>
                </a:solidFill>
                <a:cs typeface="Arial"/>
              </a:rPr>
              <a:t>i m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ỗ</a:t>
            </a:r>
            <a:r>
              <a:rPr sz="1300" dirty="0">
                <a:solidFill>
                  <a:srgbClr val="008000"/>
                </a:solidFill>
                <a:cs typeface="Arial"/>
              </a:rPr>
              <a:t>i ph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ầ</a:t>
            </a:r>
            <a:r>
              <a:rPr sz="1300" dirty="0">
                <a:solidFill>
                  <a:srgbClr val="008000"/>
                </a:solidFill>
                <a:cs typeface="Arial"/>
              </a:rPr>
              <a:t>n t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ử </a:t>
            </a:r>
            <a:r>
              <a:rPr sz="1300" dirty="0">
                <a:solidFill>
                  <a:srgbClr val="008000"/>
                </a:solidFill>
                <a:cs typeface="Arial"/>
              </a:rPr>
              <a:t>c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ủ</a:t>
            </a:r>
            <a:r>
              <a:rPr sz="1300" dirty="0">
                <a:solidFill>
                  <a:srgbClr val="008000"/>
                </a:solidFill>
                <a:cs typeface="Arial"/>
              </a:rPr>
              <a:t>a data reader. L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ấ</a:t>
            </a:r>
            <a:r>
              <a:rPr sz="1300" dirty="0">
                <a:solidFill>
                  <a:srgbClr val="008000"/>
                </a:solidFill>
                <a:cs typeface="Arial"/>
              </a:rPr>
              <a:t>y giá tr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ị </a:t>
            </a:r>
            <a:r>
              <a:rPr sz="1300" dirty="0">
                <a:solidFill>
                  <a:srgbClr val="008000"/>
                </a:solidFill>
                <a:cs typeface="Arial"/>
              </a:rPr>
              <a:t>tr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ườ</a:t>
            </a:r>
            <a:r>
              <a:rPr sz="1300" dirty="0">
                <a:solidFill>
                  <a:srgbClr val="008000"/>
                </a:solidFill>
                <a:cs typeface="Arial"/>
              </a:rPr>
              <a:t>ng LongName và CategoryID</a:t>
            </a:r>
            <a:endParaRPr sz="1300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804" y="3045218"/>
            <a:ext cx="6384595" cy="18210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3970" marR="5080">
              <a:lnSpc>
                <a:spcPct val="103899"/>
              </a:lnSpc>
              <a:spcBef>
                <a:spcPts val="35"/>
              </a:spcBef>
            </a:pPr>
            <a:r>
              <a:rPr sz="1300" dirty="0">
                <a:solidFill>
                  <a:srgbClr val="008000"/>
                </a:solidFill>
                <a:cs typeface="Arial"/>
              </a:rPr>
              <a:t>//gán giá tr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ị </a:t>
            </a:r>
            <a:r>
              <a:rPr sz="1300" dirty="0">
                <a:solidFill>
                  <a:srgbClr val="008000"/>
                </a:solidFill>
                <a:cs typeface="Arial"/>
              </a:rPr>
              <a:t>cho thu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ộ</a:t>
            </a:r>
            <a:r>
              <a:rPr sz="1300" dirty="0">
                <a:solidFill>
                  <a:srgbClr val="008000"/>
                </a:solidFill>
                <a:cs typeface="Arial"/>
              </a:rPr>
              <a:t>c tính Text &amp; Value </a:t>
            </a:r>
            <a:r>
              <a:rPr sz="1300">
                <a:solidFill>
                  <a:srgbClr val="008000"/>
                </a:solidFill>
                <a:cs typeface="Arial"/>
              </a:rPr>
              <a:t>c</a:t>
            </a:r>
            <a:r>
              <a:rPr sz="1300">
                <a:solidFill>
                  <a:srgbClr val="008000"/>
                </a:solidFill>
                <a:cs typeface="Courier New"/>
              </a:rPr>
              <a:t>ủ</a:t>
            </a:r>
            <a:r>
              <a:rPr sz="1300">
                <a:solidFill>
                  <a:srgbClr val="008000"/>
                </a:solidFill>
                <a:cs typeface="Arial"/>
              </a:rPr>
              <a:t>a </a:t>
            </a:r>
            <a:r>
              <a:rPr sz="1300" smtClean="0">
                <a:solidFill>
                  <a:srgbClr val="008000"/>
                </a:solidFill>
                <a:cs typeface="Arial"/>
              </a:rPr>
              <a:t>drop-down</a:t>
            </a:r>
            <a:r>
              <a:rPr lang="en-US" sz="1300" smtClean="0">
                <a:solidFill>
                  <a:srgbClr val="008000"/>
                </a:solidFill>
                <a:cs typeface="Arial"/>
              </a:rPr>
              <a:t>list</a:t>
            </a:r>
          </a:p>
          <a:p>
            <a:pPr marL="13970" marR="5080">
              <a:lnSpc>
                <a:spcPct val="103899"/>
              </a:lnSpc>
              <a:spcBef>
                <a:spcPts val="35"/>
              </a:spcBef>
            </a:pPr>
            <a:r>
              <a:rPr sz="1300" smtClean="0">
                <a:solidFill>
                  <a:srgbClr val="0000FF"/>
                </a:solidFill>
                <a:latin typeface="Arial"/>
                <a:cs typeface="Arial"/>
              </a:rPr>
              <a:t>hile </a:t>
            </a: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(reader.Read())</a:t>
            </a:r>
            <a:endParaRPr sz="13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374650" marR="574675" indent="1270">
              <a:lnSpc>
                <a:spcPct val="100000"/>
              </a:lnSpc>
            </a:pPr>
            <a:r>
              <a:rPr sz="1300" dirty="0">
                <a:solidFill>
                  <a:srgbClr val="2A90AF"/>
                </a:solidFill>
                <a:latin typeface="Arial"/>
                <a:cs typeface="Arial"/>
              </a:rPr>
              <a:t>ListItem newItem = </a:t>
            </a: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1300">
                <a:solidFill>
                  <a:srgbClr val="2A90AF"/>
                </a:solidFill>
                <a:latin typeface="Arial"/>
                <a:cs typeface="Arial"/>
              </a:rPr>
              <a:t>ListItem</a:t>
            </a:r>
            <a:r>
              <a:rPr sz="1300" smtClean="0">
                <a:solidFill>
                  <a:srgbClr val="2A90AF"/>
                </a:solidFill>
                <a:latin typeface="Arial"/>
                <a:cs typeface="Arial"/>
              </a:rPr>
              <a:t>();</a:t>
            </a:r>
            <a:endParaRPr lang="en-US" sz="1300" smtClean="0">
              <a:solidFill>
                <a:srgbClr val="2A90AF"/>
              </a:solidFill>
              <a:latin typeface="Arial"/>
              <a:cs typeface="Arial"/>
            </a:endParaRPr>
          </a:p>
          <a:p>
            <a:pPr marL="374650" marR="574675" indent="1270">
              <a:lnSpc>
                <a:spcPct val="100000"/>
              </a:lnSpc>
            </a:pPr>
            <a:r>
              <a:rPr sz="1300" smtClean="0">
                <a:solidFill>
                  <a:srgbClr val="2A90AF"/>
                </a:solidFill>
                <a:latin typeface="Arial"/>
                <a:cs typeface="Arial"/>
              </a:rPr>
              <a:t>newItem.Text </a:t>
            </a:r>
            <a:r>
              <a:rPr sz="1300" dirty="0">
                <a:solidFill>
                  <a:srgbClr val="2A90AF"/>
                </a:solidFill>
                <a:latin typeface="Arial"/>
                <a:cs typeface="Arial"/>
              </a:rPr>
              <a:t>= reader[</a:t>
            </a:r>
            <a:r>
              <a:rPr sz="1300" dirty="0">
                <a:solidFill>
                  <a:srgbClr val="A31515"/>
                </a:solidFill>
                <a:latin typeface="Arial"/>
                <a:cs typeface="Arial"/>
              </a:rPr>
              <a:t>"LongName"].ToString();</a:t>
            </a:r>
            <a:endParaRPr sz="1300">
              <a:latin typeface="Arial"/>
              <a:cs typeface="Arial"/>
            </a:endParaRPr>
          </a:p>
          <a:p>
            <a:pPr marL="374650" marR="305435">
              <a:lnSpc>
                <a:spcPct val="100000"/>
              </a:lnSpc>
            </a:pPr>
            <a:r>
              <a:rPr sz="1300" dirty="0">
                <a:solidFill>
                  <a:srgbClr val="A31515"/>
                </a:solidFill>
                <a:latin typeface="Arial"/>
                <a:cs typeface="Arial"/>
              </a:rPr>
              <a:t>newItem.Value = reader["CategoryID"].ToString();  ddlCategories.Items.Add(newItem);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A31515"/>
                </a:solidFill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A31515"/>
                </a:solidFill>
                <a:latin typeface="Arial"/>
                <a:cs typeface="Arial"/>
              </a:rPr>
              <a:t>reader.Close();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90" y="4836757"/>
            <a:ext cx="8693132" cy="2012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A31515"/>
                </a:solidFill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catch (</a:t>
            </a:r>
            <a:r>
              <a:rPr sz="1300" dirty="0">
                <a:solidFill>
                  <a:srgbClr val="2A90AF"/>
                </a:solidFill>
                <a:latin typeface="Arial"/>
                <a:cs typeface="Arial"/>
              </a:rPr>
              <a:t>Exception err)</a:t>
            </a:r>
            <a:endParaRPr sz="130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2A90AF"/>
                </a:solidFill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261745" marR="2456180">
              <a:lnSpc>
                <a:spcPct val="100000"/>
              </a:lnSpc>
            </a:pPr>
            <a:r>
              <a:rPr sz="1300" dirty="0">
                <a:solidFill>
                  <a:srgbClr val="2A90AF"/>
                </a:solidFill>
                <a:latin typeface="Arial"/>
                <a:cs typeface="Arial"/>
              </a:rPr>
              <a:t>lblMessage.Text = </a:t>
            </a:r>
            <a:r>
              <a:rPr sz="1300" dirty="0">
                <a:solidFill>
                  <a:srgbClr val="A31515"/>
                </a:solidFill>
                <a:latin typeface="Arial"/>
                <a:cs typeface="Arial"/>
              </a:rPr>
              <a:t>"Error reading list of names. </a:t>
            </a:r>
            <a:r>
              <a:rPr sz="1300">
                <a:solidFill>
                  <a:srgbClr val="A31515"/>
                </a:solidFill>
                <a:latin typeface="Arial"/>
                <a:cs typeface="Arial"/>
              </a:rPr>
              <a:t>";  </a:t>
            </a:r>
            <a:endParaRPr lang="en-US" sz="1300" smtClean="0">
              <a:solidFill>
                <a:srgbClr val="A31515"/>
              </a:solidFill>
              <a:latin typeface="Arial"/>
              <a:cs typeface="Arial"/>
            </a:endParaRPr>
          </a:p>
          <a:p>
            <a:pPr marL="1261745" marR="2456180">
              <a:lnSpc>
                <a:spcPct val="100000"/>
              </a:lnSpc>
            </a:pPr>
            <a:r>
              <a:rPr sz="1300" smtClean="0">
                <a:solidFill>
                  <a:srgbClr val="A31515"/>
                </a:solidFill>
                <a:latin typeface="Arial"/>
                <a:cs typeface="Arial"/>
              </a:rPr>
              <a:t>lblMessage.Text </a:t>
            </a:r>
            <a:r>
              <a:rPr sz="1300" dirty="0">
                <a:solidFill>
                  <a:srgbClr val="A31515"/>
                </a:solidFill>
                <a:latin typeface="Arial"/>
                <a:cs typeface="Arial"/>
              </a:rPr>
              <a:t>+= err.Message;</a:t>
            </a:r>
            <a:endParaRPr sz="130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A31515"/>
                </a:solidFill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finally</a:t>
            </a:r>
            <a:endParaRPr sz="130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261745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con.Close();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01065" algn="l"/>
                <a:tab pos="8230234" algn="l"/>
              </a:tabLst>
            </a:pPr>
            <a:r>
              <a:rPr sz="1300" u="heavy" dirty="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}</a:t>
            </a:r>
            <a:r>
              <a:rPr sz="1300" u="heavy" spc="275" dirty="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	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130724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525892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2923832"/>
            <a:ext cx="131827" cy="164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9360" y="778328"/>
            <a:ext cx="7951966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Xóa dữ liệu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xfrm>
            <a:off x="1393916" y="1905000"/>
            <a:ext cx="8675370" cy="239129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350" indent="0">
              <a:lnSpc>
                <a:spcPct val="100000"/>
              </a:lnSpc>
              <a:spcBef>
                <a:spcPts val="675"/>
              </a:spcBef>
              <a:buNone/>
            </a:pPr>
            <a:r>
              <a:rPr dirty="0"/>
              <a:t>Xóa dữ liệu</a:t>
            </a:r>
          </a:p>
          <a:p>
            <a:pPr marL="406400" indent="0">
              <a:lnSpc>
                <a:spcPct val="100000"/>
              </a:lnSpc>
              <a:spcBef>
                <a:spcPts val="525"/>
              </a:spcBef>
              <a:buNone/>
            </a:pPr>
            <a:r>
              <a:rPr sz="2200" dirty="0">
                <a:solidFill>
                  <a:srgbClr val="000000"/>
                </a:solidFill>
              </a:rPr>
              <a:t>Tạo đối tượng Connection</a:t>
            </a:r>
            <a:endParaRPr sz="2200"/>
          </a:p>
          <a:p>
            <a:pPr marL="406400" marR="605155" indent="0">
              <a:lnSpc>
                <a:spcPct val="100000"/>
              </a:lnSpc>
              <a:spcBef>
                <a:spcPts val="530"/>
              </a:spcBef>
              <a:buNone/>
            </a:pPr>
            <a:r>
              <a:rPr sz="2200" dirty="0">
                <a:solidFill>
                  <a:srgbClr val="000000"/>
                </a:solidFill>
              </a:rPr>
              <a:t>Tạo đối tượng Command, truyền hai tham số cho </a:t>
            </a:r>
            <a:r>
              <a:rPr sz="2200">
                <a:solidFill>
                  <a:srgbClr val="000000"/>
                </a:solidFill>
              </a:rPr>
              <a:t>đối </a:t>
            </a:r>
            <a:r>
              <a:rPr sz="2200" smtClean="0">
                <a:solidFill>
                  <a:srgbClr val="000000"/>
                </a:solidFill>
              </a:rPr>
              <a:t>tượng </a:t>
            </a:r>
            <a:r>
              <a:rPr sz="2200" dirty="0">
                <a:solidFill>
                  <a:srgbClr val="000000"/>
                </a:solidFill>
              </a:rPr>
              <a:t>Command là câu lệnh Delete và đối tượng  Connection.</a:t>
            </a:r>
            <a:endParaRPr sz="2200"/>
          </a:p>
          <a:p>
            <a:pPr marL="406400" marR="5080" indent="0">
              <a:lnSpc>
                <a:spcPct val="100000"/>
              </a:lnSpc>
              <a:spcBef>
                <a:spcPts val="535"/>
              </a:spcBef>
              <a:buNone/>
            </a:pPr>
            <a:r>
              <a:rPr sz="2200" dirty="0">
                <a:solidFill>
                  <a:srgbClr val="000000"/>
                </a:solidFill>
              </a:rPr>
              <a:t>Gọi phương thức Open() của đối tượng Connection để mở  kết nối</a:t>
            </a:r>
            <a:endParaRPr sz="2200"/>
          </a:p>
          <a:p>
            <a:pPr marL="406400" marR="795020" indent="0">
              <a:lnSpc>
                <a:spcPct val="100000"/>
              </a:lnSpc>
              <a:spcBef>
                <a:spcPts val="530"/>
              </a:spcBef>
              <a:buNone/>
            </a:pPr>
            <a:r>
              <a:rPr sz="2200" dirty="0">
                <a:solidFill>
                  <a:srgbClr val="000000"/>
                </a:solidFill>
              </a:rPr>
              <a:t>Gọi phương thức ExecuteNonQuery() của đối tượng  Command</a:t>
            </a:r>
            <a:endParaRPr sz="22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519156" y="4003321"/>
            <a:ext cx="138105" cy="160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4951" y="299725"/>
            <a:ext cx="8150811" cy="1129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8">
              <a:lnSpc>
                <a:spcPct val="100000"/>
              </a:lnSpc>
              <a:spcBef>
                <a:spcPts val="95"/>
              </a:spcBef>
            </a:pPr>
            <a:r>
              <a:rPr spc="-5" smtClean="0"/>
              <a:t>De</a:t>
            </a:r>
            <a:r>
              <a:rPr spc="-15" smtClean="0"/>
              <a:t>m</a:t>
            </a:r>
            <a:r>
              <a:rPr lang="en-US" spc="-5"/>
              <a:t>e</a:t>
            </a:r>
            <a:r>
              <a:rPr lang="en-US" spc="-5" smtClean="0"/>
              <a:t/>
            </a:r>
            <a:br>
              <a:rPr lang="en-US" spc="-5" smtClean="0"/>
            </a:br>
            <a:r>
              <a:rPr spc="-5" smtClean="0"/>
              <a:t> </a:t>
            </a:r>
            <a:r>
              <a:rPr spc="-10" dirty="0"/>
              <a:t>Xóa </a:t>
            </a:r>
            <a:r>
              <a:rPr spc="-365" dirty="0"/>
              <a:t>dữ</a:t>
            </a:r>
            <a:r>
              <a:rPr spc="-60" dirty="0"/>
              <a:t> </a:t>
            </a:r>
            <a:r>
              <a:rPr spc="-260" dirty="0"/>
              <a:t>liệu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34068" y="6890044"/>
            <a:ext cx="1924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16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337" y="1676400"/>
            <a:ext cx="8243570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0000FF"/>
                </a:solidFill>
                <a:cs typeface="Arial"/>
              </a:rPr>
              <a:t>protected void btnDelete_Click(object sender, </a:t>
            </a:r>
            <a:r>
              <a:rPr sz="1300" dirty="0">
                <a:solidFill>
                  <a:srgbClr val="2A90AF"/>
                </a:solidFill>
                <a:cs typeface="Arial"/>
              </a:rPr>
              <a:t>EventArgs e)</a:t>
            </a:r>
            <a:endParaRPr sz="1300">
              <a:cs typeface="Arial"/>
            </a:endParaRPr>
          </a:p>
          <a:p>
            <a:pPr marL="119063">
              <a:lnSpc>
                <a:spcPct val="100000"/>
              </a:lnSpc>
            </a:pPr>
            <a:r>
              <a:rPr lang="en-US" sz="1300" smtClean="0">
                <a:solidFill>
                  <a:srgbClr val="2A90AF"/>
                </a:solidFill>
                <a:cs typeface="Arial"/>
              </a:rPr>
              <a:t>   </a:t>
            </a:r>
            <a:r>
              <a:rPr sz="1300" smtClean="0">
                <a:solidFill>
                  <a:srgbClr val="2A90AF"/>
                </a:solidFill>
                <a:cs typeface="Arial"/>
              </a:rPr>
              <a:t>{</a:t>
            </a:r>
            <a:endParaRPr sz="1300">
              <a:cs typeface="Arial"/>
            </a:endParaRPr>
          </a:p>
          <a:p>
            <a:pPr marL="901065">
              <a:lnSpc>
                <a:spcPts val="1530"/>
              </a:lnSpc>
            </a:pPr>
            <a:r>
              <a:rPr sz="1300" dirty="0">
                <a:solidFill>
                  <a:srgbClr val="0000FF"/>
                </a:solidFill>
                <a:cs typeface="Arial"/>
              </a:rPr>
              <a:t>string deleteSQL = </a:t>
            </a:r>
            <a:r>
              <a:rPr sz="1300" dirty="0">
                <a:solidFill>
                  <a:srgbClr val="A31515"/>
                </a:solidFill>
                <a:cs typeface="Arial"/>
              </a:rPr>
              <a:t>"DELETE FROM Categories WHERE CategoryID = @CategoryID";</a:t>
            </a:r>
            <a:endParaRPr sz="1300">
              <a:cs typeface="Arial"/>
            </a:endParaRPr>
          </a:p>
          <a:p>
            <a:pPr marL="901065">
              <a:lnSpc>
                <a:spcPts val="1530"/>
              </a:lnSpc>
            </a:pPr>
            <a:r>
              <a:rPr sz="1300" dirty="0">
                <a:solidFill>
                  <a:srgbClr val="008000"/>
                </a:solidFill>
                <a:cs typeface="Arial"/>
              </a:rPr>
              <a:t>// Đ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ị</a:t>
            </a:r>
            <a:r>
              <a:rPr sz="1300" dirty="0">
                <a:solidFill>
                  <a:srgbClr val="008000"/>
                </a:solidFill>
                <a:cs typeface="Arial"/>
              </a:rPr>
              <a:t>nh nghĩa đ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ố</a:t>
            </a:r>
            <a:r>
              <a:rPr sz="1300" dirty="0">
                <a:solidFill>
                  <a:srgbClr val="008000"/>
                </a:solidFill>
                <a:cs typeface="Arial"/>
              </a:rPr>
              <a:t>i t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ượ</a:t>
            </a:r>
            <a:r>
              <a:rPr sz="1300" dirty="0">
                <a:solidFill>
                  <a:srgbClr val="008000"/>
                </a:solidFill>
                <a:cs typeface="Arial"/>
              </a:rPr>
              <a:t>ng Connection</a:t>
            </a:r>
            <a:endParaRPr sz="1300">
              <a:cs typeface="Arial"/>
            </a:endParaRPr>
          </a:p>
          <a:p>
            <a:pPr marL="901065">
              <a:lnSpc>
                <a:spcPts val="1530"/>
              </a:lnSpc>
              <a:spcBef>
                <a:spcPts val="60"/>
              </a:spcBef>
            </a:pPr>
            <a:r>
              <a:rPr sz="1300" dirty="0">
                <a:solidFill>
                  <a:srgbClr val="2A90AF"/>
                </a:solidFill>
                <a:cs typeface="Arial"/>
              </a:rPr>
              <a:t>SqlConnection con = </a:t>
            </a:r>
            <a:r>
              <a:rPr sz="1300" dirty="0">
                <a:solidFill>
                  <a:srgbClr val="0000FF"/>
                </a:solidFill>
                <a:cs typeface="Arial"/>
              </a:rPr>
              <a:t>new </a:t>
            </a:r>
            <a:r>
              <a:rPr sz="1300" dirty="0">
                <a:solidFill>
                  <a:srgbClr val="2A90AF"/>
                </a:solidFill>
                <a:cs typeface="Arial"/>
              </a:rPr>
              <a:t>SqlConnection(connectionString);</a:t>
            </a:r>
            <a:endParaRPr sz="1300">
              <a:cs typeface="Arial"/>
            </a:endParaRPr>
          </a:p>
          <a:p>
            <a:pPr marL="901065">
              <a:lnSpc>
                <a:spcPts val="1530"/>
              </a:lnSpc>
            </a:pPr>
            <a:r>
              <a:rPr sz="1300" dirty="0">
                <a:solidFill>
                  <a:srgbClr val="008000"/>
                </a:solidFill>
                <a:cs typeface="Arial"/>
              </a:rPr>
              <a:t>// Ch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ỉ </a:t>
            </a:r>
            <a:r>
              <a:rPr sz="1300" dirty="0">
                <a:solidFill>
                  <a:srgbClr val="008000"/>
                </a:solidFill>
                <a:cs typeface="Arial"/>
              </a:rPr>
              <a:t>đ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ị</a:t>
            </a:r>
            <a:r>
              <a:rPr sz="1300" dirty="0">
                <a:solidFill>
                  <a:srgbClr val="008000"/>
                </a:solidFill>
                <a:cs typeface="Arial"/>
              </a:rPr>
              <a:t>nh c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ấ</a:t>
            </a:r>
            <a:r>
              <a:rPr sz="1300" dirty="0">
                <a:solidFill>
                  <a:srgbClr val="008000"/>
                </a:solidFill>
                <a:cs typeface="Arial"/>
              </a:rPr>
              <a:t>u hình đ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ố</a:t>
            </a:r>
            <a:r>
              <a:rPr sz="1300" dirty="0">
                <a:solidFill>
                  <a:srgbClr val="008000"/>
                </a:solidFill>
                <a:cs typeface="Arial"/>
              </a:rPr>
              <a:t>i t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ượ</a:t>
            </a:r>
            <a:r>
              <a:rPr sz="1300" dirty="0">
                <a:solidFill>
                  <a:srgbClr val="008000"/>
                </a:solidFill>
                <a:cs typeface="Arial"/>
              </a:rPr>
              <a:t>ng command</a:t>
            </a:r>
            <a:endParaRPr sz="1300">
              <a:cs typeface="Arial"/>
            </a:endParaRPr>
          </a:p>
          <a:p>
            <a:pPr marL="901065">
              <a:lnSpc>
                <a:spcPts val="1530"/>
              </a:lnSpc>
              <a:spcBef>
                <a:spcPts val="65"/>
              </a:spcBef>
            </a:pPr>
            <a:r>
              <a:rPr sz="1300" dirty="0">
                <a:solidFill>
                  <a:srgbClr val="2A90AF"/>
                </a:solidFill>
                <a:cs typeface="Arial"/>
              </a:rPr>
              <a:t>SqlCommand cmd = </a:t>
            </a:r>
            <a:r>
              <a:rPr sz="1300" dirty="0">
                <a:solidFill>
                  <a:srgbClr val="0000FF"/>
                </a:solidFill>
                <a:cs typeface="Arial"/>
              </a:rPr>
              <a:t>new </a:t>
            </a:r>
            <a:r>
              <a:rPr sz="1300" dirty="0">
                <a:solidFill>
                  <a:srgbClr val="2A90AF"/>
                </a:solidFill>
                <a:cs typeface="Arial"/>
              </a:rPr>
              <a:t>SqlCommand(deleteSQL, con);</a:t>
            </a:r>
            <a:endParaRPr sz="1300">
              <a:cs typeface="Arial"/>
            </a:endParaRPr>
          </a:p>
          <a:p>
            <a:pPr marL="901065">
              <a:lnSpc>
                <a:spcPts val="1530"/>
              </a:lnSpc>
            </a:pPr>
            <a:r>
              <a:rPr sz="1300" dirty="0">
                <a:solidFill>
                  <a:srgbClr val="008000"/>
                </a:solidFill>
                <a:cs typeface="Arial"/>
              </a:rPr>
              <a:t>//Truy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ề</a:t>
            </a:r>
            <a:r>
              <a:rPr sz="1300" dirty="0">
                <a:solidFill>
                  <a:srgbClr val="008000"/>
                </a:solidFill>
                <a:cs typeface="Arial"/>
              </a:rPr>
              <a:t>n tham s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ố </a:t>
            </a:r>
            <a:r>
              <a:rPr sz="1300" dirty="0">
                <a:solidFill>
                  <a:srgbClr val="008000"/>
                </a:solidFill>
                <a:cs typeface="Arial"/>
              </a:rPr>
              <a:t>cho đ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ố</a:t>
            </a:r>
            <a:r>
              <a:rPr sz="1300" dirty="0">
                <a:solidFill>
                  <a:srgbClr val="008000"/>
                </a:solidFill>
                <a:cs typeface="Arial"/>
              </a:rPr>
              <a:t>i t</a:t>
            </a:r>
            <a:r>
              <a:rPr sz="1300" dirty="0">
                <a:solidFill>
                  <a:srgbClr val="008000"/>
                </a:solidFill>
                <a:cs typeface="Courier New"/>
              </a:rPr>
              <a:t>ượ</a:t>
            </a:r>
            <a:r>
              <a:rPr sz="1300" dirty="0">
                <a:solidFill>
                  <a:srgbClr val="008000"/>
                </a:solidFill>
                <a:cs typeface="Arial"/>
              </a:rPr>
              <a:t>ng cmd</a:t>
            </a:r>
            <a:endParaRPr sz="1300">
              <a:cs typeface="Arial"/>
            </a:endParaRPr>
          </a:p>
          <a:p>
            <a:pPr marL="1082040" marR="928369" indent="-181610">
              <a:lnSpc>
                <a:spcPct val="100000"/>
              </a:lnSpc>
              <a:spcBef>
                <a:spcPts val="60"/>
              </a:spcBef>
            </a:pPr>
            <a:r>
              <a:rPr sz="1300" dirty="0">
                <a:solidFill>
                  <a:srgbClr val="008000"/>
                </a:solidFill>
                <a:cs typeface="Arial"/>
              </a:rPr>
              <a:t>cmd.Parameters.AddWithValue(</a:t>
            </a:r>
            <a:r>
              <a:rPr sz="1300" dirty="0">
                <a:solidFill>
                  <a:srgbClr val="A31515"/>
                </a:solidFill>
                <a:cs typeface="Arial"/>
              </a:rPr>
              <a:t>"CategoryID", ddlCategories.SelectedValue</a:t>
            </a:r>
            <a:r>
              <a:rPr sz="1300">
                <a:solidFill>
                  <a:srgbClr val="A31515"/>
                </a:solidFill>
                <a:cs typeface="Arial"/>
              </a:rPr>
              <a:t>);  </a:t>
            </a:r>
            <a:endParaRPr lang="en-US" sz="1300" smtClean="0">
              <a:solidFill>
                <a:srgbClr val="A31515"/>
              </a:solidFill>
              <a:cs typeface="Arial"/>
            </a:endParaRPr>
          </a:p>
          <a:p>
            <a:pPr marL="1082040" marR="928369" indent="-181610">
              <a:lnSpc>
                <a:spcPct val="100000"/>
              </a:lnSpc>
              <a:spcBef>
                <a:spcPts val="60"/>
              </a:spcBef>
            </a:pPr>
            <a:r>
              <a:rPr sz="1300" smtClean="0">
                <a:solidFill>
                  <a:srgbClr val="0000FF"/>
                </a:solidFill>
                <a:cs typeface="Arial"/>
              </a:rPr>
              <a:t>try</a:t>
            </a:r>
            <a:endParaRPr sz="1300"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cs typeface="Arial"/>
              </a:rPr>
              <a:t>{</a:t>
            </a:r>
            <a:endParaRPr sz="1300">
              <a:cs typeface="Arial"/>
            </a:endParaRPr>
          </a:p>
          <a:p>
            <a:pPr marL="1261745" marR="4992370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cs typeface="Arial"/>
              </a:rPr>
              <a:t>con.Open();  cmd.ExecuteNonQuery();</a:t>
            </a:r>
            <a:endParaRPr sz="1300">
              <a:cs typeface="Arial"/>
            </a:endParaRPr>
          </a:p>
          <a:p>
            <a:pPr marL="1261745" marR="2912745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0000FF"/>
                </a:solidFill>
                <a:cs typeface="Arial"/>
              </a:rPr>
              <a:t>lblMessage.Text = </a:t>
            </a:r>
            <a:r>
              <a:rPr sz="1300" dirty="0">
                <a:solidFill>
                  <a:srgbClr val="A31515"/>
                </a:solidFill>
                <a:cs typeface="Arial"/>
              </a:rPr>
              <a:t>"One row has been deleted";  FillDdlCategories();</a:t>
            </a:r>
            <a:endParaRPr sz="130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cs typeface="Times New Roman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A31515"/>
                </a:solidFill>
                <a:cs typeface="Arial"/>
              </a:rPr>
              <a:t>}</a:t>
            </a:r>
            <a:endParaRPr sz="1300">
              <a:cs typeface="Arial"/>
            </a:endParaRPr>
          </a:p>
          <a:p>
            <a:pPr marL="901065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0000FF"/>
                </a:solidFill>
                <a:cs typeface="Arial"/>
              </a:rPr>
              <a:t>catch (</a:t>
            </a:r>
            <a:r>
              <a:rPr sz="1300" dirty="0">
                <a:solidFill>
                  <a:srgbClr val="2A90AF"/>
                </a:solidFill>
                <a:cs typeface="Arial"/>
              </a:rPr>
              <a:t>Exception err)</a:t>
            </a:r>
            <a:endParaRPr sz="1300"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2A90AF"/>
                </a:solidFill>
                <a:cs typeface="Arial"/>
              </a:rPr>
              <a:t>{</a:t>
            </a:r>
            <a:endParaRPr sz="1300">
              <a:cs typeface="Arial"/>
            </a:endParaRPr>
          </a:p>
          <a:p>
            <a:pPr marL="1261745" marR="3359785">
              <a:lnSpc>
                <a:spcPct val="100000"/>
              </a:lnSpc>
            </a:pPr>
            <a:r>
              <a:rPr sz="1300" dirty="0">
                <a:solidFill>
                  <a:srgbClr val="2A90AF"/>
                </a:solidFill>
                <a:cs typeface="Arial"/>
              </a:rPr>
              <a:t>lblMessage.Text = </a:t>
            </a:r>
            <a:r>
              <a:rPr sz="1300" dirty="0">
                <a:solidFill>
                  <a:srgbClr val="A31515"/>
                </a:solidFill>
                <a:cs typeface="Arial"/>
              </a:rPr>
              <a:t>"Error deleting row ";  lblMessage.Text += err.Message;</a:t>
            </a:r>
            <a:endParaRPr sz="1300"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A31515"/>
                </a:solidFill>
                <a:cs typeface="Arial"/>
              </a:rPr>
              <a:t>}</a:t>
            </a:r>
            <a:endParaRPr sz="1300"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cs typeface="Arial"/>
              </a:rPr>
              <a:t>finally</a:t>
            </a:r>
            <a:endParaRPr sz="1300"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cs typeface="Arial"/>
              </a:rPr>
              <a:t>{</a:t>
            </a:r>
            <a:endParaRPr sz="1300">
              <a:cs typeface="Arial"/>
            </a:endParaRPr>
          </a:p>
          <a:p>
            <a:pPr marL="1261745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0000FF"/>
                </a:solidFill>
                <a:cs typeface="Arial"/>
              </a:rPr>
              <a:t>con.Close();</a:t>
            </a:r>
            <a:endParaRPr sz="1300">
              <a:cs typeface="Arial"/>
            </a:endParaRPr>
          </a:p>
          <a:p>
            <a:pPr marL="12700">
              <a:lnSpc>
                <a:spcPct val="100000"/>
              </a:lnSpc>
              <a:tabLst>
                <a:tab pos="901065" algn="l"/>
                <a:tab pos="8230234" algn="l"/>
              </a:tabLst>
            </a:pPr>
            <a:r>
              <a:rPr sz="1300" dirty="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cs typeface="Arial"/>
              </a:rPr>
              <a:t> </a:t>
            </a:r>
            <a:r>
              <a:rPr sz="130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cs typeface="Arial"/>
              </a:rPr>
              <a:t>	</a:t>
            </a:r>
            <a:r>
              <a:rPr sz="1300" smtClean="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cs typeface="Arial"/>
              </a:rPr>
              <a:t>}</a:t>
            </a:r>
            <a:endParaRPr lang="en-US" sz="1300" smtClean="0">
              <a:solidFill>
                <a:srgbClr val="0000FF"/>
              </a:solidFill>
              <a:uFill>
                <a:solidFill>
                  <a:srgbClr val="7E7E7E"/>
                </a:solidFill>
              </a:uFill>
              <a:cs typeface="Arial"/>
            </a:endParaRPr>
          </a:p>
          <a:p>
            <a:pPr marL="12700">
              <a:lnSpc>
                <a:spcPct val="100000"/>
              </a:lnSpc>
              <a:tabLst>
                <a:tab pos="901065" algn="l"/>
                <a:tab pos="8230234" algn="l"/>
              </a:tabLst>
            </a:pPr>
            <a:r>
              <a:rPr lang="en-US" sz="1300" smtClean="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cs typeface="Arial"/>
              </a:rPr>
              <a:t>  }</a:t>
            </a:r>
          </a:p>
          <a:p>
            <a:pPr marL="12700">
              <a:lnSpc>
                <a:spcPct val="100000"/>
              </a:lnSpc>
              <a:tabLst>
                <a:tab pos="901065" algn="l"/>
                <a:tab pos="8230234" algn="l"/>
              </a:tabLst>
            </a:pPr>
            <a:r>
              <a:rPr sz="1300" dirty="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cs typeface="Arial"/>
              </a:rPr>
              <a:t>	</a:t>
            </a:r>
            <a:endParaRPr sz="1300"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80988" y="3654171"/>
            <a:ext cx="7727097" cy="240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7678" y="3884395"/>
            <a:ext cx="1378762" cy="218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3410" y="3884395"/>
            <a:ext cx="1756181" cy="218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0465" y="3884395"/>
            <a:ext cx="849174" cy="218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8769" y="3884395"/>
            <a:ext cx="185661" cy="218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3562" y="3884395"/>
            <a:ext cx="453501" cy="218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5331" y="3884395"/>
            <a:ext cx="2431872" cy="218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0500" y="3260792"/>
            <a:ext cx="7368641" cy="5412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02238" y="2350169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38837"/>
            <a:ext cx="9214484" cy="1398844"/>
          </a:xfrm>
          <a:prstGeom prst="rect">
            <a:avLst/>
          </a:prstGeom>
        </p:spPr>
        <p:txBody>
          <a:bodyPr vert="horz" wrap="square" lIns="0" tIns="278892" rIns="0" bIns="0" rtlCol="0">
            <a:spAutoFit/>
          </a:bodyPr>
          <a:lstStyle/>
          <a:p>
            <a:pPr marL="344488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Truy cập </a:t>
            </a:r>
            <a:r>
              <a:rPr/>
              <a:t>CSDL  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sử </a:t>
            </a:r>
            <a:r>
              <a:rPr dirty="0"/>
              <a:t>dụng điều khiển Data Source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1085908" y="1927498"/>
            <a:ext cx="8210492" cy="2564231"/>
          </a:xfrm>
          <a:prstGeom prst="rect">
            <a:avLst/>
          </a:prstGeom>
        </p:spPr>
        <p:txBody>
          <a:bodyPr vert="horz" wrap="square" lIns="0" tIns="268672" rIns="0" bIns="0" rtlCol="0">
            <a:spAutoFit/>
          </a:bodyPr>
          <a:lstStyle/>
          <a:p>
            <a:pPr marL="635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z="2400" b="1" dirty="0">
                <a:latin typeface="Tahoma"/>
                <a:cs typeface="Tahoma"/>
              </a:rPr>
              <a:t>Ngoài </a:t>
            </a:r>
            <a:r>
              <a:rPr sz="2400" dirty="0"/>
              <a:t>phương pháp truy cập CSDL sử dụng </a:t>
            </a:r>
            <a:r>
              <a:rPr sz="2400" b="1" dirty="0">
                <a:latin typeface="Tahoma"/>
                <a:cs typeface="Tahoma"/>
              </a:rPr>
              <a:t>ADO.NET</a:t>
            </a:r>
            <a:r>
              <a:rPr sz="2400" dirty="0"/>
              <a:t>,  ASP.NET cung cấp </a:t>
            </a:r>
            <a:r>
              <a:rPr sz="2400" b="1" dirty="0">
                <a:latin typeface="Tahoma"/>
                <a:cs typeface="Tahoma"/>
              </a:rPr>
              <a:t>một phương pháp truy cập </a:t>
            </a:r>
            <a:r>
              <a:rPr sz="2400" b="1">
                <a:latin typeface="Tahoma"/>
                <a:cs typeface="Tahoma"/>
              </a:rPr>
              <a:t>CSDL </a:t>
            </a:r>
            <a:r>
              <a:rPr sz="2400" b="1" smtClean="0">
                <a:latin typeface="Tahoma"/>
                <a:cs typeface="Tahoma"/>
              </a:rPr>
              <a:t>khác </a:t>
            </a:r>
            <a:r>
              <a:rPr sz="2400" dirty="0"/>
              <a:t>giúp lập trình viên viết ít mã hơn đó là </a:t>
            </a:r>
            <a:r>
              <a:rPr sz="2400" b="1" dirty="0">
                <a:latin typeface="Tahoma"/>
                <a:cs typeface="Tahoma"/>
              </a:rPr>
              <a:t>sử </a:t>
            </a:r>
            <a:r>
              <a:rPr sz="2400" b="1">
                <a:latin typeface="Tahoma"/>
                <a:cs typeface="Tahoma"/>
              </a:rPr>
              <a:t>dụng </a:t>
            </a:r>
            <a:r>
              <a:rPr sz="2400" b="1" smtClean="0">
                <a:latin typeface="Tahoma"/>
                <a:cs typeface="Tahoma"/>
              </a:rPr>
              <a:t>các </a:t>
            </a:r>
            <a:r>
              <a:rPr sz="2400" b="1" dirty="0">
                <a:latin typeface="Tahoma"/>
                <a:cs typeface="Tahoma"/>
              </a:rPr>
              <a:t>điều khiển data source.</a:t>
            </a:r>
          </a:p>
          <a:p>
            <a:pPr marL="6350" marR="307340" indent="0">
              <a:lnSpc>
                <a:spcPct val="100000"/>
              </a:lnSpc>
              <a:spcBef>
                <a:spcPts val="580"/>
              </a:spcBef>
              <a:buNone/>
            </a:pPr>
            <a:r>
              <a:rPr sz="2400" dirty="0"/>
              <a:t>Điều khiển data source quản lý các tác vụ kết nối </a:t>
            </a:r>
            <a:r>
              <a:rPr sz="2400"/>
              <a:t>đến </a:t>
            </a:r>
            <a:r>
              <a:rPr sz="2400" smtClean="0"/>
              <a:t>CSDL</a:t>
            </a:r>
            <a:r>
              <a:rPr sz="2400" dirty="0"/>
              <a:t>, đọc và ghi dữ liệu.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808630" y="3885530"/>
            <a:ext cx="108658" cy="116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600" y="1447800"/>
            <a:ext cx="8636800" cy="57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1360" y="-51239"/>
            <a:ext cx="8267524" cy="1437329"/>
          </a:xfrm>
          <a:prstGeom prst="rect">
            <a:avLst/>
          </a:prstGeom>
        </p:spPr>
        <p:txBody>
          <a:bodyPr vert="horz" wrap="square" lIns="0" tIns="317004" rIns="0" bIns="0" rtlCol="0">
            <a:spAutoFit/>
          </a:bodyPr>
          <a:lstStyle/>
          <a:p>
            <a:pPr marL="58738" marR="5080" indent="6350">
              <a:lnSpc>
                <a:spcPct val="100000"/>
              </a:lnSpc>
              <a:spcBef>
                <a:spcPts val="95"/>
              </a:spcBef>
            </a:pPr>
            <a:r>
              <a:rPr dirty="0"/>
              <a:t>Truy </a:t>
            </a:r>
            <a:r>
              <a:rPr/>
              <a:t>cập </a:t>
            </a:r>
            <a:r>
              <a:rPr smtClean="0"/>
              <a:t>CSDL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 </a:t>
            </a:r>
            <a:r>
              <a:rPr dirty="0"/>
              <a:t>sử dụng điều khiển Data Source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1141360" y="1810819"/>
            <a:ext cx="8031379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810" indent="-342900">
              <a:lnSpc>
                <a:spcPct val="100000"/>
              </a:lnSpc>
              <a:spcBef>
                <a:spcPts val="1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Điều khiển data source trả về một nguồn dữ liệu (data  source).</a:t>
            </a:r>
            <a:endParaRPr sz="2400">
              <a:latin typeface="Tahoma"/>
              <a:cs typeface="Tahoma"/>
            </a:endParaRPr>
          </a:p>
          <a:p>
            <a:pPr marL="355600" marR="86360" indent="-342900">
              <a:lnSpc>
                <a:spcPct val="100000"/>
              </a:lnSpc>
              <a:spcBef>
                <a:spcPts val="58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Điều khiển data source được buộc vào một điều khiển  dữ liệu (gridview, detailsview…) để hiển thị dữ liệu cho  người dùng.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Mỗi điều khiển data source có thể được buộc vào nhiều  điều khiển dữ liệu</a:t>
            </a:r>
            <a:endParaRPr sz="2400">
              <a:latin typeface="Tahoma"/>
              <a:cs typeface="Tahoma"/>
            </a:endParaRPr>
          </a:p>
          <a:p>
            <a:pPr marL="355600" marR="482600" indent="-342900">
              <a:lnSpc>
                <a:spcPct val="100000"/>
              </a:lnSpc>
              <a:spcBef>
                <a:spcPts val="58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Điều khiển Data source cung cấp các tính năng truy  xuất, chèn, cập nhật, xóa CSDL</a:t>
            </a:r>
            <a:endParaRPr sz="2400">
              <a:latin typeface="Tahoma"/>
              <a:cs typeface="Tahoma"/>
            </a:endParaRPr>
          </a:p>
          <a:p>
            <a:pPr marL="355600" marR="22860" indent="-342900">
              <a:lnSpc>
                <a:spcPct val="100000"/>
              </a:lnSpc>
              <a:spcBef>
                <a:spcPts val="58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Bản chất của việc sử dụng điều khiển data source cũng  là truy cập qua các đối tượng ADO.NET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968229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370742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2773269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360" y="3224314"/>
            <a:ext cx="108658" cy="113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1099360" y="4383362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5506" y="1752600"/>
            <a:ext cx="8073378" cy="364651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Hai loại điều khiển datasource thường dùng</a:t>
            </a:r>
            <a:endParaRPr sz="2400">
              <a:latin typeface="Tahoma"/>
              <a:cs typeface="Tahoma"/>
            </a:endParaRPr>
          </a:p>
          <a:p>
            <a:pPr marL="412750" marR="4994275">
              <a:lnSpc>
                <a:spcPts val="3170"/>
              </a:lnSpc>
              <a:spcBef>
                <a:spcPts val="190"/>
              </a:spcBef>
            </a:pPr>
            <a:r>
              <a:rPr sz="2200" dirty="0">
                <a:latin typeface="Tahoma"/>
                <a:cs typeface="Tahoma"/>
              </a:rPr>
              <a:t>SQLDataSource  ObjectDataSource</a:t>
            </a:r>
            <a:endParaRPr sz="2200">
              <a:latin typeface="Tahoma"/>
              <a:cs typeface="Tahoma"/>
            </a:endParaRPr>
          </a:p>
          <a:p>
            <a:pPr marL="12700" marR="43815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SQLDataSource và ObjectDataSource cung cấp phương  pháp truy cập và thao tác với dữ liệu trong một hệ quản  trị CSDL.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Khác với điều khiển SQLDataSource, điều khiển  ObjectDataSource hỗ trợ phát triển ứng dụng CSDL theo  kiến trúc ba tầng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 txBox="1">
            <a:spLocks noGrp="1"/>
          </p:cNvSpPr>
          <p:nvPr>
            <p:ph type="title"/>
          </p:nvPr>
        </p:nvSpPr>
        <p:spPr>
          <a:xfrm>
            <a:off x="1141360" y="-51239"/>
            <a:ext cx="8267524" cy="1437329"/>
          </a:xfrm>
          <a:prstGeom prst="rect">
            <a:avLst/>
          </a:prstGeom>
        </p:spPr>
        <p:txBody>
          <a:bodyPr vert="horz" wrap="square" lIns="0" tIns="317004" rIns="0" bIns="0" rtlCol="0">
            <a:spAutoFit/>
          </a:bodyPr>
          <a:lstStyle/>
          <a:p>
            <a:pPr marL="58738" marR="5080" indent="6350">
              <a:lnSpc>
                <a:spcPct val="100000"/>
              </a:lnSpc>
              <a:spcBef>
                <a:spcPts val="95"/>
              </a:spcBef>
            </a:pPr>
            <a:r>
              <a:rPr dirty="0"/>
              <a:t>Truy </a:t>
            </a:r>
            <a:r>
              <a:rPr/>
              <a:t>cập </a:t>
            </a:r>
            <a:r>
              <a:rPr smtClean="0"/>
              <a:t>CSDL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 </a:t>
            </a:r>
            <a:r>
              <a:rPr dirty="0"/>
              <a:t>sử dụng điều khiển Data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1601" y="830655"/>
            <a:ext cx="3581400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Mục tiêu bài học</a:t>
            </a:r>
          </a:p>
        </p:txBody>
      </p:sp>
      <p:sp>
        <p:nvSpPr>
          <p:cNvPr id="5" name="object 5"/>
          <p:cNvSpPr/>
          <p:nvPr/>
        </p:nvSpPr>
        <p:spPr>
          <a:xfrm>
            <a:off x="1331609" y="2722575"/>
            <a:ext cx="7621242" cy="1009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3123" y="3747179"/>
            <a:ext cx="7617994" cy="144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9415" y="3884396"/>
            <a:ext cx="7633436" cy="896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1609" y="4849536"/>
            <a:ext cx="7621242" cy="1006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09572" y="2958034"/>
            <a:ext cx="4120515" cy="2635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2909" indent="-410209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23545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ADO.NET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Tahoma"/>
              <a:buAutoNum type="arabicPeriod"/>
            </a:pPr>
            <a:endParaRPr sz="4200">
              <a:latin typeface="Times New Roman"/>
              <a:cs typeface="Times New Roman"/>
            </a:endParaRPr>
          </a:p>
          <a:p>
            <a:pPr marL="422909" indent="-410209">
              <a:lnSpc>
                <a:spcPct val="100000"/>
              </a:lnSpc>
              <a:buAutoNum type="arabicPeriod"/>
              <a:tabLst>
                <a:tab pos="423545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Điều khiển Data Source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eriod"/>
            </a:pPr>
            <a:endParaRPr sz="4450">
              <a:latin typeface="Times New Roman"/>
              <a:cs typeface="Times New Roman"/>
            </a:endParaRPr>
          </a:p>
          <a:p>
            <a:pPr marL="422909" indent="-410209">
              <a:lnSpc>
                <a:spcPct val="100000"/>
              </a:lnSpc>
              <a:buAutoNum type="arabicPeriod"/>
              <a:tabLst>
                <a:tab pos="423545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Điều khiển Data List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05061" y="6889970"/>
            <a:ext cx="135890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642804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360" y="2452686"/>
            <a:ext cx="108658" cy="1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2843013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360" y="3616037"/>
            <a:ext cx="115049" cy="1205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8018" y="785069"/>
            <a:ext cx="7843436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Buộc dữ liệu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1519156" y="4018550"/>
            <a:ext cx="138105" cy="160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5506" y="1491615"/>
            <a:ext cx="7655559" cy="277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Quá trình liên kết trực tiếp giữa điều khiển và dữ liệu gọi  là buộc dữ liệu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</a:t>
            </a:r>
            <a:r>
              <a:rPr sz="2400" b="1" dirty="0">
                <a:solidFill>
                  <a:srgbClr val="953634"/>
                </a:solidFill>
                <a:latin typeface="Tahoma"/>
                <a:cs typeface="Tahoma"/>
              </a:rPr>
              <a:t>điều khiển </a:t>
            </a: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đã học </a:t>
            </a:r>
            <a:r>
              <a:rPr sz="2400" b="1" dirty="0">
                <a:solidFill>
                  <a:srgbClr val="953634"/>
                </a:solidFill>
                <a:latin typeface="Tahoma"/>
                <a:cs typeface="Tahoma"/>
              </a:rPr>
              <a:t>hỗ trợ buộc dữ liệu</a:t>
            </a: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412750" marR="20066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Các </a:t>
            </a:r>
            <a:r>
              <a:rPr sz="2200" b="1" dirty="0">
                <a:latin typeface="Tahoma"/>
                <a:cs typeface="Tahoma"/>
              </a:rPr>
              <a:t>điều khiển list </a:t>
            </a:r>
            <a:r>
              <a:rPr sz="2200" dirty="0">
                <a:latin typeface="Tahoma"/>
                <a:cs typeface="Tahoma"/>
              </a:rPr>
              <a:t>như: Drop-down list, List Box, Radio  button list, check box list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</a:t>
            </a:r>
            <a:r>
              <a:rPr sz="2400" b="1" dirty="0">
                <a:solidFill>
                  <a:srgbClr val="953634"/>
                </a:solidFill>
                <a:latin typeface="Tahoma"/>
                <a:cs typeface="Tahoma"/>
              </a:rPr>
              <a:t>điều khiển khác </a:t>
            </a: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sẽ được học</a:t>
            </a:r>
            <a:endParaRPr sz="2400">
              <a:latin typeface="Tahoma"/>
              <a:cs typeface="Tahoma"/>
            </a:endParaRPr>
          </a:p>
          <a:p>
            <a:pPr marL="49784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DataList, GridView, DetailsView…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400" y="4648261"/>
            <a:ext cx="5610456" cy="2441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6722" y="1389862"/>
            <a:ext cx="8636800" cy="57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922109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5506" y="1781326"/>
            <a:ext cx="7715948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ASP.NET cung cấp phương pháp để buộc dữ liệu lấy từ  một nguồn dữ liệu sử dụng thuộc tính DataSourceID của  điều khiển dữ liệu.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9360" y="825280"/>
            <a:ext cx="7952094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Buộc dữ liệu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1826183" y="3198282"/>
            <a:ext cx="1902460" cy="687705"/>
          </a:xfrm>
          <a:custGeom>
            <a:avLst/>
            <a:gdLst/>
            <a:ahLst/>
            <a:cxnLst/>
            <a:rect l="l" t="t" r="r" b="b"/>
            <a:pathLst>
              <a:path w="1902460" h="687704">
                <a:moveTo>
                  <a:pt x="1902269" y="687637"/>
                </a:moveTo>
                <a:lnTo>
                  <a:pt x="1902269" y="0"/>
                </a:lnTo>
                <a:lnTo>
                  <a:pt x="0" y="0"/>
                </a:lnTo>
                <a:lnTo>
                  <a:pt x="0" y="687637"/>
                </a:lnTo>
                <a:lnTo>
                  <a:pt x="1902269" y="687637"/>
                </a:lnTo>
                <a:close/>
              </a:path>
            </a:pathLst>
          </a:custGeom>
          <a:solidFill>
            <a:srgbClr val="8EB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4004" y="3186087"/>
            <a:ext cx="1928495" cy="700405"/>
          </a:xfrm>
          <a:custGeom>
            <a:avLst/>
            <a:gdLst/>
            <a:ahLst/>
            <a:cxnLst/>
            <a:rect l="l" t="t" r="r" b="b"/>
            <a:pathLst>
              <a:path w="1928495" h="700404">
                <a:moveTo>
                  <a:pt x="1922056" y="0"/>
                </a:moveTo>
                <a:lnTo>
                  <a:pt x="6083" y="0"/>
                </a:lnTo>
                <a:lnTo>
                  <a:pt x="0" y="6096"/>
                </a:lnTo>
                <a:lnTo>
                  <a:pt x="0" y="699833"/>
                </a:lnTo>
                <a:lnTo>
                  <a:pt x="25869" y="699833"/>
                </a:lnTo>
                <a:lnTo>
                  <a:pt x="25869" y="25920"/>
                </a:lnTo>
                <a:lnTo>
                  <a:pt x="12179" y="25920"/>
                </a:lnTo>
                <a:lnTo>
                  <a:pt x="25869" y="12192"/>
                </a:lnTo>
                <a:lnTo>
                  <a:pt x="1928139" y="12192"/>
                </a:lnTo>
                <a:lnTo>
                  <a:pt x="1928139" y="6096"/>
                </a:lnTo>
                <a:lnTo>
                  <a:pt x="1922056" y="0"/>
                </a:lnTo>
                <a:close/>
              </a:path>
              <a:path w="1928495" h="700404">
                <a:moveTo>
                  <a:pt x="1902269" y="12192"/>
                </a:moveTo>
                <a:lnTo>
                  <a:pt x="1902269" y="699833"/>
                </a:lnTo>
                <a:lnTo>
                  <a:pt x="1928139" y="699833"/>
                </a:lnTo>
                <a:lnTo>
                  <a:pt x="1928139" y="25920"/>
                </a:lnTo>
                <a:lnTo>
                  <a:pt x="1914448" y="25920"/>
                </a:lnTo>
                <a:lnTo>
                  <a:pt x="1902269" y="12192"/>
                </a:lnTo>
                <a:close/>
              </a:path>
              <a:path w="1928495" h="700404">
                <a:moveTo>
                  <a:pt x="25869" y="12192"/>
                </a:moveTo>
                <a:lnTo>
                  <a:pt x="12179" y="25920"/>
                </a:lnTo>
                <a:lnTo>
                  <a:pt x="25869" y="25920"/>
                </a:lnTo>
                <a:lnTo>
                  <a:pt x="25869" y="12192"/>
                </a:lnTo>
                <a:close/>
              </a:path>
              <a:path w="1928495" h="700404">
                <a:moveTo>
                  <a:pt x="1902269" y="12192"/>
                </a:moveTo>
                <a:lnTo>
                  <a:pt x="25869" y="12192"/>
                </a:lnTo>
                <a:lnTo>
                  <a:pt x="25869" y="25920"/>
                </a:lnTo>
                <a:lnTo>
                  <a:pt x="1902269" y="25920"/>
                </a:lnTo>
                <a:lnTo>
                  <a:pt x="1902269" y="12192"/>
                </a:lnTo>
                <a:close/>
              </a:path>
              <a:path w="1928495" h="700404">
                <a:moveTo>
                  <a:pt x="1928139" y="12192"/>
                </a:moveTo>
                <a:lnTo>
                  <a:pt x="1902269" y="12192"/>
                </a:lnTo>
                <a:lnTo>
                  <a:pt x="1914448" y="25920"/>
                </a:lnTo>
                <a:lnTo>
                  <a:pt x="1928139" y="25920"/>
                </a:lnTo>
                <a:lnTo>
                  <a:pt x="1928139" y="12192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5999" y="3198282"/>
            <a:ext cx="2054860" cy="687705"/>
          </a:xfrm>
          <a:custGeom>
            <a:avLst/>
            <a:gdLst/>
            <a:ahLst/>
            <a:cxnLst/>
            <a:rect l="l" t="t" r="r" b="b"/>
            <a:pathLst>
              <a:path w="2054859" h="687704">
                <a:moveTo>
                  <a:pt x="2054453" y="687637"/>
                </a:moveTo>
                <a:lnTo>
                  <a:pt x="2054453" y="0"/>
                </a:lnTo>
                <a:lnTo>
                  <a:pt x="0" y="0"/>
                </a:lnTo>
                <a:lnTo>
                  <a:pt x="0" y="687637"/>
                </a:lnTo>
                <a:lnTo>
                  <a:pt x="2054453" y="687637"/>
                </a:lnTo>
                <a:close/>
              </a:path>
            </a:pathLst>
          </a:custGeom>
          <a:solidFill>
            <a:srgbClr val="8EB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3832" y="3186087"/>
            <a:ext cx="2080895" cy="700405"/>
          </a:xfrm>
          <a:custGeom>
            <a:avLst/>
            <a:gdLst/>
            <a:ahLst/>
            <a:cxnLst/>
            <a:rect l="l" t="t" r="r" b="b"/>
            <a:pathLst>
              <a:path w="2080895" h="700404">
                <a:moveTo>
                  <a:pt x="2074227" y="0"/>
                </a:moveTo>
                <a:lnTo>
                  <a:pt x="6083" y="0"/>
                </a:lnTo>
                <a:lnTo>
                  <a:pt x="0" y="6096"/>
                </a:lnTo>
                <a:lnTo>
                  <a:pt x="0" y="699833"/>
                </a:lnTo>
                <a:lnTo>
                  <a:pt x="25857" y="699833"/>
                </a:lnTo>
                <a:lnTo>
                  <a:pt x="25857" y="25920"/>
                </a:lnTo>
                <a:lnTo>
                  <a:pt x="12166" y="25920"/>
                </a:lnTo>
                <a:lnTo>
                  <a:pt x="25857" y="12192"/>
                </a:lnTo>
                <a:lnTo>
                  <a:pt x="2080323" y="12192"/>
                </a:lnTo>
                <a:lnTo>
                  <a:pt x="2080323" y="6096"/>
                </a:lnTo>
                <a:lnTo>
                  <a:pt x="2074227" y="0"/>
                </a:lnTo>
                <a:close/>
              </a:path>
              <a:path w="2080895" h="700404">
                <a:moveTo>
                  <a:pt x="2054440" y="12192"/>
                </a:moveTo>
                <a:lnTo>
                  <a:pt x="2054440" y="699833"/>
                </a:lnTo>
                <a:lnTo>
                  <a:pt x="2080323" y="699833"/>
                </a:lnTo>
                <a:lnTo>
                  <a:pt x="2080323" y="25920"/>
                </a:lnTo>
                <a:lnTo>
                  <a:pt x="2066620" y="25920"/>
                </a:lnTo>
                <a:lnTo>
                  <a:pt x="2054440" y="12192"/>
                </a:lnTo>
                <a:close/>
              </a:path>
              <a:path w="2080895" h="700404">
                <a:moveTo>
                  <a:pt x="25857" y="12192"/>
                </a:moveTo>
                <a:lnTo>
                  <a:pt x="12166" y="25920"/>
                </a:lnTo>
                <a:lnTo>
                  <a:pt x="25857" y="25920"/>
                </a:lnTo>
                <a:lnTo>
                  <a:pt x="25857" y="12192"/>
                </a:lnTo>
                <a:close/>
              </a:path>
              <a:path w="2080895" h="700404">
                <a:moveTo>
                  <a:pt x="2054440" y="12192"/>
                </a:moveTo>
                <a:lnTo>
                  <a:pt x="25857" y="12192"/>
                </a:lnTo>
                <a:lnTo>
                  <a:pt x="25857" y="25920"/>
                </a:lnTo>
                <a:lnTo>
                  <a:pt x="2054440" y="25920"/>
                </a:lnTo>
                <a:lnTo>
                  <a:pt x="2054440" y="12192"/>
                </a:lnTo>
                <a:close/>
              </a:path>
              <a:path w="2080895" h="700404">
                <a:moveTo>
                  <a:pt x="2080323" y="12192"/>
                </a:moveTo>
                <a:lnTo>
                  <a:pt x="2054440" y="12192"/>
                </a:lnTo>
                <a:lnTo>
                  <a:pt x="2066620" y="25920"/>
                </a:lnTo>
                <a:lnTo>
                  <a:pt x="2080323" y="25920"/>
                </a:lnTo>
                <a:lnTo>
                  <a:pt x="2080323" y="12192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8453" y="3771569"/>
            <a:ext cx="2967990" cy="0"/>
          </a:xfrm>
          <a:custGeom>
            <a:avLst/>
            <a:gdLst/>
            <a:ahLst/>
            <a:cxnLst/>
            <a:rect l="l" t="t" r="r" b="b"/>
            <a:pathLst>
              <a:path w="2967990">
                <a:moveTo>
                  <a:pt x="0" y="0"/>
                </a:moveTo>
                <a:lnTo>
                  <a:pt x="2967545" y="0"/>
                </a:lnTo>
              </a:path>
            </a:pathLst>
          </a:custGeom>
          <a:ln w="1523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2933" y="3124200"/>
            <a:ext cx="2211667" cy="9737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5"/>
              </a:spcBef>
            </a:pPr>
            <a:r>
              <a:rPr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 kết qua thuộc  tính </a:t>
            </a:r>
            <a:r>
              <a:rPr sz="16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DataSourceID </a:t>
            </a:r>
            <a:r>
              <a:rPr sz="160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điều khiển dữ liệu</a:t>
            </a:r>
            <a:endParaRPr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6183" y="3884401"/>
            <a:ext cx="1902460" cy="457834"/>
          </a:xfrm>
          <a:custGeom>
            <a:avLst/>
            <a:gdLst/>
            <a:ahLst/>
            <a:cxnLst/>
            <a:rect l="l" t="t" r="r" b="b"/>
            <a:pathLst>
              <a:path w="1902460" h="457835">
                <a:moveTo>
                  <a:pt x="0" y="457410"/>
                </a:moveTo>
                <a:lnTo>
                  <a:pt x="1902269" y="457410"/>
                </a:lnTo>
                <a:lnTo>
                  <a:pt x="1902269" y="0"/>
                </a:lnTo>
                <a:lnTo>
                  <a:pt x="0" y="0"/>
                </a:lnTo>
                <a:lnTo>
                  <a:pt x="0" y="457410"/>
                </a:lnTo>
                <a:close/>
              </a:path>
            </a:pathLst>
          </a:custGeom>
          <a:solidFill>
            <a:srgbClr val="8EB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4004" y="3884401"/>
            <a:ext cx="1928495" cy="471170"/>
          </a:xfrm>
          <a:custGeom>
            <a:avLst/>
            <a:gdLst/>
            <a:ahLst/>
            <a:cxnLst/>
            <a:rect l="l" t="t" r="r" b="b"/>
            <a:pathLst>
              <a:path w="1928495" h="471170">
                <a:moveTo>
                  <a:pt x="25869" y="0"/>
                </a:moveTo>
                <a:lnTo>
                  <a:pt x="0" y="0"/>
                </a:lnTo>
                <a:lnTo>
                  <a:pt x="0" y="465030"/>
                </a:lnTo>
                <a:lnTo>
                  <a:pt x="6083" y="471126"/>
                </a:lnTo>
                <a:lnTo>
                  <a:pt x="1922056" y="471126"/>
                </a:lnTo>
                <a:lnTo>
                  <a:pt x="1928139" y="465030"/>
                </a:lnTo>
                <a:lnTo>
                  <a:pt x="1928139" y="457410"/>
                </a:lnTo>
                <a:lnTo>
                  <a:pt x="25869" y="457410"/>
                </a:lnTo>
                <a:lnTo>
                  <a:pt x="12179" y="445218"/>
                </a:lnTo>
                <a:lnTo>
                  <a:pt x="25869" y="445218"/>
                </a:lnTo>
                <a:lnTo>
                  <a:pt x="25869" y="0"/>
                </a:lnTo>
                <a:close/>
              </a:path>
              <a:path w="1928495" h="471170">
                <a:moveTo>
                  <a:pt x="25869" y="445218"/>
                </a:moveTo>
                <a:lnTo>
                  <a:pt x="12179" y="445218"/>
                </a:lnTo>
                <a:lnTo>
                  <a:pt x="25869" y="457410"/>
                </a:lnTo>
                <a:lnTo>
                  <a:pt x="25869" y="445218"/>
                </a:lnTo>
                <a:close/>
              </a:path>
              <a:path w="1928495" h="471170">
                <a:moveTo>
                  <a:pt x="1902269" y="445218"/>
                </a:moveTo>
                <a:lnTo>
                  <a:pt x="25869" y="445218"/>
                </a:lnTo>
                <a:lnTo>
                  <a:pt x="25869" y="457410"/>
                </a:lnTo>
                <a:lnTo>
                  <a:pt x="1902269" y="457410"/>
                </a:lnTo>
                <a:lnTo>
                  <a:pt x="1902269" y="445218"/>
                </a:lnTo>
                <a:close/>
              </a:path>
              <a:path w="1928495" h="471170">
                <a:moveTo>
                  <a:pt x="1928139" y="0"/>
                </a:moveTo>
                <a:lnTo>
                  <a:pt x="1902269" y="0"/>
                </a:lnTo>
                <a:lnTo>
                  <a:pt x="1902269" y="457410"/>
                </a:lnTo>
                <a:lnTo>
                  <a:pt x="1914448" y="445218"/>
                </a:lnTo>
                <a:lnTo>
                  <a:pt x="1928139" y="445218"/>
                </a:lnTo>
                <a:lnTo>
                  <a:pt x="1928139" y="0"/>
                </a:lnTo>
                <a:close/>
              </a:path>
              <a:path w="1928495" h="471170">
                <a:moveTo>
                  <a:pt x="1928139" y="445218"/>
                </a:moveTo>
                <a:lnTo>
                  <a:pt x="1914448" y="445218"/>
                </a:lnTo>
                <a:lnTo>
                  <a:pt x="1902269" y="457410"/>
                </a:lnTo>
                <a:lnTo>
                  <a:pt x="1928139" y="457410"/>
                </a:lnTo>
                <a:lnTo>
                  <a:pt x="1928139" y="445218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82724" y="3513386"/>
            <a:ext cx="169867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Điều khiển  SQLDataSource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6632" y="5256631"/>
            <a:ext cx="1445895" cy="1067435"/>
          </a:xfrm>
          <a:custGeom>
            <a:avLst/>
            <a:gdLst/>
            <a:ahLst/>
            <a:cxnLst/>
            <a:rect l="l" t="t" r="r" b="b"/>
            <a:pathLst>
              <a:path w="1445895" h="1067435">
                <a:moveTo>
                  <a:pt x="722858" y="0"/>
                </a:moveTo>
                <a:lnTo>
                  <a:pt x="648782" y="931"/>
                </a:lnTo>
                <a:lnTo>
                  <a:pt x="576885" y="3662"/>
                </a:lnTo>
                <a:lnTo>
                  <a:pt x="507525" y="8100"/>
                </a:lnTo>
                <a:lnTo>
                  <a:pt x="441060" y="14151"/>
                </a:lnTo>
                <a:lnTo>
                  <a:pt x="377850" y="21720"/>
                </a:lnTo>
                <a:lnTo>
                  <a:pt x="318254" y="30714"/>
                </a:lnTo>
                <a:lnTo>
                  <a:pt x="262631" y="41040"/>
                </a:lnTo>
                <a:lnTo>
                  <a:pt x="211339" y="52603"/>
                </a:lnTo>
                <a:lnTo>
                  <a:pt x="164737" y="65309"/>
                </a:lnTo>
                <a:lnTo>
                  <a:pt x="123184" y="79066"/>
                </a:lnTo>
                <a:lnTo>
                  <a:pt x="87040" y="93778"/>
                </a:lnTo>
                <a:lnTo>
                  <a:pt x="32411" y="125695"/>
                </a:lnTo>
                <a:lnTo>
                  <a:pt x="3720" y="160311"/>
                </a:lnTo>
                <a:lnTo>
                  <a:pt x="0" y="178396"/>
                </a:lnTo>
                <a:lnTo>
                  <a:pt x="0" y="890435"/>
                </a:lnTo>
                <a:lnTo>
                  <a:pt x="14644" y="926049"/>
                </a:lnTo>
                <a:lnTo>
                  <a:pt x="56662" y="959233"/>
                </a:lnTo>
                <a:lnTo>
                  <a:pt x="123184" y="989274"/>
                </a:lnTo>
                <a:lnTo>
                  <a:pt x="164737" y="1002891"/>
                </a:lnTo>
                <a:lnTo>
                  <a:pt x="211339" y="1015455"/>
                </a:lnTo>
                <a:lnTo>
                  <a:pt x="262631" y="1026875"/>
                </a:lnTo>
                <a:lnTo>
                  <a:pt x="318254" y="1037063"/>
                </a:lnTo>
                <a:lnTo>
                  <a:pt x="377850" y="1045928"/>
                </a:lnTo>
                <a:lnTo>
                  <a:pt x="441060" y="1053382"/>
                </a:lnTo>
                <a:lnTo>
                  <a:pt x="507525" y="1059335"/>
                </a:lnTo>
                <a:lnTo>
                  <a:pt x="576885" y="1063697"/>
                </a:lnTo>
                <a:lnTo>
                  <a:pt x="648782" y="1066381"/>
                </a:lnTo>
                <a:lnTo>
                  <a:pt x="722858" y="1067295"/>
                </a:lnTo>
                <a:lnTo>
                  <a:pt x="796683" y="1066381"/>
                </a:lnTo>
                <a:lnTo>
                  <a:pt x="868394" y="1063697"/>
                </a:lnTo>
                <a:lnTo>
                  <a:pt x="937626" y="1059335"/>
                </a:lnTo>
                <a:lnTo>
                  <a:pt x="1004013" y="1053382"/>
                </a:lnTo>
                <a:lnTo>
                  <a:pt x="1067191" y="1045928"/>
                </a:lnTo>
                <a:lnTo>
                  <a:pt x="1126792" y="1037063"/>
                </a:lnTo>
                <a:lnTo>
                  <a:pt x="1182453" y="1026875"/>
                </a:lnTo>
                <a:lnTo>
                  <a:pt x="1233806" y="1015455"/>
                </a:lnTo>
                <a:lnTo>
                  <a:pt x="1280487" y="1002891"/>
                </a:lnTo>
                <a:lnTo>
                  <a:pt x="1322130" y="989274"/>
                </a:lnTo>
                <a:lnTo>
                  <a:pt x="1358369" y="974691"/>
                </a:lnTo>
                <a:lnTo>
                  <a:pt x="1413175" y="942989"/>
                </a:lnTo>
                <a:lnTo>
                  <a:pt x="1441979" y="908501"/>
                </a:lnTo>
                <a:lnTo>
                  <a:pt x="1445717" y="890435"/>
                </a:lnTo>
                <a:lnTo>
                  <a:pt x="1445717" y="178396"/>
                </a:lnTo>
                <a:lnTo>
                  <a:pt x="1431010" y="142713"/>
                </a:lnTo>
                <a:lnTo>
                  <a:pt x="1388840" y="109352"/>
                </a:lnTo>
                <a:lnTo>
                  <a:pt x="1322130" y="79066"/>
                </a:lnTo>
                <a:lnTo>
                  <a:pt x="1280487" y="65309"/>
                </a:lnTo>
                <a:lnTo>
                  <a:pt x="1233806" y="52603"/>
                </a:lnTo>
                <a:lnTo>
                  <a:pt x="1182453" y="41040"/>
                </a:lnTo>
                <a:lnTo>
                  <a:pt x="1126792" y="30714"/>
                </a:lnTo>
                <a:lnTo>
                  <a:pt x="1067191" y="21720"/>
                </a:lnTo>
                <a:lnTo>
                  <a:pt x="1004013" y="14151"/>
                </a:lnTo>
                <a:lnTo>
                  <a:pt x="937626" y="8100"/>
                </a:lnTo>
                <a:lnTo>
                  <a:pt x="868394" y="3662"/>
                </a:lnTo>
                <a:lnTo>
                  <a:pt x="796683" y="931"/>
                </a:lnTo>
                <a:lnTo>
                  <a:pt x="722858" y="0"/>
                </a:lnTo>
                <a:close/>
              </a:path>
            </a:pathLst>
          </a:custGeom>
          <a:solidFill>
            <a:srgbClr val="8EB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2929" y="5433504"/>
            <a:ext cx="1471930" cy="192405"/>
          </a:xfrm>
          <a:custGeom>
            <a:avLst/>
            <a:gdLst/>
            <a:ahLst/>
            <a:cxnLst/>
            <a:rect l="l" t="t" r="r" b="b"/>
            <a:pathLst>
              <a:path w="1471929" h="192404">
                <a:moveTo>
                  <a:pt x="25869" y="0"/>
                </a:moveTo>
                <a:lnTo>
                  <a:pt x="0" y="3047"/>
                </a:lnTo>
                <a:lnTo>
                  <a:pt x="1524" y="12191"/>
                </a:lnTo>
                <a:lnTo>
                  <a:pt x="1524" y="15239"/>
                </a:lnTo>
                <a:lnTo>
                  <a:pt x="4572" y="24396"/>
                </a:lnTo>
                <a:lnTo>
                  <a:pt x="4572" y="25920"/>
                </a:lnTo>
                <a:lnTo>
                  <a:pt x="6095" y="25920"/>
                </a:lnTo>
                <a:lnTo>
                  <a:pt x="38049" y="65557"/>
                </a:lnTo>
                <a:lnTo>
                  <a:pt x="50228" y="73177"/>
                </a:lnTo>
                <a:lnTo>
                  <a:pt x="63919" y="82334"/>
                </a:lnTo>
                <a:lnTo>
                  <a:pt x="112610" y="105206"/>
                </a:lnTo>
                <a:lnTo>
                  <a:pt x="153708" y="120446"/>
                </a:lnTo>
                <a:lnTo>
                  <a:pt x="175018" y="126542"/>
                </a:lnTo>
                <a:lnTo>
                  <a:pt x="197840" y="134175"/>
                </a:lnTo>
                <a:lnTo>
                  <a:pt x="222186" y="140271"/>
                </a:lnTo>
                <a:lnTo>
                  <a:pt x="248056" y="146367"/>
                </a:lnTo>
                <a:lnTo>
                  <a:pt x="273926" y="150939"/>
                </a:lnTo>
                <a:lnTo>
                  <a:pt x="301320" y="157048"/>
                </a:lnTo>
                <a:lnTo>
                  <a:pt x="359156" y="166192"/>
                </a:lnTo>
                <a:lnTo>
                  <a:pt x="421551" y="175336"/>
                </a:lnTo>
                <a:lnTo>
                  <a:pt x="520458" y="184480"/>
                </a:lnTo>
                <a:lnTo>
                  <a:pt x="553948" y="186004"/>
                </a:lnTo>
                <a:lnTo>
                  <a:pt x="590473" y="189064"/>
                </a:lnTo>
                <a:lnTo>
                  <a:pt x="661987" y="192112"/>
                </a:lnTo>
                <a:lnTo>
                  <a:pt x="809612" y="192112"/>
                </a:lnTo>
                <a:lnTo>
                  <a:pt x="882662" y="189064"/>
                </a:lnTo>
                <a:lnTo>
                  <a:pt x="917663" y="186004"/>
                </a:lnTo>
                <a:lnTo>
                  <a:pt x="952665" y="184480"/>
                </a:lnTo>
                <a:lnTo>
                  <a:pt x="1051572" y="175336"/>
                </a:lnTo>
                <a:lnTo>
                  <a:pt x="1102302" y="167716"/>
                </a:lnTo>
                <a:lnTo>
                  <a:pt x="736561" y="167716"/>
                </a:lnTo>
                <a:lnTo>
                  <a:pt x="661987" y="166192"/>
                </a:lnTo>
                <a:lnTo>
                  <a:pt x="555459" y="161620"/>
                </a:lnTo>
                <a:lnTo>
                  <a:pt x="392633" y="146367"/>
                </a:lnTo>
                <a:lnTo>
                  <a:pt x="333286" y="137223"/>
                </a:lnTo>
                <a:lnTo>
                  <a:pt x="305892" y="131114"/>
                </a:lnTo>
                <a:lnTo>
                  <a:pt x="278498" y="126542"/>
                </a:lnTo>
                <a:lnTo>
                  <a:pt x="252628" y="120446"/>
                </a:lnTo>
                <a:lnTo>
                  <a:pt x="228269" y="115874"/>
                </a:lnTo>
                <a:lnTo>
                  <a:pt x="203923" y="109778"/>
                </a:lnTo>
                <a:lnTo>
                  <a:pt x="181101" y="102158"/>
                </a:lnTo>
                <a:lnTo>
                  <a:pt x="161315" y="96050"/>
                </a:lnTo>
                <a:lnTo>
                  <a:pt x="140004" y="89954"/>
                </a:lnTo>
                <a:lnTo>
                  <a:pt x="121742" y="82334"/>
                </a:lnTo>
                <a:lnTo>
                  <a:pt x="76098" y="59461"/>
                </a:lnTo>
                <a:lnTo>
                  <a:pt x="44132" y="36588"/>
                </a:lnTo>
                <a:lnTo>
                  <a:pt x="29218" y="16763"/>
                </a:lnTo>
                <a:lnTo>
                  <a:pt x="28917" y="16763"/>
                </a:lnTo>
                <a:lnTo>
                  <a:pt x="27393" y="13715"/>
                </a:lnTo>
                <a:lnTo>
                  <a:pt x="27901" y="13715"/>
                </a:lnTo>
                <a:lnTo>
                  <a:pt x="25869" y="7619"/>
                </a:lnTo>
                <a:lnTo>
                  <a:pt x="27139" y="7619"/>
                </a:lnTo>
                <a:lnTo>
                  <a:pt x="25869" y="0"/>
                </a:lnTo>
                <a:close/>
              </a:path>
              <a:path w="1471929" h="192404">
                <a:moveTo>
                  <a:pt x="1470075" y="13715"/>
                </a:moveTo>
                <a:lnTo>
                  <a:pt x="1444205" y="13715"/>
                </a:lnTo>
                <a:lnTo>
                  <a:pt x="1439646" y="22872"/>
                </a:lnTo>
                <a:lnTo>
                  <a:pt x="1427467" y="38112"/>
                </a:lnTo>
                <a:lnTo>
                  <a:pt x="1418335" y="45732"/>
                </a:lnTo>
                <a:lnTo>
                  <a:pt x="1407680" y="53365"/>
                </a:lnTo>
                <a:lnTo>
                  <a:pt x="1395514" y="60985"/>
                </a:lnTo>
                <a:lnTo>
                  <a:pt x="1381810" y="67081"/>
                </a:lnTo>
                <a:lnTo>
                  <a:pt x="1366596" y="74714"/>
                </a:lnTo>
                <a:lnTo>
                  <a:pt x="1349857" y="82334"/>
                </a:lnTo>
                <a:lnTo>
                  <a:pt x="1331595" y="89954"/>
                </a:lnTo>
                <a:lnTo>
                  <a:pt x="1311808" y="96050"/>
                </a:lnTo>
                <a:lnTo>
                  <a:pt x="1290510" y="102158"/>
                </a:lnTo>
                <a:lnTo>
                  <a:pt x="1267675" y="109778"/>
                </a:lnTo>
                <a:lnTo>
                  <a:pt x="1243330" y="115874"/>
                </a:lnTo>
                <a:lnTo>
                  <a:pt x="1218984" y="120446"/>
                </a:lnTo>
                <a:lnTo>
                  <a:pt x="1193114" y="126542"/>
                </a:lnTo>
                <a:lnTo>
                  <a:pt x="1165720" y="131114"/>
                </a:lnTo>
                <a:lnTo>
                  <a:pt x="1138326" y="137223"/>
                </a:lnTo>
                <a:lnTo>
                  <a:pt x="1078966" y="146367"/>
                </a:lnTo>
                <a:lnTo>
                  <a:pt x="916139" y="161620"/>
                </a:lnTo>
                <a:lnTo>
                  <a:pt x="809612" y="166192"/>
                </a:lnTo>
                <a:lnTo>
                  <a:pt x="736561" y="167716"/>
                </a:lnTo>
                <a:lnTo>
                  <a:pt x="1102302" y="167716"/>
                </a:lnTo>
                <a:lnTo>
                  <a:pt x="1142885" y="161620"/>
                </a:lnTo>
                <a:lnTo>
                  <a:pt x="1170279" y="157048"/>
                </a:lnTo>
                <a:lnTo>
                  <a:pt x="1199197" y="150939"/>
                </a:lnTo>
                <a:lnTo>
                  <a:pt x="1225067" y="146367"/>
                </a:lnTo>
                <a:lnTo>
                  <a:pt x="1250937" y="140271"/>
                </a:lnTo>
                <a:lnTo>
                  <a:pt x="1273759" y="134175"/>
                </a:lnTo>
                <a:lnTo>
                  <a:pt x="1298117" y="126542"/>
                </a:lnTo>
                <a:lnTo>
                  <a:pt x="1319415" y="120446"/>
                </a:lnTo>
                <a:lnTo>
                  <a:pt x="1377251" y="97574"/>
                </a:lnTo>
                <a:lnTo>
                  <a:pt x="1422908" y="73177"/>
                </a:lnTo>
                <a:lnTo>
                  <a:pt x="1454861" y="45732"/>
                </a:lnTo>
                <a:lnTo>
                  <a:pt x="1467040" y="25920"/>
                </a:lnTo>
                <a:lnTo>
                  <a:pt x="1467040" y="24396"/>
                </a:lnTo>
                <a:lnTo>
                  <a:pt x="1470075" y="15239"/>
                </a:lnTo>
                <a:lnTo>
                  <a:pt x="1470075" y="13715"/>
                </a:lnTo>
                <a:close/>
              </a:path>
              <a:path w="1471929" h="192404">
                <a:moveTo>
                  <a:pt x="27393" y="13715"/>
                </a:moveTo>
                <a:lnTo>
                  <a:pt x="28917" y="16763"/>
                </a:lnTo>
                <a:lnTo>
                  <a:pt x="28540" y="15630"/>
                </a:lnTo>
                <a:lnTo>
                  <a:pt x="27393" y="13715"/>
                </a:lnTo>
                <a:close/>
              </a:path>
              <a:path w="1471929" h="192404">
                <a:moveTo>
                  <a:pt x="28540" y="15630"/>
                </a:moveTo>
                <a:lnTo>
                  <a:pt x="28917" y="16763"/>
                </a:lnTo>
                <a:lnTo>
                  <a:pt x="29218" y="16763"/>
                </a:lnTo>
                <a:lnTo>
                  <a:pt x="28540" y="15630"/>
                </a:lnTo>
                <a:close/>
              </a:path>
              <a:path w="1471929" h="192404">
                <a:moveTo>
                  <a:pt x="1445729" y="7619"/>
                </a:moveTo>
                <a:lnTo>
                  <a:pt x="1442681" y="16763"/>
                </a:lnTo>
                <a:lnTo>
                  <a:pt x="1444205" y="13715"/>
                </a:lnTo>
                <a:lnTo>
                  <a:pt x="1470075" y="13715"/>
                </a:lnTo>
                <a:lnTo>
                  <a:pt x="1470075" y="12191"/>
                </a:lnTo>
                <a:lnTo>
                  <a:pt x="1470583" y="9143"/>
                </a:lnTo>
                <a:lnTo>
                  <a:pt x="1445729" y="9143"/>
                </a:lnTo>
                <a:lnTo>
                  <a:pt x="1445729" y="7619"/>
                </a:lnTo>
                <a:close/>
              </a:path>
              <a:path w="1471929" h="192404">
                <a:moveTo>
                  <a:pt x="27901" y="13715"/>
                </a:moveTo>
                <a:lnTo>
                  <a:pt x="27393" y="13715"/>
                </a:lnTo>
                <a:lnTo>
                  <a:pt x="28540" y="15630"/>
                </a:lnTo>
                <a:lnTo>
                  <a:pt x="27901" y="13715"/>
                </a:lnTo>
                <a:close/>
              </a:path>
              <a:path w="1471929" h="192404">
                <a:moveTo>
                  <a:pt x="27139" y="7619"/>
                </a:moveTo>
                <a:lnTo>
                  <a:pt x="25869" y="7619"/>
                </a:lnTo>
                <a:lnTo>
                  <a:pt x="27393" y="9143"/>
                </a:lnTo>
                <a:lnTo>
                  <a:pt x="27139" y="7619"/>
                </a:lnTo>
                <a:close/>
              </a:path>
              <a:path w="1471929" h="192404">
                <a:moveTo>
                  <a:pt x="1445729" y="0"/>
                </a:moveTo>
                <a:lnTo>
                  <a:pt x="1445729" y="9143"/>
                </a:lnTo>
                <a:lnTo>
                  <a:pt x="1470583" y="9143"/>
                </a:lnTo>
                <a:lnTo>
                  <a:pt x="1471599" y="3047"/>
                </a:lnTo>
                <a:lnTo>
                  <a:pt x="1445729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2929" y="5244439"/>
            <a:ext cx="1471930" cy="1093470"/>
          </a:xfrm>
          <a:custGeom>
            <a:avLst/>
            <a:gdLst/>
            <a:ahLst/>
            <a:cxnLst/>
            <a:rect l="l" t="t" r="r" b="b"/>
            <a:pathLst>
              <a:path w="1471929" h="1093470">
                <a:moveTo>
                  <a:pt x="736561" y="0"/>
                </a:moveTo>
                <a:lnTo>
                  <a:pt x="661987" y="1524"/>
                </a:lnTo>
                <a:lnTo>
                  <a:pt x="625475" y="1524"/>
                </a:lnTo>
                <a:lnTo>
                  <a:pt x="588949" y="4572"/>
                </a:lnTo>
                <a:lnTo>
                  <a:pt x="520458" y="7620"/>
                </a:lnTo>
                <a:lnTo>
                  <a:pt x="453504" y="13716"/>
                </a:lnTo>
                <a:lnTo>
                  <a:pt x="421551" y="18300"/>
                </a:lnTo>
                <a:lnTo>
                  <a:pt x="389585" y="21348"/>
                </a:lnTo>
                <a:lnTo>
                  <a:pt x="301320" y="35064"/>
                </a:lnTo>
                <a:lnTo>
                  <a:pt x="246532" y="47269"/>
                </a:lnTo>
                <a:lnTo>
                  <a:pt x="197840" y="59461"/>
                </a:lnTo>
                <a:lnTo>
                  <a:pt x="152184" y="71653"/>
                </a:lnTo>
                <a:lnTo>
                  <a:pt x="112610" y="86906"/>
                </a:lnTo>
                <a:lnTo>
                  <a:pt x="63919" y="111302"/>
                </a:lnTo>
                <a:lnTo>
                  <a:pt x="50228" y="118922"/>
                </a:lnTo>
                <a:lnTo>
                  <a:pt x="18262" y="147891"/>
                </a:lnTo>
                <a:lnTo>
                  <a:pt x="6095" y="166192"/>
                </a:lnTo>
                <a:lnTo>
                  <a:pt x="4572" y="167716"/>
                </a:lnTo>
                <a:lnTo>
                  <a:pt x="4572" y="169240"/>
                </a:lnTo>
                <a:lnTo>
                  <a:pt x="1524" y="178384"/>
                </a:lnTo>
                <a:lnTo>
                  <a:pt x="1524" y="179908"/>
                </a:lnTo>
                <a:lnTo>
                  <a:pt x="0" y="190588"/>
                </a:lnTo>
                <a:lnTo>
                  <a:pt x="0" y="904151"/>
                </a:lnTo>
                <a:lnTo>
                  <a:pt x="1524" y="913295"/>
                </a:lnTo>
                <a:lnTo>
                  <a:pt x="1524" y="914819"/>
                </a:lnTo>
                <a:lnTo>
                  <a:pt x="4572" y="923963"/>
                </a:lnTo>
                <a:lnTo>
                  <a:pt x="4572" y="925499"/>
                </a:lnTo>
                <a:lnTo>
                  <a:pt x="6095" y="927023"/>
                </a:lnTo>
                <a:lnTo>
                  <a:pt x="38049" y="965136"/>
                </a:lnTo>
                <a:lnTo>
                  <a:pt x="79133" y="991057"/>
                </a:lnTo>
                <a:lnTo>
                  <a:pt x="132397" y="1013929"/>
                </a:lnTo>
                <a:lnTo>
                  <a:pt x="175018" y="1027645"/>
                </a:lnTo>
                <a:lnTo>
                  <a:pt x="222186" y="1039850"/>
                </a:lnTo>
                <a:lnTo>
                  <a:pt x="273926" y="1052042"/>
                </a:lnTo>
                <a:lnTo>
                  <a:pt x="301320" y="1056614"/>
                </a:lnTo>
                <a:lnTo>
                  <a:pt x="330238" y="1062723"/>
                </a:lnTo>
                <a:lnTo>
                  <a:pt x="389585" y="1071867"/>
                </a:lnTo>
                <a:lnTo>
                  <a:pt x="421551" y="1074915"/>
                </a:lnTo>
                <a:lnTo>
                  <a:pt x="453504" y="1079487"/>
                </a:lnTo>
                <a:lnTo>
                  <a:pt x="520458" y="1085583"/>
                </a:lnTo>
                <a:lnTo>
                  <a:pt x="661987" y="1091692"/>
                </a:lnTo>
                <a:lnTo>
                  <a:pt x="736561" y="1093216"/>
                </a:lnTo>
                <a:lnTo>
                  <a:pt x="809612" y="1091692"/>
                </a:lnTo>
                <a:lnTo>
                  <a:pt x="952665" y="1085583"/>
                </a:lnTo>
                <a:lnTo>
                  <a:pt x="1018095" y="1079487"/>
                </a:lnTo>
                <a:lnTo>
                  <a:pt x="1051572" y="1074915"/>
                </a:lnTo>
                <a:lnTo>
                  <a:pt x="1082014" y="1071867"/>
                </a:lnTo>
                <a:lnTo>
                  <a:pt x="1112450" y="1067295"/>
                </a:lnTo>
                <a:lnTo>
                  <a:pt x="661987" y="1067295"/>
                </a:lnTo>
                <a:lnTo>
                  <a:pt x="590473" y="1064247"/>
                </a:lnTo>
                <a:lnTo>
                  <a:pt x="555459" y="1061186"/>
                </a:lnTo>
                <a:lnTo>
                  <a:pt x="521982" y="1059675"/>
                </a:lnTo>
                <a:lnTo>
                  <a:pt x="424586" y="1050518"/>
                </a:lnTo>
                <a:lnTo>
                  <a:pt x="333286" y="1036802"/>
                </a:lnTo>
                <a:lnTo>
                  <a:pt x="278498" y="1027645"/>
                </a:lnTo>
                <a:lnTo>
                  <a:pt x="203923" y="1009357"/>
                </a:lnTo>
                <a:lnTo>
                  <a:pt x="161315" y="997153"/>
                </a:lnTo>
                <a:lnTo>
                  <a:pt x="141528" y="989533"/>
                </a:lnTo>
                <a:lnTo>
                  <a:pt x="121742" y="983437"/>
                </a:lnTo>
                <a:lnTo>
                  <a:pt x="76098" y="960564"/>
                </a:lnTo>
                <a:lnTo>
                  <a:pt x="44132" y="937691"/>
                </a:lnTo>
                <a:lnTo>
                  <a:pt x="27393" y="914819"/>
                </a:lnTo>
                <a:lnTo>
                  <a:pt x="28409" y="914819"/>
                </a:lnTo>
                <a:lnTo>
                  <a:pt x="25869" y="907199"/>
                </a:lnTo>
                <a:lnTo>
                  <a:pt x="26885" y="907199"/>
                </a:lnTo>
                <a:lnTo>
                  <a:pt x="25869" y="901103"/>
                </a:lnTo>
                <a:lnTo>
                  <a:pt x="25869" y="190588"/>
                </a:lnTo>
                <a:lnTo>
                  <a:pt x="26784" y="186016"/>
                </a:lnTo>
                <a:lnTo>
                  <a:pt x="25869" y="186016"/>
                </a:lnTo>
                <a:lnTo>
                  <a:pt x="28410" y="178384"/>
                </a:lnTo>
                <a:lnTo>
                  <a:pt x="27393" y="178384"/>
                </a:lnTo>
                <a:lnTo>
                  <a:pt x="33477" y="169240"/>
                </a:lnTo>
                <a:lnTo>
                  <a:pt x="63919" y="140271"/>
                </a:lnTo>
                <a:lnTo>
                  <a:pt x="123266" y="109778"/>
                </a:lnTo>
                <a:lnTo>
                  <a:pt x="141528" y="103682"/>
                </a:lnTo>
                <a:lnTo>
                  <a:pt x="161315" y="96050"/>
                </a:lnTo>
                <a:lnTo>
                  <a:pt x="203923" y="83858"/>
                </a:lnTo>
                <a:lnTo>
                  <a:pt x="252628" y="71653"/>
                </a:lnTo>
                <a:lnTo>
                  <a:pt x="333286" y="56413"/>
                </a:lnTo>
                <a:lnTo>
                  <a:pt x="392633" y="47269"/>
                </a:lnTo>
                <a:lnTo>
                  <a:pt x="555459" y="30492"/>
                </a:lnTo>
                <a:lnTo>
                  <a:pt x="661987" y="25920"/>
                </a:lnTo>
                <a:lnTo>
                  <a:pt x="1112450" y="25920"/>
                </a:lnTo>
                <a:lnTo>
                  <a:pt x="1082014" y="21348"/>
                </a:lnTo>
                <a:lnTo>
                  <a:pt x="1051572" y="18300"/>
                </a:lnTo>
                <a:lnTo>
                  <a:pt x="1018095" y="13716"/>
                </a:lnTo>
                <a:lnTo>
                  <a:pt x="951141" y="7620"/>
                </a:lnTo>
                <a:lnTo>
                  <a:pt x="809612" y="1524"/>
                </a:lnTo>
                <a:lnTo>
                  <a:pt x="736561" y="0"/>
                </a:lnTo>
                <a:close/>
              </a:path>
              <a:path w="1471929" h="1093470">
                <a:moveTo>
                  <a:pt x="1470075" y="914819"/>
                </a:moveTo>
                <a:lnTo>
                  <a:pt x="1444205" y="914819"/>
                </a:lnTo>
                <a:lnTo>
                  <a:pt x="1439646" y="923963"/>
                </a:lnTo>
                <a:lnTo>
                  <a:pt x="1433550" y="930071"/>
                </a:lnTo>
                <a:lnTo>
                  <a:pt x="1395514" y="960564"/>
                </a:lnTo>
                <a:lnTo>
                  <a:pt x="1349857" y="983437"/>
                </a:lnTo>
                <a:lnTo>
                  <a:pt x="1331595" y="989533"/>
                </a:lnTo>
                <a:lnTo>
                  <a:pt x="1311808" y="997153"/>
                </a:lnTo>
                <a:lnTo>
                  <a:pt x="1267675" y="1009357"/>
                </a:lnTo>
                <a:lnTo>
                  <a:pt x="1218984" y="1021549"/>
                </a:lnTo>
                <a:lnTo>
                  <a:pt x="1138326" y="1036802"/>
                </a:lnTo>
                <a:lnTo>
                  <a:pt x="1048537" y="1050518"/>
                </a:lnTo>
                <a:lnTo>
                  <a:pt x="949617" y="1059675"/>
                </a:lnTo>
                <a:lnTo>
                  <a:pt x="916139" y="1061186"/>
                </a:lnTo>
                <a:lnTo>
                  <a:pt x="881138" y="1064247"/>
                </a:lnTo>
                <a:lnTo>
                  <a:pt x="809612" y="1067295"/>
                </a:lnTo>
                <a:lnTo>
                  <a:pt x="1112450" y="1067295"/>
                </a:lnTo>
                <a:lnTo>
                  <a:pt x="1142885" y="1062723"/>
                </a:lnTo>
                <a:lnTo>
                  <a:pt x="1170279" y="1056614"/>
                </a:lnTo>
                <a:lnTo>
                  <a:pt x="1199197" y="1052042"/>
                </a:lnTo>
                <a:lnTo>
                  <a:pt x="1250937" y="1039850"/>
                </a:lnTo>
                <a:lnTo>
                  <a:pt x="1273759" y="1033754"/>
                </a:lnTo>
                <a:lnTo>
                  <a:pt x="1298117" y="1027645"/>
                </a:lnTo>
                <a:lnTo>
                  <a:pt x="1358988" y="1006297"/>
                </a:lnTo>
                <a:lnTo>
                  <a:pt x="1393990" y="991057"/>
                </a:lnTo>
                <a:lnTo>
                  <a:pt x="1409204" y="981913"/>
                </a:lnTo>
                <a:lnTo>
                  <a:pt x="1422908" y="974280"/>
                </a:lnTo>
                <a:lnTo>
                  <a:pt x="1454861" y="945311"/>
                </a:lnTo>
                <a:lnTo>
                  <a:pt x="1467040" y="927023"/>
                </a:lnTo>
                <a:lnTo>
                  <a:pt x="1467040" y="923963"/>
                </a:lnTo>
                <a:lnTo>
                  <a:pt x="1470075" y="914819"/>
                </a:lnTo>
                <a:close/>
              </a:path>
              <a:path w="1471929" h="1093470">
                <a:moveTo>
                  <a:pt x="28409" y="914819"/>
                </a:moveTo>
                <a:lnTo>
                  <a:pt x="27393" y="914819"/>
                </a:lnTo>
                <a:lnTo>
                  <a:pt x="28917" y="916343"/>
                </a:lnTo>
                <a:lnTo>
                  <a:pt x="28409" y="914819"/>
                </a:lnTo>
                <a:close/>
              </a:path>
              <a:path w="1471929" h="1093470">
                <a:moveTo>
                  <a:pt x="1445729" y="907199"/>
                </a:moveTo>
                <a:lnTo>
                  <a:pt x="1442681" y="916343"/>
                </a:lnTo>
                <a:lnTo>
                  <a:pt x="1444205" y="914819"/>
                </a:lnTo>
                <a:lnTo>
                  <a:pt x="1470075" y="914819"/>
                </a:lnTo>
                <a:lnTo>
                  <a:pt x="1470075" y="913295"/>
                </a:lnTo>
                <a:lnTo>
                  <a:pt x="1470511" y="910247"/>
                </a:lnTo>
                <a:lnTo>
                  <a:pt x="1445729" y="910247"/>
                </a:lnTo>
                <a:lnTo>
                  <a:pt x="1445729" y="907199"/>
                </a:lnTo>
                <a:close/>
              </a:path>
              <a:path w="1471929" h="1093470">
                <a:moveTo>
                  <a:pt x="26885" y="907199"/>
                </a:moveTo>
                <a:lnTo>
                  <a:pt x="25869" y="907199"/>
                </a:lnTo>
                <a:lnTo>
                  <a:pt x="27393" y="910247"/>
                </a:lnTo>
                <a:lnTo>
                  <a:pt x="26885" y="907199"/>
                </a:lnTo>
                <a:close/>
              </a:path>
              <a:path w="1471929" h="1093470">
                <a:moveTo>
                  <a:pt x="1470585" y="182968"/>
                </a:moveTo>
                <a:lnTo>
                  <a:pt x="1445729" y="182968"/>
                </a:lnTo>
                <a:lnTo>
                  <a:pt x="1445729" y="910247"/>
                </a:lnTo>
                <a:lnTo>
                  <a:pt x="1470511" y="910247"/>
                </a:lnTo>
                <a:lnTo>
                  <a:pt x="1471599" y="902627"/>
                </a:lnTo>
                <a:lnTo>
                  <a:pt x="1471599" y="189064"/>
                </a:lnTo>
                <a:lnTo>
                  <a:pt x="1470585" y="182968"/>
                </a:lnTo>
                <a:close/>
              </a:path>
              <a:path w="1471929" h="1093470">
                <a:moveTo>
                  <a:pt x="27393" y="182968"/>
                </a:moveTo>
                <a:lnTo>
                  <a:pt x="25869" y="186016"/>
                </a:lnTo>
                <a:lnTo>
                  <a:pt x="26784" y="186016"/>
                </a:lnTo>
                <a:lnTo>
                  <a:pt x="27393" y="182968"/>
                </a:lnTo>
                <a:close/>
              </a:path>
              <a:path w="1471929" h="1093470">
                <a:moveTo>
                  <a:pt x="1442681" y="176860"/>
                </a:moveTo>
                <a:lnTo>
                  <a:pt x="1445729" y="186016"/>
                </a:lnTo>
                <a:lnTo>
                  <a:pt x="1445729" y="182968"/>
                </a:lnTo>
                <a:lnTo>
                  <a:pt x="1470585" y="182968"/>
                </a:lnTo>
                <a:lnTo>
                  <a:pt x="1470075" y="179908"/>
                </a:lnTo>
                <a:lnTo>
                  <a:pt x="1470075" y="178384"/>
                </a:lnTo>
                <a:lnTo>
                  <a:pt x="1444205" y="178384"/>
                </a:lnTo>
                <a:lnTo>
                  <a:pt x="1442681" y="176860"/>
                </a:lnTo>
                <a:close/>
              </a:path>
              <a:path w="1471929" h="1093470">
                <a:moveTo>
                  <a:pt x="28917" y="176860"/>
                </a:moveTo>
                <a:lnTo>
                  <a:pt x="27393" y="178384"/>
                </a:lnTo>
                <a:lnTo>
                  <a:pt x="28410" y="178384"/>
                </a:lnTo>
                <a:lnTo>
                  <a:pt x="28917" y="176860"/>
                </a:lnTo>
                <a:close/>
              </a:path>
              <a:path w="1471929" h="1093470">
                <a:moveTo>
                  <a:pt x="1467040" y="169240"/>
                </a:moveTo>
                <a:lnTo>
                  <a:pt x="1439646" y="169240"/>
                </a:lnTo>
                <a:lnTo>
                  <a:pt x="1444205" y="178384"/>
                </a:lnTo>
                <a:lnTo>
                  <a:pt x="1470075" y="178384"/>
                </a:lnTo>
                <a:lnTo>
                  <a:pt x="1467040" y="169240"/>
                </a:lnTo>
                <a:close/>
              </a:path>
              <a:path w="1471929" h="1093470">
                <a:moveTo>
                  <a:pt x="1112450" y="25920"/>
                </a:moveTo>
                <a:lnTo>
                  <a:pt x="809612" y="25920"/>
                </a:lnTo>
                <a:lnTo>
                  <a:pt x="916139" y="30492"/>
                </a:lnTo>
                <a:lnTo>
                  <a:pt x="1048537" y="42684"/>
                </a:lnTo>
                <a:lnTo>
                  <a:pt x="1109408" y="51841"/>
                </a:lnTo>
                <a:lnTo>
                  <a:pt x="1193114" y="65557"/>
                </a:lnTo>
                <a:lnTo>
                  <a:pt x="1244854" y="77762"/>
                </a:lnTo>
                <a:lnTo>
                  <a:pt x="1290510" y="89954"/>
                </a:lnTo>
                <a:lnTo>
                  <a:pt x="1331595" y="103682"/>
                </a:lnTo>
                <a:lnTo>
                  <a:pt x="1349857" y="109778"/>
                </a:lnTo>
                <a:lnTo>
                  <a:pt x="1395514" y="132651"/>
                </a:lnTo>
                <a:lnTo>
                  <a:pt x="1427467" y="155511"/>
                </a:lnTo>
                <a:lnTo>
                  <a:pt x="1439646" y="170764"/>
                </a:lnTo>
                <a:lnTo>
                  <a:pt x="1439646" y="169240"/>
                </a:lnTo>
                <a:lnTo>
                  <a:pt x="1467040" y="169240"/>
                </a:lnTo>
                <a:lnTo>
                  <a:pt x="1467040" y="166192"/>
                </a:lnTo>
                <a:lnTo>
                  <a:pt x="1462468" y="158572"/>
                </a:lnTo>
                <a:lnTo>
                  <a:pt x="1460944" y="157048"/>
                </a:lnTo>
                <a:lnTo>
                  <a:pt x="1460944" y="155511"/>
                </a:lnTo>
                <a:lnTo>
                  <a:pt x="1433550" y="128066"/>
                </a:lnTo>
                <a:lnTo>
                  <a:pt x="1377251" y="94526"/>
                </a:lnTo>
                <a:lnTo>
                  <a:pt x="1319415" y="71653"/>
                </a:lnTo>
                <a:lnTo>
                  <a:pt x="1273759" y="59461"/>
                </a:lnTo>
                <a:lnTo>
                  <a:pt x="1225067" y="47269"/>
                </a:lnTo>
                <a:lnTo>
                  <a:pt x="1170279" y="35064"/>
                </a:lnTo>
                <a:lnTo>
                  <a:pt x="1142885" y="30492"/>
                </a:lnTo>
                <a:lnTo>
                  <a:pt x="1112450" y="2592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09685" y="5744674"/>
            <a:ext cx="558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C</a:t>
            </a:r>
            <a:r>
              <a:rPr sz="1600" b="1" spc="-10" dirty="0">
                <a:latin typeface="Tahoma"/>
                <a:cs typeface="Tahoma"/>
              </a:rPr>
              <a:t>S</a:t>
            </a:r>
            <a:r>
              <a:rPr sz="1600" b="1" spc="-5" dirty="0">
                <a:latin typeface="Tahoma"/>
                <a:cs typeface="Tahoma"/>
              </a:rPr>
              <a:t>DL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95999" y="3884401"/>
            <a:ext cx="2054860" cy="457834"/>
          </a:xfrm>
          <a:custGeom>
            <a:avLst/>
            <a:gdLst/>
            <a:ahLst/>
            <a:cxnLst/>
            <a:rect l="l" t="t" r="r" b="b"/>
            <a:pathLst>
              <a:path w="2054859" h="457835">
                <a:moveTo>
                  <a:pt x="0" y="457410"/>
                </a:moveTo>
                <a:lnTo>
                  <a:pt x="2054453" y="457410"/>
                </a:lnTo>
                <a:lnTo>
                  <a:pt x="2054453" y="0"/>
                </a:lnTo>
                <a:lnTo>
                  <a:pt x="0" y="0"/>
                </a:lnTo>
                <a:lnTo>
                  <a:pt x="0" y="457410"/>
                </a:lnTo>
                <a:close/>
              </a:path>
            </a:pathLst>
          </a:custGeom>
          <a:solidFill>
            <a:srgbClr val="8EB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3832" y="3884401"/>
            <a:ext cx="2080895" cy="471170"/>
          </a:xfrm>
          <a:custGeom>
            <a:avLst/>
            <a:gdLst/>
            <a:ahLst/>
            <a:cxnLst/>
            <a:rect l="l" t="t" r="r" b="b"/>
            <a:pathLst>
              <a:path w="2080895" h="471170">
                <a:moveTo>
                  <a:pt x="25857" y="0"/>
                </a:moveTo>
                <a:lnTo>
                  <a:pt x="0" y="0"/>
                </a:lnTo>
                <a:lnTo>
                  <a:pt x="0" y="465030"/>
                </a:lnTo>
                <a:lnTo>
                  <a:pt x="6083" y="471126"/>
                </a:lnTo>
                <a:lnTo>
                  <a:pt x="2074227" y="471126"/>
                </a:lnTo>
                <a:lnTo>
                  <a:pt x="2080323" y="465030"/>
                </a:lnTo>
                <a:lnTo>
                  <a:pt x="2080323" y="457410"/>
                </a:lnTo>
                <a:lnTo>
                  <a:pt x="25857" y="457410"/>
                </a:lnTo>
                <a:lnTo>
                  <a:pt x="12166" y="445218"/>
                </a:lnTo>
                <a:lnTo>
                  <a:pt x="25857" y="445218"/>
                </a:lnTo>
                <a:lnTo>
                  <a:pt x="25857" y="0"/>
                </a:lnTo>
                <a:close/>
              </a:path>
              <a:path w="2080895" h="471170">
                <a:moveTo>
                  <a:pt x="25857" y="445218"/>
                </a:moveTo>
                <a:lnTo>
                  <a:pt x="12166" y="445218"/>
                </a:lnTo>
                <a:lnTo>
                  <a:pt x="25857" y="457410"/>
                </a:lnTo>
                <a:lnTo>
                  <a:pt x="25857" y="445218"/>
                </a:lnTo>
                <a:close/>
              </a:path>
              <a:path w="2080895" h="471170">
                <a:moveTo>
                  <a:pt x="2054440" y="445218"/>
                </a:moveTo>
                <a:lnTo>
                  <a:pt x="25857" y="445218"/>
                </a:lnTo>
                <a:lnTo>
                  <a:pt x="25857" y="457410"/>
                </a:lnTo>
                <a:lnTo>
                  <a:pt x="2054440" y="457410"/>
                </a:lnTo>
                <a:lnTo>
                  <a:pt x="2054440" y="445218"/>
                </a:lnTo>
                <a:close/>
              </a:path>
              <a:path w="2080895" h="471170">
                <a:moveTo>
                  <a:pt x="2080323" y="0"/>
                </a:moveTo>
                <a:lnTo>
                  <a:pt x="2054440" y="0"/>
                </a:lnTo>
                <a:lnTo>
                  <a:pt x="2054440" y="457410"/>
                </a:lnTo>
                <a:lnTo>
                  <a:pt x="2066620" y="445218"/>
                </a:lnTo>
                <a:lnTo>
                  <a:pt x="2080323" y="445218"/>
                </a:lnTo>
                <a:lnTo>
                  <a:pt x="2080323" y="0"/>
                </a:lnTo>
                <a:close/>
              </a:path>
              <a:path w="2080895" h="471170">
                <a:moveTo>
                  <a:pt x="2080323" y="445218"/>
                </a:moveTo>
                <a:lnTo>
                  <a:pt x="2066620" y="445218"/>
                </a:lnTo>
                <a:lnTo>
                  <a:pt x="2054440" y="457410"/>
                </a:lnTo>
                <a:lnTo>
                  <a:pt x="2080323" y="457410"/>
                </a:lnTo>
                <a:lnTo>
                  <a:pt x="2080323" y="445218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82727" y="3513386"/>
            <a:ext cx="1881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045" marR="5080" indent="-220979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Điều khiển dữ liệu  (data control)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87091" y="4341812"/>
            <a:ext cx="456565" cy="838835"/>
          </a:xfrm>
          <a:custGeom>
            <a:avLst/>
            <a:gdLst/>
            <a:ahLst/>
            <a:cxnLst/>
            <a:rect l="l" t="t" r="r" b="b"/>
            <a:pathLst>
              <a:path w="456564" h="838835">
                <a:moveTo>
                  <a:pt x="456539" y="609879"/>
                </a:moveTo>
                <a:lnTo>
                  <a:pt x="0" y="609879"/>
                </a:lnTo>
                <a:lnTo>
                  <a:pt x="228269" y="838593"/>
                </a:lnTo>
                <a:lnTo>
                  <a:pt x="456539" y="609879"/>
                </a:lnTo>
                <a:close/>
              </a:path>
              <a:path w="456564" h="838835">
                <a:moveTo>
                  <a:pt x="342404" y="228701"/>
                </a:moveTo>
                <a:lnTo>
                  <a:pt x="114134" y="228701"/>
                </a:lnTo>
                <a:lnTo>
                  <a:pt x="114134" y="609879"/>
                </a:lnTo>
                <a:lnTo>
                  <a:pt x="342404" y="609879"/>
                </a:lnTo>
                <a:lnTo>
                  <a:pt x="342404" y="228701"/>
                </a:lnTo>
                <a:close/>
              </a:path>
              <a:path w="456564" h="838835">
                <a:moveTo>
                  <a:pt x="228269" y="0"/>
                </a:moveTo>
                <a:lnTo>
                  <a:pt x="0" y="228701"/>
                </a:lnTo>
                <a:lnTo>
                  <a:pt x="456539" y="228701"/>
                </a:lnTo>
                <a:lnTo>
                  <a:pt x="228269" y="0"/>
                </a:lnTo>
                <a:close/>
              </a:path>
            </a:pathLst>
          </a:custGeom>
          <a:solidFill>
            <a:srgbClr val="8EB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56649" y="4325035"/>
            <a:ext cx="519430" cy="873760"/>
          </a:xfrm>
          <a:custGeom>
            <a:avLst/>
            <a:gdLst/>
            <a:ahLst/>
            <a:cxnLst/>
            <a:rect l="l" t="t" r="r" b="b"/>
            <a:pathLst>
              <a:path w="519430" h="873760">
                <a:moveTo>
                  <a:pt x="132397" y="614464"/>
                </a:moveTo>
                <a:lnTo>
                  <a:pt x="0" y="614464"/>
                </a:lnTo>
                <a:lnTo>
                  <a:pt x="258711" y="873658"/>
                </a:lnTo>
                <a:lnTo>
                  <a:pt x="284736" y="847737"/>
                </a:lnTo>
                <a:lnTo>
                  <a:pt x="251104" y="847737"/>
                </a:lnTo>
                <a:lnTo>
                  <a:pt x="259473" y="839352"/>
                </a:lnTo>
                <a:lnTo>
                  <a:pt x="60881" y="640384"/>
                </a:lnTo>
                <a:lnTo>
                  <a:pt x="30441" y="640384"/>
                </a:lnTo>
                <a:lnTo>
                  <a:pt x="39573" y="619036"/>
                </a:lnTo>
                <a:lnTo>
                  <a:pt x="132397" y="619036"/>
                </a:lnTo>
                <a:lnTo>
                  <a:pt x="132397" y="614464"/>
                </a:lnTo>
                <a:close/>
              </a:path>
              <a:path w="519430" h="873760">
                <a:moveTo>
                  <a:pt x="259473" y="839352"/>
                </a:moveTo>
                <a:lnTo>
                  <a:pt x="251104" y="847737"/>
                </a:lnTo>
                <a:lnTo>
                  <a:pt x="267843" y="847737"/>
                </a:lnTo>
                <a:lnTo>
                  <a:pt x="259473" y="839352"/>
                </a:lnTo>
                <a:close/>
              </a:path>
              <a:path w="519430" h="873760">
                <a:moveTo>
                  <a:pt x="479374" y="619036"/>
                </a:moveTo>
                <a:lnTo>
                  <a:pt x="259473" y="839352"/>
                </a:lnTo>
                <a:lnTo>
                  <a:pt x="267843" y="847737"/>
                </a:lnTo>
                <a:lnTo>
                  <a:pt x="284736" y="847737"/>
                </a:lnTo>
                <a:lnTo>
                  <a:pt x="492922" y="640384"/>
                </a:lnTo>
                <a:lnTo>
                  <a:pt x="486981" y="640384"/>
                </a:lnTo>
                <a:lnTo>
                  <a:pt x="479374" y="619036"/>
                </a:lnTo>
                <a:close/>
              </a:path>
              <a:path w="519430" h="873760">
                <a:moveTo>
                  <a:pt x="39573" y="619036"/>
                </a:moveTo>
                <a:lnTo>
                  <a:pt x="30441" y="640384"/>
                </a:lnTo>
                <a:lnTo>
                  <a:pt x="60881" y="640384"/>
                </a:lnTo>
                <a:lnTo>
                  <a:pt x="39573" y="619036"/>
                </a:lnTo>
                <a:close/>
              </a:path>
              <a:path w="519430" h="873760">
                <a:moveTo>
                  <a:pt x="132397" y="619036"/>
                </a:moveTo>
                <a:lnTo>
                  <a:pt x="39573" y="619036"/>
                </a:lnTo>
                <a:lnTo>
                  <a:pt x="60881" y="640384"/>
                </a:lnTo>
                <a:lnTo>
                  <a:pt x="158267" y="640384"/>
                </a:lnTo>
                <a:lnTo>
                  <a:pt x="158267" y="626656"/>
                </a:lnTo>
                <a:lnTo>
                  <a:pt x="132397" y="626656"/>
                </a:lnTo>
                <a:lnTo>
                  <a:pt x="132397" y="619036"/>
                </a:lnTo>
                <a:close/>
              </a:path>
              <a:path w="519430" h="873760">
                <a:moveTo>
                  <a:pt x="458066" y="233286"/>
                </a:moveTo>
                <a:lnTo>
                  <a:pt x="360680" y="233286"/>
                </a:lnTo>
                <a:lnTo>
                  <a:pt x="360680" y="640384"/>
                </a:lnTo>
                <a:lnTo>
                  <a:pt x="458065" y="640384"/>
                </a:lnTo>
                <a:lnTo>
                  <a:pt x="471768" y="626656"/>
                </a:lnTo>
                <a:lnTo>
                  <a:pt x="386549" y="626656"/>
                </a:lnTo>
                <a:lnTo>
                  <a:pt x="372846" y="614464"/>
                </a:lnTo>
                <a:lnTo>
                  <a:pt x="386549" y="614464"/>
                </a:lnTo>
                <a:lnTo>
                  <a:pt x="386549" y="259207"/>
                </a:lnTo>
                <a:lnTo>
                  <a:pt x="372846" y="259207"/>
                </a:lnTo>
                <a:lnTo>
                  <a:pt x="386549" y="245478"/>
                </a:lnTo>
                <a:lnTo>
                  <a:pt x="470235" y="245478"/>
                </a:lnTo>
                <a:lnTo>
                  <a:pt x="458066" y="233286"/>
                </a:lnTo>
                <a:close/>
              </a:path>
              <a:path w="519430" h="873760">
                <a:moveTo>
                  <a:pt x="514357" y="619036"/>
                </a:moveTo>
                <a:lnTo>
                  <a:pt x="479374" y="619036"/>
                </a:lnTo>
                <a:lnTo>
                  <a:pt x="486981" y="640384"/>
                </a:lnTo>
                <a:lnTo>
                  <a:pt x="492922" y="640384"/>
                </a:lnTo>
                <a:lnTo>
                  <a:pt x="514357" y="619036"/>
                </a:lnTo>
                <a:close/>
              </a:path>
              <a:path w="519430" h="873760">
                <a:moveTo>
                  <a:pt x="132397" y="245478"/>
                </a:moveTo>
                <a:lnTo>
                  <a:pt x="132397" y="626656"/>
                </a:lnTo>
                <a:lnTo>
                  <a:pt x="144576" y="614464"/>
                </a:lnTo>
                <a:lnTo>
                  <a:pt x="158267" y="614464"/>
                </a:lnTo>
                <a:lnTo>
                  <a:pt x="158267" y="259207"/>
                </a:lnTo>
                <a:lnTo>
                  <a:pt x="144576" y="259207"/>
                </a:lnTo>
                <a:lnTo>
                  <a:pt x="132397" y="245478"/>
                </a:lnTo>
                <a:close/>
              </a:path>
              <a:path w="519430" h="873760">
                <a:moveTo>
                  <a:pt x="158267" y="614464"/>
                </a:moveTo>
                <a:lnTo>
                  <a:pt x="144576" y="614464"/>
                </a:lnTo>
                <a:lnTo>
                  <a:pt x="132397" y="626656"/>
                </a:lnTo>
                <a:lnTo>
                  <a:pt x="158267" y="626656"/>
                </a:lnTo>
                <a:lnTo>
                  <a:pt x="158267" y="614464"/>
                </a:lnTo>
                <a:close/>
              </a:path>
              <a:path w="519430" h="873760">
                <a:moveTo>
                  <a:pt x="386549" y="614464"/>
                </a:moveTo>
                <a:lnTo>
                  <a:pt x="372846" y="614464"/>
                </a:lnTo>
                <a:lnTo>
                  <a:pt x="386549" y="626656"/>
                </a:lnTo>
                <a:lnTo>
                  <a:pt x="386549" y="614464"/>
                </a:lnTo>
                <a:close/>
              </a:path>
              <a:path w="519430" h="873760">
                <a:moveTo>
                  <a:pt x="518947" y="614464"/>
                </a:moveTo>
                <a:lnTo>
                  <a:pt x="386549" y="614464"/>
                </a:lnTo>
                <a:lnTo>
                  <a:pt x="386549" y="626656"/>
                </a:lnTo>
                <a:lnTo>
                  <a:pt x="471768" y="626656"/>
                </a:lnTo>
                <a:lnTo>
                  <a:pt x="479374" y="619036"/>
                </a:lnTo>
                <a:lnTo>
                  <a:pt x="514357" y="619036"/>
                </a:lnTo>
                <a:lnTo>
                  <a:pt x="518947" y="614464"/>
                </a:lnTo>
                <a:close/>
              </a:path>
              <a:path w="519430" h="873760">
                <a:moveTo>
                  <a:pt x="258711" y="0"/>
                </a:moveTo>
                <a:lnTo>
                  <a:pt x="0" y="259207"/>
                </a:lnTo>
                <a:lnTo>
                  <a:pt x="132397" y="259207"/>
                </a:lnTo>
                <a:lnTo>
                  <a:pt x="132397" y="254635"/>
                </a:lnTo>
                <a:lnTo>
                  <a:pt x="39573" y="254635"/>
                </a:lnTo>
                <a:lnTo>
                  <a:pt x="30441" y="233286"/>
                </a:lnTo>
                <a:lnTo>
                  <a:pt x="60880" y="233286"/>
                </a:lnTo>
                <a:lnTo>
                  <a:pt x="259473" y="34306"/>
                </a:lnTo>
                <a:lnTo>
                  <a:pt x="251104" y="25920"/>
                </a:lnTo>
                <a:lnTo>
                  <a:pt x="284735" y="25920"/>
                </a:lnTo>
                <a:lnTo>
                  <a:pt x="258711" y="0"/>
                </a:lnTo>
                <a:close/>
              </a:path>
              <a:path w="519430" h="873760">
                <a:moveTo>
                  <a:pt x="158267" y="245478"/>
                </a:moveTo>
                <a:lnTo>
                  <a:pt x="132397" y="245478"/>
                </a:lnTo>
                <a:lnTo>
                  <a:pt x="144576" y="259207"/>
                </a:lnTo>
                <a:lnTo>
                  <a:pt x="158267" y="259207"/>
                </a:lnTo>
                <a:lnTo>
                  <a:pt x="158267" y="245478"/>
                </a:lnTo>
                <a:close/>
              </a:path>
              <a:path w="519430" h="873760">
                <a:moveTo>
                  <a:pt x="386549" y="245478"/>
                </a:moveTo>
                <a:lnTo>
                  <a:pt x="372846" y="259207"/>
                </a:lnTo>
                <a:lnTo>
                  <a:pt x="386549" y="259207"/>
                </a:lnTo>
                <a:lnTo>
                  <a:pt x="386549" y="245478"/>
                </a:lnTo>
                <a:close/>
              </a:path>
              <a:path w="519430" h="873760">
                <a:moveTo>
                  <a:pt x="470235" y="245478"/>
                </a:moveTo>
                <a:lnTo>
                  <a:pt x="386549" y="245478"/>
                </a:lnTo>
                <a:lnTo>
                  <a:pt x="386549" y="259207"/>
                </a:lnTo>
                <a:lnTo>
                  <a:pt x="518947" y="259207"/>
                </a:lnTo>
                <a:lnTo>
                  <a:pt x="514357" y="254635"/>
                </a:lnTo>
                <a:lnTo>
                  <a:pt x="479374" y="254635"/>
                </a:lnTo>
                <a:lnTo>
                  <a:pt x="470235" y="245478"/>
                </a:lnTo>
                <a:close/>
              </a:path>
              <a:path w="519430" h="873760">
                <a:moveTo>
                  <a:pt x="60880" y="233286"/>
                </a:moveTo>
                <a:lnTo>
                  <a:pt x="30441" y="233286"/>
                </a:lnTo>
                <a:lnTo>
                  <a:pt x="39573" y="254635"/>
                </a:lnTo>
                <a:lnTo>
                  <a:pt x="60880" y="233286"/>
                </a:lnTo>
                <a:close/>
              </a:path>
              <a:path w="519430" h="873760">
                <a:moveTo>
                  <a:pt x="158267" y="233286"/>
                </a:moveTo>
                <a:lnTo>
                  <a:pt x="60880" y="233286"/>
                </a:lnTo>
                <a:lnTo>
                  <a:pt x="39573" y="254635"/>
                </a:lnTo>
                <a:lnTo>
                  <a:pt x="132397" y="254635"/>
                </a:lnTo>
                <a:lnTo>
                  <a:pt x="132397" y="245478"/>
                </a:lnTo>
                <a:lnTo>
                  <a:pt x="158267" y="245478"/>
                </a:lnTo>
                <a:lnTo>
                  <a:pt x="158267" y="233286"/>
                </a:lnTo>
                <a:close/>
              </a:path>
              <a:path w="519430" h="873760">
                <a:moveTo>
                  <a:pt x="284735" y="25920"/>
                </a:moveTo>
                <a:lnTo>
                  <a:pt x="267843" y="25920"/>
                </a:lnTo>
                <a:lnTo>
                  <a:pt x="259473" y="34306"/>
                </a:lnTo>
                <a:lnTo>
                  <a:pt x="479374" y="254635"/>
                </a:lnTo>
                <a:lnTo>
                  <a:pt x="486981" y="233286"/>
                </a:lnTo>
                <a:lnTo>
                  <a:pt x="492923" y="233286"/>
                </a:lnTo>
                <a:lnTo>
                  <a:pt x="284735" y="25920"/>
                </a:lnTo>
                <a:close/>
              </a:path>
              <a:path w="519430" h="873760">
                <a:moveTo>
                  <a:pt x="492923" y="233286"/>
                </a:moveTo>
                <a:lnTo>
                  <a:pt x="486981" y="233286"/>
                </a:lnTo>
                <a:lnTo>
                  <a:pt x="479374" y="254635"/>
                </a:lnTo>
                <a:lnTo>
                  <a:pt x="514357" y="254635"/>
                </a:lnTo>
                <a:lnTo>
                  <a:pt x="492923" y="233286"/>
                </a:lnTo>
                <a:close/>
              </a:path>
              <a:path w="519430" h="873760">
                <a:moveTo>
                  <a:pt x="267843" y="25920"/>
                </a:moveTo>
                <a:lnTo>
                  <a:pt x="251104" y="25920"/>
                </a:lnTo>
                <a:lnTo>
                  <a:pt x="259473" y="34306"/>
                </a:lnTo>
                <a:lnTo>
                  <a:pt x="267843" y="25920"/>
                </a:lnTo>
                <a:close/>
              </a:path>
            </a:pathLst>
          </a:custGeom>
          <a:solidFill>
            <a:srgbClr val="8EB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084978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4630" y="834909"/>
            <a:ext cx="7784945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Ví dụ về buộc dữ liệu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282" y="1933802"/>
            <a:ext cx="8221603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Điều khiển dữ liệu (điều khiển drop-down list) liên kết  với điều khiển SqlDatasoure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spc="4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spc="40" dirty="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sz="1400" spc="4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400" spc="40" dirty="0">
                <a:solidFill>
                  <a:srgbClr val="800000"/>
                </a:solidFill>
                <a:latin typeface="Arial"/>
                <a:cs typeface="Arial"/>
              </a:rPr>
              <a:t>DropDownList </a:t>
            </a:r>
            <a:r>
              <a:rPr sz="1400" spc="9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400" spc="90" dirty="0">
                <a:solidFill>
                  <a:srgbClr val="0000FF"/>
                </a:solidFill>
                <a:latin typeface="Arial"/>
                <a:cs typeface="Arial"/>
              </a:rPr>
              <a:t>="ddlCategory"</a:t>
            </a:r>
            <a:r>
              <a:rPr sz="1400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30" dirty="0">
                <a:solidFill>
                  <a:srgbClr val="FF0000"/>
                </a:solidFill>
                <a:latin typeface="Arial"/>
                <a:cs typeface="Arial"/>
              </a:rPr>
              <a:t>runat</a:t>
            </a:r>
            <a:r>
              <a:rPr sz="1400" spc="130" dirty="0">
                <a:solidFill>
                  <a:srgbClr val="0000FF"/>
                </a:solidFill>
                <a:latin typeface="Arial"/>
                <a:cs typeface="Arial"/>
              </a:rPr>
              <a:t>="server"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1253" y="3003123"/>
            <a:ext cx="5405755" cy="2089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575"/>
              </a:lnSpc>
            </a:pPr>
            <a:r>
              <a:rPr sz="1400" spc="45" dirty="0">
                <a:solidFill>
                  <a:srgbClr val="0000FF"/>
                </a:solidFill>
                <a:latin typeface="Arial"/>
                <a:cs typeface="Arial"/>
              </a:rPr>
              <a:t>DataSourceID="SqlDataSource1"</a:t>
            </a:r>
            <a:r>
              <a:rPr sz="1400" spc="4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0000FF"/>
                </a:solidFill>
                <a:latin typeface="Arial"/>
                <a:cs typeface="Arial"/>
              </a:rPr>
              <a:t>DataTextField="LongName"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1253" y="3190157"/>
            <a:ext cx="4725670" cy="24002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solidFill>
                  <a:srgbClr val="0000FF"/>
                </a:solidFill>
                <a:latin typeface="Arial"/>
                <a:cs typeface="Arial"/>
              </a:rPr>
              <a:t>DataValueField="CategoryID"</a:t>
            </a:r>
            <a:r>
              <a:rPr sz="1400" spc="4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0000"/>
                </a:solidFill>
                <a:latin typeface="Arial"/>
                <a:cs typeface="Arial"/>
              </a:rPr>
              <a:t>AutoPostBack</a:t>
            </a:r>
            <a:r>
              <a:rPr sz="1400" spc="50" dirty="0">
                <a:solidFill>
                  <a:srgbClr val="0000FF"/>
                </a:solidFill>
                <a:latin typeface="Arial"/>
                <a:cs typeface="Arial"/>
              </a:rPr>
              <a:t>="True"&gt;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63176" y="3957584"/>
            <a:ext cx="101454" cy="108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8018" y="3408233"/>
            <a:ext cx="7541628" cy="3106620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1506855">
              <a:lnSpc>
                <a:spcPct val="100000"/>
              </a:lnSpc>
              <a:spcBef>
                <a:spcPts val="105"/>
              </a:spcBef>
            </a:pPr>
            <a:r>
              <a:rPr sz="1400" spc="5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400" spc="55" dirty="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sz="1400" spc="5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400" spc="55" dirty="0">
                <a:solidFill>
                  <a:srgbClr val="800000"/>
                </a:solidFill>
                <a:latin typeface="Arial"/>
                <a:cs typeface="Arial"/>
              </a:rPr>
              <a:t>DropDownList</a:t>
            </a:r>
            <a:r>
              <a:rPr sz="1400" spc="5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53634"/>
                </a:solidFill>
                <a:latin typeface="Tahoma"/>
                <a:cs typeface="Tahoma"/>
              </a:rPr>
              <a:t>Điều khiển SqlDatasoure</a:t>
            </a:r>
            <a:endParaRPr sz="2000">
              <a:latin typeface="Tahoma"/>
              <a:cs typeface="Tahoma"/>
            </a:endParaRPr>
          </a:p>
          <a:p>
            <a:pPr marL="1583055" marR="5080" indent="-1570990">
              <a:lnSpc>
                <a:spcPct val="100000"/>
              </a:lnSpc>
            </a:pPr>
            <a:r>
              <a:rPr sz="1600" smtClean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dirty="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dirty="0">
                <a:solidFill>
                  <a:srgbClr val="800000"/>
                </a:solidFill>
                <a:latin typeface="Arial"/>
                <a:cs typeface="Arial"/>
              </a:rPr>
              <a:t>SqlDataSource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="SqlDataSource1"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runat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="server"  </a:t>
            </a:r>
            <a:r>
              <a:rPr sz="1600">
                <a:solidFill>
                  <a:srgbClr val="FF0000"/>
                </a:solidFill>
                <a:latin typeface="Arial"/>
                <a:cs typeface="Arial"/>
              </a:rPr>
              <a:t>ConnectionString</a:t>
            </a:r>
            <a:r>
              <a:rPr sz="1600" smtClean="0">
                <a:solidFill>
                  <a:srgbClr val="0000FF"/>
                </a:solidFill>
                <a:latin typeface="Arial"/>
                <a:cs typeface="Arial"/>
              </a:rPr>
              <a:t>="&lt;%$</a:t>
            </a:r>
            <a:endParaRPr lang="en-US" sz="160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583055" marR="5080" indent="-1570990"/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ConnectionStrings:HalloweenConnectionString %&gt;"</a:t>
            </a:r>
            <a:endParaRPr lang="en-US" sz="1600">
              <a:latin typeface="Arial"/>
              <a:cs typeface="Arial"/>
            </a:endParaRPr>
          </a:p>
          <a:p>
            <a:pPr marL="1583055" marR="5080" indent="-1570990"/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SelectCommand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="SELECT [CategoryID], [LongName] FROM [Categories</a:t>
            </a:r>
            <a:r>
              <a:rPr lang="en-US" sz="1600" smtClean="0">
                <a:solidFill>
                  <a:srgbClr val="0000FF"/>
                </a:solidFill>
                <a:latin typeface="Arial"/>
                <a:cs typeface="Arial"/>
              </a:rPr>
              <a:t>]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ORDER BY [LongName</a:t>
            </a:r>
            <a:r>
              <a:rPr lang="en-US" sz="1600" smtClean="0">
                <a:solidFill>
                  <a:srgbClr val="0000FF"/>
                </a:solidFill>
                <a:latin typeface="Arial"/>
                <a:cs typeface="Arial"/>
              </a:rPr>
              <a:t>]"&gt;</a:t>
            </a:r>
          </a:p>
          <a:p>
            <a:pPr marL="1583055" marR="5080" indent="-1570990"/>
            <a:endParaRPr lang="en-US" sz="1600">
              <a:solidFill>
                <a:srgbClr val="0000FF"/>
              </a:solidFill>
              <a:latin typeface="Arial"/>
              <a:cs typeface="Arial"/>
            </a:endParaRPr>
          </a:p>
          <a:p>
            <a:pPr marL="1583055" marR="5080" indent="-1570990"/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lang="en-US" sz="1600">
                <a:solidFill>
                  <a:srgbClr val="800000"/>
                </a:solidFill>
                <a:latin typeface="Arial"/>
                <a:cs typeface="Arial"/>
              </a:rPr>
              <a:t>SqlDataSource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lang="en-US" sz="1600">
              <a:latin typeface="Arial"/>
              <a:cs typeface="Arial"/>
            </a:endParaRPr>
          </a:p>
          <a:p>
            <a:pPr marL="1583055" marR="5080" indent="-1570990"/>
            <a:endParaRPr lang="en-US" sz="1400">
              <a:latin typeface="Arial"/>
              <a:cs typeface="Arial"/>
            </a:endParaRPr>
          </a:p>
          <a:p>
            <a:pPr marL="1583055" marR="5080" indent="-1570990"/>
            <a:endParaRPr lang="en-US" sz="1400">
              <a:latin typeface="Arial"/>
              <a:cs typeface="Arial"/>
            </a:endParaRPr>
          </a:p>
          <a:p>
            <a:pPr marL="1583055" marR="5080" indent="-1570990">
              <a:lnSpc>
                <a:spcPct val="100000"/>
              </a:lnSpc>
            </a:pPr>
            <a:endParaRPr lang="en-US" sz="1400" spc="55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583055" marR="5080" indent="-1570990"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228573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5506" y="2086265"/>
            <a:ext cx="74274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thuộc tính của điều khiển SqlDataSource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5506" y="759960"/>
            <a:ext cx="7713967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Điều khiển SqlDataSource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66829"/>
              </p:ext>
            </p:extLst>
          </p:nvPr>
        </p:nvGraphicFramePr>
        <p:xfrm>
          <a:off x="1591817" y="2887243"/>
          <a:ext cx="7077075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18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Thuộc tính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Phương thức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ID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ID của điều khiển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RunAt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Luôn được  gán bằng Server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ConnectionString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Chuỗi kết nối.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SelectCommand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905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Định nghĩa câu lệnh Select truy xuất dữ liệu được  thực thi bởi datasource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UpdateCommand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Định nghĩa câu lệnh Update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InsertCommand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Định nghĩa câu lệnh Insert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Deletecommand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Định nghĩa câu lệnh Delete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98072" y="1856277"/>
            <a:ext cx="108930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3270" y="2251445"/>
            <a:ext cx="138105" cy="153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7336" y="2653967"/>
            <a:ext cx="101449" cy="108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7336" y="3321782"/>
            <a:ext cx="101449" cy="112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1145" y="774741"/>
            <a:ext cx="8019535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Giới thiệu ứng dụng Product List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1213270" y="3994177"/>
            <a:ext cx="138105" cy="153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7336" y="4396697"/>
            <a:ext cx="101449" cy="112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3270" y="5069094"/>
            <a:ext cx="138105" cy="149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7336" y="5467040"/>
            <a:ext cx="101449" cy="112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1145" y="1631766"/>
            <a:ext cx="5132215" cy="437869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Ứng dụng gồm:</a:t>
            </a:r>
            <a:endParaRPr sz="2400">
              <a:latin typeface="Tahoma"/>
              <a:cs typeface="Tahoma"/>
            </a:endParaRPr>
          </a:p>
          <a:p>
            <a:pPr marL="811530" marR="5080" indent="-398780">
              <a:lnSpc>
                <a:spcPct val="109300"/>
              </a:lnSpc>
              <a:spcBef>
                <a:spcPts val="280"/>
              </a:spcBef>
              <a:tabLst>
                <a:tab pos="2381885" algn="l"/>
              </a:tabLst>
            </a:pPr>
            <a:r>
              <a:rPr sz="2200" dirty="0">
                <a:latin typeface="Tahoma"/>
                <a:cs typeface="Tahoma"/>
              </a:rPr>
              <a:t>Drop-down list	</a:t>
            </a:r>
            <a:r>
              <a:rPr sz="2200" b="1" dirty="0">
                <a:latin typeface="Tahoma"/>
                <a:cs typeface="Tahoma"/>
              </a:rPr>
              <a:t>Chose a category  </a:t>
            </a:r>
            <a:r>
              <a:rPr sz="2000" dirty="0">
                <a:latin typeface="Tahoma"/>
                <a:cs typeface="Tahoma"/>
              </a:rPr>
              <a:t>Hiển thị danh mục phân loại sản  phẩm</a:t>
            </a:r>
            <a:endParaRPr sz="2000">
              <a:latin typeface="Tahoma"/>
              <a:cs typeface="Tahoma"/>
            </a:endParaRPr>
          </a:p>
          <a:p>
            <a:pPr marL="81153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Tahoma"/>
                <a:cs typeface="Tahoma"/>
              </a:rPr>
              <a:t>Danh mục này lấy từ CSDL</a:t>
            </a:r>
            <a:endParaRPr sz="2000">
              <a:latin typeface="Tahoma"/>
              <a:cs typeface="Tahoma"/>
            </a:endParaRPr>
          </a:p>
          <a:p>
            <a:pPr marL="81153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Halloween</a:t>
            </a:r>
            <a:endParaRPr sz="20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20"/>
              </a:spcBef>
            </a:pPr>
            <a:r>
              <a:rPr sz="2200" dirty="0">
                <a:latin typeface="Tahoma"/>
                <a:cs typeface="Tahoma"/>
              </a:rPr>
              <a:t>Điều khiển DataList</a:t>
            </a:r>
            <a:endParaRPr sz="2200">
              <a:latin typeface="Tahoma"/>
              <a:cs typeface="Tahoma"/>
            </a:endParaRPr>
          </a:p>
          <a:p>
            <a:pPr marL="811530" marR="250825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ahoma"/>
                <a:cs typeface="Tahoma"/>
              </a:rPr>
              <a:t>Hiển thị danh sách sản phẩm của  phân loại sản phẩm được chọn</a:t>
            </a:r>
            <a:endParaRPr sz="20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Hai điều khiển SqlDataSource</a:t>
            </a:r>
            <a:endParaRPr sz="2200">
              <a:latin typeface="Tahoma"/>
              <a:cs typeface="Tahoma"/>
            </a:endParaRPr>
          </a:p>
          <a:p>
            <a:pPr marL="811530" marR="86995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latin typeface="Tahoma"/>
                <a:cs typeface="Tahoma"/>
              </a:rPr>
              <a:t>Lấy dữ liệu từ CSDL và hiển thị lên  Drop-down list và Data List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3360" y="2054758"/>
            <a:ext cx="3128860" cy="2503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19469" y="4902524"/>
            <a:ext cx="32746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AF4F"/>
                </a:solidFill>
                <a:latin typeface="Arial"/>
                <a:cs typeface="Arial"/>
              </a:rPr>
              <a:t>Ứng </a:t>
            </a:r>
            <a:r>
              <a:rPr sz="1400" b="1" spc="-10" dirty="0">
                <a:solidFill>
                  <a:srgbClr val="00AF4F"/>
                </a:solidFill>
                <a:latin typeface="Arial"/>
                <a:cs typeface="Arial"/>
              </a:rPr>
              <a:t>dụng </a:t>
            </a:r>
            <a:r>
              <a:rPr sz="1400" b="1" spc="-5" dirty="0">
                <a:solidFill>
                  <a:srgbClr val="00AF4F"/>
                </a:solidFill>
                <a:latin typeface="Arial"/>
                <a:cs typeface="Arial"/>
              </a:rPr>
              <a:t>Product List </a:t>
            </a:r>
            <a:r>
              <a:rPr sz="1400" b="1" dirty="0">
                <a:solidFill>
                  <a:srgbClr val="00AF4F"/>
                </a:solidFill>
                <a:latin typeface="Arial"/>
                <a:cs typeface="Arial"/>
              </a:rPr>
              <a:t>ở </a:t>
            </a:r>
            <a:r>
              <a:rPr sz="1400" b="1" spc="-5" dirty="0">
                <a:solidFill>
                  <a:srgbClr val="00AF4F"/>
                </a:solidFill>
                <a:latin typeface="Arial"/>
                <a:cs typeface="Arial"/>
              </a:rPr>
              <a:t>chế độ</a:t>
            </a:r>
            <a:r>
              <a:rPr sz="1400" b="1" spc="-140" dirty="0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AF4F"/>
                </a:solidFill>
                <a:latin typeface="Arial"/>
                <a:cs typeface="Arial"/>
              </a:rPr>
              <a:t>Desig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771157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173683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9360" y="2958637"/>
            <a:ext cx="108658" cy="113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156" y="3349231"/>
            <a:ext cx="131827" cy="164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9360" y="3788344"/>
            <a:ext cx="115049" cy="97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4409" y="710692"/>
            <a:ext cx="7835877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CSDL Halloween của ứng dụng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508046" y="2661593"/>
            <a:ext cx="4006565" cy="1224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545" y="3884401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3430586"/>
                </a:move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lnTo>
                  <a:pt x="0" y="34305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6577" y="3884400"/>
            <a:ext cx="127833" cy="36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6600" y="4195436"/>
            <a:ext cx="150660" cy="155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6577" y="4629977"/>
            <a:ext cx="127833" cy="1326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06600" y="5032504"/>
            <a:ext cx="150660" cy="1600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6577" y="5810101"/>
            <a:ext cx="127833" cy="1280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6600" y="6212626"/>
            <a:ext cx="150660" cy="1600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0390" y="1555529"/>
            <a:ext cx="8243570" cy="52400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Categories</a:t>
            </a:r>
            <a:endParaRPr sz="2400">
              <a:latin typeface="Tahoma"/>
              <a:cs typeface="Tahoma"/>
            </a:endParaRPr>
          </a:p>
          <a:p>
            <a:pPr marL="847725" marR="37274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Chứa phân loại danh mục sản  phẩm</a:t>
            </a:r>
            <a:endParaRPr sz="2200">
              <a:latin typeface="Tahoma"/>
              <a:cs typeface="Tahoma"/>
            </a:endParaRPr>
          </a:p>
          <a:p>
            <a:pPr marL="447675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Products</a:t>
            </a:r>
            <a:endParaRPr sz="2400">
              <a:latin typeface="Tahoma"/>
              <a:cs typeface="Tahoma"/>
            </a:endParaRPr>
          </a:p>
          <a:p>
            <a:pPr marL="84772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Chứa danh sách sản phẩm</a:t>
            </a:r>
            <a:endParaRPr sz="2200">
              <a:latin typeface="Tahoma"/>
              <a:cs typeface="Tahoma"/>
            </a:endParaRPr>
          </a:p>
          <a:p>
            <a:pPr marL="44767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Customers</a:t>
            </a:r>
            <a:endParaRPr sz="2400">
              <a:latin typeface="Tahoma"/>
              <a:cs typeface="Tahoma"/>
            </a:endParaRPr>
          </a:p>
          <a:p>
            <a:pPr marL="84772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Chứa thông tin khách hàng</a:t>
            </a:r>
            <a:endParaRPr sz="2200">
              <a:latin typeface="Tahoma"/>
              <a:cs typeface="Tahoma"/>
            </a:endParaRPr>
          </a:p>
          <a:p>
            <a:pPr marL="44767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Invoices</a:t>
            </a:r>
            <a:endParaRPr sz="2400">
              <a:latin typeface="Tahoma"/>
              <a:cs typeface="Tahoma"/>
            </a:endParaRPr>
          </a:p>
          <a:p>
            <a:pPr marL="847725" marR="400431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Lưu thông tin hóa đơn mua  hàng</a:t>
            </a:r>
            <a:endParaRPr sz="2200">
              <a:latin typeface="Tahoma"/>
              <a:cs typeface="Tahoma"/>
            </a:endParaRPr>
          </a:p>
          <a:p>
            <a:pPr marL="447675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LineItems</a:t>
            </a:r>
            <a:endParaRPr sz="2400">
              <a:latin typeface="Tahoma"/>
              <a:cs typeface="Tahoma"/>
            </a:endParaRPr>
          </a:p>
          <a:p>
            <a:pPr marL="84772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Lưu thông tin danh sách các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47725" algn="l"/>
                <a:tab pos="8230234" algn="l"/>
              </a:tabLst>
            </a:pPr>
            <a:r>
              <a:rPr sz="2200" dirty="0">
                <a:uFill>
                  <a:solidFill>
                    <a:srgbClr val="7E7E7E"/>
                  </a:solidFill>
                </a:uFill>
                <a:latin typeface="Tahoma"/>
                <a:cs typeface="Tahoma"/>
              </a:rPr>
              <a:t> 	item của từng hóa đơn</a:t>
            </a:r>
            <a:r>
              <a:rPr sz="2200" spc="-315" dirty="0">
                <a:uFill>
                  <a:solidFill>
                    <a:srgbClr val="7E7E7E"/>
                  </a:solidFill>
                </a:uFill>
                <a:latin typeface="Tahoma"/>
                <a:cs typeface="Tahoma"/>
              </a:rPr>
              <a:t>	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68975" y="3884401"/>
            <a:ext cx="4218482" cy="22870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228573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3362949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8149" y="3765469"/>
            <a:ext cx="103480" cy="112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9361" y="781086"/>
            <a:ext cx="7953606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Nội dung demo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Làm quen </a:t>
            </a:r>
            <a:r>
              <a:rPr spc="-180" dirty="0"/>
              <a:t>với </a:t>
            </a:r>
            <a:r>
              <a:rPr spc="-195" dirty="0"/>
              <a:t>lập </a:t>
            </a:r>
            <a:r>
              <a:rPr spc="-5" dirty="0"/>
              <a:t>trình CSDL</a:t>
            </a:r>
            <a:r>
              <a:rPr spc="-30" dirty="0"/>
              <a:t> ASP.NET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456545" y="3884401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3430586"/>
                </a:move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lnTo>
                  <a:pt x="0" y="34305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5975" y="4131396"/>
            <a:ext cx="115655" cy="114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5975" y="4497334"/>
            <a:ext cx="115655" cy="114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6600" y="4863264"/>
            <a:ext cx="150660" cy="160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5506" y="2086265"/>
            <a:ext cx="7579894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Demo thêm và cấu hình điều khiển SqlDataSource cho  drop-down list Chose a Category (hiển thị danh sách  danh mục sản phẩm lưu trong bảng Categories)</a:t>
            </a:r>
            <a:endParaRPr sz="2400">
              <a:latin typeface="Tahoma"/>
              <a:cs typeface="Tahoma"/>
            </a:endParaRPr>
          </a:p>
          <a:p>
            <a:pPr marL="733425" indent="-32067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34060" algn="l"/>
              </a:tabLst>
            </a:pPr>
            <a:r>
              <a:rPr sz="2200" dirty="0">
                <a:latin typeface="Tahoma"/>
                <a:cs typeface="Tahoma"/>
              </a:rPr>
              <a:t>Lấy dữ liệu lưu vào datasource</a:t>
            </a:r>
            <a:endParaRPr sz="2200">
              <a:latin typeface="Tahoma"/>
              <a:cs typeface="Tahoma"/>
            </a:endParaRPr>
          </a:p>
          <a:p>
            <a:pPr marL="81153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Tahoma"/>
                <a:cs typeface="Tahoma"/>
              </a:rPr>
              <a:t>Thêm điều khiển SqlDataSource</a:t>
            </a:r>
            <a:endParaRPr sz="2000">
              <a:latin typeface="Tahoma"/>
              <a:cs typeface="Tahoma"/>
            </a:endParaRPr>
          </a:p>
          <a:p>
            <a:pPr marL="811530" marR="2162810">
              <a:lnSpc>
                <a:spcPct val="120100"/>
              </a:lnSpc>
            </a:pPr>
            <a:r>
              <a:rPr sz="2000" dirty="0">
                <a:latin typeface="Tahoma"/>
                <a:cs typeface="Tahoma"/>
              </a:rPr>
              <a:t>Lưu chuỗi kết nối trong file web.Config  Cấu hình câu lệnh SELECT</a:t>
            </a:r>
            <a:endParaRPr sz="2000">
              <a:latin typeface="Tahoma"/>
              <a:cs typeface="Tahoma"/>
            </a:endParaRPr>
          </a:p>
          <a:p>
            <a:pPr marL="733425" indent="-320675">
              <a:lnSpc>
                <a:spcPct val="100000"/>
              </a:lnSpc>
              <a:spcBef>
                <a:spcPts val="525"/>
              </a:spcBef>
              <a:buAutoNum type="arabicPeriod" startAt="2"/>
              <a:tabLst>
                <a:tab pos="734060" algn="l"/>
              </a:tabLst>
            </a:pPr>
            <a:r>
              <a:rPr sz="2200" dirty="0">
                <a:latin typeface="Tahoma"/>
                <a:cs typeface="Tahoma"/>
              </a:rPr>
              <a:t>Liên kết dropdown list với datasource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451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Lấy </a:t>
            </a:r>
            <a:r>
              <a:rPr spc="-365" dirty="0"/>
              <a:t>dữ </a:t>
            </a:r>
            <a:r>
              <a:rPr spc="-260" dirty="0"/>
              <a:t>liệu </a:t>
            </a:r>
            <a:r>
              <a:rPr spc="-245" dirty="0"/>
              <a:t>lưu </a:t>
            </a:r>
            <a:r>
              <a:rPr spc="-5" dirty="0"/>
              <a:t>vào</a:t>
            </a:r>
            <a:r>
              <a:rPr spc="365" dirty="0"/>
              <a:t> </a:t>
            </a:r>
            <a:r>
              <a:rPr spc="-5" dirty="0"/>
              <a:t>DataSource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500183" y="2251443"/>
            <a:ext cx="2815361" cy="1634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1414" y="1978520"/>
            <a:ext cx="3246043" cy="190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0183" y="3318738"/>
            <a:ext cx="608965" cy="567690"/>
          </a:xfrm>
          <a:custGeom>
            <a:avLst/>
            <a:gdLst/>
            <a:ahLst/>
            <a:cxnLst/>
            <a:rect l="l" t="t" r="r" b="b"/>
            <a:pathLst>
              <a:path w="608964" h="567689">
                <a:moveTo>
                  <a:pt x="304355" y="0"/>
                </a:moveTo>
                <a:lnTo>
                  <a:pt x="255155" y="4009"/>
                </a:lnTo>
                <a:lnTo>
                  <a:pt x="208421" y="15612"/>
                </a:lnTo>
                <a:lnTo>
                  <a:pt x="164791" y="34168"/>
                </a:lnTo>
                <a:lnTo>
                  <a:pt x="124906" y="59036"/>
                </a:lnTo>
                <a:lnTo>
                  <a:pt x="89403" y="89576"/>
                </a:lnTo>
                <a:lnTo>
                  <a:pt x="58922" y="125147"/>
                </a:lnTo>
                <a:lnTo>
                  <a:pt x="34102" y="165109"/>
                </a:lnTo>
                <a:lnTo>
                  <a:pt x="15582" y="208822"/>
                </a:lnTo>
                <a:lnTo>
                  <a:pt x="4002" y="255646"/>
                </a:lnTo>
                <a:lnTo>
                  <a:pt x="0" y="304939"/>
                </a:lnTo>
                <a:lnTo>
                  <a:pt x="4002" y="354603"/>
                </a:lnTo>
                <a:lnTo>
                  <a:pt x="15582" y="401641"/>
                </a:lnTo>
                <a:lnTo>
                  <a:pt x="34102" y="445441"/>
                </a:lnTo>
                <a:lnTo>
                  <a:pt x="58922" y="485390"/>
                </a:lnTo>
                <a:lnTo>
                  <a:pt x="89403" y="520874"/>
                </a:lnTo>
                <a:lnTo>
                  <a:pt x="124906" y="551281"/>
                </a:lnTo>
                <a:lnTo>
                  <a:pt x="150564" y="567182"/>
                </a:lnTo>
                <a:lnTo>
                  <a:pt x="458817" y="567182"/>
                </a:lnTo>
                <a:lnTo>
                  <a:pt x="519885" y="520874"/>
                </a:lnTo>
                <a:lnTo>
                  <a:pt x="550235" y="485390"/>
                </a:lnTo>
                <a:lnTo>
                  <a:pt x="574906" y="445441"/>
                </a:lnTo>
                <a:lnTo>
                  <a:pt x="593285" y="401641"/>
                </a:lnTo>
                <a:lnTo>
                  <a:pt x="604762" y="354603"/>
                </a:lnTo>
                <a:lnTo>
                  <a:pt x="608723" y="304939"/>
                </a:lnTo>
                <a:lnTo>
                  <a:pt x="604762" y="255646"/>
                </a:lnTo>
                <a:lnTo>
                  <a:pt x="593285" y="208822"/>
                </a:lnTo>
                <a:lnTo>
                  <a:pt x="574906" y="165109"/>
                </a:lnTo>
                <a:lnTo>
                  <a:pt x="550235" y="125147"/>
                </a:lnTo>
                <a:lnTo>
                  <a:pt x="519885" y="89576"/>
                </a:lnTo>
                <a:lnTo>
                  <a:pt x="484467" y="59036"/>
                </a:lnTo>
                <a:lnTo>
                  <a:pt x="444593" y="34168"/>
                </a:lnTo>
                <a:lnTo>
                  <a:pt x="400876" y="15612"/>
                </a:lnTo>
                <a:lnTo>
                  <a:pt x="353926" y="4009"/>
                </a:lnTo>
                <a:lnTo>
                  <a:pt x="304355" y="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8004" y="3306533"/>
            <a:ext cx="635000" cy="579755"/>
          </a:xfrm>
          <a:custGeom>
            <a:avLst/>
            <a:gdLst/>
            <a:ahLst/>
            <a:cxnLst/>
            <a:rect l="l" t="t" r="r" b="b"/>
            <a:pathLst>
              <a:path w="635000" h="579754">
                <a:moveTo>
                  <a:pt x="333286" y="0"/>
                </a:moveTo>
                <a:lnTo>
                  <a:pt x="299796" y="0"/>
                </a:lnTo>
                <a:lnTo>
                  <a:pt x="284581" y="1523"/>
                </a:lnTo>
                <a:lnTo>
                  <a:pt x="269366" y="4571"/>
                </a:lnTo>
                <a:lnTo>
                  <a:pt x="252628" y="6095"/>
                </a:lnTo>
                <a:lnTo>
                  <a:pt x="208495" y="19824"/>
                </a:lnTo>
                <a:lnTo>
                  <a:pt x="165874" y="38125"/>
                </a:lnTo>
                <a:lnTo>
                  <a:pt x="115658" y="73190"/>
                </a:lnTo>
                <a:lnTo>
                  <a:pt x="71526" y="115874"/>
                </a:lnTo>
                <a:lnTo>
                  <a:pt x="45656" y="154000"/>
                </a:lnTo>
                <a:lnTo>
                  <a:pt x="31965" y="179920"/>
                </a:lnTo>
                <a:lnTo>
                  <a:pt x="24345" y="193636"/>
                </a:lnTo>
                <a:lnTo>
                  <a:pt x="19786" y="208889"/>
                </a:lnTo>
                <a:lnTo>
                  <a:pt x="13703" y="224129"/>
                </a:lnTo>
                <a:lnTo>
                  <a:pt x="10655" y="239382"/>
                </a:lnTo>
                <a:lnTo>
                  <a:pt x="6095" y="254634"/>
                </a:lnTo>
                <a:lnTo>
                  <a:pt x="4571" y="269875"/>
                </a:lnTo>
                <a:lnTo>
                  <a:pt x="1524" y="285127"/>
                </a:lnTo>
                <a:lnTo>
                  <a:pt x="0" y="301891"/>
                </a:lnTo>
                <a:lnTo>
                  <a:pt x="0" y="333908"/>
                </a:lnTo>
                <a:lnTo>
                  <a:pt x="1524" y="350685"/>
                </a:lnTo>
                <a:lnTo>
                  <a:pt x="4571" y="365937"/>
                </a:lnTo>
                <a:lnTo>
                  <a:pt x="6095" y="382701"/>
                </a:lnTo>
                <a:lnTo>
                  <a:pt x="19786" y="426923"/>
                </a:lnTo>
                <a:lnTo>
                  <a:pt x="38049" y="469607"/>
                </a:lnTo>
                <a:lnTo>
                  <a:pt x="73050" y="519925"/>
                </a:lnTo>
                <a:lnTo>
                  <a:pt x="115658" y="562622"/>
                </a:lnTo>
                <a:lnTo>
                  <a:pt x="137975" y="579386"/>
                </a:lnTo>
                <a:lnTo>
                  <a:pt x="187188" y="579386"/>
                </a:lnTo>
                <a:lnTo>
                  <a:pt x="178053" y="574814"/>
                </a:lnTo>
                <a:lnTo>
                  <a:pt x="153708" y="559574"/>
                </a:lnTo>
                <a:lnTo>
                  <a:pt x="111099" y="524497"/>
                </a:lnTo>
                <a:lnTo>
                  <a:pt x="74574" y="480288"/>
                </a:lnTo>
                <a:lnTo>
                  <a:pt x="54787" y="443687"/>
                </a:lnTo>
                <a:lnTo>
                  <a:pt x="48704" y="431495"/>
                </a:lnTo>
                <a:lnTo>
                  <a:pt x="31965" y="376605"/>
                </a:lnTo>
                <a:lnTo>
                  <a:pt x="25869" y="332384"/>
                </a:lnTo>
                <a:lnTo>
                  <a:pt x="25869" y="301891"/>
                </a:lnTo>
                <a:lnTo>
                  <a:pt x="27393" y="288175"/>
                </a:lnTo>
                <a:lnTo>
                  <a:pt x="28917" y="272922"/>
                </a:lnTo>
                <a:lnTo>
                  <a:pt x="31965" y="259206"/>
                </a:lnTo>
                <a:lnTo>
                  <a:pt x="35001" y="243954"/>
                </a:lnTo>
                <a:lnTo>
                  <a:pt x="38049" y="230238"/>
                </a:lnTo>
                <a:lnTo>
                  <a:pt x="42608" y="216509"/>
                </a:lnTo>
                <a:lnTo>
                  <a:pt x="48704" y="204317"/>
                </a:lnTo>
                <a:lnTo>
                  <a:pt x="54787" y="190588"/>
                </a:lnTo>
                <a:lnTo>
                  <a:pt x="76098" y="154000"/>
                </a:lnTo>
                <a:lnTo>
                  <a:pt x="111099" y="111302"/>
                </a:lnTo>
                <a:lnTo>
                  <a:pt x="155232" y="74714"/>
                </a:lnTo>
                <a:lnTo>
                  <a:pt x="191757" y="54889"/>
                </a:lnTo>
                <a:lnTo>
                  <a:pt x="203923" y="48793"/>
                </a:lnTo>
                <a:lnTo>
                  <a:pt x="217627" y="42697"/>
                </a:lnTo>
                <a:lnTo>
                  <a:pt x="231317" y="38125"/>
                </a:lnTo>
                <a:lnTo>
                  <a:pt x="272402" y="28968"/>
                </a:lnTo>
                <a:lnTo>
                  <a:pt x="302844" y="25920"/>
                </a:lnTo>
                <a:lnTo>
                  <a:pt x="442856" y="25920"/>
                </a:lnTo>
                <a:lnTo>
                  <a:pt x="439813" y="24396"/>
                </a:lnTo>
                <a:lnTo>
                  <a:pt x="426110" y="19824"/>
                </a:lnTo>
                <a:lnTo>
                  <a:pt x="410895" y="13728"/>
                </a:lnTo>
                <a:lnTo>
                  <a:pt x="395681" y="10680"/>
                </a:lnTo>
                <a:lnTo>
                  <a:pt x="380453" y="6095"/>
                </a:lnTo>
                <a:lnTo>
                  <a:pt x="365239" y="4571"/>
                </a:lnTo>
                <a:lnTo>
                  <a:pt x="350024" y="1523"/>
                </a:lnTo>
                <a:lnTo>
                  <a:pt x="333286" y="0"/>
                </a:lnTo>
                <a:close/>
              </a:path>
              <a:path w="635000" h="579754">
                <a:moveTo>
                  <a:pt x="442856" y="25920"/>
                </a:moveTo>
                <a:lnTo>
                  <a:pt x="333286" y="25920"/>
                </a:lnTo>
                <a:lnTo>
                  <a:pt x="346976" y="27444"/>
                </a:lnTo>
                <a:lnTo>
                  <a:pt x="362191" y="28968"/>
                </a:lnTo>
                <a:lnTo>
                  <a:pt x="375894" y="32016"/>
                </a:lnTo>
                <a:lnTo>
                  <a:pt x="391109" y="35077"/>
                </a:lnTo>
                <a:lnTo>
                  <a:pt x="404799" y="38125"/>
                </a:lnTo>
                <a:lnTo>
                  <a:pt x="418503" y="42697"/>
                </a:lnTo>
                <a:lnTo>
                  <a:pt x="430682" y="48793"/>
                </a:lnTo>
                <a:lnTo>
                  <a:pt x="444373" y="54889"/>
                </a:lnTo>
                <a:lnTo>
                  <a:pt x="480898" y="76238"/>
                </a:lnTo>
                <a:lnTo>
                  <a:pt x="523506" y="111302"/>
                </a:lnTo>
                <a:lnTo>
                  <a:pt x="560031" y="155524"/>
                </a:lnTo>
                <a:lnTo>
                  <a:pt x="579818" y="192112"/>
                </a:lnTo>
                <a:lnTo>
                  <a:pt x="585901" y="204317"/>
                </a:lnTo>
                <a:lnTo>
                  <a:pt x="591985" y="218033"/>
                </a:lnTo>
                <a:lnTo>
                  <a:pt x="596557" y="231762"/>
                </a:lnTo>
                <a:lnTo>
                  <a:pt x="605688" y="272922"/>
                </a:lnTo>
                <a:lnTo>
                  <a:pt x="608723" y="303415"/>
                </a:lnTo>
                <a:lnTo>
                  <a:pt x="608723" y="333908"/>
                </a:lnTo>
                <a:lnTo>
                  <a:pt x="607212" y="347637"/>
                </a:lnTo>
                <a:lnTo>
                  <a:pt x="605688" y="362877"/>
                </a:lnTo>
                <a:lnTo>
                  <a:pt x="602640" y="376605"/>
                </a:lnTo>
                <a:lnTo>
                  <a:pt x="599592" y="391858"/>
                </a:lnTo>
                <a:lnTo>
                  <a:pt x="590473" y="419290"/>
                </a:lnTo>
                <a:lnTo>
                  <a:pt x="573722" y="457415"/>
                </a:lnTo>
                <a:lnTo>
                  <a:pt x="541769" y="504685"/>
                </a:lnTo>
                <a:lnTo>
                  <a:pt x="502196" y="544321"/>
                </a:lnTo>
                <a:lnTo>
                  <a:pt x="468718" y="568718"/>
                </a:lnTo>
                <a:lnTo>
                  <a:pt x="446274" y="579386"/>
                </a:lnTo>
                <a:lnTo>
                  <a:pt x="496618" y="579386"/>
                </a:lnTo>
                <a:lnTo>
                  <a:pt x="541769" y="541273"/>
                </a:lnTo>
                <a:lnTo>
                  <a:pt x="579818" y="495528"/>
                </a:lnTo>
                <a:lnTo>
                  <a:pt x="602640" y="455891"/>
                </a:lnTo>
                <a:lnTo>
                  <a:pt x="610247" y="440639"/>
                </a:lnTo>
                <a:lnTo>
                  <a:pt x="614819" y="426923"/>
                </a:lnTo>
                <a:lnTo>
                  <a:pt x="628510" y="381177"/>
                </a:lnTo>
                <a:lnTo>
                  <a:pt x="630034" y="365937"/>
                </a:lnTo>
                <a:lnTo>
                  <a:pt x="633082" y="350685"/>
                </a:lnTo>
                <a:lnTo>
                  <a:pt x="634606" y="333908"/>
                </a:lnTo>
                <a:lnTo>
                  <a:pt x="634606" y="300367"/>
                </a:lnTo>
                <a:lnTo>
                  <a:pt x="633082" y="285127"/>
                </a:lnTo>
                <a:lnTo>
                  <a:pt x="630034" y="269875"/>
                </a:lnTo>
                <a:lnTo>
                  <a:pt x="628510" y="253098"/>
                </a:lnTo>
                <a:lnTo>
                  <a:pt x="614819" y="208889"/>
                </a:lnTo>
                <a:lnTo>
                  <a:pt x="596557" y="166192"/>
                </a:lnTo>
                <a:lnTo>
                  <a:pt x="561555" y="115874"/>
                </a:lnTo>
                <a:lnTo>
                  <a:pt x="518947" y="71666"/>
                </a:lnTo>
                <a:lnTo>
                  <a:pt x="480898" y="45745"/>
                </a:lnTo>
                <a:lnTo>
                  <a:pt x="455028" y="32016"/>
                </a:lnTo>
                <a:lnTo>
                  <a:pt x="442856" y="25920"/>
                </a:lnTo>
                <a:close/>
              </a:path>
            </a:pathLst>
          </a:custGeom>
          <a:solidFill>
            <a:srgbClr val="91C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7793" y="3349227"/>
            <a:ext cx="459588" cy="5366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9464" y="3186087"/>
            <a:ext cx="2461260" cy="254635"/>
          </a:xfrm>
          <a:custGeom>
            <a:avLst/>
            <a:gdLst/>
            <a:ahLst/>
            <a:cxnLst/>
            <a:rect l="l" t="t" r="r" b="b"/>
            <a:pathLst>
              <a:path w="2461259" h="254635">
                <a:moveTo>
                  <a:pt x="2454694" y="0"/>
                </a:moveTo>
                <a:lnTo>
                  <a:pt x="6083" y="0"/>
                </a:lnTo>
                <a:lnTo>
                  <a:pt x="0" y="6096"/>
                </a:lnTo>
                <a:lnTo>
                  <a:pt x="0" y="248526"/>
                </a:lnTo>
                <a:lnTo>
                  <a:pt x="6083" y="254622"/>
                </a:lnTo>
                <a:lnTo>
                  <a:pt x="2454694" y="254622"/>
                </a:lnTo>
                <a:lnTo>
                  <a:pt x="2460777" y="248526"/>
                </a:lnTo>
                <a:lnTo>
                  <a:pt x="2460777" y="240906"/>
                </a:lnTo>
                <a:lnTo>
                  <a:pt x="25869" y="240906"/>
                </a:lnTo>
                <a:lnTo>
                  <a:pt x="12166" y="228701"/>
                </a:lnTo>
                <a:lnTo>
                  <a:pt x="25869" y="228701"/>
                </a:lnTo>
                <a:lnTo>
                  <a:pt x="25869" y="25920"/>
                </a:lnTo>
                <a:lnTo>
                  <a:pt x="12166" y="25920"/>
                </a:lnTo>
                <a:lnTo>
                  <a:pt x="25869" y="12192"/>
                </a:lnTo>
                <a:lnTo>
                  <a:pt x="2460777" y="12192"/>
                </a:lnTo>
                <a:lnTo>
                  <a:pt x="2460777" y="6096"/>
                </a:lnTo>
                <a:lnTo>
                  <a:pt x="2454694" y="0"/>
                </a:lnTo>
                <a:close/>
              </a:path>
              <a:path w="2461259" h="254635">
                <a:moveTo>
                  <a:pt x="25869" y="228701"/>
                </a:moveTo>
                <a:lnTo>
                  <a:pt x="12166" y="228701"/>
                </a:lnTo>
                <a:lnTo>
                  <a:pt x="25869" y="240906"/>
                </a:lnTo>
                <a:lnTo>
                  <a:pt x="25869" y="228701"/>
                </a:lnTo>
                <a:close/>
              </a:path>
              <a:path w="2461259" h="254635">
                <a:moveTo>
                  <a:pt x="2434907" y="228701"/>
                </a:moveTo>
                <a:lnTo>
                  <a:pt x="25869" y="228701"/>
                </a:lnTo>
                <a:lnTo>
                  <a:pt x="25869" y="240906"/>
                </a:lnTo>
                <a:lnTo>
                  <a:pt x="2434907" y="240906"/>
                </a:lnTo>
                <a:lnTo>
                  <a:pt x="2434907" y="228701"/>
                </a:lnTo>
                <a:close/>
              </a:path>
              <a:path w="2461259" h="254635">
                <a:moveTo>
                  <a:pt x="2434907" y="12192"/>
                </a:moveTo>
                <a:lnTo>
                  <a:pt x="2434907" y="240906"/>
                </a:lnTo>
                <a:lnTo>
                  <a:pt x="2447086" y="228701"/>
                </a:lnTo>
                <a:lnTo>
                  <a:pt x="2460777" y="228701"/>
                </a:lnTo>
                <a:lnTo>
                  <a:pt x="2460777" y="25920"/>
                </a:lnTo>
                <a:lnTo>
                  <a:pt x="2447086" y="25920"/>
                </a:lnTo>
                <a:lnTo>
                  <a:pt x="2434907" y="12192"/>
                </a:lnTo>
                <a:close/>
              </a:path>
              <a:path w="2461259" h="254635">
                <a:moveTo>
                  <a:pt x="2460777" y="228701"/>
                </a:moveTo>
                <a:lnTo>
                  <a:pt x="2447086" y="228701"/>
                </a:lnTo>
                <a:lnTo>
                  <a:pt x="2434907" y="240906"/>
                </a:lnTo>
                <a:lnTo>
                  <a:pt x="2460777" y="240906"/>
                </a:lnTo>
                <a:lnTo>
                  <a:pt x="2460777" y="228701"/>
                </a:lnTo>
                <a:close/>
              </a:path>
              <a:path w="2461259" h="254635">
                <a:moveTo>
                  <a:pt x="25869" y="12192"/>
                </a:moveTo>
                <a:lnTo>
                  <a:pt x="12166" y="25920"/>
                </a:lnTo>
                <a:lnTo>
                  <a:pt x="25869" y="25920"/>
                </a:lnTo>
                <a:lnTo>
                  <a:pt x="25869" y="12192"/>
                </a:lnTo>
                <a:close/>
              </a:path>
              <a:path w="2461259" h="254635">
                <a:moveTo>
                  <a:pt x="2434907" y="12192"/>
                </a:moveTo>
                <a:lnTo>
                  <a:pt x="25869" y="12192"/>
                </a:lnTo>
                <a:lnTo>
                  <a:pt x="25869" y="25920"/>
                </a:lnTo>
                <a:lnTo>
                  <a:pt x="2434907" y="25920"/>
                </a:lnTo>
                <a:lnTo>
                  <a:pt x="2434907" y="12192"/>
                </a:lnTo>
                <a:close/>
              </a:path>
              <a:path w="2461259" h="254635">
                <a:moveTo>
                  <a:pt x="2460777" y="12192"/>
                </a:moveTo>
                <a:lnTo>
                  <a:pt x="2434907" y="12192"/>
                </a:lnTo>
                <a:lnTo>
                  <a:pt x="2447086" y="25920"/>
                </a:lnTo>
                <a:lnTo>
                  <a:pt x="2460777" y="25920"/>
                </a:lnTo>
                <a:lnTo>
                  <a:pt x="2460777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70053" y="1601453"/>
            <a:ext cx="48907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53634"/>
                </a:solidFill>
                <a:latin typeface="Tahoma"/>
                <a:cs typeface="Tahoma"/>
              </a:rPr>
              <a:t>T</a:t>
            </a:r>
            <a:r>
              <a:rPr sz="2400" b="1" dirty="0">
                <a:solidFill>
                  <a:srgbClr val="953634"/>
                </a:solidFill>
                <a:latin typeface="Tahoma"/>
                <a:cs typeface="Tahoma"/>
              </a:rPr>
              <a:t>hêm điều khiển SqlDataSource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0183" y="3884401"/>
            <a:ext cx="2815361" cy="762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1414" y="3884401"/>
            <a:ext cx="3246043" cy="2973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3958" y="3884395"/>
            <a:ext cx="362687" cy="57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6906" y="5714047"/>
            <a:ext cx="608965" cy="610235"/>
          </a:xfrm>
          <a:custGeom>
            <a:avLst/>
            <a:gdLst/>
            <a:ahLst/>
            <a:cxnLst/>
            <a:rect l="l" t="t" r="r" b="b"/>
            <a:pathLst>
              <a:path w="608965" h="610235">
                <a:moveTo>
                  <a:pt x="304368" y="0"/>
                </a:moveTo>
                <a:lnTo>
                  <a:pt x="255168" y="4009"/>
                </a:lnTo>
                <a:lnTo>
                  <a:pt x="208432" y="15612"/>
                </a:lnTo>
                <a:lnTo>
                  <a:pt x="164801" y="34168"/>
                </a:lnTo>
                <a:lnTo>
                  <a:pt x="124914" y="59036"/>
                </a:lnTo>
                <a:lnTo>
                  <a:pt x="89409" y="89576"/>
                </a:lnTo>
                <a:lnTo>
                  <a:pt x="58926" y="125147"/>
                </a:lnTo>
                <a:lnTo>
                  <a:pt x="34105" y="165109"/>
                </a:lnTo>
                <a:lnTo>
                  <a:pt x="15584" y="208822"/>
                </a:lnTo>
                <a:lnTo>
                  <a:pt x="4002" y="255646"/>
                </a:lnTo>
                <a:lnTo>
                  <a:pt x="0" y="304939"/>
                </a:lnTo>
                <a:lnTo>
                  <a:pt x="4002" y="354603"/>
                </a:lnTo>
                <a:lnTo>
                  <a:pt x="15584" y="401641"/>
                </a:lnTo>
                <a:lnTo>
                  <a:pt x="34105" y="445441"/>
                </a:lnTo>
                <a:lnTo>
                  <a:pt x="58926" y="485390"/>
                </a:lnTo>
                <a:lnTo>
                  <a:pt x="89409" y="520874"/>
                </a:lnTo>
                <a:lnTo>
                  <a:pt x="124914" y="551281"/>
                </a:lnTo>
                <a:lnTo>
                  <a:pt x="164801" y="575998"/>
                </a:lnTo>
                <a:lnTo>
                  <a:pt x="208432" y="594412"/>
                </a:lnTo>
                <a:lnTo>
                  <a:pt x="255168" y="605910"/>
                </a:lnTo>
                <a:lnTo>
                  <a:pt x="304368" y="609879"/>
                </a:lnTo>
                <a:lnTo>
                  <a:pt x="353938" y="605910"/>
                </a:lnTo>
                <a:lnTo>
                  <a:pt x="400888" y="594412"/>
                </a:lnTo>
                <a:lnTo>
                  <a:pt x="444606" y="575998"/>
                </a:lnTo>
                <a:lnTo>
                  <a:pt x="484480" y="551281"/>
                </a:lnTo>
                <a:lnTo>
                  <a:pt x="519898" y="520874"/>
                </a:lnTo>
                <a:lnTo>
                  <a:pt x="550248" y="485390"/>
                </a:lnTo>
                <a:lnTo>
                  <a:pt x="574919" y="445441"/>
                </a:lnTo>
                <a:lnTo>
                  <a:pt x="593298" y="401641"/>
                </a:lnTo>
                <a:lnTo>
                  <a:pt x="604775" y="354603"/>
                </a:lnTo>
                <a:lnTo>
                  <a:pt x="608736" y="304939"/>
                </a:lnTo>
                <a:lnTo>
                  <a:pt x="604775" y="255646"/>
                </a:lnTo>
                <a:lnTo>
                  <a:pt x="593298" y="208822"/>
                </a:lnTo>
                <a:lnTo>
                  <a:pt x="574919" y="165109"/>
                </a:lnTo>
                <a:lnTo>
                  <a:pt x="550248" y="125147"/>
                </a:lnTo>
                <a:lnTo>
                  <a:pt x="519898" y="89576"/>
                </a:lnTo>
                <a:lnTo>
                  <a:pt x="484480" y="59036"/>
                </a:lnTo>
                <a:lnTo>
                  <a:pt x="444606" y="34168"/>
                </a:lnTo>
                <a:lnTo>
                  <a:pt x="400888" y="15612"/>
                </a:lnTo>
                <a:lnTo>
                  <a:pt x="353938" y="4009"/>
                </a:lnTo>
                <a:lnTo>
                  <a:pt x="304368" y="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4740" y="5701855"/>
            <a:ext cx="635000" cy="636270"/>
          </a:xfrm>
          <a:custGeom>
            <a:avLst/>
            <a:gdLst/>
            <a:ahLst/>
            <a:cxnLst/>
            <a:rect l="l" t="t" r="r" b="b"/>
            <a:pathLst>
              <a:path w="635000" h="636270">
                <a:moveTo>
                  <a:pt x="333273" y="0"/>
                </a:moveTo>
                <a:lnTo>
                  <a:pt x="301307" y="0"/>
                </a:lnTo>
                <a:lnTo>
                  <a:pt x="284568" y="1523"/>
                </a:lnTo>
                <a:lnTo>
                  <a:pt x="269354" y="4571"/>
                </a:lnTo>
                <a:lnTo>
                  <a:pt x="252615" y="6095"/>
                </a:lnTo>
                <a:lnTo>
                  <a:pt x="208483" y="19811"/>
                </a:lnTo>
                <a:lnTo>
                  <a:pt x="165874" y="38112"/>
                </a:lnTo>
                <a:lnTo>
                  <a:pt x="115646" y="73177"/>
                </a:lnTo>
                <a:lnTo>
                  <a:pt x="71513" y="115874"/>
                </a:lnTo>
                <a:lnTo>
                  <a:pt x="45643" y="153987"/>
                </a:lnTo>
                <a:lnTo>
                  <a:pt x="31953" y="179908"/>
                </a:lnTo>
                <a:lnTo>
                  <a:pt x="24345" y="195160"/>
                </a:lnTo>
                <a:lnTo>
                  <a:pt x="19773" y="208876"/>
                </a:lnTo>
                <a:lnTo>
                  <a:pt x="13690" y="224129"/>
                </a:lnTo>
                <a:lnTo>
                  <a:pt x="10642" y="239369"/>
                </a:lnTo>
                <a:lnTo>
                  <a:pt x="6083" y="254622"/>
                </a:lnTo>
                <a:lnTo>
                  <a:pt x="4559" y="269862"/>
                </a:lnTo>
                <a:lnTo>
                  <a:pt x="1511" y="285114"/>
                </a:lnTo>
                <a:lnTo>
                  <a:pt x="0" y="301891"/>
                </a:lnTo>
                <a:lnTo>
                  <a:pt x="0" y="333908"/>
                </a:lnTo>
                <a:lnTo>
                  <a:pt x="1511" y="350672"/>
                </a:lnTo>
                <a:lnTo>
                  <a:pt x="4559" y="365925"/>
                </a:lnTo>
                <a:lnTo>
                  <a:pt x="6083" y="382689"/>
                </a:lnTo>
                <a:lnTo>
                  <a:pt x="19773" y="426910"/>
                </a:lnTo>
                <a:lnTo>
                  <a:pt x="38036" y="469607"/>
                </a:lnTo>
                <a:lnTo>
                  <a:pt x="73037" y="519912"/>
                </a:lnTo>
                <a:lnTo>
                  <a:pt x="115646" y="562609"/>
                </a:lnTo>
                <a:lnTo>
                  <a:pt x="153695" y="590054"/>
                </a:lnTo>
                <a:lnTo>
                  <a:pt x="179565" y="603770"/>
                </a:lnTo>
                <a:lnTo>
                  <a:pt x="194792" y="611403"/>
                </a:lnTo>
                <a:lnTo>
                  <a:pt x="208483" y="615975"/>
                </a:lnTo>
                <a:lnTo>
                  <a:pt x="254139" y="629691"/>
                </a:lnTo>
                <a:lnTo>
                  <a:pt x="269354" y="631228"/>
                </a:lnTo>
                <a:lnTo>
                  <a:pt x="284568" y="634276"/>
                </a:lnTo>
                <a:lnTo>
                  <a:pt x="301307" y="635800"/>
                </a:lnTo>
                <a:lnTo>
                  <a:pt x="333273" y="635800"/>
                </a:lnTo>
                <a:lnTo>
                  <a:pt x="350011" y="634276"/>
                </a:lnTo>
                <a:lnTo>
                  <a:pt x="365226" y="631228"/>
                </a:lnTo>
                <a:lnTo>
                  <a:pt x="381965" y="629691"/>
                </a:lnTo>
                <a:lnTo>
                  <a:pt x="412407" y="620547"/>
                </a:lnTo>
                <a:lnTo>
                  <a:pt x="426097" y="615975"/>
                </a:lnTo>
                <a:lnTo>
                  <a:pt x="441325" y="609879"/>
                </a:lnTo>
                <a:lnTo>
                  <a:pt x="301307" y="609879"/>
                </a:lnTo>
                <a:lnTo>
                  <a:pt x="287616" y="608355"/>
                </a:lnTo>
                <a:lnTo>
                  <a:pt x="272402" y="606831"/>
                </a:lnTo>
                <a:lnTo>
                  <a:pt x="258699" y="603770"/>
                </a:lnTo>
                <a:lnTo>
                  <a:pt x="243484" y="600722"/>
                </a:lnTo>
                <a:lnTo>
                  <a:pt x="203911" y="587006"/>
                </a:lnTo>
                <a:lnTo>
                  <a:pt x="153695" y="559561"/>
                </a:lnTo>
                <a:lnTo>
                  <a:pt x="111086" y="524497"/>
                </a:lnTo>
                <a:lnTo>
                  <a:pt x="74561" y="480275"/>
                </a:lnTo>
                <a:lnTo>
                  <a:pt x="54775" y="443687"/>
                </a:lnTo>
                <a:lnTo>
                  <a:pt x="48691" y="431482"/>
                </a:lnTo>
                <a:lnTo>
                  <a:pt x="31953" y="376593"/>
                </a:lnTo>
                <a:lnTo>
                  <a:pt x="25869" y="332384"/>
                </a:lnTo>
                <a:lnTo>
                  <a:pt x="25869" y="301891"/>
                </a:lnTo>
                <a:lnTo>
                  <a:pt x="27381" y="288162"/>
                </a:lnTo>
                <a:lnTo>
                  <a:pt x="28905" y="272922"/>
                </a:lnTo>
                <a:lnTo>
                  <a:pt x="31953" y="259194"/>
                </a:lnTo>
                <a:lnTo>
                  <a:pt x="35001" y="243941"/>
                </a:lnTo>
                <a:lnTo>
                  <a:pt x="38036" y="230225"/>
                </a:lnTo>
                <a:lnTo>
                  <a:pt x="42608" y="216496"/>
                </a:lnTo>
                <a:lnTo>
                  <a:pt x="48691" y="204304"/>
                </a:lnTo>
                <a:lnTo>
                  <a:pt x="54775" y="190576"/>
                </a:lnTo>
                <a:lnTo>
                  <a:pt x="76085" y="153987"/>
                </a:lnTo>
                <a:lnTo>
                  <a:pt x="111086" y="111302"/>
                </a:lnTo>
                <a:lnTo>
                  <a:pt x="155219" y="74701"/>
                </a:lnTo>
                <a:lnTo>
                  <a:pt x="191744" y="54889"/>
                </a:lnTo>
                <a:lnTo>
                  <a:pt x="203911" y="48780"/>
                </a:lnTo>
                <a:lnTo>
                  <a:pt x="217614" y="42684"/>
                </a:lnTo>
                <a:lnTo>
                  <a:pt x="231305" y="38112"/>
                </a:lnTo>
                <a:lnTo>
                  <a:pt x="272402" y="28968"/>
                </a:lnTo>
                <a:lnTo>
                  <a:pt x="302831" y="25920"/>
                </a:lnTo>
                <a:lnTo>
                  <a:pt x="442864" y="25920"/>
                </a:lnTo>
                <a:lnTo>
                  <a:pt x="439800" y="24383"/>
                </a:lnTo>
                <a:lnTo>
                  <a:pt x="426097" y="19811"/>
                </a:lnTo>
                <a:lnTo>
                  <a:pt x="410883" y="13715"/>
                </a:lnTo>
                <a:lnTo>
                  <a:pt x="395668" y="10667"/>
                </a:lnTo>
                <a:lnTo>
                  <a:pt x="380453" y="6095"/>
                </a:lnTo>
                <a:lnTo>
                  <a:pt x="365226" y="4571"/>
                </a:lnTo>
                <a:lnTo>
                  <a:pt x="350011" y="1523"/>
                </a:lnTo>
                <a:lnTo>
                  <a:pt x="333273" y="0"/>
                </a:lnTo>
                <a:close/>
              </a:path>
              <a:path w="635000" h="636270">
                <a:moveTo>
                  <a:pt x="442864" y="25920"/>
                </a:moveTo>
                <a:lnTo>
                  <a:pt x="333273" y="25920"/>
                </a:lnTo>
                <a:lnTo>
                  <a:pt x="346963" y="27444"/>
                </a:lnTo>
                <a:lnTo>
                  <a:pt x="362191" y="28968"/>
                </a:lnTo>
                <a:lnTo>
                  <a:pt x="375881" y="32016"/>
                </a:lnTo>
                <a:lnTo>
                  <a:pt x="391096" y="35064"/>
                </a:lnTo>
                <a:lnTo>
                  <a:pt x="404799" y="38112"/>
                </a:lnTo>
                <a:lnTo>
                  <a:pt x="418490" y="42684"/>
                </a:lnTo>
                <a:lnTo>
                  <a:pt x="430669" y="48780"/>
                </a:lnTo>
                <a:lnTo>
                  <a:pt x="444360" y="54889"/>
                </a:lnTo>
                <a:lnTo>
                  <a:pt x="480885" y="76225"/>
                </a:lnTo>
                <a:lnTo>
                  <a:pt x="523493" y="111302"/>
                </a:lnTo>
                <a:lnTo>
                  <a:pt x="560019" y="155511"/>
                </a:lnTo>
                <a:lnTo>
                  <a:pt x="579805" y="192100"/>
                </a:lnTo>
                <a:lnTo>
                  <a:pt x="585889" y="204304"/>
                </a:lnTo>
                <a:lnTo>
                  <a:pt x="591985" y="218020"/>
                </a:lnTo>
                <a:lnTo>
                  <a:pt x="596544" y="231749"/>
                </a:lnTo>
                <a:lnTo>
                  <a:pt x="605675" y="272922"/>
                </a:lnTo>
                <a:lnTo>
                  <a:pt x="608723" y="303415"/>
                </a:lnTo>
                <a:lnTo>
                  <a:pt x="608723" y="333908"/>
                </a:lnTo>
                <a:lnTo>
                  <a:pt x="607199" y="347624"/>
                </a:lnTo>
                <a:lnTo>
                  <a:pt x="605675" y="362877"/>
                </a:lnTo>
                <a:lnTo>
                  <a:pt x="602627" y="376593"/>
                </a:lnTo>
                <a:lnTo>
                  <a:pt x="599592" y="391845"/>
                </a:lnTo>
                <a:lnTo>
                  <a:pt x="590461" y="419290"/>
                </a:lnTo>
                <a:lnTo>
                  <a:pt x="573722" y="457403"/>
                </a:lnTo>
                <a:lnTo>
                  <a:pt x="541756" y="504672"/>
                </a:lnTo>
                <a:lnTo>
                  <a:pt x="502196" y="544309"/>
                </a:lnTo>
                <a:lnTo>
                  <a:pt x="468718" y="568705"/>
                </a:lnTo>
                <a:lnTo>
                  <a:pt x="442849" y="580910"/>
                </a:lnTo>
                <a:lnTo>
                  <a:pt x="430669" y="587006"/>
                </a:lnTo>
                <a:lnTo>
                  <a:pt x="375881" y="603770"/>
                </a:lnTo>
                <a:lnTo>
                  <a:pt x="331749" y="609879"/>
                </a:lnTo>
                <a:lnTo>
                  <a:pt x="441325" y="609879"/>
                </a:lnTo>
                <a:lnTo>
                  <a:pt x="482409" y="590054"/>
                </a:lnTo>
                <a:lnTo>
                  <a:pt x="518934" y="562609"/>
                </a:lnTo>
                <a:lnTo>
                  <a:pt x="561543" y="519912"/>
                </a:lnTo>
                <a:lnTo>
                  <a:pt x="588937" y="481799"/>
                </a:lnTo>
                <a:lnTo>
                  <a:pt x="602627" y="455879"/>
                </a:lnTo>
                <a:lnTo>
                  <a:pt x="610247" y="440639"/>
                </a:lnTo>
                <a:lnTo>
                  <a:pt x="614806" y="426910"/>
                </a:lnTo>
                <a:lnTo>
                  <a:pt x="628510" y="381165"/>
                </a:lnTo>
                <a:lnTo>
                  <a:pt x="630021" y="365925"/>
                </a:lnTo>
                <a:lnTo>
                  <a:pt x="633069" y="350672"/>
                </a:lnTo>
                <a:lnTo>
                  <a:pt x="634593" y="333908"/>
                </a:lnTo>
                <a:lnTo>
                  <a:pt x="634593" y="300354"/>
                </a:lnTo>
                <a:lnTo>
                  <a:pt x="633069" y="285114"/>
                </a:lnTo>
                <a:lnTo>
                  <a:pt x="630021" y="269862"/>
                </a:lnTo>
                <a:lnTo>
                  <a:pt x="628510" y="253098"/>
                </a:lnTo>
                <a:lnTo>
                  <a:pt x="614806" y="208876"/>
                </a:lnTo>
                <a:lnTo>
                  <a:pt x="596544" y="166192"/>
                </a:lnTo>
                <a:lnTo>
                  <a:pt x="561543" y="115874"/>
                </a:lnTo>
                <a:lnTo>
                  <a:pt x="518934" y="71653"/>
                </a:lnTo>
                <a:lnTo>
                  <a:pt x="480885" y="45732"/>
                </a:lnTo>
                <a:lnTo>
                  <a:pt x="455015" y="32016"/>
                </a:lnTo>
                <a:lnTo>
                  <a:pt x="442864" y="25920"/>
                </a:lnTo>
                <a:close/>
              </a:path>
            </a:pathLst>
          </a:custGeom>
          <a:solidFill>
            <a:srgbClr val="91C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34516" y="5746066"/>
            <a:ext cx="459588" cy="570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31647" y="4939500"/>
            <a:ext cx="2841625" cy="407670"/>
          </a:xfrm>
          <a:custGeom>
            <a:avLst/>
            <a:gdLst/>
            <a:ahLst/>
            <a:cxnLst/>
            <a:rect l="l" t="t" r="r" b="b"/>
            <a:pathLst>
              <a:path w="2841625" h="407670">
                <a:moveTo>
                  <a:pt x="2835148" y="0"/>
                </a:moveTo>
                <a:lnTo>
                  <a:pt x="6083" y="0"/>
                </a:lnTo>
                <a:lnTo>
                  <a:pt x="0" y="6095"/>
                </a:lnTo>
                <a:lnTo>
                  <a:pt x="0" y="400989"/>
                </a:lnTo>
                <a:lnTo>
                  <a:pt x="6083" y="407098"/>
                </a:lnTo>
                <a:lnTo>
                  <a:pt x="2835148" y="407098"/>
                </a:lnTo>
                <a:lnTo>
                  <a:pt x="2841231" y="400989"/>
                </a:lnTo>
                <a:lnTo>
                  <a:pt x="2841231" y="393369"/>
                </a:lnTo>
                <a:lnTo>
                  <a:pt x="25869" y="393369"/>
                </a:lnTo>
                <a:lnTo>
                  <a:pt x="12166" y="381177"/>
                </a:lnTo>
                <a:lnTo>
                  <a:pt x="25869" y="381177"/>
                </a:lnTo>
                <a:lnTo>
                  <a:pt x="25869" y="25920"/>
                </a:lnTo>
                <a:lnTo>
                  <a:pt x="12166" y="25920"/>
                </a:lnTo>
                <a:lnTo>
                  <a:pt x="25869" y="12191"/>
                </a:lnTo>
                <a:lnTo>
                  <a:pt x="2841231" y="12191"/>
                </a:lnTo>
                <a:lnTo>
                  <a:pt x="2841231" y="6095"/>
                </a:lnTo>
                <a:lnTo>
                  <a:pt x="2835148" y="0"/>
                </a:lnTo>
                <a:close/>
              </a:path>
              <a:path w="2841625" h="407670">
                <a:moveTo>
                  <a:pt x="25869" y="381177"/>
                </a:moveTo>
                <a:lnTo>
                  <a:pt x="12166" y="381177"/>
                </a:lnTo>
                <a:lnTo>
                  <a:pt x="25869" y="393369"/>
                </a:lnTo>
                <a:lnTo>
                  <a:pt x="25869" y="381177"/>
                </a:lnTo>
                <a:close/>
              </a:path>
              <a:path w="2841625" h="407670">
                <a:moveTo>
                  <a:pt x="2815361" y="381177"/>
                </a:moveTo>
                <a:lnTo>
                  <a:pt x="25869" y="381177"/>
                </a:lnTo>
                <a:lnTo>
                  <a:pt x="25869" y="393369"/>
                </a:lnTo>
                <a:lnTo>
                  <a:pt x="2815361" y="393369"/>
                </a:lnTo>
                <a:lnTo>
                  <a:pt x="2815361" y="381177"/>
                </a:lnTo>
                <a:close/>
              </a:path>
              <a:path w="2841625" h="407670">
                <a:moveTo>
                  <a:pt x="2815361" y="12191"/>
                </a:moveTo>
                <a:lnTo>
                  <a:pt x="2815361" y="393369"/>
                </a:lnTo>
                <a:lnTo>
                  <a:pt x="2827528" y="381177"/>
                </a:lnTo>
                <a:lnTo>
                  <a:pt x="2841231" y="381177"/>
                </a:lnTo>
                <a:lnTo>
                  <a:pt x="2841231" y="25920"/>
                </a:lnTo>
                <a:lnTo>
                  <a:pt x="2827528" y="25920"/>
                </a:lnTo>
                <a:lnTo>
                  <a:pt x="2815361" y="12191"/>
                </a:lnTo>
                <a:close/>
              </a:path>
              <a:path w="2841625" h="407670">
                <a:moveTo>
                  <a:pt x="2841231" y="381177"/>
                </a:moveTo>
                <a:lnTo>
                  <a:pt x="2827528" y="381177"/>
                </a:lnTo>
                <a:lnTo>
                  <a:pt x="2815361" y="393369"/>
                </a:lnTo>
                <a:lnTo>
                  <a:pt x="2841231" y="393369"/>
                </a:lnTo>
                <a:lnTo>
                  <a:pt x="2841231" y="381177"/>
                </a:lnTo>
                <a:close/>
              </a:path>
              <a:path w="2841625" h="407670">
                <a:moveTo>
                  <a:pt x="25869" y="12191"/>
                </a:moveTo>
                <a:lnTo>
                  <a:pt x="12166" y="25920"/>
                </a:lnTo>
                <a:lnTo>
                  <a:pt x="25869" y="25920"/>
                </a:lnTo>
                <a:lnTo>
                  <a:pt x="25869" y="12191"/>
                </a:lnTo>
                <a:close/>
              </a:path>
              <a:path w="2841625" h="407670">
                <a:moveTo>
                  <a:pt x="2815361" y="12191"/>
                </a:moveTo>
                <a:lnTo>
                  <a:pt x="25869" y="12191"/>
                </a:lnTo>
                <a:lnTo>
                  <a:pt x="25869" y="25920"/>
                </a:lnTo>
                <a:lnTo>
                  <a:pt x="2815361" y="25920"/>
                </a:lnTo>
                <a:lnTo>
                  <a:pt x="2815361" y="12191"/>
                </a:lnTo>
                <a:close/>
              </a:path>
              <a:path w="2841625" h="407670">
                <a:moveTo>
                  <a:pt x="2841231" y="12191"/>
                </a:moveTo>
                <a:lnTo>
                  <a:pt x="2815361" y="12191"/>
                </a:lnTo>
                <a:lnTo>
                  <a:pt x="2827528" y="25920"/>
                </a:lnTo>
                <a:lnTo>
                  <a:pt x="2841231" y="25920"/>
                </a:lnTo>
                <a:lnTo>
                  <a:pt x="2841231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3463" y="6464198"/>
            <a:ext cx="711200" cy="331470"/>
          </a:xfrm>
          <a:custGeom>
            <a:avLst/>
            <a:gdLst/>
            <a:ahLst/>
            <a:cxnLst/>
            <a:rect l="l" t="t" r="r" b="b"/>
            <a:pathLst>
              <a:path w="711200" h="331470">
                <a:moveTo>
                  <a:pt x="704596" y="0"/>
                </a:moveTo>
                <a:lnTo>
                  <a:pt x="6083" y="0"/>
                </a:lnTo>
                <a:lnTo>
                  <a:pt x="0" y="6108"/>
                </a:lnTo>
                <a:lnTo>
                  <a:pt x="0" y="324765"/>
                </a:lnTo>
                <a:lnTo>
                  <a:pt x="6083" y="330865"/>
                </a:lnTo>
                <a:lnTo>
                  <a:pt x="704596" y="330865"/>
                </a:lnTo>
                <a:lnTo>
                  <a:pt x="710692" y="324765"/>
                </a:lnTo>
                <a:lnTo>
                  <a:pt x="710692" y="317143"/>
                </a:lnTo>
                <a:lnTo>
                  <a:pt x="25869" y="317143"/>
                </a:lnTo>
                <a:lnTo>
                  <a:pt x="12179" y="304944"/>
                </a:lnTo>
                <a:lnTo>
                  <a:pt x="25869" y="304944"/>
                </a:lnTo>
                <a:lnTo>
                  <a:pt x="25869" y="25920"/>
                </a:lnTo>
                <a:lnTo>
                  <a:pt x="12179" y="25920"/>
                </a:lnTo>
                <a:lnTo>
                  <a:pt x="25869" y="12204"/>
                </a:lnTo>
                <a:lnTo>
                  <a:pt x="710692" y="12204"/>
                </a:lnTo>
                <a:lnTo>
                  <a:pt x="710692" y="6108"/>
                </a:lnTo>
                <a:lnTo>
                  <a:pt x="704596" y="0"/>
                </a:lnTo>
                <a:close/>
              </a:path>
              <a:path w="711200" h="331470">
                <a:moveTo>
                  <a:pt x="25869" y="304944"/>
                </a:moveTo>
                <a:lnTo>
                  <a:pt x="12179" y="304944"/>
                </a:lnTo>
                <a:lnTo>
                  <a:pt x="25869" y="317143"/>
                </a:lnTo>
                <a:lnTo>
                  <a:pt x="25869" y="304944"/>
                </a:lnTo>
                <a:close/>
              </a:path>
              <a:path w="711200" h="331470">
                <a:moveTo>
                  <a:pt x="684809" y="304944"/>
                </a:moveTo>
                <a:lnTo>
                  <a:pt x="25869" y="304944"/>
                </a:lnTo>
                <a:lnTo>
                  <a:pt x="25869" y="317143"/>
                </a:lnTo>
                <a:lnTo>
                  <a:pt x="684809" y="317143"/>
                </a:lnTo>
                <a:lnTo>
                  <a:pt x="684809" y="304944"/>
                </a:lnTo>
                <a:close/>
              </a:path>
              <a:path w="711200" h="331470">
                <a:moveTo>
                  <a:pt x="684809" y="12204"/>
                </a:moveTo>
                <a:lnTo>
                  <a:pt x="684809" y="317143"/>
                </a:lnTo>
                <a:lnTo>
                  <a:pt x="696988" y="304944"/>
                </a:lnTo>
                <a:lnTo>
                  <a:pt x="710692" y="304944"/>
                </a:lnTo>
                <a:lnTo>
                  <a:pt x="710692" y="25920"/>
                </a:lnTo>
                <a:lnTo>
                  <a:pt x="696988" y="25920"/>
                </a:lnTo>
                <a:lnTo>
                  <a:pt x="684809" y="12204"/>
                </a:lnTo>
                <a:close/>
              </a:path>
              <a:path w="711200" h="331470">
                <a:moveTo>
                  <a:pt x="710692" y="304944"/>
                </a:moveTo>
                <a:lnTo>
                  <a:pt x="696988" y="304944"/>
                </a:lnTo>
                <a:lnTo>
                  <a:pt x="684809" y="317143"/>
                </a:lnTo>
                <a:lnTo>
                  <a:pt x="710692" y="317143"/>
                </a:lnTo>
                <a:lnTo>
                  <a:pt x="710692" y="304944"/>
                </a:lnTo>
                <a:close/>
              </a:path>
              <a:path w="711200" h="331470">
                <a:moveTo>
                  <a:pt x="25869" y="12204"/>
                </a:moveTo>
                <a:lnTo>
                  <a:pt x="12179" y="25920"/>
                </a:lnTo>
                <a:lnTo>
                  <a:pt x="25869" y="25920"/>
                </a:lnTo>
                <a:lnTo>
                  <a:pt x="25869" y="12204"/>
                </a:lnTo>
                <a:close/>
              </a:path>
              <a:path w="711200" h="331470">
                <a:moveTo>
                  <a:pt x="684809" y="12204"/>
                </a:moveTo>
                <a:lnTo>
                  <a:pt x="25869" y="12204"/>
                </a:lnTo>
                <a:lnTo>
                  <a:pt x="25869" y="25920"/>
                </a:lnTo>
                <a:lnTo>
                  <a:pt x="684809" y="25920"/>
                </a:lnTo>
                <a:lnTo>
                  <a:pt x="684809" y="12204"/>
                </a:lnTo>
                <a:close/>
              </a:path>
              <a:path w="711200" h="331470">
                <a:moveTo>
                  <a:pt x="710692" y="12204"/>
                </a:moveTo>
                <a:lnTo>
                  <a:pt x="684809" y="12204"/>
                </a:lnTo>
                <a:lnTo>
                  <a:pt x="696988" y="25920"/>
                </a:lnTo>
                <a:lnTo>
                  <a:pt x="710692" y="25920"/>
                </a:lnTo>
                <a:lnTo>
                  <a:pt x="710692" y="122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636" y="4341818"/>
            <a:ext cx="3211029" cy="25111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818" y="6323926"/>
            <a:ext cx="608965" cy="610235"/>
          </a:xfrm>
          <a:custGeom>
            <a:avLst/>
            <a:gdLst/>
            <a:ahLst/>
            <a:cxnLst/>
            <a:rect l="l" t="t" r="r" b="b"/>
            <a:pathLst>
              <a:path w="608965" h="610234">
                <a:moveTo>
                  <a:pt x="304363" y="0"/>
                </a:moveTo>
                <a:lnTo>
                  <a:pt x="255162" y="4009"/>
                </a:lnTo>
                <a:lnTo>
                  <a:pt x="208427" y="15613"/>
                </a:lnTo>
                <a:lnTo>
                  <a:pt x="164797" y="34168"/>
                </a:lnTo>
                <a:lnTo>
                  <a:pt x="124910" y="59036"/>
                </a:lnTo>
                <a:lnTo>
                  <a:pt x="89406" y="89576"/>
                </a:lnTo>
                <a:lnTo>
                  <a:pt x="58924" y="125148"/>
                </a:lnTo>
                <a:lnTo>
                  <a:pt x="34103" y="165111"/>
                </a:lnTo>
                <a:lnTo>
                  <a:pt x="15583" y="208824"/>
                </a:lnTo>
                <a:lnTo>
                  <a:pt x="4002" y="255649"/>
                </a:lnTo>
                <a:lnTo>
                  <a:pt x="0" y="304943"/>
                </a:lnTo>
                <a:lnTo>
                  <a:pt x="4002" y="354607"/>
                </a:lnTo>
                <a:lnTo>
                  <a:pt x="15583" y="401646"/>
                </a:lnTo>
                <a:lnTo>
                  <a:pt x="34103" y="445446"/>
                </a:lnTo>
                <a:lnTo>
                  <a:pt x="58924" y="485395"/>
                </a:lnTo>
                <a:lnTo>
                  <a:pt x="89406" y="520880"/>
                </a:lnTo>
                <a:lnTo>
                  <a:pt x="124910" y="551287"/>
                </a:lnTo>
                <a:lnTo>
                  <a:pt x="164797" y="576004"/>
                </a:lnTo>
                <a:lnTo>
                  <a:pt x="208427" y="594417"/>
                </a:lnTo>
                <a:lnTo>
                  <a:pt x="255162" y="605915"/>
                </a:lnTo>
                <a:lnTo>
                  <a:pt x="304363" y="609884"/>
                </a:lnTo>
                <a:lnTo>
                  <a:pt x="353933" y="605915"/>
                </a:lnTo>
                <a:lnTo>
                  <a:pt x="400883" y="594417"/>
                </a:lnTo>
                <a:lnTo>
                  <a:pt x="444600" y="576004"/>
                </a:lnTo>
                <a:lnTo>
                  <a:pt x="484473" y="551287"/>
                </a:lnTo>
                <a:lnTo>
                  <a:pt x="519891" y="520880"/>
                </a:lnTo>
                <a:lnTo>
                  <a:pt x="550240" y="485395"/>
                </a:lnTo>
                <a:lnTo>
                  <a:pt x="574911" y="445446"/>
                </a:lnTo>
                <a:lnTo>
                  <a:pt x="593290" y="401646"/>
                </a:lnTo>
                <a:lnTo>
                  <a:pt x="604766" y="354607"/>
                </a:lnTo>
                <a:lnTo>
                  <a:pt x="608727" y="304943"/>
                </a:lnTo>
                <a:lnTo>
                  <a:pt x="604766" y="255649"/>
                </a:lnTo>
                <a:lnTo>
                  <a:pt x="593290" y="208824"/>
                </a:lnTo>
                <a:lnTo>
                  <a:pt x="574911" y="165111"/>
                </a:lnTo>
                <a:lnTo>
                  <a:pt x="550240" y="125148"/>
                </a:lnTo>
                <a:lnTo>
                  <a:pt x="519891" y="89576"/>
                </a:lnTo>
                <a:lnTo>
                  <a:pt x="484473" y="59036"/>
                </a:lnTo>
                <a:lnTo>
                  <a:pt x="444600" y="34168"/>
                </a:lnTo>
                <a:lnTo>
                  <a:pt x="400883" y="15613"/>
                </a:lnTo>
                <a:lnTo>
                  <a:pt x="353933" y="4009"/>
                </a:lnTo>
                <a:lnTo>
                  <a:pt x="304363" y="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644" y="6311734"/>
            <a:ext cx="635000" cy="636270"/>
          </a:xfrm>
          <a:custGeom>
            <a:avLst/>
            <a:gdLst/>
            <a:ahLst/>
            <a:cxnLst/>
            <a:rect l="l" t="t" r="r" b="b"/>
            <a:pathLst>
              <a:path w="635000" h="636270">
                <a:moveTo>
                  <a:pt x="333277" y="0"/>
                </a:moveTo>
                <a:lnTo>
                  <a:pt x="301320" y="0"/>
                </a:lnTo>
                <a:lnTo>
                  <a:pt x="284579" y="1524"/>
                </a:lnTo>
                <a:lnTo>
                  <a:pt x="269361" y="4572"/>
                </a:lnTo>
                <a:lnTo>
                  <a:pt x="252620" y="6096"/>
                </a:lnTo>
                <a:lnTo>
                  <a:pt x="208488" y="19812"/>
                </a:lnTo>
                <a:lnTo>
                  <a:pt x="165877" y="38112"/>
                </a:lnTo>
                <a:lnTo>
                  <a:pt x="115657" y="73177"/>
                </a:lnTo>
                <a:lnTo>
                  <a:pt x="71525" y="115874"/>
                </a:lnTo>
                <a:lnTo>
                  <a:pt x="45653" y="153987"/>
                </a:lnTo>
                <a:lnTo>
                  <a:pt x="31958" y="179908"/>
                </a:lnTo>
                <a:lnTo>
                  <a:pt x="24348" y="195159"/>
                </a:lnTo>
                <a:lnTo>
                  <a:pt x="19782" y="208881"/>
                </a:lnTo>
                <a:lnTo>
                  <a:pt x="13695" y="224128"/>
                </a:lnTo>
                <a:lnTo>
                  <a:pt x="10652" y="239375"/>
                </a:lnTo>
                <a:lnTo>
                  <a:pt x="6087" y="254622"/>
                </a:lnTo>
                <a:lnTo>
                  <a:pt x="4565" y="269869"/>
                </a:lnTo>
                <a:lnTo>
                  <a:pt x="1521" y="285116"/>
                </a:lnTo>
                <a:lnTo>
                  <a:pt x="0" y="301887"/>
                </a:lnTo>
                <a:lnTo>
                  <a:pt x="0" y="333907"/>
                </a:lnTo>
                <a:lnTo>
                  <a:pt x="1521" y="350678"/>
                </a:lnTo>
                <a:lnTo>
                  <a:pt x="4565" y="365926"/>
                </a:lnTo>
                <a:lnTo>
                  <a:pt x="6087" y="382697"/>
                </a:lnTo>
                <a:lnTo>
                  <a:pt x="19782" y="426914"/>
                </a:lnTo>
                <a:lnTo>
                  <a:pt x="38045" y="469606"/>
                </a:lnTo>
                <a:lnTo>
                  <a:pt x="73046" y="519921"/>
                </a:lnTo>
                <a:lnTo>
                  <a:pt x="115657" y="562613"/>
                </a:lnTo>
                <a:lnTo>
                  <a:pt x="153703" y="590058"/>
                </a:lnTo>
                <a:lnTo>
                  <a:pt x="179574" y="603779"/>
                </a:lnTo>
                <a:lnTo>
                  <a:pt x="194792" y="611403"/>
                </a:lnTo>
                <a:lnTo>
                  <a:pt x="208488" y="615977"/>
                </a:lnTo>
                <a:lnTo>
                  <a:pt x="254143" y="629700"/>
                </a:lnTo>
                <a:lnTo>
                  <a:pt x="269361" y="631224"/>
                </a:lnTo>
                <a:lnTo>
                  <a:pt x="284579" y="634274"/>
                </a:lnTo>
                <a:lnTo>
                  <a:pt x="301320" y="635798"/>
                </a:lnTo>
                <a:lnTo>
                  <a:pt x="333277" y="635798"/>
                </a:lnTo>
                <a:lnTo>
                  <a:pt x="350017" y="634274"/>
                </a:lnTo>
                <a:lnTo>
                  <a:pt x="365235" y="631224"/>
                </a:lnTo>
                <a:lnTo>
                  <a:pt x="381975" y="629700"/>
                </a:lnTo>
                <a:lnTo>
                  <a:pt x="412412" y="620552"/>
                </a:lnTo>
                <a:lnTo>
                  <a:pt x="426109" y="615977"/>
                </a:lnTo>
                <a:lnTo>
                  <a:pt x="441326" y="609879"/>
                </a:lnTo>
                <a:lnTo>
                  <a:pt x="301320" y="609879"/>
                </a:lnTo>
                <a:lnTo>
                  <a:pt x="287623" y="608354"/>
                </a:lnTo>
                <a:lnTo>
                  <a:pt x="272404" y="606830"/>
                </a:lnTo>
                <a:lnTo>
                  <a:pt x="258709" y="603779"/>
                </a:lnTo>
                <a:lnTo>
                  <a:pt x="243490" y="600730"/>
                </a:lnTo>
                <a:lnTo>
                  <a:pt x="203922" y="587007"/>
                </a:lnTo>
                <a:lnTo>
                  <a:pt x="153703" y="559563"/>
                </a:lnTo>
                <a:lnTo>
                  <a:pt x="111091" y="524496"/>
                </a:lnTo>
                <a:lnTo>
                  <a:pt x="74568" y="480279"/>
                </a:lnTo>
                <a:lnTo>
                  <a:pt x="54785" y="443685"/>
                </a:lnTo>
                <a:lnTo>
                  <a:pt x="48698" y="431488"/>
                </a:lnTo>
                <a:lnTo>
                  <a:pt x="31958" y="376599"/>
                </a:lnTo>
                <a:lnTo>
                  <a:pt x="25869" y="332383"/>
                </a:lnTo>
                <a:lnTo>
                  <a:pt x="25869" y="301887"/>
                </a:lnTo>
                <a:lnTo>
                  <a:pt x="27392" y="288166"/>
                </a:lnTo>
                <a:lnTo>
                  <a:pt x="28914" y="272919"/>
                </a:lnTo>
                <a:lnTo>
                  <a:pt x="31958" y="259196"/>
                </a:lnTo>
                <a:lnTo>
                  <a:pt x="35001" y="243949"/>
                </a:lnTo>
                <a:lnTo>
                  <a:pt x="38045" y="230226"/>
                </a:lnTo>
                <a:lnTo>
                  <a:pt x="42609" y="216504"/>
                </a:lnTo>
                <a:lnTo>
                  <a:pt x="48698" y="204307"/>
                </a:lnTo>
                <a:lnTo>
                  <a:pt x="54785" y="190588"/>
                </a:lnTo>
                <a:lnTo>
                  <a:pt x="76090" y="153987"/>
                </a:lnTo>
                <a:lnTo>
                  <a:pt x="111091" y="111302"/>
                </a:lnTo>
                <a:lnTo>
                  <a:pt x="155224" y="74701"/>
                </a:lnTo>
                <a:lnTo>
                  <a:pt x="191748" y="54889"/>
                </a:lnTo>
                <a:lnTo>
                  <a:pt x="203922" y="48780"/>
                </a:lnTo>
                <a:lnTo>
                  <a:pt x="217619" y="42684"/>
                </a:lnTo>
                <a:lnTo>
                  <a:pt x="231315" y="38112"/>
                </a:lnTo>
                <a:lnTo>
                  <a:pt x="272404" y="28968"/>
                </a:lnTo>
                <a:lnTo>
                  <a:pt x="302841" y="25920"/>
                </a:lnTo>
                <a:lnTo>
                  <a:pt x="442848" y="25920"/>
                </a:lnTo>
                <a:lnTo>
                  <a:pt x="439804" y="24396"/>
                </a:lnTo>
                <a:lnTo>
                  <a:pt x="426109" y="19812"/>
                </a:lnTo>
                <a:lnTo>
                  <a:pt x="410890" y="13716"/>
                </a:lnTo>
                <a:lnTo>
                  <a:pt x="395672" y="10668"/>
                </a:lnTo>
                <a:lnTo>
                  <a:pt x="380453" y="6096"/>
                </a:lnTo>
                <a:lnTo>
                  <a:pt x="365235" y="4572"/>
                </a:lnTo>
                <a:lnTo>
                  <a:pt x="350017" y="1524"/>
                </a:lnTo>
                <a:lnTo>
                  <a:pt x="333277" y="0"/>
                </a:lnTo>
                <a:close/>
              </a:path>
              <a:path w="635000" h="636270">
                <a:moveTo>
                  <a:pt x="442848" y="25920"/>
                </a:moveTo>
                <a:lnTo>
                  <a:pt x="333277" y="25920"/>
                </a:lnTo>
                <a:lnTo>
                  <a:pt x="346974" y="27444"/>
                </a:lnTo>
                <a:lnTo>
                  <a:pt x="362192" y="28968"/>
                </a:lnTo>
                <a:lnTo>
                  <a:pt x="375888" y="32016"/>
                </a:lnTo>
                <a:lnTo>
                  <a:pt x="391106" y="35064"/>
                </a:lnTo>
                <a:lnTo>
                  <a:pt x="404803" y="38112"/>
                </a:lnTo>
                <a:lnTo>
                  <a:pt x="418499" y="42684"/>
                </a:lnTo>
                <a:lnTo>
                  <a:pt x="430673" y="48780"/>
                </a:lnTo>
                <a:lnTo>
                  <a:pt x="444370" y="54889"/>
                </a:lnTo>
                <a:lnTo>
                  <a:pt x="480894" y="76225"/>
                </a:lnTo>
                <a:lnTo>
                  <a:pt x="523505" y="111302"/>
                </a:lnTo>
                <a:lnTo>
                  <a:pt x="560028" y="155511"/>
                </a:lnTo>
                <a:lnTo>
                  <a:pt x="579812" y="192109"/>
                </a:lnTo>
                <a:lnTo>
                  <a:pt x="585899" y="204307"/>
                </a:lnTo>
                <a:lnTo>
                  <a:pt x="591986" y="218029"/>
                </a:lnTo>
                <a:lnTo>
                  <a:pt x="596552" y="231752"/>
                </a:lnTo>
                <a:lnTo>
                  <a:pt x="605687" y="272919"/>
                </a:lnTo>
                <a:lnTo>
                  <a:pt x="608722" y="303413"/>
                </a:lnTo>
                <a:lnTo>
                  <a:pt x="608722" y="333907"/>
                </a:lnTo>
                <a:lnTo>
                  <a:pt x="607198" y="347629"/>
                </a:lnTo>
                <a:lnTo>
                  <a:pt x="605687" y="362877"/>
                </a:lnTo>
                <a:lnTo>
                  <a:pt x="602639" y="376599"/>
                </a:lnTo>
                <a:lnTo>
                  <a:pt x="599591" y="391845"/>
                </a:lnTo>
                <a:lnTo>
                  <a:pt x="590464" y="419290"/>
                </a:lnTo>
                <a:lnTo>
                  <a:pt x="573725" y="457408"/>
                </a:lnTo>
                <a:lnTo>
                  <a:pt x="541766" y="504673"/>
                </a:lnTo>
                <a:lnTo>
                  <a:pt x="502199" y="544316"/>
                </a:lnTo>
                <a:lnTo>
                  <a:pt x="468718" y="568712"/>
                </a:lnTo>
                <a:lnTo>
                  <a:pt x="442849" y="580909"/>
                </a:lnTo>
                <a:lnTo>
                  <a:pt x="430673" y="587007"/>
                </a:lnTo>
                <a:lnTo>
                  <a:pt x="375888" y="603779"/>
                </a:lnTo>
                <a:lnTo>
                  <a:pt x="331755" y="609879"/>
                </a:lnTo>
                <a:lnTo>
                  <a:pt x="441326" y="609879"/>
                </a:lnTo>
                <a:lnTo>
                  <a:pt x="482415" y="590058"/>
                </a:lnTo>
                <a:lnTo>
                  <a:pt x="518939" y="562613"/>
                </a:lnTo>
                <a:lnTo>
                  <a:pt x="561550" y="519921"/>
                </a:lnTo>
                <a:lnTo>
                  <a:pt x="588943" y="481803"/>
                </a:lnTo>
                <a:lnTo>
                  <a:pt x="602639" y="455884"/>
                </a:lnTo>
                <a:lnTo>
                  <a:pt x="610246" y="440636"/>
                </a:lnTo>
                <a:lnTo>
                  <a:pt x="614818" y="426914"/>
                </a:lnTo>
                <a:lnTo>
                  <a:pt x="628509" y="381172"/>
                </a:lnTo>
                <a:lnTo>
                  <a:pt x="630033" y="365926"/>
                </a:lnTo>
                <a:lnTo>
                  <a:pt x="633081" y="350678"/>
                </a:lnTo>
                <a:lnTo>
                  <a:pt x="634592" y="333907"/>
                </a:lnTo>
                <a:lnTo>
                  <a:pt x="634592" y="300363"/>
                </a:lnTo>
                <a:lnTo>
                  <a:pt x="633081" y="285116"/>
                </a:lnTo>
                <a:lnTo>
                  <a:pt x="630033" y="269869"/>
                </a:lnTo>
                <a:lnTo>
                  <a:pt x="628509" y="253098"/>
                </a:lnTo>
                <a:lnTo>
                  <a:pt x="614818" y="208881"/>
                </a:lnTo>
                <a:lnTo>
                  <a:pt x="596552" y="166192"/>
                </a:lnTo>
                <a:lnTo>
                  <a:pt x="561550" y="115874"/>
                </a:lnTo>
                <a:lnTo>
                  <a:pt x="518939" y="71653"/>
                </a:lnTo>
                <a:lnTo>
                  <a:pt x="480894" y="45732"/>
                </a:lnTo>
                <a:lnTo>
                  <a:pt x="455023" y="32016"/>
                </a:lnTo>
                <a:lnTo>
                  <a:pt x="442848" y="25920"/>
                </a:lnTo>
                <a:close/>
              </a:path>
            </a:pathLst>
          </a:custGeom>
          <a:solidFill>
            <a:srgbClr val="91C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648" y="6355947"/>
            <a:ext cx="441327" cy="5641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334" y="6006795"/>
            <a:ext cx="1395730" cy="178435"/>
          </a:xfrm>
          <a:custGeom>
            <a:avLst/>
            <a:gdLst/>
            <a:ahLst/>
            <a:cxnLst/>
            <a:rect l="l" t="t" r="r" b="b"/>
            <a:pathLst>
              <a:path w="1395730" h="178435">
                <a:moveTo>
                  <a:pt x="1389413" y="0"/>
                </a:moveTo>
                <a:lnTo>
                  <a:pt x="6087" y="0"/>
                </a:lnTo>
                <a:lnTo>
                  <a:pt x="0" y="6095"/>
                </a:lnTo>
                <a:lnTo>
                  <a:pt x="0" y="172288"/>
                </a:lnTo>
                <a:lnTo>
                  <a:pt x="6087" y="178384"/>
                </a:lnTo>
                <a:lnTo>
                  <a:pt x="1389413" y="178384"/>
                </a:lnTo>
                <a:lnTo>
                  <a:pt x="1395509" y="172288"/>
                </a:lnTo>
                <a:lnTo>
                  <a:pt x="1395509" y="164668"/>
                </a:lnTo>
                <a:lnTo>
                  <a:pt x="25869" y="164668"/>
                </a:lnTo>
                <a:lnTo>
                  <a:pt x="12174" y="152463"/>
                </a:lnTo>
                <a:lnTo>
                  <a:pt x="25869" y="152463"/>
                </a:lnTo>
                <a:lnTo>
                  <a:pt x="25869" y="25920"/>
                </a:lnTo>
                <a:lnTo>
                  <a:pt x="12174" y="25920"/>
                </a:lnTo>
                <a:lnTo>
                  <a:pt x="25869" y="12192"/>
                </a:lnTo>
                <a:lnTo>
                  <a:pt x="1395509" y="12192"/>
                </a:lnTo>
                <a:lnTo>
                  <a:pt x="1395509" y="6095"/>
                </a:lnTo>
                <a:lnTo>
                  <a:pt x="1389413" y="0"/>
                </a:lnTo>
                <a:close/>
              </a:path>
              <a:path w="1395730" h="178435">
                <a:moveTo>
                  <a:pt x="25869" y="152463"/>
                </a:moveTo>
                <a:lnTo>
                  <a:pt x="12174" y="152463"/>
                </a:lnTo>
                <a:lnTo>
                  <a:pt x="25869" y="164668"/>
                </a:lnTo>
                <a:lnTo>
                  <a:pt x="25869" y="152463"/>
                </a:lnTo>
                <a:close/>
              </a:path>
              <a:path w="1395730" h="178435">
                <a:moveTo>
                  <a:pt x="1369639" y="152463"/>
                </a:moveTo>
                <a:lnTo>
                  <a:pt x="25869" y="152463"/>
                </a:lnTo>
                <a:lnTo>
                  <a:pt x="25869" y="164668"/>
                </a:lnTo>
                <a:lnTo>
                  <a:pt x="1369639" y="164668"/>
                </a:lnTo>
                <a:lnTo>
                  <a:pt x="1369639" y="152463"/>
                </a:lnTo>
                <a:close/>
              </a:path>
              <a:path w="1395730" h="178435">
                <a:moveTo>
                  <a:pt x="1369639" y="12192"/>
                </a:moveTo>
                <a:lnTo>
                  <a:pt x="1369639" y="164668"/>
                </a:lnTo>
                <a:lnTo>
                  <a:pt x="1381805" y="152463"/>
                </a:lnTo>
                <a:lnTo>
                  <a:pt x="1395509" y="152463"/>
                </a:lnTo>
                <a:lnTo>
                  <a:pt x="1395509" y="25920"/>
                </a:lnTo>
                <a:lnTo>
                  <a:pt x="1381805" y="25920"/>
                </a:lnTo>
                <a:lnTo>
                  <a:pt x="1369639" y="12192"/>
                </a:lnTo>
                <a:close/>
              </a:path>
              <a:path w="1395730" h="178435">
                <a:moveTo>
                  <a:pt x="1395509" y="152463"/>
                </a:moveTo>
                <a:lnTo>
                  <a:pt x="1381805" y="152463"/>
                </a:lnTo>
                <a:lnTo>
                  <a:pt x="1369639" y="164668"/>
                </a:lnTo>
                <a:lnTo>
                  <a:pt x="1395509" y="164668"/>
                </a:lnTo>
                <a:lnTo>
                  <a:pt x="1395509" y="152463"/>
                </a:lnTo>
                <a:close/>
              </a:path>
              <a:path w="1395730" h="178435">
                <a:moveTo>
                  <a:pt x="25869" y="12192"/>
                </a:moveTo>
                <a:lnTo>
                  <a:pt x="12174" y="25920"/>
                </a:lnTo>
                <a:lnTo>
                  <a:pt x="25869" y="25920"/>
                </a:lnTo>
                <a:lnTo>
                  <a:pt x="25869" y="12192"/>
                </a:lnTo>
                <a:close/>
              </a:path>
              <a:path w="1395730" h="178435">
                <a:moveTo>
                  <a:pt x="1369639" y="12192"/>
                </a:moveTo>
                <a:lnTo>
                  <a:pt x="25869" y="12192"/>
                </a:lnTo>
                <a:lnTo>
                  <a:pt x="25869" y="25920"/>
                </a:lnTo>
                <a:lnTo>
                  <a:pt x="1369639" y="25920"/>
                </a:lnTo>
                <a:lnTo>
                  <a:pt x="1369639" y="12192"/>
                </a:lnTo>
                <a:close/>
              </a:path>
              <a:path w="1395730" h="178435">
                <a:moveTo>
                  <a:pt x="1395509" y="12192"/>
                </a:moveTo>
                <a:lnTo>
                  <a:pt x="1369639" y="12192"/>
                </a:lnTo>
                <a:lnTo>
                  <a:pt x="1381805" y="25920"/>
                </a:lnTo>
                <a:lnTo>
                  <a:pt x="1395509" y="25920"/>
                </a:lnTo>
                <a:lnTo>
                  <a:pt x="1395509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27096" y="6601425"/>
            <a:ext cx="558800" cy="254635"/>
          </a:xfrm>
          <a:custGeom>
            <a:avLst/>
            <a:gdLst/>
            <a:ahLst/>
            <a:cxnLst/>
            <a:rect l="l" t="t" r="r" b="b"/>
            <a:pathLst>
              <a:path w="558800" h="254634">
                <a:moveTo>
                  <a:pt x="552424" y="0"/>
                </a:moveTo>
                <a:lnTo>
                  <a:pt x="6083" y="0"/>
                </a:lnTo>
                <a:lnTo>
                  <a:pt x="0" y="6098"/>
                </a:lnTo>
                <a:lnTo>
                  <a:pt x="0" y="248527"/>
                </a:lnTo>
                <a:lnTo>
                  <a:pt x="6083" y="254626"/>
                </a:lnTo>
                <a:lnTo>
                  <a:pt x="552424" y="254626"/>
                </a:lnTo>
                <a:lnTo>
                  <a:pt x="558507" y="248527"/>
                </a:lnTo>
                <a:lnTo>
                  <a:pt x="558507" y="240903"/>
                </a:lnTo>
                <a:lnTo>
                  <a:pt x="25869" y="240903"/>
                </a:lnTo>
                <a:lnTo>
                  <a:pt x="12179" y="228705"/>
                </a:lnTo>
                <a:lnTo>
                  <a:pt x="25869" y="228705"/>
                </a:lnTo>
                <a:lnTo>
                  <a:pt x="25869" y="25919"/>
                </a:lnTo>
                <a:lnTo>
                  <a:pt x="12179" y="25919"/>
                </a:lnTo>
                <a:lnTo>
                  <a:pt x="25869" y="12197"/>
                </a:lnTo>
                <a:lnTo>
                  <a:pt x="558507" y="12197"/>
                </a:lnTo>
                <a:lnTo>
                  <a:pt x="558507" y="6098"/>
                </a:lnTo>
                <a:lnTo>
                  <a:pt x="552424" y="0"/>
                </a:lnTo>
                <a:close/>
              </a:path>
              <a:path w="558800" h="254634">
                <a:moveTo>
                  <a:pt x="25869" y="228705"/>
                </a:moveTo>
                <a:lnTo>
                  <a:pt x="12179" y="228705"/>
                </a:lnTo>
                <a:lnTo>
                  <a:pt x="25869" y="240903"/>
                </a:lnTo>
                <a:lnTo>
                  <a:pt x="25869" y="228705"/>
                </a:lnTo>
                <a:close/>
              </a:path>
              <a:path w="558800" h="254634">
                <a:moveTo>
                  <a:pt x="532638" y="228705"/>
                </a:moveTo>
                <a:lnTo>
                  <a:pt x="25869" y="228705"/>
                </a:lnTo>
                <a:lnTo>
                  <a:pt x="25869" y="240903"/>
                </a:lnTo>
                <a:lnTo>
                  <a:pt x="532638" y="240903"/>
                </a:lnTo>
                <a:lnTo>
                  <a:pt x="532638" y="228705"/>
                </a:lnTo>
                <a:close/>
              </a:path>
              <a:path w="558800" h="254634">
                <a:moveTo>
                  <a:pt x="532638" y="12197"/>
                </a:moveTo>
                <a:lnTo>
                  <a:pt x="532638" y="240903"/>
                </a:lnTo>
                <a:lnTo>
                  <a:pt x="544817" y="228705"/>
                </a:lnTo>
                <a:lnTo>
                  <a:pt x="558507" y="228705"/>
                </a:lnTo>
                <a:lnTo>
                  <a:pt x="558507" y="25919"/>
                </a:lnTo>
                <a:lnTo>
                  <a:pt x="544817" y="25919"/>
                </a:lnTo>
                <a:lnTo>
                  <a:pt x="532638" y="12197"/>
                </a:lnTo>
                <a:close/>
              </a:path>
              <a:path w="558800" h="254634">
                <a:moveTo>
                  <a:pt x="558507" y="228705"/>
                </a:moveTo>
                <a:lnTo>
                  <a:pt x="544817" y="228705"/>
                </a:lnTo>
                <a:lnTo>
                  <a:pt x="532638" y="240903"/>
                </a:lnTo>
                <a:lnTo>
                  <a:pt x="558507" y="240903"/>
                </a:lnTo>
                <a:lnTo>
                  <a:pt x="558507" y="228705"/>
                </a:lnTo>
                <a:close/>
              </a:path>
              <a:path w="558800" h="254634">
                <a:moveTo>
                  <a:pt x="25869" y="12197"/>
                </a:moveTo>
                <a:lnTo>
                  <a:pt x="12179" y="25919"/>
                </a:lnTo>
                <a:lnTo>
                  <a:pt x="25869" y="25919"/>
                </a:lnTo>
                <a:lnTo>
                  <a:pt x="25869" y="12197"/>
                </a:lnTo>
                <a:close/>
              </a:path>
              <a:path w="558800" h="254634">
                <a:moveTo>
                  <a:pt x="532638" y="12197"/>
                </a:moveTo>
                <a:lnTo>
                  <a:pt x="25869" y="12197"/>
                </a:lnTo>
                <a:lnTo>
                  <a:pt x="25869" y="25919"/>
                </a:lnTo>
                <a:lnTo>
                  <a:pt x="532638" y="25919"/>
                </a:lnTo>
                <a:lnTo>
                  <a:pt x="532638" y="12197"/>
                </a:lnTo>
                <a:close/>
              </a:path>
              <a:path w="558800" h="254634">
                <a:moveTo>
                  <a:pt x="558507" y="12197"/>
                </a:moveTo>
                <a:lnTo>
                  <a:pt x="532638" y="12197"/>
                </a:lnTo>
                <a:lnTo>
                  <a:pt x="544817" y="25919"/>
                </a:lnTo>
                <a:lnTo>
                  <a:pt x="558507" y="25919"/>
                </a:lnTo>
                <a:lnTo>
                  <a:pt x="558507" y="121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4976" y="3471205"/>
            <a:ext cx="220663" cy="320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1698" y="5866512"/>
            <a:ext cx="219142" cy="326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307" y="6479448"/>
            <a:ext cx="205445" cy="3171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23151" y="2089211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2610" y="2514600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598" y="3033608"/>
            <a:ext cx="103492" cy="108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2610" y="3581400"/>
            <a:ext cx="131827" cy="164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8963" y="832150"/>
            <a:ext cx="8169025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Lấy dữ liệu lưu vào DataSource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5879464" y="2130996"/>
            <a:ext cx="3434740" cy="1754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59751" y="3731933"/>
            <a:ext cx="527050" cy="154305"/>
          </a:xfrm>
          <a:custGeom>
            <a:avLst/>
            <a:gdLst/>
            <a:ahLst/>
            <a:cxnLst/>
            <a:rect l="l" t="t" r="r" b="b"/>
            <a:pathLst>
              <a:path w="527050" h="154304">
                <a:moveTo>
                  <a:pt x="263345" y="0"/>
                </a:moveTo>
                <a:lnTo>
                  <a:pt x="214145" y="4009"/>
                </a:lnTo>
                <a:lnTo>
                  <a:pt x="167411" y="15612"/>
                </a:lnTo>
                <a:lnTo>
                  <a:pt x="123781" y="34168"/>
                </a:lnTo>
                <a:lnTo>
                  <a:pt x="83895" y="59036"/>
                </a:lnTo>
                <a:lnTo>
                  <a:pt x="48392" y="89576"/>
                </a:lnTo>
                <a:lnTo>
                  <a:pt x="17911" y="125147"/>
                </a:lnTo>
                <a:lnTo>
                  <a:pt x="0" y="153987"/>
                </a:lnTo>
                <a:lnTo>
                  <a:pt x="527029" y="153987"/>
                </a:lnTo>
                <a:lnTo>
                  <a:pt x="478875" y="89576"/>
                </a:lnTo>
                <a:lnTo>
                  <a:pt x="443457" y="59036"/>
                </a:lnTo>
                <a:lnTo>
                  <a:pt x="403583" y="34168"/>
                </a:lnTo>
                <a:lnTo>
                  <a:pt x="359865" y="15612"/>
                </a:lnTo>
                <a:lnTo>
                  <a:pt x="312915" y="4009"/>
                </a:lnTo>
                <a:lnTo>
                  <a:pt x="263345" y="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4610" y="3719728"/>
            <a:ext cx="558800" cy="166370"/>
          </a:xfrm>
          <a:custGeom>
            <a:avLst/>
            <a:gdLst/>
            <a:ahLst/>
            <a:cxnLst/>
            <a:rect l="l" t="t" r="r" b="b"/>
            <a:pathLst>
              <a:path w="558800" h="166370">
                <a:moveTo>
                  <a:pt x="295224" y="0"/>
                </a:moveTo>
                <a:lnTo>
                  <a:pt x="263271" y="0"/>
                </a:lnTo>
                <a:lnTo>
                  <a:pt x="246532" y="1524"/>
                </a:lnTo>
                <a:lnTo>
                  <a:pt x="231317" y="4572"/>
                </a:lnTo>
                <a:lnTo>
                  <a:pt x="214579" y="6096"/>
                </a:lnTo>
                <a:lnTo>
                  <a:pt x="170446" y="19824"/>
                </a:lnTo>
                <a:lnTo>
                  <a:pt x="127825" y="38125"/>
                </a:lnTo>
                <a:lnTo>
                  <a:pt x="77609" y="73190"/>
                </a:lnTo>
                <a:lnTo>
                  <a:pt x="33477" y="115887"/>
                </a:lnTo>
                <a:lnTo>
                  <a:pt x="7607" y="154000"/>
                </a:lnTo>
                <a:lnTo>
                  <a:pt x="0" y="166192"/>
                </a:lnTo>
                <a:lnTo>
                  <a:pt x="30429" y="166192"/>
                </a:lnTo>
                <a:lnTo>
                  <a:pt x="38036" y="154000"/>
                </a:lnTo>
                <a:lnTo>
                  <a:pt x="54787" y="131127"/>
                </a:lnTo>
                <a:lnTo>
                  <a:pt x="94348" y="91490"/>
                </a:lnTo>
                <a:lnTo>
                  <a:pt x="127825" y="67094"/>
                </a:lnTo>
                <a:lnTo>
                  <a:pt x="153695" y="54889"/>
                </a:lnTo>
                <a:lnTo>
                  <a:pt x="165874" y="48793"/>
                </a:lnTo>
                <a:lnTo>
                  <a:pt x="179577" y="42697"/>
                </a:lnTo>
                <a:lnTo>
                  <a:pt x="193268" y="38125"/>
                </a:lnTo>
                <a:lnTo>
                  <a:pt x="234353" y="28968"/>
                </a:lnTo>
                <a:lnTo>
                  <a:pt x="264795" y="25920"/>
                </a:lnTo>
                <a:lnTo>
                  <a:pt x="404797" y="25920"/>
                </a:lnTo>
                <a:lnTo>
                  <a:pt x="401751" y="24396"/>
                </a:lnTo>
                <a:lnTo>
                  <a:pt x="388061" y="19824"/>
                </a:lnTo>
                <a:lnTo>
                  <a:pt x="372846" y="13728"/>
                </a:lnTo>
                <a:lnTo>
                  <a:pt x="357619" y="10680"/>
                </a:lnTo>
                <a:lnTo>
                  <a:pt x="342404" y="6096"/>
                </a:lnTo>
                <a:lnTo>
                  <a:pt x="327190" y="4572"/>
                </a:lnTo>
                <a:lnTo>
                  <a:pt x="311975" y="1524"/>
                </a:lnTo>
                <a:lnTo>
                  <a:pt x="295224" y="0"/>
                </a:lnTo>
                <a:close/>
              </a:path>
              <a:path w="558800" h="166370">
                <a:moveTo>
                  <a:pt x="404797" y="25920"/>
                </a:moveTo>
                <a:lnTo>
                  <a:pt x="295224" y="25920"/>
                </a:lnTo>
                <a:lnTo>
                  <a:pt x="308927" y="27444"/>
                </a:lnTo>
                <a:lnTo>
                  <a:pt x="324142" y="28968"/>
                </a:lnTo>
                <a:lnTo>
                  <a:pt x="337845" y="32016"/>
                </a:lnTo>
                <a:lnTo>
                  <a:pt x="353059" y="35077"/>
                </a:lnTo>
                <a:lnTo>
                  <a:pt x="366750" y="38125"/>
                </a:lnTo>
                <a:lnTo>
                  <a:pt x="380453" y="42697"/>
                </a:lnTo>
                <a:lnTo>
                  <a:pt x="392633" y="48793"/>
                </a:lnTo>
                <a:lnTo>
                  <a:pt x="406323" y="54889"/>
                </a:lnTo>
                <a:lnTo>
                  <a:pt x="442849" y="76238"/>
                </a:lnTo>
                <a:lnTo>
                  <a:pt x="485457" y="111302"/>
                </a:lnTo>
                <a:lnTo>
                  <a:pt x="521982" y="155524"/>
                </a:lnTo>
                <a:lnTo>
                  <a:pt x="529590" y="166192"/>
                </a:lnTo>
                <a:lnTo>
                  <a:pt x="558507" y="166192"/>
                </a:lnTo>
                <a:lnTo>
                  <a:pt x="523506" y="115887"/>
                </a:lnTo>
                <a:lnTo>
                  <a:pt x="480885" y="71666"/>
                </a:lnTo>
                <a:lnTo>
                  <a:pt x="442849" y="45745"/>
                </a:lnTo>
                <a:lnTo>
                  <a:pt x="416979" y="32016"/>
                </a:lnTo>
                <a:lnTo>
                  <a:pt x="404797" y="25920"/>
                </a:lnTo>
                <a:close/>
              </a:path>
            </a:pathLst>
          </a:custGeom>
          <a:solidFill>
            <a:srgbClr val="91C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3384" y="3262325"/>
            <a:ext cx="2385060" cy="407670"/>
          </a:xfrm>
          <a:custGeom>
            <a:avLst/>
            <a:gdLst/>
            <a:ahLst/>
            <a:cxnLst/>
            <a:rect l="l" t="t" r="r" b="b"/>
            <a:pathLst>
              <a:path w="2385059" h="407670">
                <a:moveTo>
                  <a:pt x="2378595" y="0"/>
                </a:moveTo>
                <a:lnTo>
                  <a:pt x="6083" y="0"/>
                </a:lnTo>
                <a:lnTo>
                  <a:pt x="0" y="6096"/>
                </a:lnTo>
                <a:lnTo>
                  <a:pt x="0" y="400989"/>
                </a:lnTo>
                <a:lnTo>
                  <a:pt x="6083" y="407085"/>
                </a:lnTo>
                <a:lnTo>
                  <a:pt x="2378595" y="407085"/>
                </a:lnTo>
                <a:lnTo>
                  <a:pt x="2384691" y="400989"/>
                </a:lnTo>
                <a:lnTo>
                  <a:pt x="2384691" y="393369"/>
                </a:lnTo>
                <a:lnTo>
                  <a:pt x="25869" y="393369"/>
                </a:lnTo>
                <a:lnTo>
                  <a:pt x="12166" y="381177"/>
                </a:lnTo>
                <a:lnTo>
                  <a:pt x="25869" y="381177"/>
                </a:lnTo>
                <a:lnTo>
                  <a:pt x="25869" y="25920"/>
                </a:lnTo>
                <a:lnTo>
                  <a:pt x="12166" y="25920"/>
                </a:lnTo>
                <a:lnTo>
                  <a:pt x="25869" y="12192"/>
                </a:lnTo>
                <a:lnTo>
                  <a:pt x="2384691" y="12192"/>
                </a:lnTo>
                <a:lnTo>
                  <a:pt x="2384691" y="6096"/>
                </a:lnTo>
                <a:lnTo>
                  <a:pt x="2378595" y="0"/>
                </a:lnTo>
                <a:close/>
              </a:path>
              <a:path w="2385059" h="407670">
                <a:moveTo>
                  <a:pt x="25869" y="381177"/>
                </a:moveTo>
                <a:lnTo>
                  <a:pt x="12166" y="381177"/>
                </a:lnTo>
                <a:lnTo>
                  <a:pt x="25869" y="393369"/>
                </a:lnTo>
                <a:lnTo>
                  <a:pt x="25869" y="381177"/>
                </a:lnTo>
                <a:close/>
              </a:path>
              <a:path w="2385059" h="407670">
                <a:moveTo>
                  <a:pt x="2358809" y="381177"/>
                </a:moveTo>
                <a:lnTo>
                  <a:pt x="25869" y="381177"/>
                </a:lnTo>
                <a:lnTo>
                  <a:pt x="25869" y="393369"/>
                </a:lnTo>
                <a:lnTo>
                  <a:pt x="2358809" y="393369"/>
                </a:lnTo>
                <a:lnTo>
                  <a:pt x="2358809" y="381177"/>
                </a:lnTo>
                <a:close/>
              </a:path>
              <a:path w="2385059" h="407670">
                <a:moveTo>
                  <a:pt x="2358809" y="12192"/>
                </a:moveTo>
                <a:lnTo>
                  <a:pt x="2358809" y="393369"/>
                </a:lnTo>
                <a:lnTo>
                  <a:pt x="2370988" y="381177"/>
                </a:lnTo>
                <a:lnTo>
                  <a:pt x="2384691" y="381177"/>
                </a:lnTo>
                <a:lnTo>
                  <a:pt x="2384691" y="25920"/>
                </a:lnTo>
                <a:lnTo>
                  <a:pt x="2370988" y="25920"/>
                </a:lnTo>
                <a:lnTo>
                  <a:pt x="2358809" y="12192"/>
                </a:lnTo>
                <a:close/>
              </a:path>
              <a:path w="2385059" h="407670">
                <a:moveTo>
                  <a:pt x="2384691" y="381177"/>
                </a:moveTo>
                <a:lnTo>
                  <a:pt x="2370988" y="381177"/>
                </a:lnTo>
                <a:lnTo>
                  <a:pt x="2358809" y="393369"/>
                </a:lnTo>
                <a:lnTo>
                  <a:pt x="2384691" y="393369"/>
                </a:lnTo>
                <a:lnTo>
                  <a:pt x="2384691" y="381177"/>
                </a:lnTo>
                <a:close/>
              </a:path>
              <a:path w="2385059" h="407670">
                <a:moveTo>
                  <a:pt x="25869" y="12192"/>
                </a:moveTo>
                <a:lnTo>
                  <a:pt x="12166" y="25920"/>
                </a:lnTo>
                <a:lnTo>
                  <a:pt x="25869" y="25920"/>
                </a:lnTo>
                <a:lnTo>
                  <a:pt x="25869" y="12192"/>
                </a:lnTo>
                <a:close/>
              </a:path>
              <a:path w="2385059" h="407670">
                <a:moveTo>
                  <a:pt x="2358809" y="12192"/>
                </a:moveTo>
                <a:lnTo>
                  <a:pt x="25869" y="12192"/>
                </a:lnTo>
                <a:lnTo>
                  <a:pt x="25869" y="25920"/>
                </a:lnTo>
                <a:lnTo>
                  <a:pt x="2358809" y="25920"/>
                </a:lnTo>
                <a:lnTo>
                  <a:pt x="2358809" y="12192"/>
                </a:lnTo>
                <a:close/>
              </a:path>
              <a:path w="2385059" h="407670">
                <a:moveTo>
                  <a:pt x="2384691" y="12192"/>
                </a:moveTo>
                <a:lnTo>
                  <a:pt x="2358809" y="12192"/>
                </a:lnTo>
                <a:lnTo>
                  <a:pt x="2370988" y="25920"/>
                </a:lnTo>
                <a:lnTo>
                  <a:pt x="2384691" y="25920"/>
                </a:lnTo>
                <a:lnTo>
                  <a:pt x="2384691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64368" y="3693807"/>
            <a:ext cx="411480" cy="192405"/>
          </a:xfrm>
          <a:custGeom>
            <a:avLst/>
            <a:gdLst/>
            <a:ahLst/>
            <a:cxnLst/>
            <a:rect l="l" t="t" r="r" b="b"/>
            <a:pathLst>
              <a:path w="411479" h="192404">
                <a:moveTo>
                  <a:pt x="207081" y="0"/>
                </a:moveTo>
                <a:lnTo>
                  <a:pt x="0" y="192112"/>
                </a:lnTo>
                <a:lnTo>
                  <a:pt x="410880" y="192112"/>
                </a:lnTo>
                <a:lnTo>
                  <a:pt x="207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6895" y="3680091"/>
            <a:ext cx="447675" cy="206375"/>
          </a:xfrm>
          <a:custGeom>
            <a:avLst/>
            <a:gdLst/>
            <a:ahLst/>
            <a:cxnLst/>
            <a:rect l="l" t="t" r="r" b="b"/>
            <a:pathLst>
              <a:path w="447675" h="206375">
                <a:moveTo>
                  <a:pt x="229126" y="0"/>
                </a:moveTo>
                <a:lnTo>
                  <a:pt x="221519" y="0"/>
                </a:lnTo>
                <a:lnTo>
                  <a:pt x="216947" y="4571"/>
                </a:lnTo>
                <a:lnTo>
                  <a:pt x="0" y="205828"/>
                </a:lnTo>
                <a:lnTo>
                  <a:pt x="37585" y="205828"/>
                </a:lnTo>
                <a:lnTo>
                  <a:pt x="225249" y="30743"/>
                </a:lnTo>
                <a:lnTo>
                  <a:pt x="216947" y="22872"/>
                </a:lnTo>
                <a:lnTo>
                  <a:pt x="253099" y="22872"/>
                </a:lnTo>
                <a:lnTo>
                  <a:pt x="233686" y="4571"/>
                </a:lnTo>
                <a:lnTo>
                  <a:pt x="229126" y="0"/>
                </a:lnTo>
                <a:close/>
              </a:path>
              <a:path w="447675" h="206375">
                <a:moveTo>
                  <a:pt x="253099" y="22872"/>
                </a:moveTo>
                <a:lnTo>
                  <a:pt x="233686" y="22872"/>
                </a:lnTo>
                <a:lnTo>
                  <a:pt x="225249" y="30743"/>
                </a:lnTo>
                <a:lnTo>
                  <a:pt x="409939" y="205828"/>
                </a:lnTo>
                <a:lnTo>
                  <a:pt x="447185" y="205828"/>
                </a:lnTo>
                <a:lnTo>
                  <a:pt x="253099" y="22872"/>
                </a:lnTo>
                <a:close/>
              </a:path>
              <a:path w="447675" h="206375">
                <a:moveTo>
                  <a:pt x="233686" y="22872"/>
                </a:moveTo>
                <a:lnTo>
                  <a:pt x="216947" y="22872"/>
                </a:lnTo>
                <a:lnTo>
                  <a:pt x="225249" y="30743"/>
                </a:lnTo>
                <a:lnTo>
                  <a:pt x="233686" y="22872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6321" y="1403470"/>
            <a:ext cx="7956680" cy="24827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dirty="0">
                <a:solidFill>
                  <a:srgbClr val="953634"/>
                </a:solidFill>
                <a:latin typeface="Tahoma"/>
                <a:cs typeface="Tahoma"/>
              </a:rPr>
              <a:t>Lưu chuỗi kết nối trong file Web.config</a:t>
            </a:r>
            <a:endParaRPr sz="2400">
              <a:latin typeface="Tahoma"/>
              <a:cs typeface="Tahoma"/>
            </a:endParaRPr>
          </a:p>
          <a:p>
            <a:pPr marL="126364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Hai cách lưu chuỗi kết nối</a:t>
            </a:r>
            <a:endParaRPr sz="2400">
              <a:latin typeface="Tahoma"/>
              <a:cs typeface="Tahoma"/>
            </a:endParaRPr>
          </a:p>
          <a:p>
            <a:pPr marL="5270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Cố định mã trong ứng dụng</a:t>
            </a:r>
            <a:endParaRPr sz="2200">
              <a:latin typeface="Tahoma"/>
              <a:cs typeface="Tahoma"/>
            </a:endParaRPr>
          </a:p>
          <a:p>
            <a:pPr marL="925194" marR="920115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ahoma"/>
                <a:cs typeface="Tahoma"/>
              </a:rPr>
              <a:t>Khi CSDL thay đổi, phải sửa </a:t>
            </a:r>
            <a:r>
              <a:rPr sz="2000">
                <a:latin typeface="Tahoma"/>
                <a:cs typeface="Tahoma"/>
              </a:rPr>
              <a:t>lại </a:t>
            </a:r>
            <a:r>
              <a:rPr sz="2000" smtClean="0">
                <a:latin typeface="Tahoma"/>
                <a:cs typeface="Tahoma"/>
              </a:rPr>
              <a:t>chuỗi</a:t>
            </a:r>
            <a:endParaRPr lang="en-US" sz="2000" smtClean="0">
              <a:latin typeface="Tahoma"/>
              <a:cs typeface="Tahoma"/>
            </a:endParaRPr>
          </a:p>
          <a:p>
            <a:pPr marL="925194" marR="920115">
              <a:lnSpc>
                <a:spcPct val="100000"/>
              </a:lnSpc>
              <a:spcBef>
                <a:spcPts val="490"/>
              </a:spcBef>
            </a:pPr>
            <a:r>
              <a:rPr sz="2000" smtClean="0">
                <a:latin typeface="Tahoma"/>
                <a:cs typeface="Tahoma"/>
              </a:rPr>
              <a:t>kết </a:t>
            </a:r>
            <a:r>
              <a:rPr sz="2000" dirty="0">
                <a:latin typeface="Tahoma"/>
                <a:cs typeface="Tahoma"/>
              </a:rPr>
              <a:t>nối và biên dịch lại</a:t>
            </a:r>
            <a:endParaRPr sz="2000">
              <a:latin typeface="Tahoma"/>
              <a:cs typeface="Tahoma"/>
            </a:endParaRPr>
          </a:p>
          <a:p>
            <a:pPr marL="527050">
              <a:lnSpc>
                <a:spcPct val="100000"/>
              </a:lnSpc>
              <a:spcBef>
                <a:spcPts val="525"/>
              </a:spcBef>
              <a:spcAft>
                <a:spcPts val="1800"/>
              </a:spcAft>
            </a:pPr>
            <a:r>
              <a:rPr sz="2200" dirty="0">
                <a:latin typeface="Tahoma"/>
                <a:cs typeface="Tahoma"/>
              </a:rPr>
              <a:t>Lưu trong </a:t>
            </a:r>
            <a:r>
              <a:rPr sz="2200">
                <a:latin typeface="Tahoma"/>
                <a:cs typeface="Tahoma"/>
              </a:rPr>
              <a:t>file </a:t>
            </a:r>
            <a:r>
              <a:rPr sz="2200" smtClean="0">
                <a:latin typeface="Tahoma"/>
                <a:cs typeface="Tahoma"/>
              </a:rPr>
              <a:t>web.config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6545" y="3884401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3430586"/>
                </a:move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lnTo>
                  <a:pt x="0" y="34305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9422" y="4108536"/>
            <a:ext cx="115667" cy="114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0033" y="5119408"/>
            <a:ext cx="127833" cy="1372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2495" y="3962400"/>
            <a:ext cx="5107305" cy="218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1530" marR="3968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Khi CSDL thay đổi, chỉ cần sửa lại  chuỗi kết nối trong file web.config,  không phải biên dịch lại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Luôn lưu chuỗi trong file Web.config</a:t>
            </a:r>
            <a:endParaRPr sz="2400">
              <a:latin typeface="Tahoma"/>
              <a:cs typeface="Tahoma"/>
            </a:endParaRPr>
          </a:p>
          <a:p>
            <a:pPr marL="126364">
              <a:lnSpc>
                <a:spcPct val="100000"/>
              </a:lnSpc>
              <a:spcBef>
                <a:spcPts val="130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A31515"/>
                </a:solidFill>
                <a:latin typeface="Arial"/>
                <a:cs typeface="Arial"/>
              </a:rPr>
              <a:t>connectionStrings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582930" marR="508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A31515"/>
                </a:solidFill>
                <a:latin typeface="Arial"/>
                <a:cs typeface="Arial"/>
              </a:rPr>
              <a:t>add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="HalloweenConnectionString"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connectionString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="Data Source=POLY_115_LINHKT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0390" y="6148216"/>
            <a:ext cx="8243570" cy="66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340" marR="2672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Initial Catalog=Halloween;Integrated Security=True"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providerName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="System.Data.SqlClient" /&gt;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02565" algn="l"/>
                <a:tab pos="8230234" algn="l"/>
              </a:tabLst>
            </a:pPr>
            <a:r>
              <a:rPr sz="1400" dirty="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&lt;/</a:t>
            </a:r>
            <a:r>
              <a:rPr sz="1400" dirty="0">
                <a:solidFill>
                  <a:srgbClr val="A3151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connectionStrings</a:t>
            </a:r>
            <a:r>
              <a:rPr sz="1400" dirty="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&gt;</a:t>
            </a:r>
            <a:r>
              <a:rPr sz="1400" spc="105" dirty="0">
                <a:solidFill>
                  <a:srgbClr val="0000FF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79464" y="3884401"/>
            <a:ext cx="3434740" cy="1143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8740" y="3884401"/>
            <a:ext cx="608965" cy="457834"/>
          </a:xfrm>
          <a:custGeom>
            <a:avLst/>
            <a:gdLst/>
            <a:ahLst/>
            <a:cxnLst/>
            <a:rect l="l" t="t" r="r" b="b"/>
            <a:pathLst>
              <a:path w="608965" h="457835">
                <a:moveTo>
                  <a:pt x="567102" y="0"/>
                </a:moveTo>
                <a:lnTo>
                  <a:pt x="41953" y="0"/>
                </a:lnTo>
                <a:lnTo>
                  <a:pt x="34102" y="12641"/>
                </a:lnTo>
                <a:lnTo>
                  <a:pt x="15582" y="56354"/>
                </a:lnTo>
                <a:lnTo>
                  <a:pt x="4002" y="103177"/>
                </a:lnTo>
                <a:lnTo>
                  <a:pt x="0" y="152471"/>
                </a:lnTo>
                <a:lnTo>
                  <a:pt x="4002" y="202134"/>
                </a:lnTo>
                <a:lnTo>
                  <a:pt x="15582" y="249173"/>
                </a:lnTo>
                <a:lnTo>
                  <a:pt x="34102" y="292973"/>
                </a:lnTo>
                <a:lnTo>
                  <a:pt x="58922" y="332921"/>
                </a:lnTo>
                <a:lnTo>
                  <a:pt x="89403" y="368406"/>
                </a:lnTo>
                <a:lnTo>
                  <a:pt x="124906" y="398813"/>
                </a:lnTo>
                <a:lnTo>
                  <a:pt x="164791" y="423530"/>
                </a:lnTo>
                <a:lnTo>
                  <a:pt x="208421" y="441944"/>
                </a:lnTo>
                <a:lnTo>
                  <a:pt x="255155" y="453441"/>
                </a:lnTo>
                <a:lnTo>
                  <a:pt x="304355" y="457410"/>
                </a:lnTo>
                <a:lnTo>
                  <a:pt x="353926" y="453441"/>
                </a:lnTo>
                <a:lnTo>
                  <a:pt x="400876" y="441944"/>
                </a:lnTo>
                <a:lnTo>
                  <a:pt x="444593" y="423530"/>
                </a:lnTo>
                <a:lnTo>
                  <a:pt x="484467" y="398813"/>
                </a:lnTo>
                <a:lnTo>
                  <a:pt x="519885" y="368406"/>
                </a:lnTo>
                <a:lnTo>
                  <a:pt x="550235" y="332921"/>
                </a:lnTo>
                <a:lnTo>
                  <a:pt x="574906" y="292973"/>
                </a:lnTo>
                <a:lnTo>
                  <a:pt x="593285" y="249173"/>
                </a:lnTo>
                <a:lnTo>
                  <a:pt x="604762" y="202134"/>
                </a:lnTo>
                <a:lnTo>
                  <a:pt x="608723" y="152471"/>
                </a:lnTo>
                <a:lnTo>
                  <a:pt x="604762" y="103177"/>
                </a:lnTo>
                <a:lnTo>
                  <a:pt x="593285" y="56354"/>
                </a:lnTo>
                <a:lnTo>
                  <a:pt x="574906" y="12641"/>
                </a:lnTo>
                <a:lnTo>
                  <a:pt x="567102" y="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06561" y="3884401"/>
            <a:ext cx="635000" cy="471170"/>
          </a:xfrm>
          <a:custGeom>
            <a:avLst/>
            <a:gdLst/>
            <a:ahLst/>
            <a:cxnLst/>
            <a:rect l="l" t="t" r="r" b="b"/>
            <a:pathLst>
              <a:path w="635000" h="471170">
                <a:moveTo>
                  <a:pt x="69426" y="0"/>
                </a:moveTo>
                <a:lnTo>
                  <a:pt x="38996" y="0"/>
                </a:lnTo>
                <a:lnTo>
                  <a:pt x="38049" y="1518"/>
                </a:lnTo>
                <a:lnTo>
                  <a:pt x="31965" y="15247"/>
                </a:lnTo>
                <a:lnTo>
                  <a:pt x="24345" y="30487"/>
                </a:lnTo>
                <a:lnTo>
                  <a:pt x="19786" y="44216"/>
                </a:lnTo>
                <a:lnTo>
                  <a:pt x="13703" y="59456"/>
                </a:lnTo>
                <a:lnTo>
                  <a:pt x="10655" y="74709"/>
                </a:lnTo>
                <a:lnTo>
                  <a:pt x="6083" y="89961"/>
                </a:lnTo>
                <a:lnTo>
                  <a:pt x="4572" y="105201"/>
                </a:lnTo>
                <a:lnTo>
                  <a:pt x="1524" y="120454"/>
                </a:lnTo>
                <a:lnTo>
                  <a:pt x="0" y="137218"/>
                </a:lnTo>
                <a:lnTo>
                  <a:pt x="0" y="169235"/>
                </a:lnTo>
                <a:lnTo>
                  <a:pt x="1524" y="186011"/>
                </a:lnTo>
                <a:lnTo>
                  <a:pt x="4572" y="201264"/>
                </a:lnTo>
                <a:lnTo>
                  <a:pt x="6083" y="218028"/>
                </a:lnTo>
                <a:lnTo>
                  <a:pt x="19786" y="262249"/>
                </a:lnTo>
                <a:lnTo>
                  <a:pt x="38049" y="304934"/>
                </a:lnTo>
                <a:lnTo>
                  <a:pt x="73050" y="355252"/>
                </a:lnTo>
                <a:lnTo>
                  <a:pt x="115658" y="397949"/>
                </a:lnTo>
                <a:lnTo>
                  <a:pt x="153708" y="425394"/>
                </a:lnTo>
                <a:lnTo>
                  <a:pt x="179577" y="439110"/>
                </a:lnTo>
                <a:lnTo>
                  <a:pt x="194792" y="446742"/>
                </a:lnTo>
                <a:lnTo>
                  <a:pt x="208495" y="451314"/>
                </a:lnTo>
                <a:lnTo>
                  <a:pt x="254139" y="465030"/>
                </a:lnTo>
                <a:lnTo>
                  <a:pt x="269367" y="466554"/>
                </a:lnTo>
                <a:lnTo>
                  <a:pt x="284581" y="469602"/>
                </a:lnTo>
                <a:lnTo>
                  <a:pt x="301320" y="471126"/>
                </a:lnTo>
                <a:lnTo>
                  <a:pt x="333273" y="471126"/>
                </a:lnTo>
                <a:lnTo>
                  <a:pt x="350024" y="469602"/>
                </a:lnTo>
                <a:lnTo>
                  <a:pt x="365239" y="466554"/>
                </a:lnTo>
                <a:lnTo>
                  <a:pt x="381977" y="465030"/>
                </a:lnTo>
                <a:lnTo>
                  <a:pt x="412419" y="455886"/>
                </a:lnTo>
                <a:lnTo>
                  <a:pt x="426110" y="451314"/>
                </a:lnTo>
                <a:lnTo>
                  <a:pt x="441325" y="445218"/>
                </a:lnTo>
                <a:lnTo>
                  <a:pt x="301320" y="445218"/>
                </a:lnTo>
                <a:lnTo>
                  <a:pt x="287629" y="443682"/>
                </a:lnTo>
                <a:lnTo>
                  <a:pt x="272402" y="442158"/>
                </a:lnTo>
                <a:lnTo>
                  <a:pt x="258711" y="439110"/>
                </a:lnTo>
                <a:lnTo>
                  <a:pt x="243497" y="436062"/>
                </a:lnTo>
                <a:lnTo>
                  <a:pt x="203923" y="422346"/>
                </a:lnTo>
                <a:lnTo>
                  <a:pt x="153708" y="394901"/>
                </a:lnTo>
                <a:lnTo>
                  <a:pt x="111099" y="359824"/>
                </a:lnTo>
                <a:lnTo>
                  <a:pt x="74574" y="315615"/>
                </a:lnTo>
                <a:lnTo>
                  <a:pt x="54787" y="279013"/>
                </a:lnTo>
                <a:lnTo>
                  <a:pt x="48704" y="266821"/>
                </a:lnTo>
                <a:lnTo>
                  <a:pt x="31965" y="211932"/>
                </a:lnTo>
                <a:lnTo>
                  <a:pt x="25869" y="167711"/>
                </a:lnTo>
                <a:lnTo>
                  <a:pt x="25869" y="137218"/>
                </a:lnTo>
                <a:lnTo>
                  <a:pt x="27393" y="123502"/>
                </a:lnTo>
                <a:lnTo>
                  <a:pt x="28917" y="108249"/>
                </a:lnTo>
                <a:lnTo>
                  <a:pt x="31965" y="94533"/>
                </a:lnTo>
                <a:lnTo>
                  <a:pt x="35001" y="79281"/>
                </a:lnTo>
                <a:lnTo>
                  <a:pt x="38049" y="65565"/>
                </a:lnTo>
                <a:lnTo>
                  <a:pt x="42608" y="51836"/>
                </a:lnTo>
                <a:lnTo>
                  <a:pt x="48704" y="39644"/>
                </a:lnTo>
                <a:lnTo>
                  <a:pt x="54787" y="25915"/>
                </a:lnTo>
                <a:lnTo>
                  <a:pt x="60871" y="13723"/>
                </a:lnTo>
                <a:lnTo>
                  <a:pt x="69426" y="0"/>
                </a:lnTo>
                <a:close/>
              </a:path>
              <a:path w="635000" h="471170">
                <a:moveTo>
                  <a:pt x="595714" y="0"/>
                </a:moveTo>
                <a:lnTo>
                  <a:pt x="566556" y="0"/>
                </a:lnTo>
                <a:lnTo>
                  <a:pt x="567639" y="1518"/>
                </a:lnTo>
                <a:lnTo>
                  <a:pt x="573722" y="13723"/>
                </a:lnTo>
                <a:lnTo>
                  <a:pt x="579818" y="27439"/>
                </a:lnTo>
                <a:lnTo>
                  <a:pt x="585901" y="39644"/>
                </a:lnTo>
                <a:lnTo>
                  <a:pt x="591985" y="53360"/>
                </a:lnTo>
                <a:lnTo>
                  <a:pt x="596557" y="67089"/>
                </a:lnTo>
                <a:lnTo>
                  <a:pt x="605688" y="108249"/>
                </a:lnTo>
                <a:lnTo>
                  <a:pt x="608723" y="138742"/>
                </a:lnTo>
                <a:lnTo>
                  <a:pt x="608723" y="169235"/>
                </a:lnTo>
                <a:lnTo>
                  <a:pt x="607212" y="182963"/>
                </a:lnTo>
                <a:lnTo>
                  <a:pt x="605688" y="198216"/>
                </a:lnTo>
                <a:lnTo>
                  <a:pt x="602640" y="211932"/>
                </a:lnTo>
                <a:lnTo>
                  <a:pt x="599592" y="227185"/>
                </a:lnTo>
                <a:lnTo>
                  <a:pt x="590461" y="254629"/>
                </a:lnTo>
                <a:lnTo>
                  <a:pt x="573722" y="292742"/>
                </a:lnTo>
                <a:lnTo>
                  <a:pt x="541769" y="340012"/>
                </a:lnTo>
                <a:lnTo>
                  <a:pt x="502196" y="379648"/>
                </a:lnTo>
                <a:lnTo>
                  <a:pt x="468718" y="404045"/>
                </a:lnTo>
                <a:lnTo>
                  <a:pt x="442849" y="416237"/>
                </a:lnTo>
                <a:lnTo>
                  <a:pt x="430682" y="422346"/>
                </a:lnTo>
                <a:lnTo>
                  <a:pt x="375894" y="439110"/>
                </a:lnTo>
                <a:lnTo>
                  <a:pt x="331762" y="445218"/>
                </a:lnTo>
                <a:lnTo>
                  <a:pt x="441325" y="445218"/>
                </a:lnTo>
                <a:lnTo>
                  <a:pt x="482422" y="425394"/>
                </a:lnTo>
                <a:lnTo>
                  <a:pt x="518934" y="397949"/>
                </a:lnTo>
                <a:lnTo>
                  <a:pt x="561555" y="355252"/>
                </a:lnTo>
                <a:lnTo>
                  <a:pt x="588949" y="317139"/>
                </a:lnTo>
                <a:lnTo>
                  <a:pt x="602640" y="291218"/>
                </a:lnTo>
                <a:lnTo>
                  <a:pt x="610247" y="275965"/>
                </a:lnTo>
                <a:lnTo>
                  <a:pt x="614819" y="262249"/>
                </a:lnTo>
                <a:lnTo>
                  <a:pt x="628510" y="216504"/>
                </a:lnTo>
                <a:lnTo>
                  <a:pt x="630034" y="201264"/>
                </a:lnTo>
                <a:lnTo>
                  <a:pt x="633082" y="186011"/>
                </a:lnTo>
                <a:lnTo>
                  <a:pt x="634593" y="169235"/>
                </a:lnTo>
                <a:lnTo>
                  <a:pt x="634593" y="135694"/>
                </a:lnTo>
                <a:lnTo>
                  <a:pt x="633082" y="120454"/>
                </a:lnTo>
                <a:lnTo>
                  <a:pt x="630034" y="105201"/>
                </a:lnTo>
                <a:lnTo>
                  <a:pt x="628510" y="88437"/>
                </a:lnTo>
                <a:lnTo>
                  <a:pt x="619378" y="57932"/>
                </a:lnTo>
                <a:lnTo>
                  <a:pt x="614819" y="44216"/>
                </a:lnTo>
                <a:lnTo>
                  <a:pt x="608723" y="28963"/>
                </a:lnTo>
                <a:lnTo>
                  <a:pt x="596557" y="1518"/>
                </a:lnTo>
                <a:lnTo>
                  <a:pt x="595714" y="0"/>
                </a:lnTo>
                <a:close/>
              </a:path>
            </a:pathLst>
          </a:custGeom>
          <a:solidFill>
            <a:srgbClr val="91C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2646" y="3884405"/>
            <a:ext cx="479372" cy="4436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15057" y="3901173"/>
            <a:ext cx="214629" cy="291465"/>
          </a:xfrm>
          <a:custGeom>
            <a:avLst/>
            <a:gdLst/>
            <a:ahLst/>
            <a:cxnLst/>
            <a:rect l="l" t="t" r="r" b="b"/>
            <a:pathLst>
              <a:path w="214629" h="291464">
                <a:moveTo>
                  <a:pt x="171957" y="289687"/>
                </a:moveTo>
                <a:lnTo>
                  <a:pt x="132397" y="289687"/>
                </a:lnTo>
                <a:lnTo>
                  <a:pt x="135432" y="291223"/>
                </a:lnTo>
                <a:lnTo>
                  <a:pt x="168922" y="291223"/>
                </a:lnTo>
                <a:lnTo>
                  <a:pt x="171957" y="289687"/>
                </a:lnTo>
                <a:close/>
              </a:path>
              <a:path w="214629" h="291464">
                <a:moveTo>
                  <a:pt x="176529" y="288163"/>
                </a:moveTo>
                <a:lnTo>
                  <a:pt x="127825" y="288163"/>
                </a:lnTo>
                <a:lnTo>
                  <a:pt x="129349" y="289687"/>
                </a:lnTo>
                <a:lnTo>
                  <a:pt x="175005" y="289687"/>
                </a:lnTo>
                <a:lnTo>
                  <a:pt x="176529" y="288163"/>
                </a:lnTo>
                <a:close/>
              </a:path>
              <a:path w="214629" h="291464">
                <a:moveTo>
                  <a:pt x="181089" y="230225"/>
                </a:moveTo>
                <a:lnTo>
                  <a:pt x="123266" y="230225"/>
                </a:lnTo>
                <a:lnTo>
                  <a:pt x="123266" y="283591"/>
                </a:lnTo>
                <a:lnTo>
                  <a:pt x="124777" y="285115"/>
                </a:lnTo>
                <a:lnTo>
                  <a:pt x="124777" y="286639"/>
                </a:lnTo>
                <a:lnTo>
                  <a:pt x="126301" y="288163"/>
                </a:lnTo>
                <a:lnTo>
                  <a:pt x="178053" y="288163"/>
                </a:lnTo>
                <a:lnTo>
                  <a:pt x="179565" y="286639"/>
                </a:lnTo>
                <a:lnTo>
                  <a:pt x="179565" y="285115"/>
                </a:lnTo>
                <a:lnTo>
                  <a:pt x="181089" y="283591"/>
                </a:lnTo>
                <a:lnTo>
                  <a:pt x="181089" y="230225"/>
                </a:lnTo>
                <a:close/>
              </a:path>
              <a:path w="214629" h="291464">
                <a:moveTo>
                  <a:pt x="179565" y="6096"/>
                </a:moveTo>
                <a:lnTo>
                  <a:pt x="98907" y="6096"/>
                </a:lnTo>
                <a:lnTo>
                  <a:pt x="97396" y="7620"/>
                </a:lnTo>
                <a:lnTo>
                  <a:pt x="7607" y="166192"/>
                </a:lnTo>
                <a:lnTo>
                  <a:pt x="6083" y="169240"/>
                </a:lnTo>
                <a:lnTo>
                  <a:pt x="6083" y="172288"/>
                </a:lnTo>
                <a:lnTo>
                  <a:pt x="4559" y="173812"/>
                </a:lnTo>
                <a:lnTo>
                  <a:pt x="3035" y="176860"/>
                </a:lnTo>
                <a:lnTo>
                  <a:pt x="3035" y="179908"/>
                </a:lnTo>
                <a:lnTo>
                  <a:pt x="1511" y="182968"/>
                </a:lnTo>
                <a:lnTo>
                  <a:pt x="1511" y="195160"/>
                </a:lnTo>
                <a:lnTo>
                  <a:pt x="0" y="199732"/>
                </a:lnTo>
                <a:lnTo>
                  <a:pt x="0" y="210413"/>
                </a:lnTo>
                <a:lnTo>
                  <a:pt x="1511" y="214985"/>
                </a:lnTo>
                <a:lnTo>
                  <a:pt x="1511" y="221081"/>
                </a:lnTo>
                <a:lnTo>
                  <a:pt x="3035" y="224129"/>
                </a:lnTo>
                <a:lnTo>
                  <a:pt x="4559" y="225653"/>
                </a:lnTo>
                <a:lnTo>
                  <a:pt x="4559" y="228701"/>
                </a:lnTo>
                <a:lnTo>
                  <a:pt x="6083" y="228701"/>
                </a:lnTo>
                <a:lnTo>
                  <a:pt x="7607" y="230225"/>
                </a:lnTo>
                <a:lnTo>
                  <a:pt x="208483" y="230225"/>
                </a:lnTo>
                <a:lnTo>
                  <a:pt x="211531" y="228701"/>
                </a:lnTo>
                <a:lnTo>
                  <a:pt x="213042" y="224129"/>
                </a:lnTo>
                <a:lnTo>
                  <a:pt x="214566" y="221081"/>
                </a:lnTo>
                <a:lnTo>
                  <a:pt x="214566" y="192112"/>
                </a:lnTo>
                <a:lnTo>
                  <a:pt x="211531" y="189064"/>
                </a:lnTo>
                <a:lnTo>
                  <a:pt x="208483" y="182968"/>
                </a:lnTo>
                <a:lnTo>
                  <a:pt x="47167" y="182968"/>
                </a:lnTo>
                <a:lnTo>
                  <a:pt x="123266" y="50317"/>
                </a:lnTo>
                <a:lnTo>
                  <a:pt x="181089" y="50317"/>
                </a:lnTo>
                <a:lnTo>
                  <a:pt x="181089" y="7620"/>
                </a:lnTo>
                <a:lnTo>
                  <a:pt x="179565" y="6096"/>
                </a:lnTo>
                <a:close/>
              </a:path>
              <a:path w="214629" h="291464">
                <a:moveTo>
                  <a:pt x="181089" y="50317"/>
                </a:moveTo>
                <a:lnTo>
                  <a:pt x="123266" y="50317"/>
                </a:lnTo>
                <a:lnTo>
                  <a:pt x="123266" y="182968"/>
                </a:lnTo>
                <a:lnTo>
                  <a:pt x="181089" y="182968"/>
                </a:lnTo>
                <a:lnTo>
                  <a:pt x="181089" y="50317"/>
                </a:lnTo>
                <a:close/>
              </a:path>
              <a:path w="214629" h="291464">
                <a:moveTo>
                  <a:pt x="175005" y="3048"/>
                </a:moveTo>
                <a:lnTo>
                  <a:pt x="103479" y="3048"/>
                </a:lnTo>
                <a:lnTo>
                  <a:pt x="100431" y="6096"/>
                </a:lnTo>
                <a:lnTo>
                  <a:pt x="178053" y="6096"/>
                </a:lnTo>
                <a:lnTo>
                  <a:pt x="175005" y="3048"/>
                </a:lnTo>
                <a:close/>
              </a:path>
              <a:path w="214629" h="291464">
                <a:moveTo>
                  <a:pt x="167398" y="1524"/>
                </a:moveTo>
                <a:lnTo>
                  <a:pt x="109562" y="1524"/>
                </a:lnTo>
                <a:lnTo>
                  <a:pt x="106527" y="3048"/>
                </a:lnTo>
                <a:lnTo>
                  <a:pt x="170433" y="3048"/>
                </a:lnTo>
                <a:lnTo>
                  <a:pt x="167398" y="1524"/>
                </a:lnTo>
                <a:close/>
              </a:path>
              <a:path w="214629" h="291464">
                <a:moveTo>
                  <a:pt x="158267" y="0"/>
                </a:moveTo>
                <a:lnTo>
                  <a:pt x="121742" y="0"/>
                </a:lnTo>
                <a:lnTo>
                  <a:pt x="115658" y="1524"/>
                </a:lnTo>
                <a:lnTo>
                  <a:pt x="164350" y="1524"/>
                </a:lnTo>
                <a:lnTo>
                  <a:pt x="15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15057" y="3901173"/>
            <a:ext cx="214629" cy="291465"/>
          </a:xfrm>
          <a:custGeom>
            <a:avLst/>
            <a:gdLst/>
            <a:ahLst/>
            <a:cxnLst/>
            <a:rect l="l" t="t" r="r" b="b"/>
            <a:pathLst>
              <a:path w="214629" h="291464">
                <a:moveTo>
                  <a:pt x="171957" y="289687"/>
                </a:moveTo>
                <a:lnTo>
                  <a:pt x="132397" y="289687"/>
                </a:lnTo>
                <a:lnTo>
                  <a:pt x="135432" y="291223"/>
                </a:lnTo>
                <a:lnTo>
                  <a:pt x="168922" y="291223"/>
                </a:lnTo>
                <a:lnTo>
                  <a:pt x="171957" y="289687"/>
                </a:lnTo>
                <a:close/>
              </a:path>
              <a:path w="214629" h="291464">
                <a:moveTo>
                  <a:pt x="176529" y="288163"/>
                </a:moveTo>
                <a:lnTo>
                  <a:pt x="127825" y="288163"/>
                </a:lnTo>
                <a:lnTo>
                  <a:pt x="129349" y="289687"/>
                </a:lnTo>
                <a:lnTo>
                  <a:pt x="175005" y="289687"/>
                </a:lnTo>
                <a:lnTo>
                  <a:pt x="176529" y="288163"/>
                </a:lnTo>
                <a:close/>
              </a:path>
              <a:path w="214629" h="291464">
                <a:moveTo>
                  <a:pt x="181089" y="230225"/>
                </a:moveTo>
                <a:lnTo>
                  <a:pt x="123266" y="230225"/>
                </a:lnTo>
                <a:lnTo>
                  <a:pt x="123266" y="283591"/>
                </a:lnTo>
                <a:lnTo>
                  <a:pt x="124777" y="285115"/>
                </a:lnTo>
                <a:lnTo>
                  <a:pt x="124777" y="286639"/>
                </a:lnTo>
                <a:lnTo>
                  <a:pt x="126301" y="288163"/>
                </a:lnTo>
                <a:lnTo>
                  <a:pt x="178053" y="288163"/>
                </a:lnTo>
                <a:lnTo>
                  <a:pt x="179565" y="286639"/>
                </a:lnTo>
                <a:lnTo>
                  <a:pt x="179565" y="285115"/>
                </a:lnTo>
                <a:lnTo>
                  <a:pt x="181089" y="283591"/>
                </a:lnTo>
                <a:lnTo>
                  <a:pt x="181089" y="230225"/>
                </a:lnTo>
                <a:close/>
              </a:path>
              <a:path w="214629" h="291464">
                <a:moveTo>
                  <a:pt x="179565" y="6096"/>
                </a:moveTo>
                <a:lnTo>
                  <a:pt x="98907" y="6096"/>
                </a:lnTo>
                <a:lnTo>
                  <a:pt x="97396" y="7620"/>
                </a:lnTo>
                <a:lnTo>
                  <a:pt x="7607" y="166192"/>
                </a:lnTo>
                <a:lnTo>
                  <a:pt x="6083" y="169240"/>
                </a:lnTo>
                <a:lnTo>
                  <a:pt x="6083" y="172288"/>
                </a:lnTo>
                <a:lnTo>
                  <a:pt x="4559" y="173812"/>
                </a:lnTo>
                <a:lnTo>
                  <a:pt x="3035" y="176860"/>
                </a:lnTo>
                <a:lnTo>
                  <a:pt x="3035" y="179908"/>
                </a:lnTo>
                <a:lnTo>
                  <a:pt x="1511" y="182968"/>
                </a:lnTo>
                <a:lnTo>
                  <a:pt x="1511" y="195160"/>
                </a:lnTo>
                <a:lnTo>
                  <a:pt x="0" y="199732"/>
                </a:lnTo>
                <a:lnTo>
                  <a:pt x="0" y="210413"/>
                </a:lnTo>
                <a:lnTo>
                  <a:pt x="1511" y="214985"/>
                </a:lnTo>
                <a:lnTo>
                  <a:pt x="1511" y="221081"/>
                </a:lnTo>
                <a:lnTo>
                  <a:pt x="3035" y="224129"/>
                </a:lnTo>
                <a:lnTo>
                  <a:pt x="4559" y="225653"/>
                </a:lnTo>
                <a:lnTo>
                  <a:pt x="4559" y="228701"/>
                </a:lnTo>
                <a:lnTo>
                  <a:pt x="6083" y="228701"/>
                </a:lnTo>
                <a:lnTo>
                  <a:pt x="7607" y="230225"/>
                </a:lnTo>
                <a:lnTo>
                  <a:pt x="208483" y="230225"/>
                </a:lnTo>
                <a:lnTo>
                  <a:pt x="211531" y="228701"/>
                </a:lnTo>
                <a:lnTo>
                  <a:pt x="213042" y="224129"/>
                </a:lnTo>
                <a:lnTo>
                  <a:pt x="214566" y="221081"/>
                </a:lnTo>
                <a:lnTo>
                  <a:pt x="214566" y="192112"/>
                </a:lnTo>
                <a:lnTo>
                  <a:pt x="211531" y="189064"/>
                </a:lnTo>
                <a:lnTo>
                  <a:pt x="208483" y="182968"/>
                </a:lnTo>
                <a:lnTo>
                  <a:pt x="47167" y="182968"/>
                </a:lnTo>
                <a:lnTo>
                  <a:pt x="123266" y="50317"/>
                </a:lnTo>
                <a:lnTo>
                  <a:pt x="181089" y="50317"/>
                </a:lnTo>
                <a:lnTo>
                  <a:pt x="181089" y="7620"/>
                </a:lnTo>
                <a:lnTo>
                  <a:pt x="179565" y="6096"/>
                </a:lnTo>
                <a:close/>
              </a:path>
              <a:path w="214629" h="291464">
                <a:moveTo>
                  <a:pt x="181089" y="50317"/>
                </a:moveTo>
                <a:lnTo>
                  <a:pt x="123266" y="50317"/>
                </a:lnTo>
                <a:lnTo>
                  <a:pt x="123266" y="182968"/>
                </a:lnTo>
                <a:lnTo>
                  <a:pt x="181089" y="182968"/>
                </a:lnTo>
                <a:lnTo>
                  <a:pt x="181089" y="50317"/>
                </a:lnTo>
                <a:close/>
              </a:path>
              <a:path w="214629" h="291464">
                <a:moveTo>
                  <a:pt x="175005" y="3048"/>
                </a:moveTo>
                <a:lnTo>
                  <a:pt x="103479" y="3048"/>
                </a:lnTo>
                <a:lnTo>
                  <a:pt x="100431" y="6096"/>
                </a:lnTo>
                <a:lnTo>
                  <a:pt x="178053" y="6096"/>
                </a:lnTo>
                <a:lnTo>
                  <a:pt x="175005" y="3048"/>
                </a:lnTo>
                <a:close/>
              </a:path>
              <a:path w="214629" h="291464">
                <a:moveTo>
                  <a:pt x="167398" y="1524"/>
                </a:moveTo>
                <a:lnTo>
                  <a:pt x="109562" y="1524"/>
                </a:lnTo>
                <a:lnTo>
                  <a:pt x="106527" y="3048"/>
                </a:lnTo>
                <a:lnTo>
                  <a:pt x="170433" y="3048"/>
                </a:lnTo>
                <a:lnTo>
                  <a:pt x="167398" y="1524"/>
                </a:lnTo>
                <a:close/>
              </a:path>
              <a:path w="214629" h="291464">
                <a:moveTo>
                  <a:pt x="158267" y="0"/>
                </a:moveTo>
                <a:lnTo>
                  <a:pt x="121742" y="0"/>
                </a:lnTo>
                <a:lnTo>
                  <a:pt x="115658" y="1524"/>
                </a:lnTo>
                <a:lnTo>
                  <a:pt x="164350" y="1524"/>
                </a:lnTo>
                <a:lnTo>
                  <a:pt x="15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3379" y="3884401"/>
            <a:ext cx="2282825" cy="838835"/>
          </a:xfrm>
          <a:custGeom>
            <a:avLst/>
            <a:gdLst/>
            <a:ahLst/>
            <a:cxnLst/>
            <a:rect l="l" t="t" r="r" b="b"/>
            <a:pathLst>
              <a:path w="2282825" h="838835">
                <a:moveTo>
                  <a:pt x="2156409" y="76233"/>
                </a:moveTo>
                <a:lnTo>
                  <a:pt x="127825" y="76233"/>
                </a:lnTo>
                <a:lnTo>
                  <a:pt x="78320" y="86381"/>
                </a:lnTo>
                <a:lnTo>
                  <a:pt x="37661" y="113969"/>
                </a:lnTo>
                <a:lnTo>
                  <a:pt x="10128" y="154708"/>
                </a:lnTo>
                <a:lnTo>
                  <a:pt x="0" y="204312"/>
                </a:lnTo>
                <a:lnTo>
                  <a:pt x="0" y="712033"/>
                </a:lnTo>
                <a:lnTo>
                  <a:pt x="10128" y="761398"/>
                </a:lnTo>
                <a:lnTo>
                  <a:pt x="37661" y="801614"/>
                </a:lnTo>
                <a:lnTo>
                  <a:pt x="78320" y="828678"/>
                </a:lnTo>
                <a:lnTo>
                  <a:pt x="127825" y="838588"/>
                </a:lnTo>
                <a:lnTo>
                  <a:pt x="2156409" y="838588"/>
                </a:lnTo>
                <a:lnTo>
                  <a:pt x="2205678" y="828678"/>
                </a:lnTo>
                <a:lnTo>
                  <a:pt x="2245817" y="801614"/>
                </a:lnTo>
                <a:lnTo>
                  <a:pt x="2272830" y="761398"/>
                </a:lnTo>
                <a:lnTo>
                  <a:pt x="2282723" y="712033"/>
                </a:lnTo>
                <a:lnTo>
                  <a:pt x="2282723" y="204312"/>
                </a:lnTo>
                <a:lnTo>
                  <a:pt x="2272830" y="154708"/>
                </a:lnTo>
                <a:lnTo>
                  <a:pt x="2245817" y="113969"/>
                </a:lnTo>
                <a:lnTo>
                  <a:pt x="2205678" y="86381"/>
                </a:lnTo>
                <a:lnTo>
                  <a:pt x="2156409" y="76233"/>
                </a:lnTo>
                <a:close/>
              </a:path>
              <a:path w="2282825" h="838835">
                <a:moveTo>
                  <a:pt x="870258" y="0"/>
                </a:moveTo>
                <a:lnTo>
                  <a:pt x="462626" y="0"/>
                </a:lnTo>
                <a:lnTo>
                  <a:pt x="380453" y="76233"/>
                </a:lnTo>
                <a:lnTo>
                  <a:pt x="951128" y="76233"/>
                </a:lnTo>
                <a:lnTo>
                  <a:pt x="870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1200" y="3884401"/>
            <a:ext cx="2308860" cy="852805"/>
          </a:xfrm>
          <a:custGeom>
            <a:avLst/>
            <a:gdLst/>
            <a:ahLst/>
            <a:cxnLst/>
            <a:rect l="l" t="t" r="r" b="b"/>
            <a:pathLst>
              <a:path w="2308859" h="852804">
                <a:moveTo>
                  <a:pt x="388298" y="64041"/>
                </a:moveTo>
                <a:lnTo>
                  <a:pt x="138480" y="64041"/>
                </a:lnTo>
                <a:lnTo>
                  <a:pt x="111086" y="67089"/>
                </a:lnTo>
                <a:lnTo>
                  <a:pt x="97396" y="70137"/>
                </a:lnTo>
                <a:lnTo>
                  <a:pt x="85216" y="76233"/>
                </a:lnTo>
                <a:lnTo>
                  <a:pt x="73050" y="80805"/>
                </a:lnTo>
                <a:lnTo>
                  <a:pt x="41084" y="105201"/>
                </a:lnTo>
                <a:lnTo>
                  <a:pt x="16738" y="137218"/>
                </a:lnTo>
                <a:lnTo>
                  <a:pt x="3048" y="176867"/>
                </a:lnTo>
                <a:lnTo>
                  <a:pt x="0" y="204312"/>
                </a:lnTo>
                <a:lnTo>
                  <a:pt x="0" y="713557"/>
                </a:lnTo>
                <a:lnTo>
                  <a:pt x="3048" y="741001"/>
                </a:lnTo>
                <a:lnTo>
                  <a:pt x="6083" y="754730"/>
                </a:lnTo>
                <a:lnTo>
                  <a:pt x="12179" y="766922"/>
                </a:lnTo>
                <a:lnTo>
                  <a:pt x="16738" y="779127"/>
                </a:lnTo>
                <a:lnTo>
                  <a:pt x="41084" y="811143"/>
                </a:lnTo>
                <a:lnTo>
                  <a:pt x="73050" y="835540"/>
                </a:lnTo>
                <a:lnTo>
                  <a:pt x="112610" y="849256"/>
                </a:lnTo>
                <a:lnTo>
                  <a:pt x="140004" y="852304"/>
                </a:lnTo>
                <a:lnTo>
                  <a:pt x="2170112" y="852304"/>
                </a:lnTo>
                <a:lnTo>
                  <a:pt x="2197506" y="849256"/>
                </a:lnTo>
                <a:lnTo>
                  <a:pt x="2211197" y="846208"/>
                </a:lnTo>
                <a:lnTo>
                  <a:pt x="2223376" y="840112"/>
                </a:lnTo>
                <a:lnTo>
                  <a:pt x="2235555" y="835540"/>
                </a:lnTo>
                <a:lnTo>
                  <a:pt x="2247722" y="827907"/>
                </a:lnTo>
                <a:lnTo>
                  <a:pt x="2249853" y="826383"/>
                </a:lnTo>
                <a:lnTo>
                  <a:pt x="127825" y="826383"/>
                </a:lnTo>
                <a:lnTo>
                  <a:pt x="115658" y="824859"/>
                </a:lnTo>
                <a:lnTo>
                  <a:pt x="66954" y="800463"/>
                </a:lnTo>
                <a:lnTo>
                  <a:pt x="39560" y="766922"/>
                </a:lnTo>
                <a:lnTo>
                  <a:pt x="25869" y="722713"/>
                </a:lnTo>
                <a:lnTo>
                  <a:pt x="25869" y="192107"/>
                </a:lnTo>
                <a:lnTo>
                  <a:pt x="39560" y="149423"/>
                </a:lnTo>
                <a:lnTo>
                  <a:pt x="66954" y="115882"/>
                </a:lnTo>
                <a:lnTo>
                  <a:pt x="106527" y="94533"/>
                </a:lnTo>
                <a:lnTo>
                  <a:pt x="129349" y="89961"/>
                </a:lnTo>
                <a:lnTo>
                  <a:pt x="397192" y="89961"/>
                </a:lnTo>
                <a:lnTo>
                  <a:pt x="400240" y="88437"/>
                </a:lnTo>
                <a:lnTo>
                  <a:pt x="401764" y="86901"/>
                </a:lnTo>
                <a:lnTo>
                  <a:pt x="422999" y="67089"/>
                </a:lnTo>
                <a:lnTo>
                  <a:pt x="385013" y="67089"/>
                </a:lnTo>
                <a:lnTo>
                  <a:pt x="388298" y="64041"/>
                </a:lnTo>
                <a:close/>
              </a:path>
              <a:path w="2308859" h="852804">
                <a:moveTo>
                  <a:pt x="901269" y="0"/>
                </a:moveTo>
                <a:lnTo>
                  <a:pt x="864032" y="0"/>
                </a:lnTo>
                <a:lnTo>
                  <a:pt x="955700" y="86901"/>
                </a:lnTo>
                <a:lnTo>
                  <a:pt x="957224" y="88437"/>
                </a:lnTo>
                <a:lnTo>
                  <a:pt x="960259" y="89961"/>
                </a:lnTo>
                <a:lnTo>
                  <a:pt x="2180767" y="89961"/>
                </a:lnTo>
                <a:lnTo>
                  <a:pt x="2192934" y="91485"/>
                </a:lnTo>
                <a:lnTo>
                  <a:pt x="2241638" y="115882"/>
                </a:lnTo>
                <a:lnTo>
                  <a:pt x="2269032" y="149423"/>
                </a:lnTo>
                <a:lnTo>
                  <a:pt x="2282723" y="193631"/>
                </a:lnTo>
                <a:lnTo>
                  <a:pt x="2282723" y="724237"/>
                </a:lnTo>
                <a:lnTo>
                  <a:pt x="2269032" y="766922"/>
                </a:lnTo>
                <a:lnTo>
                  <a:pt x="2240114" y="800463"/>
                </a:lnTo>
                <a:lnTo>
                  <a:pt x="2232507" y="808095"/>
                </a:lnTo>
                <a:lnTo>
                  <a:pt x="2223376" y="812667"/>
                </a:lnTo>
                <a:lnTo>
                  <a:pt x="2202065" y="821811"/>
                </a:lnTo>
                <a:lnTo>
                  <a:pt x="2191423" y="824859"/>
                </a:lnTo>
                <a:lnTo>
                  <a:pt x="2179243" y="826383"/>
                </a:lnTo>
                <a:lnTo>
                  <a:pt x="2249853" y="826383"/>
                </a:lnTo>
                <a:lnTo>
                  <a:pt x="2284247" y="789795"/>
                </a:lnTo>
                <a:lnTo>
                  <a:pt x="2302509" y="753206"/>
                </a:lnTo>
                <a:lnTo>
                  <a:pt x="2308593" y="712033"/>
                </a:lnTo>
                <a:lnTo>
                  <a:pt x="2308593" y="202788"/>
                </a:lnTo>
                <a:lnTo>
                  <a:pt x="2305557" y="175343"/>
                </a:lnTo>
                <a:lnTo>
                  <a:pt x="2302509" y="161615"/>
                </a:lnTo>
                <a:lnTo>
                  <a:pt x="2296426" y="149423"/>
                </a:lnTo>
                <a:lnTo>
                  <a:pt x="2291854" y="137218"/>
                </a:lnTo>
                <a:lnTo>
                  <a:pt x="2267508" y="105201"/>
                </a:lnTo>
                <a:lnTo>
                  <a:pt x="2234031" y="80805"/>
                </a:lnTo>
                <a:lnTo>
                  <a:pt x="2195982" y="67089"/>
                </a:lnTo>
                <a:lnTo>
                  <a:pt x="972439" y="67089"/>
                </a:lnTo>
                <a:lnTo>
                  <a:pt x="963307" y="64041"/>
                </a:lnTo>
                <a:lnTo>
                  <a:pt x="969205" y="64041"/>
                </a:lnTo>
                <a:lnTo>
                  <a:pt x="901269" y="0"/>
                </a:lnTo>
                <a:close/>
              </a:path>
              <a:path w="2308859" h="852804">
                <a:moveTo>
                  <a:pt x="494908" y="0"/>
                </a:moveTo>
                <a:lnTo>
                  <a:pt x="457332" y="0"/>
                </a:lnTo>
                <a:lnTo>
                  <a:pt x="385013" y="67089"/>
                </a:lnTo>
                <a:lnTo>
                  <a:pt x="392633" y="64041"/>
                </a:lnTo>
                <a:lnTo>
                  <a:pt x="426266" y="64041"/>
                </a:lnTo>
                <a:lnTo>
                  <a:pt x="494908" y="0"/>
                </a:lnTo>
                <a:close/>
              </a:path>
              <a:path w="2308859" h="852804">
                <a:moveTo>
                  <a:pt x="426266" y="64041"/>
                </a:moveTo>
                <a:lnTo>
                  <a:pt x="392633" y="64041"/>
                </a:lnTo>
                <a:lnTo>
                  <a:pt x="385013" y="67089"/>
                </a:lnTo>
                <a:lnTo>
                  <a:pt x="422999" y="67089"/>
                </a:lnTo>
                <a:lnTo>
                  <a:pt x="426266" y="64041"/>
                </a:lnTo>
                <a:close/>
              </a:path>
              <a:path w="2308859" h="852804">
                <a:moveTo>
                  <a:pt x="969205" y="64041"/>
                </a:moveTo>
                <a:lnTo>
                  <a:pt x="963307" y="64041"/>
                </a:lnTo>
                <a:lnTo>
                  <a:pt x="972439" y="67089"/>
                </a:lnTo>
                <a:lnTo>
                  <a:pt x="969205" y="64041"/>
                </a:lnTo>
                <a:close/>
              </a:path>
              <a:path w="2308859" h="852804">
                <a:moveTo>
                  <a:pt x="2168588" y="64041"/>
                </a:moveTo>
                <a:lnTo>
                  <a:pt x="969205" y="64041"/>
                </a:lnTo>
                <a:lnTo>
                  <a:pt x="972439" y="67089"/>
                </a:lnTo>
                <a:lnTo>
                  <a:pt x="2195982" y="67089"/>
                </a:lnTo>
                <a:lnTo>
                  <a:pt x="2168588" y="6404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86576" y="4053260"/>
            <a:ext cx="1915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E46B0A"/>
                </a:solidFill>
                <a:latin typeface="Tahoma"/>
                <a:cs typeface="Tahoma"/>
              </a:rPr>
              <a:t>Chọn </a:t>
            </a:r>
            <a:r>
              <a:rPr sz="1200" spc="-5" dirty="0">
                <a:solidFill>
                  <a:srgbClr val="E46B0A"/>
                </a:solidFill>
                <a:latin typeface="Tahoma"/>
                <a:cs typeface="Tahoma"/>
              </a:rPr>
              <a:t>check </a:t>
            </a:r>
            <a:r>
              <a:rPr sz="1200" spc="-10" dirty="0">
                <a:solidFill>
                  <a:srgbClr val="E46B0A"/>
                </a:solidFill>
                <a:latin typeface="Tahoma"/>
                <a:cs typeface="Tahoma"/>
              </a:rPr>
              <a:t>box </a:t>
            </a:r>
            <a:r>
              <a:rPr sz="1200" spc="-35" dirty="0">
                <a:solidFill>
                  <a:srgbClr val="E46B0A"/>
                </a:solidFill>
                <a:latin typeface="Tahoma"/>
                <a:cs typeface="Tahoma"/>
              </a:rPr>
              <a:t>này. </a:t>
            </a:r>
            <a:r>
              <a:rPr sz="1200" spc="-114" dirty="0">
                <a:solidFill>
                  <a:srgbClr val="E46B0A"/>
                </a:solidFill>
                <a:latin typeface="Tahoma"/>
                <a:cs typeface="Tahoma"/>
              </a:rPr>
              <a:t>Chuỗi  </a:t>
            </a:r>
            <a:r>
              <a:rPr sz="1200" spc="-190" dirty="0">
                <a:solidFill>
                  <a:srgbClr val="E46B0A"/>
                </a:solidFill>
                <a:latin typeface="Tahoma"/>
                <a:cs typeface="Tahoma"/>
              </a:rPr>
              <a:t>kết nối </a:t>
            </a:r>
            <a:r>
              <a:rPr sz="1200" spc="-285" dirty="0">
                <a:solidFill>
                  <a:srgbClr val="E46B0A"/>
                </a:solidFill>
                <a:latin typeface="Tahoma"/>
                <a:cs typeface="Tahoma"/>
              </a:rPr>
              <a:t>sẽ </a:t>
            </a:r>
            <a:r>
              <a:rPr sz="1200" spc="-245" dirty="0">
                <a:solidFill>
                  <a:srgbClr val="E46B0A"/>
                </a:solidFill>
                <a:latin typeface="Tahoma"/>
                <a:cs typeface="Tahoma"/>
              </a:rPr>
              <a:t>tự </a:t>
            </a:r>
            <a:r>
              <a:rPr sz="1200" spc="-140" dirty="0">
                <a:solidFill>
                  <a:srgbClr val="E46B0A"/>
                </a:solidFill>
                <a:latin typeface="Tahoma"/>
                <a:cs typeface="Tahoma"/>
              </a:rPr>
              <a:t>động </a:t>
            </a:r>
            <a:r>
              <a:rPr sz="1200" spc="-160" dirty="0">
                <a:solidFill>
                  <a:srgbClr val="E46B0A"/>
                </a:solidFill>
                <a:latin typeface="Tahoma"/>
                <a:cs typeface="Tahoma"/>
              </a:rPr>
              <a:t>lưu </a:t>
            </a:r>
            <a:r>
              <a:rPr sz="1200" spc="-5" dirty="0">
                <a:solidFill>
                  <a:srgbClr val="E46B0A"/>
                </a:solidFill>
                <a:latin typeface="Tahoma"/>
                <a:cs typeface="Tahoma"/>
              </a:rPr>
              <a:t>trong  file</a:t>
            </a:r>
            <a:r>
              <a:rPr sz="1200" spc="-15" dirty="0">
                <a:solidFill>
                  <a:srgbClr val="E46B0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E46B0A"/>
                </a:solidFill>
                <a:latin typeface="Tahoma"/>
                <a:cs typeface="Tahoma"/>
              </a:rPr>
              <a:t>Web.config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64587" y="3460531"/>
            <a:ext cx="1115493" cy="7455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722" y="823237"/>
            <a:ext cx="8091215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Lấy dữ liệu lưu vào DataSource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3119729" y="2130996"/>
            <a:ext cx="4031297" cy="175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6821" y="2435923"/>
            <a:ext cx="608965" cy="610235"/>
          </a:xfrm>
          <a:custGeom>
            <a:avLst/>
            <a:gdLst/>
            <a:ahLst/>
            <a:cxnLst/>
            <a:rect l="l" t="t" r="r" b="b"/>
            <a:pathLst>
              <a:path w="608964" h="610235">
                <a:moveTo>
                  <a:pt x="304355" y="0"/>
                </a:moveTo>
                <a:lnTo>
                  <a:pt x="255155" y="4010"/>
                </a:lnTo>
                <a:lnTo>
                  <a:pt x="208421" y="15614"/>
                </a:lnTo>
                <a:lnTo>
                  <a:pt x="164791" y="34171"/>
                </a:lnTo>
                <a:lnTo>
                  <a:pt x="124906" y="59040"/>
                </a:lnTo>
                <a:lnTo>
                  <a:pt x="89403" y="89582"/>
                </a:lnTo>
                <a:lnTo>
                  <a:pt x="58922" y="125155"/>
                </a:lnTo>
                <a:lnTo>
                  <a:pt x="34102" y="165119"/>
                </a:lnTo>
                <a:lnTo>
                  <a:pt x="15582" y="208834"/>
                </a:lnTo>
                <a:lnTo>
                  <a:pt x="4002" y="255658"/>
                </a:lnTo>
                <a:lnTo>
                  <a:pt x="0" y="304952"/>
                </a:lnTo>
                <a:lnTo>
                  <a:pt x="4002" y="354616"/>
                </a:lnTo>
                <a:lnTo>
                  <a:pt x="15582" y="401654"/>
                </a:lnTo>
                <a:lnTo>
                  <a:pt x="34102" y="445454"/>
                </a:lnTo>
                <a:lnTo>
                  <a:pt x="58922" y="485402"/>
                </a:lnTo>
                <a:lnTo>
                  <a:pt x="89403" y="520887"/>
                </a:lnTo>
                <a:lnTo>
                  <a:pt x="124906" y="551294"/>
                </a:lnTo>
                <a:lnTo>
                  <a:pt x="164791" y="576011"/>
                </a:lnTo>
                <a:lnTo>
                  <a:pt x="208421" y="594425"/>
                </a:lnTo>
                <a:lnTo>
                  <a:pt x="255155" y="605923"/>
                </a:lnTo>
                <a:lnTo>
                  <a:pt x="304355" y="609892"/>
                </a:lnTo>
                <a:lnTo>
                  <a:pt x="353926" y="605923"/>
                </a:lnTo>
                <a:lnTo>
                  <a:pt x="400876" y="594425"/>
                </a:lnTo>
                <a:lnTo>
                  <a:pt x="444593" y="576011"/>
                </a:lnTo>
                <a:lnTo>
                  <a:pt x="484467" y="551294"/>
                </a:lnTo>
                <a:lnTo>
                  <a:pt x="519885" y="520887"/>
                </a:lnTo>
                <a:lnTo>
                  <a:pt x="550235" y="485402"/>
                </a:lnTo>
                <a:lnTo>
                  <a:pt x="574906" y="445454"/>
                </a:lnTo>
                <a:lnTo>
                  <a:pt x="593285" y="401654"/>
                </a:lnTo>
                <a:lnTo>
                  <a:pt x="604762" y="354616"/>
                </a:lnTo>
                <a:lnTo>
                  <a:pt x="608723" y="304952"/>
                </a:lnTo>
                <a:lnTo>
                  <a:pt x="604762" y="255658"/>
                </a:lnTo>
                <a:lnTo>
                  <a:pt x="593285" y="208834"/>
                </a:lnTo>
                <a:lnTo>
                  <a:pt x="574906" y="165119"/>
                </a:lnTo>
                <a:lnTo>
                  <a:pt x="550235" y="125155"/>
                </a:lnTo>
                <a:lnTo>
                  <a:pt x="519885" y="89582"/>
                </a:lnTo>
                <a:lnTo>
                  <a:pt x="484467" y="59040"/>
                </a:lnTo>
                <a:lnTo>
                  <a:pt x="444593" y="34171"/>
                </a:lnTo>
                <a:lnTo>
                  <a:pt x="400876" y="15614"/>
                </a:lnTo>
                <a:lnTo>
                  <a:pt x="353926" y="4010"/>
                </a:lnTo>
                <a:lnTo>
                  <a:pt x="304355" y="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4641" y="2423731"/>
            <a:ext cx="635000" cy="636270"/>
          </a:xfrm>
          <a:custGeom>
            <a:avLst/>
            <a:gdLst/>
            <a:ahLst/>
            <a:cxnLst/>
            <a:rect l="l" t="t" r="r" b="b"/>
            <a:pathLst>
              <a:path w="635000" h="636269">
                <a:moveTo>
                  <a:pt x="333273" y="0"/>
                </a:moveTo>
                <a:lnTo>
                  <a:pt x="301320" y="0"/>
                </a:lnTo>
                <a:lnTo>
                  <a:pt x="284581" y="1523"/>
                </a:lnTo>
                <a:lnTo>
                  <a:pt x="269367" y="4571"/>
                </a:lnTo>
                <a:lnTo>
                  <a:pt x="252628" y="6095"/>
                </a:lnTo>
                <a:lnTo>
                  <a:pt x="208495" y="19824"/>
                </a:lnTo>
                <a:lnTo>
                  <a:pt x="165874" y="38112"/>
                </a:lnTo>
                <a:lnTo>
                  <a:pt x="115658" y="73190"/>
                </a:lnTo>
                <a:lnTo>
                  <a:pt x="71526" y="115874"/>
                </a:lnTo>
                <a:lnTo>
                  <a:pt x="45656" y="154000"/>
                </a:lnTo>
                <a:lnTo>
                  <a:pt x="31953" y="179920"/>
                </a:lnTo>
                <a:lnTo>
                  <a:pt x="24345" y="195160"/>
                </a:lnTo>
                <a:lnTo>
                  <a:pt x="19786" y="208889"/>
                </a:lnTo>
                <a:lnTo>
                  <a:pt x="13703" y="224129"/>
                </a:lnTo>
                <a:lnTo>
                  <a:pt x="10655" y="239382"/>
                </a:lnTo>
                <a:lnTo>
                  <a:pt x="6083" y="254622"/>
                </a:lnTo>
                <a:lnTo>
                  <a:pt x="4572" y="269875"/>
                </a:lnTo>
                <a:lnTo>
                  <a:pt x="1524" y="285114"/>
                </a:lnTo>
                <a:lnTo>
                  <a:pt x="0" y="301891"/>
                </a:lnTo>
                <a:lnTo>
                  <a:pt x="0" y="333908"/>
                </a:lnTo>
                <a:lnTo>
                  <a:pt x="1524" y="350685"/>
                </a:lnTo>
                <a:lnTo>
                  <a:pt x="4572" y="365925"/>
                </a:lnTo>
                <a:lnTo>
                  <a:pt x="6083" y="382701"/>
                </a:lnTo>
                <a:lnTo>
                  <a:pt x="19786" y="426923"/>
                </a:lnTo>
                <a:lnTo>
                  <a:pt x="38049" y="469607"/>
                </a:lnTo>
                <a:lnTo>
                  <a:pt x="73050" y="519925"/>
                </a:lnTo>
                <a:lnTo>
                  <a:pt x="115658" y="562609"/>
                </a:lnTo>
                <a:lnTo>
                  <a:pt x="153708" y="590067"/>
                </a:lnTo>
                <a:lnTo>
                  <a:pt x="179577" y="603783"/>
                </a:lnTo>
                <a:lnTo>
                  <a:pt x="194792" y="611403"/>
                </a:lnTo>
                <a:lnTo>
                  <a:pt x="208495" y="615975"/>
                </a:lnTo>
                <a:lnTo>
                  <a:pt x="254139" y="629704"/>
                </a:lnTo>
                <a:lnTo>
                  <a:pt x="269367" y="631228"/>
                </a:lnTo>
                <a:lnTo>
                  <a:pt x="284581" y="634276"/>
                </a:lnTo>
                <a:lnTo>
                  <a:pt x="301320" y="635800"/>
                </a:lnTo>
                <a:lnTo>
                  <a:pt x="333273" y="635800"/>
                </a:lnTo>
                <a:lnTo>
                  <a:pt x="350024" y="634276"/>
                </a:lnTo>
                <a:lnTo>
                  <a:pt x="365239" y="631228"/>
                </a:lnTo>
                <a:lnTo>
                  <a:pt x="381977" y="629704"/>
                </a:lnTo>
                <a:lnTo>
                  <a:pt x="412419" y="620560"/>
                </a:lnTo>
                <a:lnTo>
                  <a:pt x="426110" y="615975"/>
                </a:lnTo>
                <a:lnTo>
                  <a:pt x="441325" y="609879"/>
                </a:lnTo>
                <a:lnTo>
                  <a:pt x="301320" y="609879"/>
                </a:lnTo>
                <a:lnTo>
                  <a:pt x="287629" y="608355"/>
                </a:lnTo>
                <a:lnTo>
                  <a:pt x="272402" y="606831"/>
                </a:lnTo>
                <a:lnTo>
                  <a:pt x="258711" y="603783"/>
                </a:lnTo>
                <a:lnTo>
                  <a:pt x="243497" y="600735"/>
                </a:lnTo>
                <a:lnTo>
                  <a:pt x="203923" y="587006"/>
                </a:lnTo>
                <a:lnTo>
                  <a:pt x="153708" y="559561"/>
                </a:lnTo>
                <a:lnTo>
                  <a:pt x="111099" y="524497"/>
                </a:lnTo>
                <a:lnTo>
                  <a:pt x="74574" y="480288"/>
                </a:lnTo>
                <a:lnTo>
                  <a:pt x="54787" y="443687"/>
                </a:lnTo>
                <a:lnTo>
                  <a:pt x="48704" y="431495"/>
                </a:lnTo>
                <a:lnTo>
                  <a:pt x="31953" y="376605"/>
                </a:lnTo>
                <a:lnTo>
                  <a:pt x="25869" y="332384"/>
                </a:lnTo>
                <a:lnTo>
                  <a:pt x="25869" y="301891"/>
                </a:lnTo>
                <a:lnTo>
                  <a:pt x="27393" y="288175"/>
                </a:lnTo>
                <a:lnTo>
                  <a:pt x="28917" y="272922"/>
                </a:lnTo>
                <a:lnTo>
                  <a:pt x="31953" y="259194"/>
                </a:lnTo>
                <a:lnTo>
                  <a:pt x="35001" y="243954"/>
                </a:lnTo>
                <a:lnTo>
                  <a:pt x="38049" y="230225"/>
                </a:lnTo>
                <a:lnTo>
                  <a:pt x="42608" y="216509"/>
                </a:lnTo>
                <a:lnTo>
                  <a:pt x="48704" y="204317"/>
                </a:lnTo>
                <a:lnTo>
                  <a:pt x="54787" y="190588"/>
                </a:lnTo>
                <a:lnTo>
                  <a:pt x="76085" y="154000"/>
                </a:lnTo>
                <a:lnTo>
                  <a:pt x="111099" y="111302"/>
                </a:lnTo>
                <a:lnTo>
                  <a:pt x="155232" y="74714"/>
                </a:lnTo>
                <a:lnTo>
                  <a:pt x="191744" y="54889"/>
                </a:lnTo>
                <a:lnTo>
                  <a:pt x="203923" y="48793"/>
                </a:lnTo>
                <a:lnTo>
                  <a:pt x="217627" y="42697"/>
                </a:lnTo>
                <a:lnTo>
                  <a:pt x="231317" y="38112"/>
                </a:lnTo>
                <a:lnTo>
                  <a:pt x="272402" y="28968"/>
                </a:lnTo>
                <a:lnTo>
                  <a:pt x="302844" y="25920"/>
                </a:lnTo>
                <a:lnTo>
                  <a:pt x="442846" y="25920"/>
                </a:lnTo>
                <a:lnTo>
                  <a:pt x="439800" y="24396"/>
                </a:lnTo>
                <a:lnTo>
                  <a:pt x="426110" y="19824"/>
                </a:lnTo>
                <a:lnTo>
                  <a:pt x="410895" y="13715"/>
                </a:lnTo>
                <a:lnTo>
                  <a:pt x="395681" y="10667"/>
                </a:lnTo>
                <a:lnTo>
                  <a:pt x="380453" y="6095"/>
                </a:lnTo>
                <a:lnTo>
                  <a:pt x="365239" y="4571"/>
                </a:lnTo>
                <a:lnTo>
                  <a:pt x="350024" y="1523"/>
                </a:lnTo>
                <a:lnTo>
                  <a:pt x="333273" y="0"/>
                </a:lnTo>
                <a:close/>
              </a:path>
              <a:path w="635000" h="636269">
                <a:moveTo>
                  <a:pt x="442846" y="25920"/>
                </a:moveTo>
                <a:lnTo>
                  <a:pt x="333273" y="25920"/>
                </a:lnTo>
                <a:lnTo>
                  <a:pt x="346976" y="27444"/>
                </a:lnTo>
                <a:lnTo>
                  <a:pt x="362191" y="28968"/>
                </a:lnTo>
                <a:lnTo>
                  <a:pt x="375894" y="32016"/>
                </a:lnTo>
                <a:lnTo>
                  <a:pt x="391109" y="35064"/>
                </a:lnTo>
                <a:lnTo>
                  <a:pt x="404799" y="38112"/>
                </a:lnTo>
                <a:lnTo>
                  <a:pt x="418503" y="42697"/>
                </a:lnTo>
                <a:lnTo>
                  <a:pt x="430669" y="48793"/>
                </a:lnTo>
                <a:lnTo>
                  <a:pt x="444373" y="54889"/>
                </a:lnTo>
                <a:lnTo>
                  <a:pt x="480898" y="76238"/>
                </a:lnTo>
                <a:lnTo>
                  <a:pt x="523506" y="111302"/>
                </a:lnTo>
                <a:lnTo>
                  <a:pt x="560031" y="155524"/>
                </a:lnTo>
                <a:lnTo>
                  <a:pt x="579818" y="192112"/>
                </a:lnTo>
                <a:lnTo>
                  <a:pt x="585901" y="204317"/>
                </a:lnTo>
                <a:lnTo>
                  <a:pt x="591985" y="218033"/>
                </a:lnTo>
                <a:lnTo>
                  <a:pt x="596557" y="231762"/>
                </a:lnTo>
                <a:lnTo>
                  <a:pt x="605688" y="272922"/>
                </a:lnTo>
                <a:lnTo>
                  <a:pt x="608723" y="303415"/>
                </a:lnTo>
                <a:lnTo>
                  <a:pt x="608723" y="333908"/>
                </a:lnTo>
                <a:lnTo>
                  <a:pt x="607212" y="347637"/>
                </a:lnTo>
                <a:lnTo>
                  <a:pt x="605688" y="362877"/>
                </a:lnTo>
                <a:lnTo>
                  <a:pt x="602640" y="376605"/>
                </a:lnTo>
                <a:lnTo>
                  <a:pt x="599592" y="391845"/>
                </a:lnTo>
                <a:lnTo>
                  <a:pt x="590461" y="419290"/>
                </a:lnTo>
                <a:lnTo>
                  <a:pt x="573722" y="457415"/>
                </a:lnTo>
                <a:lnTo>
                  <a:pt x="541769" y="504672"/>
                </a:lnTo>
                <a:lnTo>
                  <a:pt x="502196" y="544321"/>
                </a:lnTo>
                <a:lnTo>
                  <a:pt x="468718" y="568718"/>
                </a:lnTo>
                <a:lnTo>
                  <a:pt x="442849" y="580910"/>
                </a:lnTo>
                <a:lnTo>
                  <a:pt x="430669" y="587006"/>
                </a:lnTo>
                <a:lnTo>
                  <a:pt x="375894" y="603783"/>
                </a:lnTo>
                <a:lnTo>
                  <a:pt x="331762" y="609879"/>
                </a:lnTo>
                <a:lnTo>
                  <a:pt x="441325" y="609879"/>
                </a:lnTo>
                <a:lnTo>
                  <a:pt x="482422" y="590067"/>
                </a:lnTo>
                <a:lnTo>
                  <a:pt x="518934" y="562609"/>
                </a:lnTo>
                <a:lnTo>
                  <a:pt x="561555" y="519925"/>
                </a:lnTo>
                <a:lnTo>
                  <a:pt x="588949" y="481812"/>
                </a:lnTo>
                <a:lnTo>
                  <a:pt x="602640" y="455891"/>
                </a:lnTo>
                <a:lnTo>
                  <a:pt x="610247" y="440639"/>
                </a:lnTo>
                <a:lnTo>
                  <a:pt x="614819" y="426923"/>
                </a:lnTo>
                <a:lnTo>
                  <a:pt x="628510" y="381177"/>
                </a:lnTo>
                <a:lnTo>
                  <a:pt x="630034" y="365925"/>
                </a:lnTo>
                <a:lnTo>
                  <a:pt x="633082" y="350685"/>
                </a:lnTo>
                <a:lnTo>
                  <a:pt x="634593" y="333908"/>
                </a:lnTo>
                <a:lnTo>
                  <a:pt x="634593" y="300367"/>
                </a:lnTo>
                <a:lnTo>
                  <a:pt x="633082" y="285114"/>
                </a:lnTo>
                <a:lnTo>
                  <a:pt x="630034" y="269875"/>
                </a:lnTo>
                <a:lnTo>
                  <a:pt x="628510" y="253098"/>
                </a:lnTo>
                <a:lnTo>
                  <a:pt x="614819" y="208889"/>
                </a:lnTo>
                <a:lnTo>
                  <a:pt x="596557" y="166192"/>
                </a:lnTo>
                <a:lnTo>
                  <a:pt x="561555" y="115874"/>
                </a:lnTo>
                <a:lnTo>
                  <a:pt x="518934" y="71666"/>
                </a:lnTo>
                <a:lnTo>
                  <a:pt x="480898" y="45745"/>
                </a:lnTo>
                <a:lnTo>
                  <a:pt x="455028" y="32016"/>
                </a:lnTo>
                <a:lnTo>
                  <a:pt x="442846" y="25920"/>
                </a:lnTo>
                <a:close/>
              </a:path>
            </a:pathLst>
          </a:custGeom>
          <a:solidFill>
            <a:srgbClr val="91C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7478" y="2471003"/>
            <a:ext cx="453501" cy="570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9734" y="3109848"/>
            <a:ext cx="2689225" cy="776605"/>
          </a:xfrm>
          <a:custGeom>
            <a:avLst/>
            <a:gdLst/>
            <a:ahLst/>
            <a:cxnLst/>
            <a:rect l="l" t="t" r="r" b="b"/>
            <a:pathLst>
              <a:path w="2689225" h="776604">
                <a:moveTo>
                  <a:pt x="2682963" y="0"/>
                </a:moveTo>
                <a:lnTo>
                  <a:pt x="6083" y="0"/>
                </a:lnTo>
                <a:lnTo>
                  <a:pt x="0" y="6096"/>
                </a:lnTo>
                <a:lnTo>
                  <a:pt x="0" y="776071"/>
                </a:lnTo>
                <a:lnTo>
                  <a:pt x="25869" y="776071"/>
                </a:lnTo>
                <a:lnTo>
                  <a:pt x="25869" y="25920"/>
                </a:lnTo>
                <a:lnTo>
                  <a:pt x="12179" y="25920"/>
                </a:lnTo>
                <a:lnTo>
                  <a:pt x="25869" y="12191"/>
                </a:lnTo>
                <a:lnTo>
                  <a:pt x="2689047" y="12191"/>
                </a:lnTo>
                <a:lnTo>
                  <a:pt x="2689047" y="6096"/>
                </a:lnTo>
                <a:lnTo>
                  <a:pt x="2682963" y="0"/>
                </a:lnTo>
                <a:close/>
              </a:path>
              <a:path w="2689225" h="776604">
                <a:moveTo>
                  <a:pt x="2663177" y="12191"/>
                </a:moveTo>
                <a:lnTo>
                  <a:pt x="2663177" y="776071"/>
                </a:lnTo>
                <a:lnTo>
                  <a:pt x="2689047" y="776071"/>
                </a:lnTo>
                <a:lnTo>
                  <a:pt x="2689047" y="25920"/>
                </a:lnTo>
                <a:lnTo>
                  <a:pt x="2675356" y="25920"/>
                </a:lnTo>
                <a:lnTo>
                  <a:pt x="2663177" y="12191"/>
                </a:lnTo>
                <a:close/>
              </a:path>
              <a:path w="2689225" h="776604">
                <a:moveTo>
                  <a:pt x="25869" y="12191"/>
                </a:moveTo>
                <a:lnTo>
                  <a:pt x="12179" y="25920"/>
                </a:lnTo>
                <a:lnTo>
                  <a:pt x="25869" y="25920"/>
                </a:lnTo>
                <a:lnTo>
                  <a:pt x="25869" y="12191"/>
                </a:lnTo>
                <a:close/>
              </a:path>
              <a:path w="2689225" h="776604">
                <a:moveTo>
                  <a:pt x="2663177" y="12191"/>
                </a:moveTo>
                <a:lnTo>
                  <a:pt x="25869" y="12191"/>
                </a:lnTo>
                <a:lnTo>
                  <a:pt x="25869" y="25920"/>
                </a:lnTo>
                <a:lnTo>
                  <a:pt x="2663177" y="25920"/>
                </a:lnTo>
                <a:lnTo>
                  <a:pt x="2663177" y="12191"/>
                </a:lnTo>
                <a:close/>
              </a:path>
              <a:path w="2689225" h="776604">
                <a:moveTo>
                  <a:pt x="2689047" y="12191"/>
                </a:moveTo>
                <a:lnTo>
                  <a:pt x="2663177" y="12191"/>
                </a:lnTo>
                <a:lnTo>
                  <a:pt x="2675356" y="25920"/>
                </a:lnTo>
                <a:lnTo>
                  <a:pt x="2689047" y="25920"/>
                </a:lnTo>
                <a:lnTo>
                  <a:pt x="2689047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7913" y="3045815"/>
            <a:ext cx="1718310" cy="840105"/>
          </a:xfrm>
          <a:custGeom>
            <a:avLst/>
            <a:gdLst/>
            <a:ahLst/>
            <a:cxnLst/>
            <a:rect l="l" t="t" r="r" b="b"/>
            <a:pathLst>
              <a:path w="1718310" h="840104">
                <a:moveTo>
                  <a:pt x="1357452" y="0"/>
                </a:moveTo>
                <a:lnTo>
                  <a:pt x="165874" y="0"/>
                </a:lnTo>
                <a:lnTo>
                  <a:pt x="121881" y="5957"/>
                </a:lnTo>
                <a:lnTo>
                  <a:pt x="82286" y="22755"/>
                </a:lnTo>
                <a:lnTo>
                  <a:pt x="48694" y="48787"/>
                </a:lnTo>
                <a:lnTo>
                  <a:pt x="22712" y="82442"/>
                </a:lnTo>
                <a:lnTo>
                  <a:pt x="5945" y="122114"/>
                </a:lnTo>
                <a:lnTo>
                  <a:pt x="0" y="166192"/>
                </a:lnTo>
                <a:lnTo>
                  <a:pt x="0" y="826389"/>
                </a:lnTo>
                <a:lnTo>
                  <a:pt x="1855" y="840105"/>
                </a:lnTo>
                <a:lnTo>
                  <a:pt x="1519995" y="840105"/>
                </a:lnTo>
                <a:lnTo>
                  <a:pt x="1521815" y="826389"/>
                </a:lnTo>
                <a:lnTo>
                  <a:pt x="1684076" y="579386"/>
                </a:lnTo>
                <a:lnTo>
                  <a:pt x="1521815" y="579386"/>
                </a:lnTo>
                <a:lnTo>
                  <a:pt x="1521815" y="166192"/>
                </a:lnTo>
                <a:lnTo>
                  <a:pt x="1515981" y="122114"/>
                </a:lnTo>
                <a:lnTo>
                  <a:pt x="1499494" y="82442"/>
                </a:lnTo>
                <a:lnTo>
                  <a:pt x="1473876" y="48787"/>
                </a:lnTo>
                <a:lnTo>
                  <a:pt x="1440648" y="22755"/>
                </a:lnTo>
                <a:lnTo>
                  <a:pt x="1401333" y="5957"/>
                </a:lnTo>
                <a:lnTo>
                  <a:pt x="1357452" y="0"/>
                </a:lnTo>
                <a:close/>
              </a:path>
              <a:path w="1718310" h="840104">
                <a:moveTo>
                  <a:pt x="1718132" y="527545"/>
                </a:moveTo>
                <a:lnTo>
                  <a:pt x="1521815" y="579386"/>
                </a:lnTo>
                <a:lnTo>
                  <a:pt x="1684076" y="579386"/>
                </a:lnTo>
                <a:lnTo>
                  <a:pt x="1718132" y="527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5734" y="3033610"/>
            <a:ext cx="1743075" cy="852805"/>
          </a:xfrm>
          <a:custGeom>
            <a:avLst/>
            <a:gdLst/>
            <a:ahLst/>
            <a:cxnLst/>
            <a:rect l="l" t="t" r="r" b="b"/>
            <a:pathLst>
              <a:path w="1743075" h="852804">
                <a:moveTo>
                  <a:pt x="1369631" y="0"/>
                </a:moveTo>
                <a:lnTo>
                  <a:pt x="176529" y="0"/>
                </a:lnTo>
                <a:lnTo>
                  <a:pt x="159791" y="1524"/>
                </a:lnTo>
                <a:lnTo>
                  <a:pt x="108051" y="13728"/>
                </a:lnTo>
                <a:lnTo>
                  <a:pt x="63919" y="41173"/>
                </a:lnTo>
                <a:lnTo>
                  <a:pt x="30441" y="79286"/>
                </a:lnTo>
                <a:lnTo>
                  <a:pt x="7607" y="126555"/>
                </a:lnTo>
                <a:lnTo>
                  <a:pt x="126" y="176872"/>
                </a:lnTo>
                <a:lnTo>
                  <a:pt x="0" y="840117"/>
                </a:lnTo>
                <a:lnTo>
                  <a:pt x="1107" y="852309"/>
                </a:lnTo>
                <a:lnTo>
                  <a:pt x="25869" y="852309"/>
                </a:lnTo>
                <a:lnTo>
                  <a:pt x="25869" y="161620"/>
                </a:lnTo>
                <a:lnTo>
                  <a:pt x="28917" y="146380"/>
                </a:lnTo>
                <a:lnTo>
                  <a:pt x="44132" y="105206"/>
                </a:lnTo>
                <a:lnTo>
                  <a:pt x="70002" y="70142"/>
                </a:lnTo>
                <a:lnTo>
                  <a:pt x="106527" y="44221"/>
                </a:lnTo>
                <a:lnTo>
                  <a:pt x="118706" y="36601"/>
                </a:lnTo>
                <a:lnTo>
                  <a:pt x="132397" y="32016"/>
                </a:lnTo>
                <a:lnTo>
                  <a:pt x="162839" y="25920"/>
                </a:lnTo>
                <a:lnTo>
                  <a:pt x="1460944" y="25920"/>
                </a:lnTo>
                <a:lnTo>
                  <a:pt x="1453337" y="21348"/>
                </a:lnTo>
                <a:lnTo>
                  <a:pt x="1438122" y="13728"/>
                </a:lnTo>
                <a:lnTo>
                  <a:pt x="1421371" y="7632"/>
                </a:lnTo>
                <a:lnTo>
                  <a:pt x="1404632" y="3048"/>
                </a:lnTo>
                <a:lnTo>
                  <a:pt x="1369631" y="0"/>
                </a:lnTo>
                <a:close/>
              </a:path>
              <a:path w="1743075" h="852804">
                <a:moveTo>
                  <a:pt x="1740454" y="533653"/>
                </a:moveTo>
                <a:lnTo>
                  <a:pt x="1719656" y="533653"/>
                </a:lnTo>
                <a:lnTo>
                  <a:pt x="1733346" y="551941"/>
                </a:lnTo>
                <a:lnTo>
                  <a:pt x="1702196" y="560232"/>
                </a:lnTo>
                <a:lnTo>
                  <a:pt x="1523339" y="832497"/>
                </a:lnTo>
                <a:lnTo>
                  <a:pt x="1523339" y="834021"/>
                </a:lnTo>
                <a:lnTo>
                  <a:pt x="1521815" y="835545"/>
                </a:lnTo>
                <a:lnTo>
                  <a:pt x="1521815" y="852309"/>
                </a:lnTo>
                <a:lnTo>
                  <a:pt x="1546577" y="852309"/>
                </a:lnTo>
                <a:lnTo>
                  <a:pt x="1547131" y="846213"/>
                </a:lnTo>
                <a:lnTo>
                  <a:pt x="1544650" y="846213"/>
                </a:lnTo>
                <a:lnTo>
                  <a:pt x="1547685" y="840117"/>
                </a:lnTo>
                <a:lnTo>
                  <a:pt x="1548654" y="840117"/>
                </a:lnTo>
                <a:lnTo>
                  <a:pt x="1740954" y="547369"/>
                </a:lnTo>
                <a:lnTo>
                  <a:pt x="1742478" y="542798"/>
                </a:lnTo>
                <a:lnTo>
                  <a:pt x="1742478" y="536701"/>
                </a:lnTo>
                <a:lnTo>
                  <a:pt x="1740454" y="533653"/>
                </a:lnTo>
                <a:close/>
              </a:path>
              <a:path w="1743075" h="852804">
                <a:moveTo>
                  <a:pt x="1547685" y="840117"/>
                </a:moveTo>
                <a:lnTo>
                  <a:pt x="1544650" y="846213"/>
                </a:lnTo>
                <a:lnTo>
                  <a:pt x="1547529" y="841829"/>
                </a:lnTo>
                <a:lnTo>
                  <a:pt x="1547685" y="840117"/>
                </a:lnTo>
                <a:close/>
              </a:path>
              <a:path w="1743075" h="852804">
                <a:moveTo>
                  <a:pt x="1547529" y="841829"/>
                </a:moveTo>
                <a:lnTo>
                  <a:pt x="1544650" y="846213"/>
                </a:lnTo>
                <a:lnTo>
                  <a:pt x="1547131" y="846213"/>
                </a:lnTo>
                <a:lnTo>
                  <a:pt x="1547529" y="841829"/>
                </a:lnTo>
                <a:close/>
              </a:path>
              <a:path w="1743075" h="852804">
                <a:moveTo>
                  <a:pt x="1548654" y="840117"/>
                </a:moveTo>
                <a:lnTo>
                  <a:pt x="1547685" y="840117"/>
                </a:lnTo>
                <a:lnTo>
                  <a:pt x="1547529" y="841829"/>
                </a:lnTo>
                <a:lnTo>
                  <a:pt x="1548654" y="840117"/>
                </a:lnTo>
                <a:close/>
              </a:path>
              <a:path w="1743075" h="852804">
                <a:moveTo>
                  <a:pt x="1460944" y="25920"/>
                </a:moveTo>
                <a:lnTo>
                  <a:pt x="1386370" y="25920"/>
                </a:lnTo>
                <a:lnTo>
                  <a:pt x="1401597" y="28968"/>
                </a:lnTo>
                <a:lnTo>
                  <a:pt x="1415287" y="32016"/>
                </a:lnTo>
                <a:lnTo>
                  <a:pt x="1454861" y="51841"/>
                </a:lnTo>
                <a:lnTo>
                  <a:pt x="1488338" y="82334"/>
                </a:lnTo>
                <a:lnTo>
                  <a:pt x="1509648" y="118935"/>
                </a:lnTo>
                <a:lnTo>
                  <a:pt x="1521815" y="163144"/>
                </a:lnTo>
                <a:lnTo>
                  <a:pt x="1521815" y="594639"/>
                </a:lnTo>
                <a:lnTo>
                  <a:pt x="1523339" y="599211"/>
                </a:lnTo>
                <a:lnTo>
                  <a:pt x="1526387" y="600735"/>
                </a:lnTo>
                <a:lnTo>
                  <a:pt x="1529422" y="603783"/>
                </a:lnTo>
                <a:lnTo>
                  <a:pt x="1538554" y="603783"/>
                </a:lnTo>
                <a:lnTo>
                  <a:pt x="1584365" y="591591"/>
                </a:lnTo>
                <a:lnTo>
                  <a:pt x="1547685" y="591591"/>
                </a:lnTo>
                <a:lnTo>
                  <a:pt x="1530946" y="579386"/>
                </a:lnTo>
                <a:lnTo>
                  <a:pt x="1547685" y="574933"/>
                </a:lnTo>
                <a:lnTo>
                  <a:pt x="1547685" y="176872"/>
                </a:lnTo>
                <a:lnTo>
                  <a:pt x="1538554" y="125031"/>
                </a:lnTo>
                <a:lnTo>
                  <a:pt x="1517256" y="77762"/>
                </a:lnTo>
                <a:lnTo>
                  <a:pt x="1482255" y="41173"/>
                </a:lnTo>
                <a:lnTo>
                  <a:pt x="1468551" y="30492"/>
                </a:lnTo>
                <a:lnTo>
                  <a:pt x="1460944" y="25920"/>
                </a:lnTo>
                <a:close/>
              </a:path>
              <a:path w="1743075" h="852804">
                <a:moveTo>
                  <a:pt x="1547685" y="574933"/>
                </a:moveTo>
                <a:lnTo>
                  <a:pt x="1530946" y="579386"/>
                </a:lnTo>
                <a:lnTo>
                  <a:pt x="1547685" y="591591"/>
                </a:lnTo>
                <a:lnTo>
                  <a:pt x="1547685" y="574933"/>
                </a:lnTo>
                <a:close/>
              </a:path>
              <a:path w="1743075" h="852804">
                <a:moveTo>
                  <a:pt x="1731822" y="526021"/>
                </a:moveTo>
                <a:lnTo>
                  <a:pt x="1725739" y="527557"/>
                </a:lnTo>
                <a:lnTo>
                  <a:pt x="1547685" y="574933"/>
                </a:lnTo>
                <a:lnTo>
                  <a:pt x="1547685" y="591591"/>
                </a:lnTo>
                <a:lnTo>
                  <a:pt x="1584365" y="591591"/>
                </a:lnTo>
                <a:lnTo>
                  <a:pt x="1702196" y="560232"/>
                </a:lnTo>
                <a:lnTo>
                  <a:pt x="1719656" y="533653"/>
                </a:lnTo>
                <a:lnTo>
                  <a:pt x="1740454" y="533653"/>
                </a:lnTo>
                <a:lnTo>
                  <a:pt x="1739442" y="532129"/>
                </a:lnTo>
                <a:lnTo>
                  <a:pt x="1736394" y="529081"/>
                </a:lnTo>
                <a:lnTo>
                  <a:pt x="1731822" y="526021"/>
                </a:lnTo>
                <a:close/>
              </a:path>
              <a:path w="1743075" h="852804">
                <a:moveTo>
                  <a:pt x="1719656" y="533653"/>
                </a:moveTo>
                <a:lnTo>
                  <a:pt x="1702196" y="560232"/>
                </a:lnTo>
                <a:lnTo>
                  <a:pt x="1733346" y="551941"/>
                </a:lnTo>
                <a:lnTo>
                  <a:pt x="1719656" y="533653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6145" y="3162635"/>
            <a:ext cx="1379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7185">
              <a:lnSpc>
                <a:spcPct val="100000"/>
              </a:lnSpc>
              <a:spcBef>
                <a:spcPts val="100"/>
              </a:spcBef>
            </a:pPr>
            <a:r>
              <a:rPr sz="1200" spc="-235" smtClean="0">
                <a:solidFill>
                  <a:srgbClr val="E46B0A"/>
                </a:solidFill>
                <a:latin typeface="Tahoma"/>
                <a:cs typeface="Tahoma"/>
              </a:rPr>
              <a:t>-</a:t>
            </a:r>
            <a:r>
              <a:rPr lang="en-US" sz="1200" spc="-235" smtClean="0">
                <a:solidFill>
                  <a:srgbClr val="E46B0A"/>
                </a:solidFill>
                <a:latin typeface="Tahoma"/>
                <a:cs typeface="Tahoma"/>
              </a:rPr>
              <a:t> </a:t>
            </a:r>
            <a:r>
              <a:rPr sz="1200" smtClean="0">
                <a:solidFill>
                  <a:srgbClr val="E46B0A"/>
                </a:solidFill>
                <a:latin typeface="Tahoma"/>
                <a:cs typeface="Tahoma"/>
              </a:rPr>
              <a:t>Chỉ </a:t>
            </a:r>
            <a:r>
              <a:rPr sz="1200" dirty="0">
                <a:solidFill>
                  <a:srgbClr val="E46B0A"/>
                </a:solidFill>
                <a:latin typeface="Tahoma"/>
                <a:cs typeface="Tahoma"/>
              </a:rPr>
              <a:t>định tên  bảng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E46B0A"/>
                </a:solidFill>
                <a:latin typeface="Tahoma"/>
                <a:cs typeface="Tahoma"/>
              </a:rPr>
              <a:t>- Chọn các cột lấy  dữ liệu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69612" y="3719728"/>
            <a:ext cx="1774189" cy="166370"/>
          </a:xfrm>
          <a:custGeom>
            <a:avLst/>
            <a:gdLst/>
            <a:ahLst/>
            <a:cxnLst/>
            <a:rect l="l" t="t" r="r" b="b"/>
            <a:pathLst>
              <a:path w="1774190" h="166370">
                <a:moveTo>
                  <a:pt x="1596943" y="0"/>
                </a:moveTo>
                <a:lnTo>
                  <a:pt x="175559" y="0"/>
                </a:lnTo>
                <a:lnTo>
                  <a:pt x="158821" y="1524"/>
                </a:lnTo>
                <a:lnTo>
                  <a:pt x="107081" y="13728"/>
                </a:lnTo>
                <a:lnTo>
                  <a:pt x="62948" y="41173"/>
                </a:lnTo>
                <a:lnTo>
                  <a:pt x="29471" y="79286"/>
                </a:lnTo>
                <a:lnTo>
                  <a:pt x="6637" y="126555"/>
                </a:lnTo>
                <a:lnTo>
                  <a:pt x="0" y="166192"/>
                </a:lnTo>
                <a:lnTo>
                  <a:pt x="24899" y="166192"/>
                </a:lnTo>
                <a:lnTo>
                  <a:pt x="24899" y="161620"/>
                </a:lnTo>
                <a:lnTo>
                  <a:pt x="27947" y="146380"/>
                </a:lnTo>
                <a:lnTo>
                  <a:pt x="43162" y="105206"/>
                </a:lnTo>
                <a:lnTo>
                  <a:pt x="69032" y="70142"/>
                </a:lnTo>
                <a:lnTo>
                  <a:pt x="105557" y="44221"/>
                </a:lnTo>
                <a:lnTo>
                  <a:pt x="117736" y="36601"/>
                </a:lnTo>
                <a:lnTo>
                  <a:pt x="131427" y="32016"/>
                </a:lnTo>
                <a:lnTo>
                  <a:pt x="161869" y="25920"/>
                </a:lnTo>
                <a:lnTo>
                  <a:pt x="1688250" y="25920"/>
                </a:lnTo>
                <a:lnTo>
                  <a:pt x="1680636" y="21348"/>
                </a:lnTo>
                <a:lnTo>
                  <a:pt x="1665422" y="13728"/>
                </a:lnTo>
                <a:lnTo>
                  <a:pt x="1648683" y="7632"/>
                </a:lnTo>
                <a:lnTo>
                  <a:pt x="1631944" y="3048"/>
                </a:lnTo>
                <a:lnTo>
                  <a:pt x="1596943" y="0"/>
                </a:lnTo>
                <a:close/>
              </a:path>
              <a:path w="1774190" h="166370">
                <a:moveTo>
                  <a:pt x="1688250" y="25920"/>
                </a:moveTo>
                <a:lnTo>
                  <a:pt x="1613682" y="25920"/>
                </a:lnTo>
                <a:lnTo>
                  <a:pt x="1628896" y="28968"/>
                </a:lnTo>
                <a:lnTo>
                  <a:pt x="1642600" y="32016"/>
                </a:lnTo>
                <a:lnTo>
                  <a:pt x="1682160" y="51841"/>
                </a:lnTo>
                <a:lnTo>
                  <a:pt x="1715637" y="82334"/>
                </a:lnTo>
                <a:lnTo>
                  <a:pt x="1736948" y="118935"/>
                </a:lnTo>
                <a:lnTo>
                  <a:pt x="1749127" y="163144"/>
                </a:lnTo>
                <a:lnTo>
                  <a:pt x="1749127" y="166192"/>
                </a:lnTo>
                <a:lnTo>
                  <a:pt x="1774027" y="166192"/>
                </a:lnTo>
                <a:lnTo>
                  <a:pt x="1765866" y="125031"/>
                </a:lnTo>
                <a:lnTo>
                  <a:pt x="1744555" y="77762"/>
                </a:lnTo>
                <a:lnTo>
                  <a:pt x="1709554" y="41173"/>
                </a:lnTo>
                <a:lnTo>
                  <a:pt x="1695864" y="30492"/>
                </a:lnTo>
                <a:lnTo>
                  <a:pt x="1688250" y="2592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6955" y="1630310"/>
            <a:ext cx="3964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53634"/>
                </a:solidFill>
                <a:latin typeface="Tahoma"/>
                <a:cs typeface="Tahoma"/>
              </a:rPr>
              <a:t>Cấu hình câu lệnh SELECT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9729" y="3884401"/>
            <a:ext cx="4031297" cy="163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9734" y="3884401"/>
            <a:ext cx="2689225" cy="776605"/>
          </a:xfrm>
          <a:custGeom>
            <a:avLst/>
            <a:gdLst/>
            <a:ahLst/>
            <a:cxnLst/>
            <a:rect l="l" t="t" r="r" b="b"/>
            <a:pathLst>
              <a:path w="2689225" h="776604">
                <a:moveTo>
                  <a:pt x="25869" y="0"/>
                </a:moveTo>
                <a:lnTo>
                  <a:pt x="0" y="0"/>
                </a:lnTo>
                <a:lnTo>
                  <a:pt x="0" y="769970"/>
                </a:lnTo>
                <a:lnTo>
                  <a:pt x="6083" y="776079"/>
                </a:lnTo>
                <a:lnTo>
                  <a:pt x="2682963" y="776079"/>
                </a:lnTo>
                <a:lnTo>
                  <a:pt x="2689047" y="769970"/>
                </a:lnTo>
                <a:lnTo>
                  <a:pt x="2689047" y="762350"/>
                </a:lnTo>
                <a:lnTo>
                  <a:pt x="25869" y="762350"/>
                </a:lnTo>
                <a:lnTo>
                  <a:pt x="12179" y="750158"/>
                </a:lnTo>
                <a:lnTo>
                  <a:pt x="25869" y="750158"/>
                </a:lnTo>
                <a:lnTo>
                  <a:pt x="25869" y="0"/>
                </a:lnTo>
                <a:close/>
              </a:path>
              <a:path w="2689225" h="776604">
                <a:moveTo>
                  <a:pt x="25869" y="750158"/>
                </a:moveTo>
                <a:lnTo>
                  <a:pt x="12179" y="750158"/>
                </a:lnTo>
                <a:lnTo>
                  <a:pt x="25869" y="762350"/>
                </a:lnTo>
                <a:lnTo>
                  <a:pt x="25869" y="750158"/>
                </a:lnTo>
                <a:close/>
              </a:path>
              <a:path w="2689225" h="776604">
                <a:moveTo>
                  <a:pt x="2663177" y="750158"/>
                </a:moveTo>
                <a:lnTo>
                  <a:pt x="25869" y="750158"/>
                </a:lnTo>
                <a:lnTo>
                  <a:pt x="25869" y="762350"/>
                </a:lnTo>
                <a:lnTo>
                  <a:pt x="2663177" y="762350"/>
                </a:lnTo>
                <a:lnTo>
                  <a:pt x="2663177" y="750158"/>
                </a:lnTo>
                <a:close/>
              </a:path>
              <a:path w="2689225" h="776604">
                <a:moveTo>
                  <a:pt x="2689047" y="0"/>
                </a:moveTo>
                <a:lnTo>
                  <a:pt x="2663177" y="0"/>
                </a:lnTo>
                <a:lnTo>
                  <a:pt x="2663177" y="762350"/>
                </a:lnTo>
                <a:lnTo>
                  <a:pt x="2675356" y="750158"/>
                </a:lnTo>
                <a:lnTo>
                  <a:pt x="2689047" y="750158"/>
                </a:lnTo>
                <a:lnTo>
                  <a:pt x="2689047" y="0"/>
                </a:lnTo>
                <a:close/>
              </a:path>
              <a:path w="2689225" h="776604">
                <a:moveTo>
                  <a:pt x="2689047" y="750158"/>
                </a:moveTo>
                <a:lnTo>
                  <a:pt x="2675356" y="750158"/>
                </a:lnTo>
                <a:lnTo>
                  <a:pt x="2663177" y="762350"/>
                </a:lnTo>
                <a:lnTo>
                  <a:pt x="2689047" y="762350"/>
                </a:lnTo>
                <a:lnTo>
                  <a:pt x="2689047" y="7501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9563" y="3884401"/>
            <a:ext cx="1518920" cy="153035"/>
          </a:xfrm>
          <a:custGeom>
            <a:avLst/>
            <a:gdLst/>
            <a:ahLst/>
            <a:cxnLst/>
            <a:rect l="l" t="t" r="r" b="b"/>
            <a:pathLst>
              <a:path w="1518920" h="153035">
                <a:moveTo>
                  <a:pt x="1518547" y="0"/>
                </a:moveTo>
                <a:lnTo>
                  <a:pt x="0" y="0"/>
                </a:lnTo>
                <a:lnTo>
                  <a:pt x="4296" y="31763"/>
                </a:lnTo>
                <a:lnTo>
                  <a:pt x="21063" y="71151"/>
                </a:lnTo>
                <a:lnTo>
                  <a:pt x="47045" y="104441"/>
                </a:lnTo>
                <a:lnTo>
                  <a:pt x="80636" y="130107"/>
                </a:lnTo>
                <a:lnTo>
                  <a:pt x="120232" y="146626"/>
                </a:lnTo>
                <a:lnTo>
                  <a:pt x="164225" y="152471"/>
                </a:lnTo>
                <a:lnTo>
                  <a:pt x="1355802" y="152471"/>
                </a:lnTo>
                <a:lnTo>
                  <a:pt x="1399683" y="146626"/>
                </a:lnTo>
                <a:lnTo>
                  <a:pt x="1438998" y="130107"/>
                </a:lnTo>
                <a:lnTo>
                  <a:pt x="1472226" y="104441"/>
                </a:lnTo>
                <a:lnTo>
                  <a:pt x="1497844" y="71151"/>
                </a:lnTo>
                <a:lnTo>
                  <a:pt x="1514332" y="31763"/>
                </a:lnTo>
                <a:lnTo>
                  <a:pt x="15185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6704" y="3884401"/>
            <a:ext cx="1546225" cy="166370"/>
          </a:xfrm>
          <a:custGeom>
            <a:avLst/>
            <a:gdLst/>
            <a:ahLst/>
            <a:cxnLst/>
            <a:rect l="l" t="t" r="r" b="b"/>
            <a:pathLst>
              <a:path w="1546225" h="166370">
                <a:moveTo>
                  <a:pt x="24900" y="0"/>
                </a:moveTo>
                <a:lnTo>
                  <a:pt x="0" y="0"/>
                </a:lnTo>
                <a:lnTo>
                  <a:pt x="554" y="6103"/>
                </a:lnTo>
                <a:lnTo>
                  <a:pt x="12721" y="57932"/>
                </a:lnTo>
                <a:lnTo>
                  <a:pt x="40114" y="102153"/>
                </a:lnTo>
                <a:lnTo>
                  <a:pt x="78164" y="135694"/>
                </a:lnTo>
                <a:lnTo>
                  <a:pt x="125344" y="158567"/>
                </a:lnTo>
                <a:lnTo>
                  <a:pt x="177084" y="166187"/>
                </a:lnTo>
                <a:lnTo>
                  <a:pt x="1370185" y="166187"/>
                </a:lnTo>
                <a:lnTo>
                  <a:pt x="1421925" y="157043"/>
                </a:lnTo>
                <a:lnTo>
                  <a:pt x="1461509" y="140266"/>
                </a:lnTo>
                <a:lnTo>
                  <a:pt x="160345" y="140266"/>
                </a:lnTo>
                <a:lnTo>
                  <a:pt x="145131" y="137218"/>
                </a:lnTo>
                <a:lnTo>
                  <a:pt x="104034" y="121978"/>
                </a:lnTo>
                <a:lnTo>
                  <a:pt x="69032" y="96057"/>
                </a:lnTo>
                <a:lnTo>
                  <a:pt x="43162" y="59456"/>
                </a:lnTo>
                <a:lnTo>
                  <a:pt x="35555" y="47264"/>
                </a:lnTo>
                <a:lnTo>
                  <a:pt x="30983" y="33548"/>
                </a:lnTo>
                <a:lnTo>
                  <a:pt x="24900" y="3042"/>
                </a:lnTo>
                <a:lnTo>
                  <a:pt x="24900" y="0"/>
                </a:lnTo>
                <a:close/>
              </a:path>
              <a:path w="1546225" h="166370">
                <a:moveTo>
                  <a:pt x="1545746" y="0"/>
                </a:moveTo>
                <a:lnTo>
                  <a:pt x="1520846" y="0"/>
                </a:lnTo>
                <a:lnTo>
                  <a:pt x="1520846" y="4566"/>
                </a:lnTo>
                <a:lnTo>
                  <a:pt x="1517798" y="19819"/>
                </a:lnTo>
                <a:lnTo>
                  <a:pt x="1502583" y="60993"/>
                </a:lnTo>
                <a:lnTo>
                  <a:pt x="1476713" y="96057"/>
                </a:lnTo>
                <a:lnTo>
                  <a:pt x="1440188" y="121978"/>
                </a:lnTo>
                <a:lnTo>
                  <a:pt x="1383889" y="140266"/>
                </a:lnTo>
                <a:lnTo>
                  <a:pt x="1461509" y="140266"/>
                </a:lnTo>
                <a:lnTo>
                  <a:pt x="1494976" y="112821"/>
                </a:lnTo>
                <a:lnTo>
                  <a:pt x="1525418" y="71661"/>
                </a:lnTo>
                <a:lnTo>
                  <a:pt x="1543680" y="22867"/>
                </a:lnTo>
                <a:lnTo>
                  <a:pt x="1545746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89267" y="3884401"/>
            <a:ext cx="2242185" cy="838835"/>
          </a:xfrm>
          <a:custGeom>
            <a:avLst/>
            <a:gdLst/>
            <a:ahLst/>
            <a:cxnLst/>
            <a:rect l="l" t="t" r="r" b="b"/>
            <a:pathLst>
              <a:path w="2242184" h="838835">
                <a:moveTo>
                  <a:pt x="2239822" y="0"/>
                </a:moveTo>
                <a:lnTo>
                  <a:pt x="493404" y="0"/>
                </a:lnTo>
                <a:lnTo>
                  <a:pt x="491553" y="13723"/>
                </a:lnTo>
                <a:lnTo>
                  <a:pt x="0" y="213456"/>
                </a:lnTo>
                <a:lnTo>
                  <a:pt x="491553" y="260725"/>
                </a:lnTo>
                <a:lnTo>
                  <a:pt x="491553" y="673920"/>
                </a:lnTo>
                <a:lnTo>
                  <a:pt x="497499" y="717881"/>
                </a:lnTo>
                <a:lnTo>
                  <a:pt x="514266" y="757269"/>
                </a:lnTo>
                <a:lnTo>
                  <a:pt x="540248" y="790558"/>
                </a:lnTo>
                <a:lnTo>
                  <a:pt x="573840" y="816225"/>
                </a:lnTo>
                <a:lnTo>
                  <a:pt x="613435" y="832743"/>
                </a:lnTo>
                <a:lnTo>
                  <a:pt x="657428" y="838588"/>
                </a:lnTo>
                <a:lnTo>
                  <a:pt x="2077288" y="838588"/>
                </a:lnTo>
                <a:lnTo>
                  <a:pt x="2121163" y="832743"/>
                </a:lnTo>
                <a:lnTo>
                  <a:pt x="2160475" y="816225"/>
                </a:lnTo>
                <a:lnTo>
                  <a:pt x="2193701" y="790558"/>
                </a:lnTo>
                <a:lnTo>
                  <a:pt x="2219318" y="757269"/>
                </a:lnTo>
                <a:lnTo>
                  <a:pt x="2235805" y="717881"/>
                </a:lnTo>
                <a:lnTo>
                  <a:pt x="2241638" y="673920"/>
                </a:lnTo>
                <a:lnTo>
                  <a:pt x="2241638" y="13723"/>
                </a:lnTo>
                <a:lnTo>
                  <a:pt x="22398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5576" y="3884401"/>
            <a:ext cx="2269490" cy="852805"/>
          </a:xfrm>
          <a:custGeom>
            <a:avLst/>
            <a:gdLst/>
            <a:ahLst/>
            <a:cxnLst/>
            <a:rect l="l" t="t" r="r" b="b"/>
            <a:pathLst>
              <a:path w="2269490" h="852804">
                <a:moveTo>
                  <a:pt x="493064" y="273237"/>
                </a:moveTo>
                <a:lnTo>
                  <a:pt x="493064" y="675444"/>
                </a:lnTo>
                <a:lnTo>
                  <a:pt x="494588" y="692221"/>
                </a:lnTo>
                <a:lnTo>
                  <a:pt x="506768" y="744049"/>
                </a:lnTo>
                <a:lnTo>
                  <a:pt x="534149" y="788271"/>
                </a:lnTo>
                <a:lnTo>
                  <a:pt x="572198" y="821811"/>
                </a:lnTo>
                <a:lnTo>
                  <a:pt x="619378" y="844684"/>
                </a:lnTo>
                <a:lnTo>
                  <a:pt x="671118" y="852304"/>
                </a:lnTo>
                <a:lnTo>
                  <a:pt x="2092502" y="852304"/>
                </a:lnTo>
                <a:lnTo>
                  <a:pt x="2144242" y="843160"/>
                </a:lnTo>
                <a:lnTo>
                  <a:pt x="2183813" y="826383"/>
                </a:lnTo>
                <a:lnTo>
                  <a:pt x="654380" y="826383"/>
                </a:lnTo>
                <a:lnTo>
                  <a:pt x="639165" y="823335"/>
                </a:lnTo>
                <a:lnTo>
                  <a:pt x="598068" y="808095"/>
                </a:lnTo>
                <a:lnTo>
                  <a:pt x="563067" y="782175"/>
                </a:lnTo>
                <a:lnTo>
                  <a:pt x="537197" y="745573"/>
                </a:lnTo>
                <a:lnTo>
                  <a:pt x="529589" y="733381"/>
                </a:lnTo>
                <a:lnTo>
                  <a:pt x="525030" y="719665"/>
                </a:lnTo>
                <a:lnTo>
                  <a:pt x="518934" y="689160"/>
                </a:lnTo>
                <a:lnTo>
                  <a:pt x="518934" y="274441"/>
                </a:lnTo>
                <a:lnTo>
                  <a:pt x="505244" y="274441"/>
                </a:lnTo>
                <a:lnTo>
                  <a:pt x="493064" y="273237"/>
                </a:lnTo>
                <a:close/>
              </a:path>
              <a:path w="2269490" h="852804">
                <a:moveTo>
                  <a:pt x="2267924" y="0"/>
                </a:moveTo>
                <a:lnTo>
                  <a:pt x="2243162" y="0"/>
                </a:lnTo>
                <a:lnTo>
                  <a:pt x="2243162" y="690684"/>
                </a:lnTo>
                <a:lnTo>
                  <a:pt x="2240114" y="705937"/>
                </a:lnTo>
                <a:lnTo>
                  <a:pt x="2224900" y="747110"/>
                </a:lnTo>
                <a:lnTo>
                  <a:pt x="2199030" y="782175"/>
                </a:lnTo>
                <a:lnTo>
                  <a:pt x="2162505" y="808095"/>
                </a:lnTo>
                <a:lnTo>
                  <a:pt x="2106193" y="826383"/>
                </a:lnTo>
                <a:lnTo>
                  <a:pt x="2183813" y="826383"/>
                </a:lnTo>
                <a:lnTo>
                  <a:pt x="2217293" y="798939"/>
                </a:lnTo>
                <a:lnTo>
                  <a:pt x="2247722" y="757778"/>
                </a:lnTo>
                <a:lnTo>
                  <a:pt x="2265984" y="708985"/>
                </a:lnTo>
                <a:lnTo>
                  <a:pt x="2269032" y="12199"/>
                </a:lnTo>
                <a:lnTo>
                  <a:pt x="2267924" y="0"/>
                </a:lnTo>
                <a:close/>
              </a:path>
              <a:path w="2269490" h="852804">
                <a:moveTo>
                  <a:pt x="493064" y="260725"/>
                </a:moveTo>
                <a:lnTo>
                  <a:pt x="493064" y="273237"/>
                </a:lnTo>
                <a:lnTo>
                  <a:pt x="505244" y="274441"/>
                </a:lnTo>
                <a:lnTo>
                  <a:pt x="493064" y="260725"/>
                </a:lnTo>
                <a:close/>
              </a:path>
              <a:path w="2269490" h="852804">
                <a:moveTo>
                  <a:pt x="518934" y="260725"/>
                </a:moveTo>
                <a:lnTo>
                  <a:pt x="493064" y="260725"/>
                </a:lnTo>
                <a:lnTo>
                  <a:pt x="505244" y="274441"/>
                </a:lnTo>
                <a:lnTo>
                  <a:pt x="518934" y="274441"/>
                </a:lnTo>
                <a:lnTo>
                  <a:pt x="518934" y="260725"/>
                </a:lnTo>
                <a:close/>
              </a:path>
              <a:path w="2269490" h="852804">
                <a:moveTo>
                  <a:pt x="66349" y="206180"/>
                </a:moveTo>
                <a:lnTo>
                  <a:pt x="18262" y="225661"/>
                </a:lnTo>
                <a:lnTo>
                  <a:pt x="12166" y="225661"/>
                </a:lnTo>
                <a:lnTo>
                  <a:pt x="493064" y="273237"/>
                </a:lnTo>
                <a:lnTo>
                  <a:pt x="493064" y="260725"/>
                </a:lnTo>
                <a:lnTo>
                  <a:pt x="518934" y="260725"/>
                </a:lnTo>
                <a:lnTo>
                  <a:pt x="518934" y="254629"/>
                </a:lnTo>
                <a:lnTo>
                  <a:pt x="514375" y="248521"/>
                </a:lnTo>
                <a:lnTo>
                  <a:pt x="506768" y="248521"/>
                </a:lnTo>
                <a:lnTo>
                  <a:pt x="66349" y="206180"/>
                </a:lnTo>
                <a:close/>
              </a:path>
              <a:path w="2269490" h="852804">
                <a:moveTo>
                  <a:pt x="493780" y="4319"/>
                </a:moveTo>
                <a:lnTo>
                  <a:pt x="9131" y="201264"/>
                </a:lnTo>
                <a:lnTo>
                  <a:pt x="3048" y="204312"/>
                </a:lnTo>
                <a:lnTo>
                  <a:pt x="0" y="208884"/>
                </a:lnTo>
                <a:lnTo>
                  <a:pt x="1524" y="214980"/>
                </a:lnTo>
                <a:lnTo>
                  <a:pt x="1524" y="221076"/>
                </a:lnTo>
                <a:lnTo>
                  <a:pt x="6083" y="225661"/>
                </a:lnTo>
                <a:lnTo>
                  <a:pt x="18262" y="225661"/>
                </a:lnTo>
                <a:lnTo>
                  <a:pt x="15214" y="201264"/>
                </a:lnTo>
                <a:lnTo>
                  <a:pt x="78484" y="201264"/>
                </a:lnTo>
                <a:lnTo>
                  <a:pt x="511327" y="25915"/>
                </a:lnTo>
                <a:lnTo>
                  <a:pt x="515899" y="22867"/>
                </a:lnTo>
                <a:lnTo>
                  <a:pt x="518934" y="19819"/>
                </a:lnTo>
                <a:lnTo>
                  <a:pt x="518934" y="12199"/>
                </a:lnTo>
                <a:lnTo>
                  <a:pt x="493064" y="12199"/>
                </a:lnTo>
                <a:lnTo>
                  <a:pt x="493780" y="4319"/>
                </a:lnTo>
                <a:close/>
              </a:path>
              <a:path w="2269490" h="852804">
                <a:moveTo>
                  <a:pt x="15214" y="201264"/>
                </a:moveTo>
                <a:lnTo>
                  <a:pt x="18262" y="225661"/>
                </a:lnTo>
                <a:lnTo>
                  <a:pt x="66349" y="206180"/>
                </a:lnTo>
                <a:lnTo>
                  <a:pt x="15214" y="201264"/>
                </a:lnTo>
                <a:close/>
              </a:path>
              <a:path w="2269490" h="852804">
                <a:moveTo>
                  <a:pt x="78484" y="201264"/>
                </a:moveTo>
                <a:lnTo>
                  <a:pt x="15214" y="201264"/>
                </a:lnTo>
                <a:lnTo>
                  <a:pt x="66349" y="206180"/>
                </a:lnTo>
                <a:lnTo>
                  <a:pt x="78484" y="201264"/>
                </a:lnTo>
                <a:close/>
              </a:path>
              <a:path w="2269490" h="852804">
                <a:moveTo>
                  <a:pt x="500672" y="1518"/>
                </a:moveTo>
                <a:lnTo>
                  <a:pt x="493780" y="4319"/>
                </a:lnTo>
                <a:lnTo>
                  <a:pt x="493064" y="12199"/>
                </a:lnTo>
                <a:lnTo>
                  <a:pt x="500672" y="1518"/>
                </a:lnTo>
                <a:close/>
              </a:path>
              <a:path w="2269490" h="852804">
                <a:moveTo>
                  <a:pt x="518934" y="1518"/>
                </a:moveTo>
                <a:lnTo>
                  <a:pt x="500672" y="1518"/>
                </a:lnTo>
                <a:lnTo>
                  <a:pt x="493064" y="12199"/>
                </a:lnTo>
                <a:lnTo>
                  <a:pt x="518934" y="12199"/>
                </a:lnTo>
                <a:lnTo>
                  <a:pt x="518934" y="1518"/>
                </a:lnTo>
                <a:close/>
              </a:path>
              <a:path w="2269490" h="852804">
                <a:moveTo>
                  <a:pt x="518934" y="0"/>
                </a:moveTo>
                <a:lnTo>
                  <a:pt x="494173" y="0"/>
                </a:lnTo>
                <a:lnTo>
                  <a:pt x="493780" y="4319"/>
                </a:lnTo>
                <a:lnTo>
                  <a:pt x="500672" y="1518"/>
                </a:lnTo>
                <a:lnTo>
                  <a:pt x="518934" y="1518"/>
                </a:lnTo>
                <a:lnTo>
                  <a:pt x="518934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07719" y="3847304"/>
            <a:ext cx="1437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70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46B0A"/>
                </a:solidFill>
                <a:latin typeface="Tahoma"/>
                <a:cs typeface="Tahoma"/>
              </a:rPr>
              <a:t>-Sử dụng các nút để  thêm các mệnh đề  WHERE, ORDER BY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46B0A"/>
                </a:solidFill>
                <a:latin typeface="Tahoma"/>
                <a:cs typeface="Tahoma"/>
              </a:rPr>
              <a:t>cho câu lệnh SELECT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8821" y="5081295"/>
            <a:ext cx="1445895" cy="861694"/>
          </a:xfrm>
          <a:custGeom>
            <a:avLst/>
            <a:gdLst/>
            <a:ahLst/>
            <a:cxnLst/>
            <a:rect l="l" t="t" r="r" b="b"/>
            <a:pathLst>
              <a:path w="1445895" h="861695">
                <a:moveTo>
                  <a:pt x="1331582" y="175336"/>
                </a:moveTo>
                <a:lnTo>
                  <a:pt x="114134" y="175336"/>
                </a:lnTo>
                <a:lnTo>
                  <a:pt x="69978" y="184413"/>
                </a:lnTo>
                <a:lnTo>
                  <a:pt x="33669" y="209070"/>
                </a:lnTo>
                <a:lnTo>
                  <a:pt x="9059" y="245448"/>
                </a:lnTo>
                <a:lnTo>
                  <a:pt x="0" y="289687"/>
                </a:lnTo>
                <a:lnTo>
                  <a:pt x="0" y="747102"/>
                </a:lnTo>
                <a:lnTo>
                  <a:pt x="9059" y="791984"/>
                </a:lnTo>
                <a:lnTo>
                  <a:pt x="33669" y="828290"/>
                </a:lnTo>
                <a:lnTo>
                  <a:pt x="69978" y="852591"/>
                </a:lnTo>
                <a:lnTo>
                  <a:pt x="114134" y="861453"/>
                </a:lnTo>
                <a:lnTo>
                  <a:pt x="1331582" y="861453"/>
                </a:lnTo>
                <a:lnTo>
                  <a:pt x="1376381" y="852591"/>
                </a:lnTo>
                <a:lnTo>
                  <a:pt x="1412619" y="828290"/>
                </a:lnTo>
                <a:lnTo>
                  <a:pt x="1436872" y="791984"/>
                </a:lnTo>
                <a:lnTo>
                  <a:pt x="1445717" y="747102"/>
                </a:lnTo>
                <a:lnTo>
                  <a:pt x="1445717" y="289687"/>
                </a:lnTo>
                <a:lnTo>
                  <a:pt x="1436872" y="245448"/>
                </a:lnTo>
                <a:lnTo>
                  <a:pt x="1412619" y="209070"/>
                </a:lnTo>
                <a:lnTo>
                  <a:pt x="1376381" y="184413"/>
                </a:lnTo>
                <a:lnTo>
                  <a:pt x="1331582" y="175336"/>
                </a:lnTo>
                <a:close/>
              </a:path>
              <a:path w="1445895" h="861695">
                <a:moveTo>
                  <a:pt x="1253972" y="0"/>
                </a:moveTo>
                <a:lnTo>
                  <a:pt x="844600" y="175336"/>
                </a:lnTo>
                <a:lnTo>
                  <a:pt x="1205280" y="175336"/>
                </a:lnTo>
                <a:lnTo>
                  <a:pt x="1253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6642" y="5067566"/>
            <a:ext cx="1471930" cy="889000"/>
          </a:xfrm>
          <a:custGeom>
            <a:avLst/>
            <a:gdLst/>
            <a:ahLst/>
            <a:cxnLst/>
            <a:rect l="l" t="t" r="r" b="b"/>
            <a:pathLst>
              <a:path w="1471929" h="889000">
                <a:moveTo>
                  <a:pt x="854237" y="176872"/>
                </a:moveTo>
                <a:lnTo>
                  <a:pt x="126314" y="176872"/>
                </a:lnTo>
                <a:lnTo>
                  <a:pt x="114134" y="178396"/>
                </a:lnTo>
                <a:lnTo>
                  <a:pt x="100444" y="179920"/>
                </a:lnTo>
                <a:lnTo>
                  <a:pt x="88264" y="182968"/>
                </a:lnTo>
                <a:lnTo>
                  <a:pt x="77609" y="187540"/>
                </a:lnTo>
                <a:lnTo>
                  <a:pt x="65443" y="192112"/>
                </a:lnTo>
                <a:lnTo>
                  <a:pt x="56311" y="199745"/>
                </a:lnTo>
                <a:lnTo>
                  <a:pt x="45656" y="205841"/>
                </a:lnTo>
                <a:lnTo>
                  <a:pt x="36525" y="214985"/>
                </a:lnTo>
                <a:lnTo>
                  <a:pt x="10655" y="254635"/>
                </a:lnTo>
                <a:lnTo>
                  <a:pt x="0" y="303415"/>
                </a:lnTo>
                <a:lnTo>
                  <a:pt x="0" y="762355"/>
                </a:lnTo>
                <a:lnTo>
                  <a:pt x="1524" y="774560"/>
                </a:lnTo>
                <a:lnTo>
                  <a:pt x="3047" y="788276"/>
                </a:lnTo>
                <a:lnTo>
                  <a:pt x="6083" y="800481"/>
                </a:lnTo>
                <a:lnTo>
                  <a:pt x="10655" y="811149"/>
                </a:lnTo>
                <a:lnTo>
                  <a:pt x="15214" y="823341"/>
                </a:lnTo>
                <a:lnTo>
                  <a:pt x="22821" y="832497"/>
                </a:lnTo>
                <a:lnTo>
                  <a:pt x="28917" y="843165"/>
                </a:lnTo>
                <a:lnTo>
                  <a:pt x="38049" y="852309"/>
                </a:lnTo>
                <a:lnTo>
                  <a:pt x="77609" y="878230"/>
                </a:lnTo>
                <a:lnTo>
                  <a:pt x="126314" y="888911"/>
                </a:lnTo>
                <a:lnTo>
                  <a:pt x="1345285" y="888911"/>
                </a:lnTo>
                <a:lnTo>
                  <a:pt x="1357464" y="887387"/>
                </a:lnTo>
                <a:lnTo>
                  <a:pt x="1371155" y="885863"/>
                </a:lnTo>
                <a:lnTo>
                  <a:pt x="1383334" y="882815"/>
                </a:lnTo>
                <a:lnTo>
                  <a:pt x="1393990" y="878230"/>
                </a:lnTo>
                <a:lnTo>
                  <a:pt x="1406156" y="873658"/>
                </a:lnTo>
                <a:lnTo>
                  <a:pt x="1415287" y="866038"/>
                </a:lnTo>
                <a:lnTo>
                  <a:pt x="1420615" y="862990"/>
                </a:lnTo>
                <a:lnTo>
                  <a:pt x="115658" y="862990"/>
                </a:lnTo>
                <a:lnTo>
                  <a:pt x="77609" y="850785"/>
                </a:lnTo>
                <a:lnTo>
                  <a:pt x="42608" y="817245"/>
                </a:lnTo>
                <a:lnTo>
                  <a:pt x="27393" y="780656"/>
                </a:lnTo>
                <a:lnTo>
                  <a:pt x="25869" y="771512"/>
                </a:lnTo>
                <a:lnTo>
                  <a:pt x="25869" y="292747"/>
                </a:lnTo>
                <a:lnTo>
                  <a:pt x="38049" y="254635"/>
                </a:lnTo>
                <a:lnTo>
                  <a:pt x="71526" y="219557"/>
                </a:lnTo>
                <a:lnTo>
                  <a:pt x="106527" y="204317"/>
                </a:lnTo>
                <a:lnTo>
                  <a:pt x="117182" y="202793"/>
                </a:lnTo>
                <a:lnTo>
                  <a:pt x="859828" y="202793"/>
                </a:lnTo>
                <a:lnTo>
                  <a:pt x="861352" y="201269"/>
                </a:lnTo>
                <a:lnTo>
                  <a:pt x="914750" y="178396"/>
                </a:lnTo>
                <a:lnTo>
                  <a:pt x="850696" y="178396"/>
                </a:lnTo>
                <a:lnTo>
                  <a:pt x="854237" y="176872"/>
                </a:lnTo>
                <a:close/>
              </a:path>
              <a:path w="1471929" h="889000">
                <a:moveTo>
                  <a:pt x="1279347" y="10680"/>
                </a:moveTo>
                <a:lnTo>
                  <a:pt x="1253972" y="10680"/>
                </a:lnTo>
                <a:lnTo>
                  <a:pt x="1270723" y="25920"/>
                </a:lnTo>
                <a:lnTo>
                  <a:pt x="1246907" y="36122"/>
                </a:lnTo>
                <a:lnTo>
                  <a:pt x="1205280" y="186016"/>
                </a:lnTo>
                <a:lnTo>
                  <a:pt x="1203756" y="190588"/>
                </a:lnTo>
                <a:lnTo>
                  <a:pt x="1205280" y="193636"/>
                </a:lnTo>
                <a:lnTo>
                  <a:pt x="1208328" y="198221"/>
                </a:lnTo>
                <a:lnTo>
                  <a:pt x="1209840" y="201269"/>
                </a:lnTo>
                <a:lnTo>
                  <a:pt x="1214412" y="202793"/>
                </a:lnTo>
                <a:lnTo>
                  <a:pt x="1355940" y="202793"/>
                </a:lnTo>
                <a:lnTo>
                  <a:pt x="1365072" y="204317"/>
                </a:lnTo>
                <a:lnTo>
                  <a:pt x="1401597" y="219557"/>
                </a:lnTo>
                <a:lnTo>
                  <a:pt x="1428991" y="248526"/>
                </a:lnTo>
                <a:lnTo>
                  <a:pt x="1444205" y="283603"/>
                </a:lnTo>
                <a:lnTo>
                  <a:pt x="1445729" y="294271"/>
                </a:lnTo>
                <a:lnTo>
                  <a:pt x="1445729" y="773036"/>
                </a:lnTo>
                <a:lnTo>
                  <a:pt x="1433550" y="811149"/>
                </a:lnTo>
                <a:lnTo>
                  <a:pt x="1400073" y="846213"/>
                </a:lnTo>
                <a:lnTo>
                  <a:pt x="1363548" y="861466"/>
                </a:lnTo>
                <a:lnTo>
                  <a:pt x="1354416" y="862990"/>
                </a:lnTo>
                <a:lnTo>
                  <a:pt x="1420615" y="862990"/>
                </a:lnTo>
                <a:lnTo>
                  <a:pt x="1450289" y="832497"/>
                </a:lnTo>
                <a:lnTo>
                  <a:pt x="1468551" y="786752"/>
                </a:lnTo>
                <a:lnTo>
                  <a:pt x="1471599" y="760831"/>
                </a:lnTo>
                <a:lnTo>
                  <a:pt x="1471599" y="303415"/>
                </a:lnTo>
                <a:lnTo>
                  <a:pt x="1470075" y="291223"/>
                </a:lnTo>
                <a:lnTo>
                  <a:pt x="1468551" y="277495"/>
                </a:lnTo>
                <a:lnTo>
                  <a:pt x="1465516" y="265303"/>
                </a:lnTo>
                <a:lnTo>
                  <a:pt x="1460944" y="254635"/>
                </a:lnTo>
                <a:lnTo>
                  <a:pt x="1456385" y="242430"/>
                </a:lnTo>
                <a:lnTo>
                  <a:pt x="1448765" y="233286"/>
                </a:lnTo>
                <a:lnTo>
                  <a:pt x="1442681" y="222605"/>
                </a:lnTo>
                <a:lnTo>
                  <a:pt x="1433550" y="213461"/>
                </a:lnTo>
                <a:lnTo>
                  <a:pt x="1415287" y="198221"/>
                </a:lnTo>
                <a:lnTo>
                  <a:pt x="1407290" y="193636"/>
                </a:lnTo>
                <a:lnTo>
                  <a:pt x="1229626" y="193636"/>
                </a:lnTo>
                <a:lnTo>
                  <a:pt x="1217460" y="176872"/>
                </a:lnTo>
                <a:lnTo>
                  <a:pt x="1234243" y="176872"/>
                </a:lnTo>
                <a:lnTo>
                  <a:pt x="1278331" y="16776"/>
                </a:lnTo>
                <a:lnTo>
                  <a:pt x="1279855" y="12204"/>
                </a:lnTo>
                <a:lnTo>
                  <a:pt x="1279347" y="10680"/>
                </a:lnTo>
                <a:close/>
              </a:path>
              <a:path w="1471929" h="889000">
                <a:moveTo>
                  <a:pt x="1234243" y="176872"/>
                </a:moveTo>
                <a:lnTo>
                  <a:pt x="1217460" y="176872"/>
                </a:lnTo>
                <a:lnTo>
                  <a:pt x="1229626" y="193636"/>
                </a:lnTo>
                <a:lnTo>
                  <a:pt x="1234243" y="176872"/>
                </a:lnTo>
                <a:close/>
              </a:path>
              <a:path w="1471929" h="889000">
                <a:moveTo>
                  <a:pt x="1343761" y="176872"/>
                </a:moveTo>
                <a:lnTo>
                  <a:pt x="1234243" y="176872"/>
                </a:lnTo>
                <a:lnTo>
                  <a:pt x="1229626" y="193636"/>
                </a:lnTo>
                <a:lnTo>
                  <a:pt x="1407290" y="193636"/>
                </a:lnTo>
                <a:lnTo>
                  <a:pt x="1404632" y="192112"/>
                </a:lnTo>
                <a:lnTo>
                  <a:pt x="1357464" y="178396"/>
                </a:lnTo>
                <a:lnTo>
                  <a:pt x="1343761" y="176872"/>
                </a:lnTo>
                <a:close/>
              </a:path>
              <a:path w="1471929" h="889000">
                <a:moveTo>
                  <a:pt x="1270723" y="0"/>
                </a:moveTo>
                <a:lnTo>
                  <a:pt x="1266151" y="0"/>
                </a:lnTo>
                <a:lnTo>
                  <a:pt x="1261592" y="1524"/>
                </a:lnTo>
                <a:lnTo>
                  <a:pt x="850696" y="178396"/>
                </a:lnTo>
                <a:lnTo>
                  <a:pt x="856780" y="176872"/>
                </a:lnTo>
                <a:lnTo>
                  <a:pt x="918308" y="176872"/>
                </a:lnTo>
                <a:lnTo>
                  <a:pt x="1246907" y="36122"/>
                </a:lnTo>
                <a:lnTo>
                  <a:pt x="1253972" y="10680"/>
                </a:lnTo>
                <a:lnTo>
                  <a:pt x="1279347" y="10680"/>
                </a:lnTo>
                <a:lnTo>
                  <a:pt x="1278331" y="7632"/>
                </a:lnTo>
                <a:lnTo>
                  <a:pt x="1273759" y="4584"/>
                </a:lnTo>
                <a:lnTo>
                  <a:pt x="1270723" y="0"/>
                </a:lnTo>
                <a:close/>
              </a:path>
              <a:path w="1471929" h="889000">
                <a:moveTo>
                  <a:pt x="918308" y="176872"/>
                </a:moveTo>
                <a:lnTo>
                  <a:pt x="856780" y="176872"/>
                </a:lnTo>
                <a:lnTo>
                  <a:pt x="850696" y="178396"/>
                </a:lnTo>
                <a:lnTo>
                  <a:pt x="914750" y="178396"/>
                </a:lnTo>
                <a:lnTo>
                  <a:pt x="918308" y="176872"/>
                </a:lnTo>
                <a:close/>
              </a:path>
              <a:path w="1471929" h="889000">
                <a:moveTo>
                  <a:pt x="1253972" y="10680"/>
                </a:moveTo>
                <a:lnTo>
                  <a:pt x="1246907" y="36122"/>
                </a:lnTo>
                <a:lnTo>
                  <a:pt x="1270723" y="25920"/>
                </a:lnTo>
                <a:lnTo>
                  <a:pt x="1253972" y="1068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70861" y="5311018"/>
            <a:ext cx="1176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46B0A"/>
                </a:solidFill>
                <a:latin typeface="Tahoma"/>
                <a:cs typeface="Tahoma"/>
              </a:rPr>
              <a:t>-Câu lệnh  SELECT được tạo  ra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03137" y="2592975"/>
            <a:ext cx="217619" cy="321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01022" y="3158959"/>
            <a:ext cx="409826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9069" y="3884393"/>
            <a:ext cx="2078799" cy="474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25" y="3884393"/>
            <a:ext cx="209763" cy="17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8814" y="3884393"/>
            <a:ext cx="611711" cy="468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82363" y="3884393"/>
            <a:ext cx="581241" cy="4681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7316" y="3884393"/>
            <a:ext cx="221951" cy="4681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8824" y="3149493"/>
            <a:ext cx="5265496" cy="750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05061" y="6889970"/>
            <a:ext cx="135890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3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922109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9360" y="468895"/>
            <a:ext cx="8267525" cy="917213"/>
          </a:xfrm>
          <a:prstGeom prst="rect">
            <a:avLst/>
          </a:prstGeom>
        </p:spPr>
        <p:txBody>
          <a:bodyPr vert="horz" wrap="square" lIns="0" tIns="355130" rIns="0" bIns="0" rtlCol="0">
            <a:spAutoFit/>
          </a:bodyPr>
          <a:lstStyle/>
          <a:p>
            <a:pPr marL="3938588" marR="5080" indent="-3819525">
              <a:lnSpc>
                <a:spcPct val="100000"/>
              </a:lnSpc>
              <a:spcBef>
                <a:spcPts val="95"/>
              </a:spcBef>
            </a:pPr>
            <a:r>
              <a:rPr dirty="0"/>
              <a:t>Mã aspx </a:t>
            </a:r>
            <a:r>
              <a:rPr/>
              <a:t>của </a:t>
            </a:r>
            <a:r>
              <a:rPr smtClean="0"/>
              <a:t>điều </a:t>
            </a:r>
            <a:r>
              <a:rPr dirty="0"/>
              <a:t>khiển SqlDataSource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993100" y="1675620"/>
            <a:ext cx="8138160" cy="842538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3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Mã .aspx của  điều  khiển </a:t>
            </a:r>
            <a:r>
              <a:rPr sz="2400">
                <a:solidFill>
                  <a:srgbClr val="953634"/>
                </a:solidFill>
                <a:latin typeface="Tahoma"/>
                <a:cs typeface="Tahoma"/>
              </a:rPr>
              <a:t>SqlDataSource </a:t>
            </a:r>
            <a:r>
              <a:rPr sz="2400" smtClean="0">
                <a:solidFill>
                  <a:srgbClr val="953634"/>
                </a:solidFill>
                <a:latin typeface="Tahoma"/>
                <a:cs typeface="Tahoma"/>
              </a:rPr>
              <a:t>tự </a:t>
            </a: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sinh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390775" algn="l"/>
                <a:tab pos="489458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SqlDataSource	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="SqlDataSource1"	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runat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="server"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97755"/>
              </p:ext>
            </p:extLst>
          </p:nvPr>
        </p:nvGraphicFramePr>
        <p:xfrm>
          <a:off x="1004399" y="2531988"/>
          <a:ext cx="8362487" cy="135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9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84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65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976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115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12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1145">
                <a:tc gridSpan="3">
                  <a:txBody>
                    <a:bodyPr/>
                    <a:lstStyle/>
                    <a:p>
                      <a:pPr marL="457834" algn="l">
                        <a:lnSpc>
                          <a:spcPts val="2014"/>
                        </a:lnSpc>
                      </a:pPr>
                      <a:r>
                        <a:rPr sz="1800" spc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ConnectionString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="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2014"/>
                        </a:lnSpc>
                      </a:pPr>
                      <a:r>
                        <a:rPr sz="1800" spc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&lt;%$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70" algn="l">
                        <a:lnSpc>
                          <a:spcPts val="2039"/>
                        </a:lnSpc>
                        <a:tabLst/>
                      </a:pPr>
                      <a:r>
                        <a:rPr sz="1800" spc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ConnectionStrings:HalloweenConnectionString</a:t>
                      </a:r>
                      <a:r>
                        <a:rPr lang="en-US" sz="1800" spc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%&gt;"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1270" algn="l">
                        <a:lnSpc>
                          <a:spcPts val="2039"/>
                        </a:lnSpc>
                        <a:tabLst/>
                      </a:pPr>
                      <a:r>
                        <a:rPr sz="1800" spc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SelectCommand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="SELECT	[CategoryID],	[LongName]	FROM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9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 algn="l">
                        <a:lnSpc>
                          <a:spcPts val="2039"/>
                        </a:lnSpc>
                        <a:tabLst/>
                      </a:pPr>
                      <a:r>
                        <a:rPr sz="1800" spc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Categories]</a:t>
                      </a:r>
                      <a:r>
                        <a:rPr lang="en-US" sz="1800" spc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ORDER 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BY [LongName]"&gt;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1270" algn="l">
                        <a:lnSpc>
                          <a:spcPts val="1985"/>
                        </a:lnSpc>
                      </a:pPr>
                      <a:r>
                        <a:rPr sz="1800" spc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&lt;/</a:t>
                      </a:r>
                      <a:r>
                        <a:rPr sz="1800" spc="0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asp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0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SqlDataSource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44370" y="1411324"/>
            <a:ext cx="9155252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828832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219416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2960424"/>
            <a:ext cx="131827" cy="149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156" y="3696858"/>
            <a:ext cx="138105" cy="160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5506" y="1601592"/>
            <a:ext cx="7656094" cy="23425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cách liên kết datasource với điều khiển list</a:t>
            </a:r>
            <a:endParaRPr sz="24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Sửa trực tiếp các thuộc tính buộc dữ liệu trong chế độ</a:t>
            </a:r>
            <a:endParaRPr sz="22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Tahoma"/>
                <a:cs typeface="Tahoma"/>
              </a:rPr>
              <a:t>Source</a:t>
            </a:r>
            <a:endParaRPr sz="2200">
              <a:latin typeface="Tahoma"/>
              <a:cs typeface="Tahoma"/>
            </a:endParaRPr>
          </a:p>
          <a:p>
            <a:pPr marL="412750" marR="508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Sử dụng cửa sổ </a:t>
            </a:r>
            <a:r>
              <a:rPr sz="2200" b="1" dirty="0">
                <a:latin typeface="Tahoma"/>
                <a:cs typeface="Tahoma"/>
              </a:rPr>
              <a:t>Properties </a:t>
            </a:r>
            <a:r>
              <a:rPr sz="2200" dirty="0">
                <a:latin typeface="Tahoma"/>
                <a:cs typeface="Tahoma"/>
              </a:rPr>
              <a:t>của điều khiển để sửa các  thuộc tính buộc dữ liệu</a:t>
            </a:r>
            <a:endParaRPr sz="22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Sử dụng </a:t>
            </a:r>
            <a:r>
              <a:rPr sz="2200" b="1" dirty="0">
                <a:latin typeface="Tahoma"/>
                <a:cs typeface="Tahoma"/>
              </a:rPr>
              <a:t>Data Source Configuration Winzard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6723" y="383058"/>
            <a:ext cx="8410162" cy="878714"/>
          </a:xfrm>
          <a:prstGeom prst="rect">
            <a:avLst/>
          </a:prstGeom>
        </p:spPr>
        <p:txBody>
          <a:bodyPr vert="horz" wrap="square" lIns="0" tIns="317004" rIns="0" bIns="0" rtlCol="0">
            <a:spAutoFit/>
          </a:bodyPr>
          <a:lstStyle/>
          <a:p>
            <a:pPr marL="225425" marR="5080" indent="6350">
              <a:lnSpc>
                <a:spcPct val="100000"/>
              </a:lnSpc>
              <a:spcBef>
                <a:spcPts val="95"/>
              </a:spcBef>
            </a:pPr>
            <a:r>
              <a:rPr dirty="0"/>
              <a:t>Liên kết  datasource với điều khiển list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12" name="object 12"/>
          <p:cNvSpPr/>
          <p:nvPr/>
        </p:nvSpPr>
        <p:spPr>
          <a:xfrm>
            <a:off x="684818" y="5104168"/>
            <a:ext cx="4090644" cy="1430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92779" y="4875453"/>
            <a:ext cx="612140" cy="463550"/>
          </a:xfrm>
          <a:custGeom>
            <a:avLst/>
            <a:gdLst/>
            <a:ahLst/>
            <a:cxnLst/>
            <a:rect l="l" t="t" r="r" b="b"/>
            <a:pathLst>
              <a:path w="612139" h="463550">
                <a:moveTo>
                  <a:pt x="592305" y="16340"/>
                </a:moveTo>
                <a:lnTo>
                  <a:pt x="578470" y="17799"/>
                </a:lnTo>
                <a:lnTo>
                  <a:pt x="0" y="452843"/>
                </a:lnTo>
                <a:lnTo>
                  <a:pt x="7607" y="463511"/>
                </a:lnTo>
                <a:lnTo>
                  <a:pt x="587826" y="27152"/>
                </a:lnTo>
                <a:lnTo>
                  <a:pt x="592305" y="16340"/>
                </a:lnTo>
                <a:close/>
              </a:path>
              <a:path w="612139" h="463550">
                <a:moveTo>
                  <a:pt x="610486" y="3060"/>
                </a:moveTo>
                <a:lnTo>
                  <a:pt x="598068" y="3060"/>
                </a:lnTo>
                <a:lnTo>
                  <a:pt x="605675" y="13728"/>
                </a:lnTo>
                <a:lnTo>
                  <a:pt x="587826" y="27152"/>
                </a:lnTo>
                <a:lnTo>
                  <a:pt x="563067" y="86918"/>
                </a:lnTo>
                <a:lnTo>
                  <a:pt x="561543" y="89966"/>
                </a:lnTo>
                <a:lnTo>
                  <a:pt x="563067" y="94538"/>
                </a:lnTo>
                <a:lnTo>
                  <a:pt x="566115" y="96062"/>
                </a:lnTo>
                <a:lnTo>
                  <a:pt x="569150" y="96062"/>
                </a:lnTo>
                <a:lnTo>
                  <a:pt x="572198" y="94538"/>
                </a:lnTo>
                <a:lnTo>
                  <a:pt x="573722" y="91490"/>
                </a:lnTo>
                <a:lnTo>
                  <a:pt x="610486" y="3060"/>
                </a:lnTo>
                <a:close/>
              </a:path>
              <a:path w="612139" h="463550">
                <a:moveTo>
                  <a:pt x="600241" y="6108"/>
                </a:moveTo>
                <a:lnTo>
                  <a:pt x="596544" y="6108"/>
                </a:lnTo>
                <a:lnTo>
                  <a:pt x="602627" y="15252"/>
                </a:lnTo>
                <a:lnTo>
                  <a:pt x="592305" y="16340"/>
                </a:lnTo>
                <a:lnTo>
                  <a:pt x="587826" y="27152"/>
                </a:lnTo>
                <a:lnTo>
                  <a:pt x="605675" y="13728"/>
                </a:lnTo>
                <a:lnTo>
                  <a:pt x="600241" y="6108"/>
                </a:lnTo>
                <a:close/>
              </a:path>
              <a:path w="612139" h="463550">
                <a:moveTo>
                  <a:pt x="611758" y="0"/>
                </a:moveTo>
                <a:lnTo>
                  <a:pt x="514362" y="12204"/>
                </a:lnTo>
                <a:lnTo>
                  <a:pt x="511327" y="12204"/>
                </a:lnTo>
                <a:lnTo>
                  <a:pt x="508279" y="15252"/>
                </a:lnTo>
                <a:lnTo>
                  <a:pt x="508279" y="22872"/>
                </a:lnTo>
                <a:lnTo>
                  <a:pt x="512851" y="24396"/>
                </a:lnTo>
                <a:lnTo>
                  <a:pt x="515886" y="24396"/>
                </a:lnTo>
                <a:lnTo>
                  <a:pt x="578470" y="17799"/>
                </a:lnTo>
                <a:lnTo>
                  <a:pt x="598068" y="3060"/>
                </a:lnTo>
                <a:lnTo>
                  <a:pt x="610486" y="3060"/>
                </a:lnTo>
                <a:lnTo>
                  <a:pt x="611758" y="0"/>
                </a:lnTo>
                <a:close/>
              </a:path>
              <a:path w="612139" h="463550">
                <a:moveTo>
                  <a:pt x="598068" y="3060"/>
                </a:moveTo>
                <a:lnTo>
                  <a:pt x="578470" y="17799"/>
                </a:lnTo>
                <a:lnTo>
                  <a:pt x="592305" y="16340"/>
                </a:lnTo>
                <a:lnTo>
                  <a:pt x="596544" y="6108"/>
                </a:lnTo>
                <a:lnTo>
                  <a:pt x="600241" y="6108"/>
                </a:lnTo>
                <a:lnTo>
                  <a:pt x="598068" y="3060"/>
                </a:lnTo>
                <a:close/>
              </a:path>
              <a:path w="612139" h="463550">
                <a:moveTo>
                  <a:pt x="596544" y="6108"/>
                </a:moveTo>
                <a:lnTo>
                  <a:pt x="592305" y="16340"/>
                </a:lnTo>
                <a:lnTo>
                  <a:pt x="602627" y="15252"/>
                </a:lnTo>
                <a:lnTo>
                  <a:pt x="596544" y="6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19285" y="4217928"/>
            <a:ext cx="2767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har char="-"/>
              <a:tabLst>
                <a:tab pos="104139" algn="l"/>
              </a:tabLst>
            </a:pPr>
            <a:r>
              <a:rPr sz="1200" spc="-5" dirty="0">
                <a:solidFill>
                  <a:srgbClr val="E46B0A"/>
                </a:solidFill>
                <a:latin typeface="Arial"/>
                <a:cs typeface="Arial"/>
              </a:rPr>
              <a:t>Click </a:t>
            </a:r>
            <a:r>
              <a:rPr sz="1200" spc="-10" dirty="0">
                <a:solidFill>
                  <a:srgbClr val="E46B0A"/>
                </a:solidFill>
                <a:latin typeface="Arial"/>
                <a:cs typeface="Arial"/>
              </a:rPr>
              <a:t>vào </a:t>
            </a:r>
            <a:r>
              <a:rPr sz="1200" spc="-5" dirty="0">
                <a:solidFill>
                  <a:srgbClr val="E46B0A"/>
                </a:solidFill>
                <a:latin typeface="Arial"/>
                <a:cs typeface="Arial"/>
              </a:rPr>
              <a:t>đây 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để mở </a:t>
            </a:r>
            <a:r>
              <a:rPr sz="1200" b="1" spc="-5" dirty="0">
                <a:solidFill>
                  <a:srgbClr val="E46B0A"/>
                </a:solidFill>
                <a:latin typeface="Arial"/>
                <a:cs typeface="Arial"/>
              </a:rPr>
              <a:t>menu smart</a:t>
            </a:r>
            <a:r>
              <a:rPr sz="1200" b="1" spc="-70" dirty="0">
                <a:solidFill>
                  <a:srgbClr val="E46B0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46B0A"/>
                </a:solidFill>
                <a:latin typeface="Arial"/>
                <a:cs typeface="Arial"/>
              </a:rPr>
              <a:t>tag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04139" algn="l"/>
              </a:tabLst>
            </a:pPr>
            <a:r>
              <a:rPr sz="1200" spc="-5" dirty="0">
                <a:solidFill>
                  <a:srgbClr val="E46B0A"/>
                </a:solidFill>
                <a:latin typeface="Arial"/>
                <a:cs typeface="Arial"/>
              </a:rPr>
              <a:t>Chọn </a:t>
            </a:r>
            <a:r>
              <a:rPr sz="1200" b="1" spc="-5" dirty="0">
                <a:solidFill>
                  <a:srgbClr val="E46B0A"/>
                </a:solidFill>
                <a:latin typeface="Arial"/>
                <a:cs typeface="Arial"/>
              </a:rPr>
              <a:t>Chose Data Source 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để mở</a:t>
            </a:r>
            <a:r>
              <a:rPr sz="1200" spc="-90" dirty="0">
                <a:solidFill>
                  <a:srgbClr val="E46B0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46B0A"/>
                </a:solidFill>
                <a:latin typeface="Arial"/>
                <a:cs typeface="Arial"/>
              </a:rPr>
              <a:t>Data  Source Configuration</a:t>
            </a:r>
            <a:r>
              <a:rPr sz="1200" b="1" spc="-10" dirty="0">
                <a:solidFill>
                  <a:srgbClr val="E46B0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46B0A"/>
                </a:solidFill>
                <a:latin typeface="Arial"/>
                <a:cs typeface="Arial"/>
              </a:rPr>
              <a:t>Winzard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35090" y="4036872"/>
            <a:ext cx="3335820" cy="2602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856277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5506" y="1705087"/>
            <a:ext cx="65130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thuộc tính sử dụng để liên kết dữ liệu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9360" y="457200"/>
            <a:ext cx="8267525" cy="878714"/>
          </a:xfrm>
          <a:prstGeom prst="rect">
            <a:avLst/>
          </a:prstGeom>
        </p:spPr>
        <p:txBody>
          <a:bodyPr vert="horz" wrap="square" lIns="0" tIns="317004" rIns="0" bIns="0" rtlCol="0">
            <a:spAutoFit/>
          </a:bodyPr>
          <a:lstStyle/>
          <a:p>
            <a:pPr marL="3365500" marR="5080" indent="-3246438">
              <a:lnSpc>
                <a:spcPct val="100000"/>
              </a:lnSpc>
              <a:spcBef>
                <a:spcPts val="95"/>
              </a:spcBef>
            </a:pPr>
            <a:r>
              <a:rPr dirty="0"/>
              <a:t>Liên kết  datasource với điều khiển list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04934"/>
              </p:ext>
            </p:extLst>
          </p:nvPr>
        </p:nvGraphicFramePr>
        <p:xfrm>
          <a:off x="1363548" y="2201125"/>
          <a:ext cx="6087110" cy="1645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8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13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Thuộc tính</a:t>
                      </a:r>
                      <a:endParaRPr sz="1400" spc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Mô tả</a:t>
                      </a:r>
                      <a:endParaRPr sz="1400" spc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0" dirty="0">
                          <a:latin typeface="Tahoma"/>
                          <a:cs typeface="Tahoma"/>
                        </a:rPr>
                        <a:t>DataSourceID</a:t>
                      </a:r>
                      <a:endParaRPr sz="1400" spc="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0" dirty="0">
                          <a:latin typeface="Tahoma"/>
                          <a:cs typeface="Tahoma"/>
                        </a:rPr>
                        <a:t>ID của datasource</a:t>
                      </a:r>
                      <a:endParaRPr sz="1400" spc="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0" dirty="0">
                          <a:latin typeface="Tahoma"/>
                          <a:cs typeface="Tahoma"/>
                        </a:rPr>
                        <a:t>DataTextField</a:t>
                      </a:r>
                      <a:endParaRPr sz="1400" spc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0" dirty="0">
                          <a:latin typeface="Tahoma"/>
                          <a:cs typeface="Tahoma"/>
                        </a:rPr>
                        <a:t>Tên trường dữ liệu của data source hiển thị trên danh  sách</a:t>
                      </a:r>
                      <a:endParaRPr sz="1400" spc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0" dirty="0">
                          <a:latin typeface="Tahoma"/>
                          <a:cs typeface="Tahoma"/>
                        </a:rPr>
                        <a:t>DataValueField</a:t>
                      </a:r>
                      <a:endParaRPr sz="1400" spc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9937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0" dirty="0">
                          <a:latin typeface="Tahoma"/>
                          <a:cs typeface="Tahoma"/>
                        </a:rPr>
                        <a:t>Giá trị trả về khi trường dữ liệu tương ứng  (DataTextField) được chọn</a:t>
                      </a:r>
                      <a:endParaRPr sz="1400" spc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99360" y="4051853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7009" y="3900790"/>
            <a:ext cx="8226951" cy="2862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Ví dụ đoạn mã aspx của điều khiển drop-down list liên  kết tới datasource</a:t>
            </a:r>
            <a:endParaRPr sz="2400">
              <a:latin typeface="Tahoma"/>
              <a:cs typeface="Tahoma"/>
            </a:endParaRPr>
          </a:p>
          <a:p>
            <a:pPr marL="455295" marR="3947160" indent="-44323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dirty="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dirty="0">
                <a:solidFill>
                  <a:srgbClr val="800000"/>
                </a:solidFill>
                <a:latin typeface="Arial"/>
                <a:cs typeface="Arial"/>
              </a:rPr>
              <a:t>DropDownList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="ddlCategory" 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runat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="server" 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DataSourceID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600">
                <a:solidFill>
                  <a:srgbClr val="0000FF"/>
                </a:solidFill>
                <a:latin typeface="Arial"/>
                <a:cs typeface="Arial"/>
              </a:rPr>
              <a:t>SqlDataSource1</a:t>
            </a:r>
            <a:r>
              <a:rPr sz="1600" smtClean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endParaRPr lang="en-US" sz="160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468630" marR="5080">
              <a:lnSpc>
                <a:spcPct val="100000"/>
              </a:lnSpc>
              <a:spcBef>
                <a:spcPts val="95"/>
              </a:spcBef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DataTextField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lang="en-US" sz="1600" smtClean="0">
                <a:solidFill>
                  <a:srgbClr val="0000FF"/>
                </a:solidFill>
                <a:latin typeface="Arial"/>
                <a:cs typeface="Arial"/>
              </a:rPr>
              <a:t>LongName“</a:t>
            </a:r>
          </a:p>
          <a:p>
            <a:pPr marL="468630" marR="5080">
              <a:lnSpc>
                <a:spcPct val="100000"/>
              </a:lnSpc>
              <a:spcBef>
                <a:spcPts val="95"/>
              </a:spcBef>
            </a:pPr>
            <a:r>
              <a:rPr lang="en-US" sz="1600" smtClean="0">
                <a:solidFill>
                  <a:srgbClr val="FF0000"/>
                </a:solidFill>
                <a:latin typeface="Arial"/>
                <a:cs typeface="Arial"/>
              </a:rPr>
              <a:t>DataValueField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lang="en-US" sz="1600" smtClean="0">
                <a:solidFill>
                  <a:srgbClr val="0000FF"/>
                </a:solidFill>
                <a:latin typeface="Arial"/>
                <a:cs typeface="Arial"/>
              </a:rPr>
              <a:t>CategoryID“</a:t>
            </a:r>
          </a:p>
          <a:p>
            <a:pPr marL="468630" marR="5080">
              <a:lnSpc>
                <a:spcPct val="100000"/>
              </a:lnSpc>
              <a:spcBef>
                <a:spcPts val="95"/>
              </a:spcBef>
            </a:pPr>
            <a:r>
              <a:rPr lang="en-US" sz="160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AutoPostBack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="True"&gt;</a:t>
            </a:r>
            <a:endParaRPr lang="en-US"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lang="en-US" sz="1600">
                <a:solidFill>
                  <a:srgbClr val="800000"/>
                </a:solidFill>
                <a:latin typeface="Arial"/>
                <a:cs typeface="Arial"/>
              </a:rPr>
              <a:t>DropDownList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lang="en-US" sz="1600">
              <a:latin typeface="Arial"/>
              <a:cs typeface="Arial"/>
            </a:endParaRPr>
          </a:p>
          <a:p>
            <a:pPr marL="455295" marR="3947160" indent="-443230">
              <a:lnSpc>
                <a:spcPct val="100000"/>
              </a:lnSpc>
              <a:spcBef>
                <a:spcPts val="390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37856" y="4864566"/>
            <a:ext cx="3794324" cy="319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2084" y="5252059"/>
            <a:ext cx="246545" cy="233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6377" y="5512403"/>
            <a:ext cx="381382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67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Giá trị </a:t>
            </a:r>
            <a:r>
              <a:rPr sz="1400" spc="-5" dirty="0">
                <a:solidFill>
                  <a:srgbClr val="E46B0A"/>
                </a:solidFill>
                <a:latin typeface="Arial"/>
                <a:cs typeface="Arial"/>
              </a:rPr>
              <a:t>hiển </a:t>
            </a: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thị trên List </a:t>
            </a:r>
            <a:r>
              <a:rPr sz="1400" b="1" spc="-5" dirty="0">
                <a:solidFill>
                  <a:srgbClr val="00AF4F"/>
                </a:solidFill>
                <a:latin typeface="Arial"/>
                <a:cs typeface="Arial"/>
              </a:rPr>
              <a:t>Costumes </a:t>
            </a:r>
            <a:r>
              <a:rPr sz="1400" spc="-5" dirty="0">
                <a:solidFill>
                  <a:srgbClr val="E46B0A"/>
                </a:solidFill>
                <a:latin typeface="Arial"/>
                <a:cs typeface="Arial"/>
              </a:rPr>
              <a:t>tương  ứng với trường </a:t>
            </a:r>
            <a:r>
              <a:rPr sz="1400" b="1" spc="-10" dirty="0">
                <a:solidFill>
                  <a:srgbClr val="00AF4F"/>
                </a:solidFill>
                <a:latin typeface="Arial"/>
                <a:cs typeface="Arial"/>
              </a:rPr>
              <a:t>LongName </a:t>
            </a: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của </a:t>
            </a:r>
            <a:r>
              <a:rPr sz="1400" spc="-5" dirty="0">
                <a:solidFill>
                  <a:srgbClr val="E46B0A"/>
                </a:solidFill>
                <a:latin typeface="Arial"/>
                <a:cs typeface="Arial"/>
              </a:rPr>
              <a:t>nguồn</a:t>
            </a:r>
            <a:r>
              <a:rPr sz="1400" spc="-114" dirty="0">
                <a:solidFill>
                  <a:srgbClr val="E46B0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dữ  liệu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4F"/>
                </a:solidFill>
                <a:latin typeface="Arial"/>
                <a:cs typeface="Arial"/>
              </a:rPr>
              <a:t>Giá trị trả </a:t>
            </a:r>
            <a:r>
              <a:rPr sz="1400" b="1" spc="-10" dirty="0">
                <a:solidFill>
                  <a:srgbClr val="00AF4F"/>
                </a:solidFill>
                <a:latin typeface="Arial"/>
                <a:cs typeface="Arial"/>
              </a:rPr>
              <a:t>về </a:t>
            </a: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khi </a:t>
            </a:r>
            <a:r>
              <a:rPr sz="1400" b="1" spc="-5" dirty="0">
                <a:solidFill>
                  <a:srgbClr val="00AF4F"/>
                </a:solidFill>
                <a:latin typeface="Arial"/>
                <a:cs typeface="Arial"/>
              </a:rPr>
              <a:t>Cosumes được chọn</a:t>
            </a:r>
            <a:r>
              <a:rPr sz="1400" b="1" spc="-170" dirty="0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là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AF4F"/>
                </a:solidFill>
                <a:latin typeface="Arial"/>
                <a:cs typeface="Arial"/>
              </a:rPr>
              <a:t>CategoryID </a:t>
            </a:r>
            <a:r>
              <a:rPr sz="1400" spc="-5" dirty="0">
                <a:solidFill>
                  <a:srgbClr val="E46B0A"/>
                </a:solidFill>
                <a:latin typeface="Arial"/>
                <a:cs typeface="Arial"/>
              </a:rPr>
              <a:t>tương ứng với </a:t>
            </a:r>
            <a:r>
              <a:rPr sz="1400" spc="-5">
                <a:solidFill>
                  <a:srgbClr val="E46B0A"/>
                </a:solidFill>
                <a:latin typeface="Arial"/>
                <a:cs typeface="Arial"/>
              </a:rPr>
              <a:t>LongName</a:t>
            </a:r>
            <a:r>
              <a:rPr sz="1400" spc="-80">
                <a:solidFill>
                  <a:srgbClr val="E46B0A"/>
                </a:solidFill>
                <a:latin typeface="Arial"/>
                <a:cs typeface="Arial"/>
              </a:rPr>
              <a:t> </a:t>
            </a:r>
            <a:r>
              <a:rPr sz="1400" smtClean="0">
                <a:solidFill>
                  <a:srgbClr val="E46B0A"/>
                </a:solidFill>
                <a:latin typeface="Arial"/>
                <a:cs typeface="Arial"/>
              </a:rPr>
              <a:t>là</a:t>
            </a:r>
            <a:r>
              <a:rPr lang="en-US" sz="1400" smtClean="0">
                <a:solidFill>
                  <a:srgbClr val="E46B0A"/>
                </a:solidFill>
                <a:latin typeface="Arial"/>
                <a:cs typeface="Arial"/>
              </a:rPr>
              <a:t> Costumes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57021" y="3279089"/>
            <a:ext cx="7590826" cy="606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0314" y="3892026"/>
            <a:ext cx="1652656" cy="417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8457" y="3892026"/>
            <a:ext cx="1068281" cy="4117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0811" y="3898125"/>
            <a:ext cx="2127504" cy="411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3977" y="3898125"/>
            <a:ext cx="1037879" cy="411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1515" y="3898125"/>
            <a:ext cx="776035" cy="411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3534" y="3898125"/>
            <a:ext cx="191480" cy="411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8760" y="3884401"/>
            <a:ext cx="7393000" cy="335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7890" y="3269946"/>
            <a:ext cx="7609090" cy="657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627575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360" y="2803382"/>
            <a:ext cx="108658" cy="1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8018" y="823350"/>
            <a:ext cx="7842027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Điều khiển DataList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5174183" y="2207221"/>
            <a:ext cx="3956723" cy="1678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8102" y="3491026"/>
            <a:ext cx="3906520" cy="254635"/>
          </a:xfrm>
          <a:custGeom>
            <a:avLst/>
            <a:gdLst/>
            <a:ahLst/>
            <a:cxnLst/>
            <a:rect l="l" t="t" r="r" b="b"/>
            <a:pathLst>
              <a:path w="3906520" h="254635">
                <a:moveTo>
                  <a:pt x="3900411" y="0"/>
                </a:moveTo>
                <a:lnTo>
                  <a:pt x="6083" y="0"/>
                </a:lnTo>
                <a:lnTo>
                  <a:pt x="0" y="6095"/>
                </a:lnTo>
                <a:lnTo>
                  <a:pt x="0" y="248526"/>
                </a:lnTo>
                <a:lnTo>
                  <a:pt x="6083" y="254622"/>
                </a:lnTo>
                <a:lnTo>
                  <a:pt x="3900411" y="254622"/>
                </a:lnTo>
                <a:lnTo>
                  <a:pt x="3906507" y="248526"/>
                </a:lnTo>
                <a:lnTo>
                  <a:pt x="3906507" y="240906"/>
                </a:lnTo>
                <a:lnTo>
                  <a:pt x="25869" y="240906"/>
                </a:lnTo>
                <a:lnTo>
                  <a:pt x="12166" y="228701"/>
                </a:lnTo>
                <a:lnTo>
                  <a:pt x="25869" y="228701"/>
                </a:lnTo>
                <a:lnTo>
                  <a:pt x="25869" y="25920"/>
                </a:lnTo>
                <a:lnTo>
                  <a:pt x="12166" y="25920"/>
                </a:lnTo>
                <a:lnTo>
                  <a:pt x="25869" y="12191"/>
                </a:lnTo>
                <a:lnTo>
                  <a:pt x="3906507" y="12191"/>
                </a:lnTo>
                <a:lnTo>
                  <a:pt x="3906507" y="6095"/>
                </a:lnTo>
                <a:lnTo>
                  <a:pt x="3900411" y="0"/>
                </a:lnTo>
                <a:close/>
              </a:path>
              <a:path w="3906520" h="254635">
                <a:moveTo>
                  <a:pt x="25869" y="228701"/>
                </a:moveTo>
                <a:lnTo>
                  <a:pt x="12166" y="228701"/>
                </a:lnTo>
                <a:lnTo>
                  <a:pt x="25869" y="240906"/>
                </a:lnTo>
                <a:lnTo>
                  <a:pt x="25869" y="228701"/>
                </a:lnTo>
                <a:close/>
              </a:path>
              <a:path w="3906520" h="254635">
                <a:moveTo>
                  <a:pt x="3880637" y="228701"/>
                </a:moveTo>
                <a:lnTo>
                  <a:pt x="25869" y="228701"/>
                </a:lnTo>
                <a:lnTo>
                  <a:pt x="25869" y="240906"/>
                </a:lnTo>
                <a:lnTo>
                  <a:pt x="3880637" y="240906"/>
                </a:lnTo>
                <a:lnTo>
                  <a:pt x="3880637" y="228701"/>
                </a:lnTo>
                <a:close/>
              </a:path>
              <a:path w="3906520" h="254635">
                <a:moveTo>
                  <a:pt x="3880637" y="12191"/>
                </a:moveTo>
                <a:lnTo>
                  <a:pt x="3880637" y="240906"/>
                </a:lnTo>
                <a:lnTo>
                  <a:pt x="3892804" y="228701"/>
                </a:lnTo>
                <a:lnTo>
                  <a:pt x="3906507" y="228701"/>
                </a:lnTo>
                <a:lnTo>
                  <a:pt x="3906507" y="25920"/>
                </a:lnTo>
                <a:lnTo>
                  <a:pt x="3892804" y="25920"/>
                </a:lnTo>
                <a:lnTo>
                  <a:pt x="3880637" y="12191"/>
                </a:lnTo>
                <a:close/>
              </a:path>
              <a:path w="3906520" h="254635">
                <a:moveTo>
                  <a:pt x="3906507" y="228701"/>
                </a:moveTo>
                <a:lnTo>
                  <a:pt x="3892804" y="228701"/>
                </a:lnTo>
                <a:lnTo>
                  <a:pt x="3880637" y="240906"/>
                </a:lnTo>
                <a:lnTo>
                  <a:pt x="3906507" y="240906"/>
                </a:lnTo>
                <a:lnTo>
                  <a:pt x="3906507" y="228701"/>
                </a:lnTo>
                <a:close/>
              </a:path>
              <a:path w="3906520" h="254635">
                <a:moveTo>
                  <a:pt x="25869" y="12191"/>
                </a:moveTo>
                <a:lnTo>
                  <a:pt x="12166" y="25920"/>
                </a:lnTo>
                <a:lnTo>
                  <a:pt x="25869" y="25920"/>
                </a:lnTo>
                <a:lnTo>
                  <a:pt x="25869" y="12191"/>
                </a:lnTo>
                <a:close/>
              </a:path>
              <a:path w="3906520" h="254635">
                <a:moveTo>
                  <a:pt x="3880637" y="12191"/>
                </a:moveTo>
                <a:lnTo>
                  <a:pt x="25869" y="12191"/>
                </a:lnTo>
                <a:lnTo>
                  <a:pt x="25869" y="25920"/>
                </a:lnTo>
                <a:lnTo>
                  <a:pt x="3880637" y="25920"/>
                </a:lnTo>
                <a:lnTo>
                  <a:pt x="3880637" y="12191"/>
                </a:lnTo>
                <a:close/>
              </a:path>
              <a:path w="3906520" h="254635">
                <a:moveTo>
                  <a:pt x="3906507" y="12191"/>
                </a:moveTo>
                <a:lnTo>
                  <a:pt x="3880637" y="12191"/>
                </a:lnTo>
                <a:lnTo>
                  <a:pt x="3892804" y="25920"/>
                </a:lnTo>
                <a:lnTo>
                  <a:pt x="3906507" y="25920"/>
                </a:lnTo>
                <a:lnTo>
                  <a:pt x="3906507" y="1219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3738" y="1978520"/>
            <a:ext cx="487045" cy="1604010"/>
          </a:xfrm>
          <a:custGeom>
            <a:avLst/>
            <a:gdLst/>
            <a:ahLst/>
            <a:cxnLst/>
            <a:rect l="l" t="t" r="r" b="b"/>
            <a:pathLst>
              <a:path w="487045" h="1604010">
                <a:moveTo>
                  <a:pt x="32226" y="24284"/>
                </a:moveTo>
                <a:lnTo>
                  <a:pt x="28953" y="36748"/>
                </a:lnTo>
                <a:lnTo>
                  <a:pt x="474814" y="1603984"/>
                </a:lnTo>
                <a:lnTo>
                  <a:pt x="486981" y="1599412"/>
                </a:lnTo>
                <a:lnTo>
                  <a:pt x="41352" y="32993"/>
                </a:lnTo>
                <a:lnTo>
                  <a:pt x="32226" y="24284"/>
                </a:lnTo>
                <a:close/>
              </a:path>
              <a:path w="487045" h="1604010">
                <a:moveTo>
                  <a:pt x="24345" y="0"/>
                </a:moveTo>
                <a:lnTo>
                  <a:pt x="0" y="96050"/>
                </a:lnTo>
                <a:lnTo>
                  <a:pt x="0" y="100634"/>
                </a:lnTo>
                <a:lnTo>
                  <a:pt x="1524" y="103682"/>
                </a:lnTo>
                <a:lnTo>
                  <a:pt x="4572" y="105206"/>
                </a:lnTo>
                <a:lnTo>
                  <a:pt x="9131" y="105206"/>
                </a:lnTo>
                <a:lnTo>
                  <a:pt x="12179" y="103682"/>
                </a:lnTo>
                <a:lnTo>
                  <a:pt x="12179" y="100634"/>
                </a:lnTo>
                <a:lnTo>
                  <a:pt x="28953" y="36748"/>
                </a:lnTo>
                <a:lnTo>
                  <a:pt x="22834" y="15239"/>
                </a:lnTo>
                <a:lnTo>
                  <a:pt x="35001" y="10668"/>
                </a:lnTo>
                <a:lnTo>
                  <a:pt x="35468" y="10668"/>
                </a:lnTo>
                <a:lnTo>
                  <a:pt x="24345" y="0"/>
                </a:lnTo>
                <a:close/>
              </a:path>
              <a:path w="487045" h="1604010">
                <a:moveTo>
                  <a:pt x="35468" y="10668"/>
                </a:moveTo>
                <a:lnTo>
                  <a:pt x="35001" y="10668"/>
                </a:lnTo>
                <a:lnTo>
                  <a:pt x="41352" y="32993"/>
                </a:lnTo>
                <a:lnTo>
                  <a:pt x="88264" y="77762"/>
                </a:lnTo>
                <a:lnTo>
                  <a:pt x="89788" y="80810"/>
                </a:lnTo>
                <a:lnTo>
                  <a:pt x="94361" y="80810"/>
                </a:lnTo>
                <a:lnTo>
                  <a:pt x="98920" y="76238"/>
                </a:lnTo>
                <a:lnTo>
                  <a:pt x="98920" y="71653"/>
                </a:lnTo>
                <a:lnTo>
                  <a:pt x="95872" y="68605"/>
                </a:lnTo>
                <a:lnTo>
                  <a:pt x="35468" y="10668"/>
                </a:lnTo>
                <a:close/>
              </a:path>
              <a:path w="487045" h="1604010">
                <a:moveTo>
                  <a:pt x="35001" y="10668"/>
                </a:moveTo>
                <a:lnTo>
                  <a:pt x="22834" y="15239"/>
                </a:lnTo>
                <a:lnTo>
                  <a:pt x="28953" y="36748"/>
                </a:lnTo>
                <a:lnTo>
                  <a:pt x="32226" y="24284"/>
                </a:lnTo>
                <a:lnTo>
                  <a:pt x="24345" y="16763"/>
                </a:lnTo>
                <a:lnTo>
                  <a:pt x="35001" y="13716"/>
                </a:lnTo>
                <a:lnTo>
                  <a:pt x="35868" y="13716"/>
                </a:lnTo>
                <a:lnTo>
                  <a:pt x="35001" y="10668"/>
                </a:lnTo>
                <a:close/>
              </a:path>
              <a:path w="487045" h="1604010">
                <a:moveTo>
                  <a:pt x="35868" y="13716"/>
                </a:moveTo>
                <a:lnTo>
                  <a:pt x="35001" y="13716"/>
                </a:lnTo>
                <a:lnTo>
                  <a:pt x="32226" y="24284"/>
                </a:lnTo>
                <a:lnTo>
                  <a:pt x="41352" y="32993"/>
                </a:lnTo>
                <a:lnTo>
                  <a:pt x="35868" y="13716"/>
                </a:lnTo>
                <a:close/>
              </a:path>
              <a:path w="487045" h="1604010">
                <a:moveTo>
                  <a:pt x="35001" y="13716"/>
                </a:moveTo>
                <a:lnTo>
                  <a:pt x="24345" y="16763"/>
                </a:lnTo>
                <a:lnTo>
                  <a:pt x="32226" y="24284"/>
                </a:lnTo>
                <a:lnTo>
                  <a:pt x="35001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49825" y="1700511"/>
            <a:ext cx="1329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Arial"/>
                <a:cs typeface="Arial"/>
              </a:rPr>
              <a:t>HeaderTemplate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38102" y="3719728"/>
            <a:ext cx="3906520" cy="166370"/>
          </a:xfrm>
          <a:custGeom>
            <a:avLst/>
            <a:gdLst/>
            <a:ahLst/>
            <a:cxnLst/>
            <a:rect l="l" t="t" r="r" b="b"/>
            <a:pathLst>
              <a:path w="3906520" h="166370">
                <a:moveTo>
                  <a:pt x="3900411" y="0"/>
                </a:moveTo>
                <a:lnTo>
                  <a:pt x="6083" y="0"/>
                </a:lnTo>
                <a:lnTo>
                  <a:pt x="0" y="6096"/>
                </a:lnTo>
                <a:lnTo>
                  <a:pt x="0" y="166192"/>
                </a:lnTo>
                <a:lnTo>
                  <a:pt x="25869" y="166192"/>
                </a:lnTo>
                <a:lnTo>
                  <a:pt x="25869" y="25920"/>
                </a:lnTo>
                <a:lnTo>
                  <a:pt x="12166" y="25920"/>
                </a:lnTo>
                <a:lnTo>
                  <a:pt x="25869" y="12204"/>
                </a:lnTo>
                <a:lnTo>
                  <a:pt x="3906507" y="12204"/>
                </a:lnTo>
                <a:lnTo>
                  <a:pt x="3906507" y="6096"/>
                </a:lnTo>
                <a:lnTo>
                  <a:pt x="3900411" y="0"/>
                </a:lnTo>
                <a:close/>
              </a:path>
              <a:path w="3906520" h="166370">
                <a:moveTo>
                  <a:pt x="3880637" y="12204"/>
                </a:moveTo>
                <a:lnTo>
                  <a:pt x="3880637" y="166192"/>
                </a:lnTo>
                <a:lnTo>
                  <a:pt x="3906507" y="166192"/>
                </a:lnTo>
                <a:lnTo>
                  <a:pt x="3906507" y="25920"/>
                </a:lnTo>
                <a:lnTo>
                  <a:pt x="3892804" y="25920"/>
                </a:lnTo>
                <a:lnTo>
                  <a:pt x="3880637" y="12204"/>
                </a:lnTo>
                <a:close/>
              </a:path>
              <a:path w="3906520" h="166370">
                <a:moveTo>
                  <a:pt x="25869" y="12204"/>
                </a:moveTo>
                <a:lnTo>
                  <a:pt x="12166" y="25920"/>
                </a:lnTo>
                <a:lnTo>
                  <a:pt x="25869" y="25920"/>
                </a:lnTo>
                <a:lnTo>
                  <a:pt x="25869" y="12204"/>
                </a:lnTo>
                <a:close/>
              </a:path>
              <a:path w="3906520" h="166370">
                <a:moveTo>
                  <a:pt x="3880637" y="12204"/>
                </a:moveTo>
                <a:lnTo>
                  <a:pt x="25869" y="12204"/>
                </a:lnTo>
                <a:lnTo>
                  <a:pt x="25869" y="25920"/>
                </a:lnTo>
                <a:lnTo>
                  <a:pt x="3880637" y="25920"/>
                </a:lnTo>
                <a:lnTo>
                  <a:pt x="3880637" y="12204"/>
                </a:lnTo>
                <a:close/>
              </a:path>
              <a:path w="3906520" h="166370">
                <a:moveTo>
                  <a:pt x="3906507" y="12204"/>
                </a:moveTo>
                <a:lnTo>
                  <a:pt x="3880637" y="12204"/>
                </a:lnTo>
                <a:lnTo>
                  <a:pt x="3892804" y="25920"/>
                </a:lnTo>
                <a:lnTo>
                  <a:pt x="3906507" y="25920"/>
                </a:lnTo>
                <a:lnTo>
                  <a:pt x="3906507" y="122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9360" y="4335444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9360" y="5506422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7800" y="1524000"/>
            <a:ext cx="3373120" cy="5629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953634"/>
                </a:solidFill>
                <a:latin typeface="Tahoma"/>
                <a:cs typeface="Tahoma"/>
              </a:rPr>
              <a:t>Là điều khiển hỗ trợ  buộc dữ liệu thuộc nhóm  Data trên Toolbox</a:t>
            </a:r>
            <a:endParaRPr sz="2300">
              <a:latin typeface="Tahoma"/>
              <a:cs typeface="Tahoma"/>
            </a:endParaRPr>
          </a:p>
          <a:p>
            <a:pPr marL="12700" marR="185420">
              <a:lnSpc>
                <a:spcPct val="100000"/>
              </a:lnSpc>
              <a:spcBef>
                <a:spcPts val="580"/>
              </a:spcBef>
            </a:pPr>
            <a:r>
              <a:rPr sz="2300" dirty="0">
                <a:solidFill>
                  <a:srgbClr val="953634"/>
                </a:solidFill>
                <a:latin typeface="Tahoma"/>
                <a:cs typeface="Tahoma"/>
              </a:rPr>
              <a:t>Dùng để </a:t>
            </a:r>
            <a:r>
              <a:rPr sz="2300" b="1" dirty="0">
                <a:solidFill>
                  <a:srgbClr val="953634"/>
                </a:solidFill>
                <a:latin typeface="Tahoma"/>
                <a:cs typeface="Tahoma"/>
              </a:rPr>
              <a:t>trình bày dữ  liệu </a:t>
            </a:r>
            <a:r>
              <a:rPr sz="2300" dirty="0">
                <a:solidFill>
                  <a:srgbClr val="953634"/>
                </a:solidFill>
                <a:latin typeface="Tahoma"/>
                <a:cs typeface="Tahoma"/>
              </a:rPr>
              <a:t>được truy xuất </a:t>
            </a:r>
            <a:r>
              <a:rPr sz="2300" b="1" dirty="0">
                <a:solidFill>
                  <a:srgbClr val="953634"/>
                </a:solidFill>
                <a:latin typeface="Tahoma"/>
                <a:cs typeface="Tahoma"/>
              </a:rPr>
              <a:t>từ  một datasource dưới  dạng danh sách</a:t>
            </a:r>
            <a:endParaRPr sz="2300">
              <a:latin typeface="Tahoma"/>
              <a:cs typeface="Tahoma"/>
            </a:endParaRPr>
          </a:p>
          <a:p>
            <a:pPr marL="12700" marR="455930">
              <a:lnSpc>
                <a:spcPct val="100000"/>
              </a:lnSpc>
              <a:spcBef>
                <a:spcPts val="585"/>
              </a:spcBef>
            </a:pPr>
            <a:r>
              <a:rPr sz="2300" dirty="0">
                <a:solidFill>
                  <a:srgbClr val="953634"/>
                </a:solidFill>
                <a:latin typeface="Tahoma"/>
                <a:cs typeface="Tahoma"/>
              </a:rPr>
              <a:t>Hỗ trợ thao tác truy  xuất, cập nhật, thêm,  xóa CSDL</a:t>
            </a:r>
            <a:endParaRPr sz="2300">
              <a:latin typeface="Tahoma"/>
              <a:cs typeface="Tahoma"/>
            </a:endParaRPr>
          </a:p>
          <a:p>
            <a:pPr marL="12700" marR="66040">
              <a:spcBef>
                <a:spcPts val="580"/>
              </a:spcBef>
            </a:pPr>
            <a:r>
              <a:rPr sz="2300" dirty="0">
                <a:solidFill>
                  <a:srgbClr val="953634"/>
                </a:solidFill>
                <a:latin typeface="Tahoma"/>
                <a:cs typeface="Tahoma"/>
              </a:rPr>
              <a:t>Để định nghĩa các thông  tin hiển thị </a:t>
            </a:r>
            <a:r>
              <a:rPr sz="2300">
                <a:solidFill>
                  <a:srgbClr val="953634"/>
                </a:solidFill>
                <a:latin typeface="Tahoma"/>
                <a:cs typeface="Tahoma"/>
              </a:rPr>
              <a:t>trên </a:t>
            </a:r>
            <a:r>
              <a:rPr sz="2300" smtClean="0">
                <a:solidFill>
                  <a:srgbClr val="953634"/>
                </a:solidFill>
                <a:latin typeface="Tahoma"/>
                <a:cs typeface="Tahoma"/>
              </a:rPr>
              <a:t>một</a:t>
            </a:r>
            <a:r>
              <a:rPr lang="en-US" sz="2300" smtClean="0">
                <a:solidFill>
                  <a:srgbClr val="953634"/>
                </a:solidFill>
                <a:latin typeface="Tahoma"/>
                <a:cs typeface="Tahoma"/>
              </a:rPr>
              <a:t>  </a:t>
            </a:r>
            <a:r>
              <a:rPr lang="en-US" sz="2300">
                <a:solidFill>
                  <a:srgbClr val="953634"/>
                </a:solidFill>
                <a:latin typeface="Tahoma"/>
                <a:cs typeface="Tahoma"/>
              </a:rPr>
              <a:t>datalist, ta tạo ra </a:t>
            </a:r>
            <a:r>
              <a:rPr lang="en-US" sz="2300" smtClean="0">
                <a:solidFill>
                  <a:srgbClr val="953634"/>
                </a:solidFill>
                <a:latin typeface="Tahoma"/>
                <a:cs typeface="Tahoma"/>
              </a:rPr>
              <a:t>các </a:t>
            </a:r>
            <a:r>
              <a:rPr lang="en-US" sz="2300" b="1">
                <a:solidFill>
                  <a:srgbClr val="953634"/>
                </a:solidFill>
                <a:uFill>
                  <a:solidFill>
                    <a:srgbClr val="7E7E7E"/>
                  </a:solidFill>
                </a:uFill>
                <a:latin typeface="Tahoma"/>
                <a:cs typeface="Tahoma"/>
              </a:rPr>
              <a:t>Template </a:t>
            </a:r>
            <a:r>
              <a:rPr lang="en-US" sz="2300">
                <a:solidFill>
                  <a:srgbClr val="953634"/>
                </a:solidFill>
                <a:uFill>
                  <a:solidFill>
                    <a:srgbClr val="7E7E7E"/>
                  </a:solidFill>
                </a:uFill>
                <a:latin typeface="Tahoma"/>
                <a:cs typeface="Tahoma"/>
              </a:rPr>
              <a:t>cho datalist.</a:t>
            </a:r>
            <a:endParaRPr lang="en-US" sz="2300">
              <a:latin typeface="Tahoma"/>
              <a:cs typeface="Tahoma"/>
            </a:endParaRPr>
          </a:p>
          <a:p>
            <a:pPr marL="12700" marR="66040">
              <a:lnSpc>
                <a:spcPct val="100000"/>
              </a:lnSpc>
              <a:spcBef>
                <a:spcPts val="580"/>
              </a:spcBef>
            </a:pPr>
            <a:endParaRPr sz="23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74183" y="3884401"/>
            <a:ext cx="3956723" cy="1263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6377" y="5361464"/>
            <a:ext cx="3607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4F"/>
                </a:solidFill>
                <a:latin typeface="Arial"/>
                <a:cs typeface="Arial"/>
              </a:rPr>
              <a:t>Một ví dụ về</a:t>
            </a:r>
            <a:r>
              <a:rPr sz="1600" spc="5" dirty="0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AF4F"/>
                </a:solidFill>
                <a:latin typeface="Arial"/>
                <a:cs typeface="Arial"/>
              </a:rPr>
              <a:t>DataList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4F"/>
                </a:solidFill>
                <a:latin typeface="Arial"/>
                <a:cs typeface="Arial"/>
              </a:rPr>
              <a:t>Dữ liệu </a:t>
            </a:r>
            <a:r>
              <a:rPr sz="1600" spc="-10" dirty="0">
                <a:solidFill>
                  <a:srgbClr val="00AF4F"/>
                </a:solidFill>
                <a:latin typeface="Arial"/>
                <a:cs typeface="Arial"/>
              </a:rPr>
              <a:t>được </a:t>
            </a:r>
            <a:r>
              <a:rPr sz="1600" b="1" spc="-5" dirty="0">
                <a:solidFill>
                  <a:srgbClr val="00AF4F"/>
                </a:solidFill>
                <a:latin typeface="Arial"/>
                <a:cs typeface="Arial"/>
              </a:rPr>
              <a:t>hiển </a:t>
            </a:r>
            <a:r>
              <a:rPr sz="1600" b="1" spc="-10" dirty="0">
                <a:solidFill>
                  <a:srgbClr val="00AF4F"/>
                </a:solidFill>
                <a:latin typeface="Arial"/>
                <a:cs typeface="Arial"/>
              </a:rPr>
              <a:t>thị dưới dạng</a:t>
            </a:r>
            <a:r>
              <a:rPr sz="1600" b="1" spc="95" dirty="0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AF4F"/>
                </a:solidFill>
                <a:latin typeface="Arial"/>
                <a:cs typeface="Arial"/>
              </a:rPr>
              <a:t>bảng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17631" y="5177345"/>
            <a:ext cx="539115" cy="918210"/>
          </a:xfrm>
          <a:custGeom>
            <a:avLst/>
            <a:gdLst/>
            <a:ahLst/>
            <a:cxnLst/>
            <a:rect l="l" t="t" r="r" b="b"/>
            <a:pathLst>
              <a:path w="539114" h="918210">
                <a:moveTo>
                  <a:pt x="10655" y="812673"/>
                </a:moveTo>
                <a:lnTo>
                  <a:pt x="3048" y="812673"/>
                </a:lnTo>
                <a:lnTo>
                  <a:pt x="0" y="815721"/>
                </a:lnTo>
                <a:lnTo>
                  <a:pt x="0" y="917879"/>
                </a:lnTo>
                <a:lnTo>
                  <a:pt x="13548" y="910259"/>
                </a:lnTo>
                <a:lnTo>
                  <a:pt x="12179" y="910259"/>
                </a:lnTo>
                <a:lnTo>
                  <a:pt x="1524" y="904151"/>
                </a:lnTo>
                <a:lnTo>
                  <a:pt x="13703" y="883237"/>
                </a:lnTo>
                <a:lnTo>
                  <a:pt x="13703" y="815721"/>
                </a:lnTo>
                <a:lnTo>
                  <a:pt x="10655" y="812673"/>
                </a:lnTo>
                <a:close/>
              </a:path>
              <a:path w="539114" h="918210">
                <a:moveTo>
                  <a:pt x="13703" y="883237"/>
                </a:moveTo>
                <a:lnTo>
                  <a:pt x="1524" y="904151"/>
                </a:lnTo>
                <a:lnTo>
                  <a:pt x="12179" y="910259"/>
                </a:lnTo>
                <a:lnTo>
                  <a:pt x="13964" y="907199"/>
                </a:lnTo>
                <a:lnTo>
                  <a:pt x="13703" y="907199"/>
                </a:lnTo>
                <a:lnTo>
                  <a:pt x="4572" y="902627"/>
                </a:lnTo>
                <a:lnTo>
                  <a:pt x="13703" y="897321"/>
                </a:lnTo>
                <a:lnTo>
                  <a:pt x="13703" y="883237"/>
                </a:lnTo>
                <a:close/>
              </a:path>
              <a:path w="539114" h="918210">
                <a:moveTo>
                  <a:pt x="83705" y="856894"/>
                </a:moveTo>
                <a:lnTo>
                  <a:pt x="80657" y="858418"/>
                </a:lnTo>
                <a:lnTo>
                  <a:pt x="22815" y="892026"/>
                </a:lnTo>
                <a:lnTo>
                  <a:pt x="12179" y="910259"/>
                </a:lnTo>
                <a:lnTo>
                  <a:pt x="13548" y="910259"/>
                </a:lnTo>
                <a:lnTo>
                  <a:pt x="86753" y="869086"/>
                </a:lnTo>
                <a:lnTo>
                  <a:pt x="89788" y="867562"/>
                </a:lnTo>
                <a:lnTo>
                  <a:pt x="91312" y="864514"/>
                </a:lnTo>
                <a:lnTo>
                  <a:pt x="88264" y="858418"/>
                </a:lnTo>
                <a:lnTo>
                  <a:pt x="83705" y="856894"/>
                </a:lnTo>
                <a:close/>
              </a:path>
              <a:path w="539114" h="918210">
                <a:moveTo>
                  <a:pt x="13703" y="897321"/>
                </a:moveTo>
                <a:lnTo>
                  <a:pt x="4572" y="902627"/>
                </a:lnTo>
                <a:lnTo>
                  <a:pt x="13703" y="907199"/>
                </a:lnTo>
                <a:lnTo>
                  <a:pt x="13703" y="897321"/>
                </a:lnTo>
                <a:close/>
              </a:path>
              <a:path w="539114" h="918210">
                <a:moveTo>
                  <a:pt x="22815" y="892026"/>
                </a:moveTo>
                <a:lnTo>
                  <a:pt x="13703" y="897321"/>
                </a:lnTo>
                <a:lnTo>
                  <a:pt x="13703" y="907199"/>
                </a:lnTo>
                <a:lnTo>
                  <a:pt x="13964" y="907199"/>
                </a:lnTo>
                <a:lnTo>
                  <a:pt x="22815" y="892026"/>
                </a:lnTo>
                <a:close/>
              </a:path>
              <a:path w="539114" h="918210">
                <a:moveTo>
                  <a:pt x="528078" y="0"/>
                </a:moveTo>
                <a:lnTo>
                  <a:pt x="13703" y="883237"/>
                </a:lnTo>
                <a:lnTo>
                  <a:pt x="13703" y="897321"/>
                </a:lnTo>
                <a:lnTo>
                  <a:pt x="22815" y="892026"/>
                </a:lnTo>
                <a:lnTo>
                  <a:pt x="538734" y="7632"/>
                </a:lnTo>
                <a:lnTo>
                  <a:pt x="5280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69371" y="6274758"/>
            <a:ext cx="1092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Arial"/>
                <a:cs typeface="Arial"/>
              </a:rPr>
              <a:t>ItemTemplate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38102" y="3884401"/>
            <a:ext cx="3906520" cy="1310005"/>
          </a:xfrm>
          <a:custGeom>
            <a:avLst/>
            <a:gdLst/>
            <a:ahLst/>
            <a:cxnLst/>
            <a:rect l="l" t="t" r="r" b="b"/>
            <a:pathLst>
              <a:path w="3906520" h="1310004">
                <a:moveTo>
                  <a:pt x="25869" y="0"/>
                </a:moveTo>
                <a:lnTo>
                  <a:pt x="0" y="0"/>
                </a:lnTo>
                <a:lnTo>
                  <a:pt x="0" y="1303624"/>
                </a:lnTo>
                <a:lnTo>
                  <a:pt x="6083" y="1309720"/>
                </a:lnTo>
                <a:lnTo>
                  <a:pt x="3900411" y="1309720"/>
                </a:lnTo>
                <a:lnTo>
                  <a:pt x="3906507" y="1303624"/>
                </a:lnTo>
                <a:lnTo>
                  <a:pt x="3906507" y="1296004"/>
                </a:lnTo>
                <a:lnTo>
                  <a:pt x="25869" y="1296004"/>
                </a:lnTo>
                <a:lnTo>
                  <a:pt x="12166" y="1283799"/>
                </a:lnTo>
                <a:lnTo>
                  <a:pt x="25869" y="1283799"/>
                </a:lnTo>
                <a:lnTo>
                  <a:pt x="25869" y="0"/>
                </a:lnTo>
                <a:close/>
              </a:path>
              <a:path w="3906520" h="1310004">
                <a:moveTo>
                  <a:pt x="25869" y="1283799"/>
                </a:moveTo>
                <a:lnTo>
                  <a:pt x="12166" y="1283799"/>
                </a:lnTo>
                <a:lnTo>
                  <a:pt x="25869" y="1296004"/>
                </a:lnTo>
                <a:lnTo>
                  <a:pt x="25869" y="1283799"/>
                </a:lnTo>
                <a:close/>
              </a:path>
              <a:path w="3906520" h="1310004">
                <a:moveTo>
                  <a:pt x="3880637" y="1283799"/>
                </a:moveTo>
                <a:lnTo>
                  <a:pt x="25869" y="1283799"/>
                </a:lnTo>
                <a:lnTo>
                  <a:pt x="25869" y="1296004"/>
                </a:lnTo>
                <a:lnTo>
                  <a:pt x="3880637" y="1296004"/>
                </a:lnTo>
                <a:lnTo>
                  <a:pt x="3880637" y="1283799"/>
                </a:lnTo>
                <a:close/>
              </a:path>
              <a:path w="3906520" h="1310004">
                <a:moveTo>
                  <a:pt x="3906507" y="0"/>
                </a:moveTo>
                <a:lnTo>
                  <a:pt x="3880637" y="0"/>
                </a:lnTo>
                <a:lnTo>
                  <a:pt x="3880637" y="1296004"/>
                </a:lnTo>
                <a:lnTo>
                  <a:pt x="3892804" y="1283799"/>
                </a:lnTo>
                <a:lnTo>
                  <a:pt x="3906507" y="1283799"/>
                </a:lnTo>
                <a:lnTo>
                  <a:pt x="3906507" y="0"/>
                </a:lnTo>
                <a:close/>
              </a:path>
              <a:path w="3906520" h="1310004">
                <a:moveTo>
                  <a:pt x="3906507" y="1283799"/>
                </a:moveTo>
                <a:lnTo>
                  <a:pt x="3892804" y="1283799"/>
                </a:lnTo>
                <a:lnTo>
                  <a:pt x="3880637" y="1296004"/>
                </a:lnTo>
                <a:lnTo>
                  <a:pt x="3906507" y="1296004"/>
                </a:lnTo>
                <a:lnTo>
                  <a:pt x="3906507" y="12837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3672" y="1922109"/>
            <a:ext cx="110875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3327" y="1781326"/>
            <a:ext cx="6589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loại template của điều khiển DataList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3327" y="795837"/>
            <a:ext cx="7867683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Template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900390" y="4855259"/>
            <a:ext cx="8243570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marR="8947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Bạn có thể tạo nhiều template cho một DataList. </a:t>
            </a:r>
            <a:r>
              <a:rPr sz="2400">
                <a:solidFill>
                  <a:srgbClr val="953634"/>
                </a:solidFill>
                <a:latin typeface="Tahoma"/>
                <a:cs typeface="Tahoma"/>
              </a:rPr>
              <a:t>Hai </a:t>
            </a:r>
            <a:r>
              <a:rPr sz="2400" smtClean="0">
                <a:solidFill>
                  <a:srgbClr val="953634"/>
                </a:solidFill>
                <a:latin typeface="Tahoma"/>
                <a:cs typeface="Tahoma"/>
              </a:rPr>
              <a:t>Template </a:t>
            </a: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thường sử dụng là HeaderTemplate và  ItemTemplate.</a:t>
            </a:r>
            <a:endParaRPr sz="2400">
              <a:latin typeface="Tahoma"/>
              <a:cs typeface="Tahoma"/>
            </a:endParaRPr>
          </a:p>
          <a:p>
            <a:pPr marL="29527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Visual Studio cung cấp giao diện thiết kế để định nghĩa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5275" algn="l"/>
                <a:tab pos="8230234" algn="l"/>
              </a:tabLst>
            </a:pPr>
            <a:r>
              <a:rPr sz="2400" dirty="0">
                <a:solidFill>
                  <a:srgbClr val="953634"/>
                </a:solidFill>
                <a:uFill>
                  <a:solidFill>
                    <a:srgbClr val="7E7E7E"/>
                  </a:solidFill>
                </a:uFill>
                <a:latin typeface="Tahoma"/>
                <a:cs typeface="Tahoma"/>
              </a:rPr>
              <a:t> 	giao diện cho các Template.</a:t>
            </a:r>
            <a:r>
              <a:rPr sz="2400" spc="-30" dirty="0">
                <a:solidFill>
                  <a:srgbClr val="953634"/>
                </a:solidFill>
                <a:uFill>
                  <a:solidFill>
                    <a:srgbClr val="7E7E7E"/>
                  </a:solidFill>
                </a:uFill>
                <a:latin typeface="Tahoma"/>
                <a:cs typeface="Tahoma"/>
              </a:rPr>
              <a:t>	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1445"/>
              </p:ext>
            </p:extLst>
          </p:nvPr>
        </p:nvGraphicFramePr>
        <p:xfrm>
          <a:off x="1363548" y="2201125"/>
          <a:ext cx="7228205" cy="243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007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Template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Mô tả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0" dirty="0">
                          <a:latin typeface="Trebuchet MS"/>
                          <a:cs typeface="Trebuchet MS"/>
                        </a:rPr>
                        <a:t>HeaderTemplate</a:t>
                      </a:r>
                      <a:endParaRPr sz="1800" spc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2321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914400" algn="l"/>
                        </a:tabLst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Hiển thị	tiêu đề cho datalist trước phần tử đầu  tiên của datasource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0" dirty="0">
                          <a:latin typeface="Trebuchet MS"/>
                          <a:cs typeface="Trebuchet MS"/>
                        </a:rPr>
                        <a:t>FooterTemplate</a:t>
                      </a:r>
                      <a:endParaRPr sz="1800" spc="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Hiển thị sau phần tử cuối cùng của datasource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0" dirty="0">
                          <a:latin typeface="Trebuchet MS"/>
                          <a:cs typeface="Trebuchet MS"/>
                        </a:rPr>
                        <a:t>ItemTemplate</a:t>
                      </a:r>
                      <a:endParaRPr sz="1800" spc="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Hiển thị các phần tử của datasource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0" dirty="0">
                          <a:latin typeface="Trebuchet MS"/>
                          <a:cs typeface="Trebuchet MS"/>
                        </a:rPr>
                        <a:t>AlternatingItemTemplate</a:t>
                      </a:r>
                      <a:endParaRPr sz="1800" spc="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Hiển thị cho các phần tử luân phiên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0" dirty="0">
                          <a:latin typeface="Trebuchet MS"/>
                          <a:cs typeface="Trebuchet MS"/>
                        </a:rPr>
                        <a:t>SeparatorTemplate</a:t>
                      </a:r>
                      <a:endParaRPr sz="1800" spc="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0" dirty="0">
                          <a:latin typeface="Tahoma"/>
                          <a:cs typeface="Tahoma"/>
                        </a:rPr>
                        <a:t>Hiển thị gữa các phần tử</a:t>
                      </a:r>
                      <a:endParaRPr sz="1600" spc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43672" y="4995915"/>
            <a:ext cx="110875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3672" y="6166891"/>
            <a:ext cx="110875" cy="13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627575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360" y="2437457"/>
            <a:ext cx="108658" cy="1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2827784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156" y="3568779"/>
            <a:ext cx="131827" cy="149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9360" y="732046"/>
            <a:ext cx="7952755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Smart Tag Menu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1519156" y="4300641"/>
            <a:ext cx="138105" cy="160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5506" y="1476386"/>
            <a:ext cx="7666990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53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Cung cấp các chức năng để làm việc với DataList </a:t>
            </a:r>
            <a:r>
              <a:rPr sz="2400">
                <a:solidFill>
                  <a:srgbClr val="953634"/>
                </a:solidFill>
                <a:latin typeface="Tahoma"/>
                <a:cs typeface="Tahoma"/>
              </a:rPr>
              <a:t>sử </a:t>
            </a:r>
            <a:r>
              <a:rPr sz="2400" smtClean="0">
                <a:solidFill>
                  <a:srgbClr val="953634"/>
                </a:solidFill>
                <a:latin typeface="Tahoma"/>
                <a:cs typeface="Tahoma"/>
              </a:rPr>
              <a:t>dụng </a:t>
            </a: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giao diện thiết kế đồ họa.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chức năng quan trọng</a:t>
            </a:r>
            <a:endParaRPr sz="2400">
              <a:latin typeface="Tahoma"/>
              <a:cs typeface="Tahoma"/>
            </a:endParaRPr>
          </a:p>
          <a:p>
            <a:pPr marL="412750" marR="499745">
              <a:lnSpc>
                <a:spcPct val="100000"/>
              </a:lnSpc>
              <a:spcBef>
                <a:spcPts val="525"/>
              </a:spcBef>
            </a:pPr>
            <a:r>
              <a:rPr sz="2200" smtClean="0">
                <a:latin typeface="Tahoma"/>
                <a:cs typeface="Tahoma"/>
              </a:rPr>
              <a:t>Chose </a:t>
            </a:r>
            <a:r>
              <a:rPr sz="2200" dirty="0">
                <a:latin typeface="Tahoma"/>
                <a:cs typeface="Tahoma"/>
              </a:rPr>
              <a:t>Data Source: Cấu hình datasource hoặc tạo </a:t>
            </a:r>
            <a:r>
              <a:rPr sz="2200">
                <a:latin typeface="Tahoma"/>
                <a:cs typeface="Tahoma"/>
              </a:rPr>
              <a:t>một </a:t>
            </a:r>
            <a:r>
              <a:rPr sz="2200" smtClean="0">
                <a:latin typeface="Tahoma"/>
                <a:cs typeface="Tahoma"/>
              </a:rPr>
              <a:t>datasource </a:t>
            </a:r>
            <a:r>
              <a:rPr sz="2200" dirty="0">
                <a:latin typeface="Tahoma"/>
                <a:cs typeface="Tahoma"/>
              </a:rPr>
              <a:t>mới cho DataList</a:t>
            </a:r>
            <a:endParaRPr sz="2200">
              <a:latin typeface="Tahoma"/>
              <a:cs typeface="Tahoma"/>
            </a:endParaRPr>
          </a:p>
          <a:p>
            <a:pPr marL="412750" marR="508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Configure Data Source: Cấu hình/Sửa cấu hình </a:t>
            </a:r>
            <a:r>
              <a:rPr sz="2200">
                <a:latin typeface="Tahoma"/>
                <a:cs typeface="Tahoma"/>
              </a:rPr>
              <a:t>DataSource </a:t>
            </a:r>
            <a:r>
              <a:rPr sz="2200" smtClean="0">
                <a:latin typeface="Tahoma"/>
                <a:cs typeface="Tahoma"/>
              </a:rPr>
              <a:t>(</a:t>
            </a:r>
            <a:r>
              <a:rPr sz="2200" dirty="0">
                <a:latin typeface="Tahoma"/>
                <a:cs typeface="Tahoma"/>
              </a:rPr>
              <a:t>cấu hình câu lệnh Select, Update…)</a:t>
            </a:r>
            <a:endParaRPr sz="2200">
              <a:latin typeface="Tahoma"/>
              <a:cs typeface="Tahoma"/>
            </a:endParaRPr>
          </a:p>
          <a:p>
            <a:pPr marL="412750" marR="54292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Refresh schema: Làm mới schema CSDL. Sử dụng </a:t>
            </a:r>
            <a:r>
              <a:rPr sz="2200">
                <a:latin typeface="Tahoma"/>
                <a:cs typeface="Tahoma"/>
              </a:rPr>
              <a:t>nếu </a:t>
            </a:r>
            <a:r>
              <a:rPr sz="2200" smtClean="0">
                <a:latin typeface="Tahoma"/>
                <a:cs typeface="Tahoma"/>
              </a:rPr>
              <a:t>Schema </a:t>
            </a:r>
            <a:r>
              <a:rPr sz="2200" dirty="0">
                <a:latin typeface="Tahoma"/>
                <a:cs typeface="Tahoma"/>
              </a:rPr>
              <a:t>không hiển thị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19156" y="5041648"/>
            <a:ext cx="138105" cy="1600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8447" y="4941011"/>
            <a:ext cx="61525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200" spc="-5" dirty="0">
                <a:latin typeface="Tahoma"/>
                <a:cs typeface="Tahoma"/>
              </a:rPr>
              <a:t>Edit </a:t>
            </a:r>
            <a:r>
              <a:rPr sz="2200" spc="-30" dirty="0">
                <a:latin typeface="Tahoma"/>
                <a:cs typeface="Tahoma"/>
              </a:rPr>
              <a:t>Templates: </a:t>
            </a:r>
            <a:r>
              <a:rPr sz="2200" spc="-355" dirty="0">
                <a:latin typeface="Tahoma"/>
                <a:cs typeface="Tahoma"/>
              </a:rPr>
              <a:t>Tạo </a:t>
            </a:r>
            <a:r>
              <a:rPr sz="2200" spc="-10" dirty="0">
                <a:latin typeface="Tahoma"/>
                <a:cs typeface="Tahoma"/>
              </a:rPr>
              <a:t>và </a:t>
            </a:r>
            <a:r>
              <a:rPr sz="2200" spc="-295" dirty="0">
                <a:latin typeface="Tahoma"/>
                <a:cs typeface="Tahoma"/>
              </a:rPr>
              <a:t>sửa </a:t>
            </a:r>
            <a:r>
              <a:rPr sz="2200" spc="-35" dirty="0">
                <a:latin typeface="Tahoma"/>
                <a:cs typeface="Tahoma"/>
              </a:rPr>
              <a:t>Template </a:t>
            </a:r>
            <a:r>
              <a:rPr sz="2200" spc="-10" dirty="0">
                <a:latin typeface="Tahoma"/>
                <a:cs typeface="Tahoma"/>
              </a:rPr>
              <a:t>cho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DataList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3545" y="4875462"/>
            <a:ext cx="7455382" cy="179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313693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708848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3106801"/>
            <a:ext cx="131827" cy="164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156" y="3513902"/>
            <a:ext cx="138105" cy="160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9360" y="804719"/>
            <a:ext cx="7949415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Làm việc với DataList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1519156" y="3916417"/>
            <a:ext cx="131827" cy="1495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5506" y="2089182"/>
            <a:ext cx="6665494" cy="20896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bước làm việc với DataList</a:t>
            </a:r>
            <a:endParaRPr sz="2400">
              <a:latin typeface="Tahoma"/>
              <a:cs typeface="Tahoma"/>
            </a:endParaRPr>
          </a:p>
          <a:p>
            <a:pPr marL="412750" marR="801370">
              <a:lnSpc>
                <a:spcPts val="3170"/>
              </a:lnSpc>
              <a:spcBef>
                <a:spcPts val="190"/>
              </a:spcBef>
            </a:pPr>
            <a:r>
              <a:rPr sz="2200" dirty="0">
                <a:latin typeface="Tahoma"/>
                <a:cs typeface="Tahoma"/>
              </a:rPr>
              <a:t>Thêm điều khiển DataList vào WebForm  Tạo và cấu hình DataSource cho DataList  Thêm định nghĩa các Template cho DataList</a:t>
            </a:r>
            <a:endParaRPr sz="22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335"/>
              </a:spcBef>
            </a:pPr>
            <a:r>
              <a:rPr sz="2200" dirty="0">
                <a:latin typeface="Tahoma"/>
                <a:cs typeface="Tahoma"/>
              </a:rPr>
              <a:t>Buộc dữ liệu cho các điều khiển trên các Template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3672" y="1922109"/>
            <a:ext cx="110875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672" y="3459010"/>
            <a:ext cx="110875" cy="13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6378" y="3879315"/>
            <a:ext cx="71742" cy="6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2545" y="267337"/>
            <a:ext cx="7869347" cy="1129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8">
              <a:lnSpc>
                <a:spcPct val="100000"/>
              </a:lnSpc>
              <a:spcBef>
                <a:spcPts val="95"/>
              </a:spcBef>
            </a:pPr>
            <a:r>
              <a:rPr smtClean="0"/>
              <a:t>Demo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Sử </a:t>
            </a:r>
            <a:r>
              <a:rPr dirty="0"/>
              <a:t>dụng DataList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363665" y="3884401"/>
            <a:ext cx="141413" cy="1358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3665" y="4264050"/>
            <a:ext cx="141413" cy="164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7996" y="4671146"/>
            <a:ext cx="101447" cy="1083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3665" y="5338968"/>
            <a:ext cx="141413" cy="153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3665" y="5741494"/>
            <a:ext cx="141413" cy="153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3327" y="1781326"/>
            <a:ext cx="5436235" cy="454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Thêm điều khiển DataList cho ứng dụng  ProductList. DataList này hiển thị danh  sách sản phẩm của danh mục sản phẩm  được chọn.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Nội dung demo</a:t>
            </a:r>
            <a:endParaRPr sz="24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Thêm điều khiển DataList</a:t>
            </a:r>
            <a:endParaRPr sz="22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Cấu hình DataSource cho DataList</a:t>
            </a:r>
            <a:endParaRPr sz="2200">
              <a:latin typeface="Tahoma"/>
              <a:cs typeface="Tahoma"/>
            </a:endParaRPr>
          </a:p>
          <a:p>
            <a:pPr marL="811530" marR="6223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ahoma"/>
                <a:cs typeface="Tahoma"/>
              </a:rPr>
              <a:t>Cấu hình câu lệnh SELECT có chứa tham  số</a:t>
            </a:r>
            <a:endParaRPr sz="20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Định nghĩa Template cho DataList</a:t>
            </a:r>
            <a:endParaRPr sz="2200">
              <a:latin typeface="Tahoma"/>
              <a:cs typeface="Tahoma"/>
            </a:endParaRPr>
          </a:p>
          <a:p>
            <a:pPr marL="412750" marR="53149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Buộc dữ liệu cho các điều khiển trên  ItemTemplate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95999" y="2588412"/>
            <a:ext cx="2655570" cy="2128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3090" y="304800"/>
            <a:ext cx="8139559" cy="1129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00000"/>
              </a:lnSpc>
              <a:spcBef>
                <a:spcPts val="95"/>
              </a:spcBef>
            </a:pPr>
            <a:r>
              <a:rPr smtClean="0"/>
              <a:t>Demo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Cấu </a:t>
            </a:r>
            <a:r>
              <a:rPr dirty="0"/>
              <a:t>hình DataSource cho DataList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836999" y="2283460"/>
            <a:ext cx="2739269" cy="160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5095" y="2512174"/>
            <a:ext cx="2917309" cy="1373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5366" y="2489293"/>
            <a:ext cx="560031" cy="564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41728" y="2893339"/>
            <a:ext cx="608965" cy="610235"/>
          </a:xfrm>
          <a:custGeom>
            <a:avLst/>
            <a:gdLst/>
            <a:ahLst/>
            <a:cxnLst/>
            <a:rect l="l" t="t" r="r" b="b"/>
            <a:pathLst>
              <a:path w="608965" h="610235">
                <a:moveTo>
                  <a:pt x="304355" y="0"/>
                </a:moveTo>
                <a:lnTo>
                  <a:pt x="255155" y="4009"/>
                </a:lnTo>
                <a:lnTo>
                  <a:pt x="208421" y="15612"/>
                </a:lnTo>
                <a:lnTo>
                  <a:pt x="164791" y="34168"/>
                </a:lnTo>
                <a:lnTo>
                  <a:pt x="124906" y="59036"/>
                </a:lnTo>
                <a:lnTo>
                  <a:pt x="89403" y="89576"/>
                </a:lnTo>
                <a:lnTo>
                  <a:pt x="58922" y="125147"/>
                </a:lnTo>
                <a:lnTo>
                  <a:pt x="34102" y="165109"/>
                </a:lnTo>
                <a:lnTo>
                  <a:pt x="15582" y="208822"/>
                </a:lnTo>
                <a:lnTo>
                  <a:pt x="4002" y="255646"/>
                </a:lnTo>
                <a:lnTo>
                  <a:pt x="0" y="304939"/>
                </a:lnTo>
                <a:lnTo>
                  <a:pt x="4002" y="354603"/>
                </a:lnTo>
                <a:lnTo>
                  <a:pt x="15582" y="401641"/>
                </a:lnTo>
                <a:lnTo>
                  <a:pt x="34102" y="445441"/>
                </a:lnTo>
                <a:lnTo>
                  <a:pt x="58922" y="485390"/>
                </a:lnTo>
                <a:lnTo>
                  <a:pt x="89403" y="520874"/>
                </a:lnTo>
                <a:lnTo>
                  <a:pt x="124906" y="551281"/>
                </a:lnTo>
                <a:lnTo>
                  <a:pt x="164791" y="575998"/>
                </a:lnTo>
                <a:lnTo>
                  <a:pt x="208421" y="594412"/>
                </a:lnTo>
                <a:lnTo>
                  <a:pt x="255155" y="605910"/>
                </a:lnTo>
                <a:lnTo>
                  <a:pt x="304355" y="609879"/>
                </a:lnTo>
                <a:lnTo>
                  <a:pt x="353926" y="605910"/>
                </a:lnTo>
                <a:lnTo>
                  <a:pt x="400876" y="594412"/>
                </a:lnTo>
                <a:lnTo>
                  <a:pt x="444593" y="575998"/>
                </a:lnTo>
                <a:lnTo>
                  <a:pt x="484467" y="551281"/>
                </a:lnTo>
                <a:lnTo>
                  <a:pt x="519885" y="520874"/>
                </a:lnTo>
                <a:lnTo>
                  <a:pt x="550235" y="485390"/>
                </a:lnTo>
                <a:lnTo>
                  <a:pt x="574906" y="445441"/>
                </a:lnTo>
                <a:lnTo>
                  <a:pt x="593285" y="401641"/>
                </a:lnTo>
                <a:lnTo>
                  <a:pt x="604762" y="354603"/>
                </a:lnTo>
                <a:lnTo>
                  <a:pt x="608723" y="304939"/>
                </a:lnTo>
                <a:lnTo>
                  <a:pt x="604762" y="255646"/>
                </a:lnTo>
                <a:lnTo>
                  <a:pt x="593285" y="208822"/>
                </a:lnTo>
                <a:lnTo>
                  <a:pt x="574906" y="165109"/>
                </a:lnTo>
                <a:lnTo>
                  <a:pt x="550235" y="125147"/>
                </a:lnTo>
                <a:lnTo>
                  <a:pt x="519885" y="89576"/>
                </a:lnTo>
                <a:lnTo>
                  <a:pt x="484467" y="59036"/>
                </a:lnTo>
                <a:lnTo>
                  <a:pt x="444593" y="34168"/>
                </a:lnTo>
                <a:lnTo>
                  <a:pt x="400876" y="15612"/>
                </a:lnTo>
                <a:lnTo>
                  <a:pt x="353926" y="4009"/>
                </a:lnTo>
                <a:lnTo>
                  <a:pt x="304355" y="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9549" y="2881147"/>
            <a:ext cx="635000" cy="636270"/>
          </a:xfrm>
          <a:custGeom>
            <a:avLst/>
            <a:gdLst/>
            <a:ahLst/>
            <a:cxnLst/>
            <a:rect l="l" t="t" r="r" b="b"/>
            <a:pathLst>
              <a:path w="635000" h="636270">
                <a:moveTo>
                  <a:pt x="333286" y="0"/>
                </a:moveTo>
                <a:lnTo>
                  <a:pt x="301320" y="0"/>
                </a:lnTo>
                <a:lnTo>
                  <a:pt x="284581" y="1524"/>
                </a:lnTo>
                <a:lnTo>
                  <a:pt x="269367" y="4571"/>
                </a:lnTo>
                <a:lnTo>
                  <a:pt x="252628" y="6095"/>
                </a:lnTo>
                <a:lnTo>
                  <a:pt x="208495" y="19812"/>
                </a:lnTo>
                <a:lnTo>
                  <a:pt x="165887" y="38112"/>
                </a:lnTo>
                <a:lnTo>
                  <a:pt x="115658" y="73177"/>
                </a:lnTo>
                <a:lnTo>
                  <a:pt x="71526" y="115874"/>
                </a:lnTo>
                <a:lnTo>
                  <a:pt x="45656" y="153987"/>
                </a:lnTo>
                <a:lnTo>
                  <a:pt x="31965" y="179908"/>
                </a:lnTo>
                <a:lnTo>
                  <a:pt x="24345" y="195160"/>
                </a:lnTo>
                <a:lnTo>
                  <a:pt x="19786" y="208876"/>
                </a:lnTo>
                <a:lnTo>
                  <a:pt x="13703" y="224129"/>
                </a:lnTo>
                <a:lnTo>
                  <a:pt x="10655" y="239369"/>
                </a:lnTo>
                <a:lnTo>
                  <a:pt x="6096" y="254622"/>
                </a:lnTo>
                <a:lnTo>
                  <a:pt x="4572" y="269875"/>
                </a:lnTo>
                <a:lnTo>
                  <a:pt x="1524" y="285114"/>
                </a:lnTo>
                <a:lnTo>
                  <a:pt x="0" y="301891"/>
                </a:lnTo>
                <a:lnTo>
                  <a:pt x="0" y="333908"/>
                </a:lnTo>
                <a:lnTo>
                  <a:pt x="1524" y="350685"/>
                </a:lnTo>
                <a:lnTo>
                  <a:pt x="4572" y="365925"/>
                </a:lnTo>
                <a:lnTo>
                  <a:pt x="6096" y="382701"/>
                </a:lnTo>
                <a:lnTo>
                  <a:pt x="19786" y="426910"/>
                </a:lnTo>
                <a:lnTo>
                  <a:pt x="38049" y="469607"/>
                </a:lnTo>
                <a:lnTo>
                  <a:pt x="73050" y="519925"/>
                </a:lnTo>
                <a:lnTo>
                  <a:pt x="115658" y="562609"/>
                </a:lnTo>
                <a:lnTo>
                  <a:pt x="153708" y="590054"/>
                </a:lnTo>
                <a:lnTo>
                  <a:pt x="179577" y="603783"/>
                </a:lnTo>
                <a:lnTo>
                  <a:pt x="194792" y="611403"/>
                </a:lnTo>
                <a:lnTo>
                  <a:pt x="208495" y="615975"/>
                </a:lnTo>
                <a:lnTo>
                  <a:pt x="254152" y="629704"/>
                </a:lnTo>
                <a:lnTo>
                  <a:pt x="269367" y="631228"/>
                </a:lnTo>
                <a:lnTo>
                  <a:pt x="284581" y="634276"/>
                </a:lnTo>
                <a:lnTo>
                  <a:pt x="301320" y="635800"/>
                </a:lnTo>
                <a:lnTo>
                  <a:pt x="333286" y="635800"/>
                </a:lnTo>
                <a:lnTo>
                  <a:pt x="350024" y="634276"/>
                </a:lnTo>
                <a:lnTo>
                  <a:pt x="365239" y="631228"/>
                </a:lnTo>
                <a:lnTo>
                  <a:pt x="381977" y="629704"/>
                </a:lnTo>
                <a:lnTo>
                  <a:pt x="412419" y="620547"/>
                </a:lnTo>
                <a:lnTo>
                  <a:pt x="426110" y="615975"/>
                </a:lnTo>
                <a:lnTo>
                  <a:pt x="441325" y="609879"/>
                </a:lnTo>
                <a:lnTo>
                  <a:pt x="301320" y="609879"/>
                </a:lnTo>
                <a:lnTo>
                  <a:pt x="287629" y="608355"/>
                </a:lnTo>
                <a:lnTo>
                  <a:pt x="272402" y="606831"/>
                </a:lnTo>
                <a:lnTo>
                  <a:pt x="258711" y="603783"/>
                </a:lnTo>
                <a:lnTo>
                  <a:pt x="243497" y="600735"/>
                </a:lnTo>
                <a:lnTo>
                  <a:pt x="203923" y="587006"/>
                </a:lnTo>
                <a:lnTo>
                  <a:pt x="153708" y="559562"/>
                </a:lnTo>
                <a:lnTo>
                  <a:pt x="111099" y="524497"/>
                </a:lnTo>
                <a:lnTo>
                  <a:pt x="74574" y="480275"/>
                </a:lnTo>
                <a:lnTo>
                  <a:pt x="54787" y="443687"/>
                </a:lnTo>
                <a:lnTo>
                  <a:pt x="48704" y="431482"/>
                </a:lnTo>
                <a:lnTo>
                  <a:pt x="31965" y="376593"/>
                </a:lnTo>
                <a:lnTo>
                  <a:pt x="25869" y="332384"/>
                </a:lnTo>
                <a:lnTo>
                  <a:pt x="25869" y="301891"/>
                </a:lnTo>
                <a:lnTo>
                  <a:pt x="27393" y="288163"/>
                </a:lnTo>
                <a:lnTo>
                  <a:pt x="28917" y="272922"/>
                </a:lnTo>
                <a:lnTo>
                  <a:pt x="31965" y="259194"/>
                </a:lnTo>
                <a:lnTo>
                  <a:pt x="35001" y="243954"/>
                </a:lnTo>
                <a:lnTo>
                  <a:pt x="38049" y="230225"/>
                </a:lnTo>
                <a:lnTo>
                  <a:pt x="42608" y="216509"/>
                </a:lnTo>
                <a:lnTo>
                  <a:pt x="48704" y="204304"/>
                </a:lnTo>
                <a:lnTo>
                  <a:pt x="54787" y="190588"/>
                </a:lnTo>
                <a:lnTo>
                  <a:pt x="76098" y="153987"/>
                </a:lnTo>
                <a:lnTo>
                  <a:pt x="111099" y="111302"/>
                </a:lnTo>
                <a:lnTo>
                  <a:pt x="155232" y="74701"/>
                </a:lnTo>
                <a:lnTo>
                  <a:pt x="191757" y="54889"/>
                </a:lnTo>
                <a:lnTo>
                  <a:pt x="203923" y="48793"/>
                </a:lnTo>
                <a:lnTo>
                  <a:pt x="217627" y="42684"/>
                </a:lnTo>
                <a:lnTo>
                  <a:pt x="231317" y="38112"/>
                </a:lnTo>
                <a:lnTo>
                  <a:pt x="272402" y="28968"/>
                </a:lnTo>
                <a:lnTo>
                  <a:pt x="302844" y="25920"/>
                </a:lnTo>
                <a:lnTo>
                  <a:pt x="442856" y="25920"/>
                </a:lnTo>
                <a:lnTo>
                  <a:pt x="439813" y="24396"/>
                </a:lnTo>
                <a:lnTo>
                  <a:pt x="426110" y="19812"/>
                </a:lnTo>
                <a:lnTo>
                  <a:pt x="410895" y="13715"/>
                </a:lnTo>
                <a:lnTo>
                  <a:pt x="395681" y="10667"/>
                </a:lnTo>
                <a:lnTo>
                  <a:pt x="380453" y="6095"/>
                </a:lnTo>
                <a:lnTo>
                  <a:pt x="365239" y="4571"/>
                </a:lnTo>
                <a:lnTo>
                  <a:pt x="350024" y="1524"/>
                </a:lnTo>
                <a:lnTo>
                  <a:pt x="333286" y="0"/>
                </a:lnTo>
                <a:close/>
              </a:path>
              <a:path w="635000" h="636270">
                <a:moveTo>
                  <a:pt x="442856" y="25920"/>
                </a:moveTo>
                <a:lnTo>
                  <a:pt x="333286" y="25920"/>
                </a:lnTo>
                <a:lnTo>
                  <a:pt x="346976" y="27444"/>
                </a:lnTo>
                <a:lnTo>
                  <a:pt x="362191" y="28968"/>
                </a:lnTo>
                <a:lnTo>
                  <a:pt x="375894" y="32016"/>
                </a:lnTo>
                <a:lnTo>
                  <a:pt x="391109" y="35064"/>
                </a:lnTo>
                <a:lnTo>
                  <a:pt x="404812" y="38112"/>
                </a:lnTo>
                <a:lnTo>
                  <a:pt x="418503" y="42684"/>
                </a:lnTo>
                <a:lnTo>
                  <a:pt x="430682" y="48793"/>
                </a:lnTo>
                <a:lnTo>
                  <a:pt x="444373" y="54889"/>
                </a:lnTo>
                <a:lnTo>
                  <a:pt x="480898" y="76238"/>
                </a:lnTo>
                <a:lnTo>
                  <a:pt x="523506" y="111302"/>
                </a:lnTo>
                <a:lnTo>
                  <a:pt x="560031" y="155511"/>
                </a:lnTo>
                <a:lnTo>
                  <a:pt x="579818" y="192112"/>
                </a:lnTo>
                <a:lnTo>
                  <a:pt x="585901" y="204304"/>
                </a:lnTo>
                <a:lnTo>
                  <a:pt x="591985" y="218033"/>
                </a:lnTo>
                <a:lnTo>
                  <a:pt x="596557" y="231749"/>
                </a:lnTo>
                <a:lnTo>
                  <a:pt x="605688" y="272922"/>
                </a:lnTo>
                <a:lnTo>
                  <a:pt x="608723" y="303415"/>
                </a:lnTo>
                <a:lnTo>
                  <a:pt x="608723" y="333908"/>
                </a:lnTo>
                <a:lnTo>
                  <a:pt x="607212" y="347624"/>
                </a:lnTo>
                <a:lnTo>
                  <a:pt x="605688" y="362877"/>
                </a:lnTo>
                <a:lnTo>
                  <a:pt x="602640" y="376593"/>
                </a:lnTo>
                <a:lnTo>
                  <a:pt x="599605" y="391845"/>
                </a:lnTo>
                <a:lnTo>
                  <a:pt x="590473" y="419290"/>
                </a:lnTo>
                <a:lnTo>
                  <a:pt x="573722" y="457403"/>
                </a:lnTo>
                <a:lnTo>
                  <a:pt x="541769" y="504672"/>
                </a:lnTo>
                <a:lnTo>
                  <a:pt x="502208" y="544321"/>
                </a:lnTo>
                <a:lnTo>
                  <a:pt x="468718" y="568705"/>
                </a:lnTo>
                <a:lnTo>
                  <a:pt x="442849" y="580910"/>
                </a:lnTo>
                <a:lnTo>
                  <a:pt x="430682" y="587006"/>
                </a:lnTo>
                <a:lnTo>
                  <a:pt x="375894" y="603783"/>
                </a:lnTo>
                <a:lnTo>
                  <a:pt x="331762" y="609879"/>
                </a:lnTo>
                <a:lnTo>
                  <a:pt x="441325" y="609879"/>
                </a:lnTo>
                <a:lnTo>
                  <a:pt x="482422" y="590054"/>
                </a:lnTo>
                <a:lnTo>
                  <a:pt x="518947" y="562609"/>
                </a:lnTo>
                <a:lnTo>
                  <a:pt x="561555" y="519925"/>
                </a:lnTo>
                <a:lnTo>
                  <a:pt x="588949" y="481799"/>
                </a:lnTo>
                <a:lnTo>
                  <a:pt x="602640" y="455879"/>
                </a:lnTo>
                <a:lnTo>
                  <a:pt x="610247" y="440639"/>
                </a:lnTo>
                <a:lnTo>
                  <a:pt x="614819" y="426910"/>
                </a:lnTo>
                <a:lnTo>
                  <a:pt x="628510" y="381177"/>
                </a:lnTo>
                <a:lnTo>
                  <a:pt x="630034" y="365925"/>
                </a:lnTo>
                <a:lnTo>
                  <a:pt x="633082" y="350685"/>
                </a:lnTo>
                <a:lnTo>
                  <a:pt x="634606" y="333908"/>
                </a:lnTo>
                <a:lnTo>
                  <a:pt x="634606" y="300367"/>
                </a:lnTo>
                <a:lnTo>
                  <a:pt x="633082" y="285114"/>
                </a:lnTo>
                <a:lnTo>
                  <a:pt x="630034" y="269875"/>
                </a:lnTo>
                <a:lnTo>
                  <a:pt x="628510" y="253098"/>
                </a:lnTo>
                <a:lnTo>
                  <a:pt x="614819" y="208876"/>
                </a:lnTo>
                <a:lnTo>
                  <a:pt x="596557" y="166192"/>
                </a:lnTo>
                <a:lnTo>
                  <a:pt x="561555" y="115874"/>
                </a:lnTo>
                <a:lnTo>
                  <a:pt x="518947" y="71653"/>
                </a:lnTo>
                <a:lnTo>
                  <a:pt x="480898" y="45732"/>
                </a:lnTo>
                <a:lnTo>
                  <a:pt x="455028" y="32016"/>
                </a:lnTo>
                <a:lnTo>
                  <a:pt x="442856" y="25920"/>
                </a:lnTo>
                <a:close/>
              </a:path>
            </a:pathLst>
          </a:custGeom>
          <a:solidFill>
            <a:srgbClr val="91C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16290" y="2928409"/>
            <a:ext cx="465675" cy="5641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3182" y="3414788"/>
            <a:ext cx="635000" cy="178435"/>
          </a:xfrm>
          <a:custGeom>
            <a:avLst/>
            <a:gdLst/>
            <a:ahLst/>
            <a:cxnLst/>
            <a:rect l="l" t="t" r="r" b="b"/>
            <a:pathLst>
              <a:path w="635000" h="178435">
                <a:moveTo>
                  <a:pt x="62852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72288"/>
                </a:lnTo>
                <a:lnTo>
                  <a:pt x="6095" y="178396"/>
                </a:lnTo>
                <a:lnTo>
                  <a:pt x="628523" y="178396"/>
                </a:lnTo>
                <a:lnTo>
                  <a:pt x="634606" y="172288"/>
                </a:lnTo>
                <a:lnTo>
                  <a:pt x="634606" y="164668"/>
                </a:lnTo>
                <a:lnTo>
                  <a:pt x="25882" y="164668"/>
                </a:lnTo>
                <a:lnTo>
                  <a:pt x="12179" y="152476"/>
                </a:lnTo>
                <a:lnTo>
                  <a:pt x="25882" y="152476"/>
                </a:lnTo>
                <a:lnTo>
                  <a:pt x="25882" y="25920"/>
                </a:lnTo>
                <a:lnTo>
                  <a:pt x="12179" y="25920"/>
                </a:lnTo>
                <a:lnTo>
                  <a:pt x="25882" y="12204"/>
                </a:lnTo>
                <a:lnTo>
                  <a:pt x="634606" y="12204"/>
                </a:lnTo>
                <a:lnTo>
                  <a:pt x="634606" y="6096"/>
                </a:lnTo>
                <a:lnTo>
                  <a:pt x="628523" y="0"/>
                </a:lnTo>
                <a:close/>
              </a:path>
              <a:path w="635000" h="178435">
                <a:moveTo>
                  <a:pt x="25882" y="152476"/>
                </a:moveTo>
                <a:lnTo>
                  <a:pt x="12179" y="152476"/>
                </a:lnTo>
                <a:lnTo>
                  <a:pt x="25882" y="164668"/>
                </a:lnTo>
                <a:lnTo>
                  <a:pt x="25882" y="152476"/>
                </a:lnTo>
                <a:close/>
              </a:path>
              <a:path w="635000" h="178435">
                <a:moveTo>
                  <a:pt x="608736" y="152476"/>
                </a:moveTo>
                <a:lnTo>
                  <a:pt x="25882" y="152476"/>
                </a:lnTo>
                <a:lnTo>
                  <a:pt x="25882" y="164668"/>
                </a:lnTo>
                <a:lnTo>
                  <a:pt x="608736" y="164668"/>
                </a:lnTo>
                <a:lnTo>
                  <a:pt x="608736" y="152476"/>
                </a:lnTo>
                <a:close/>
              </a:path>
              <a:path w="635000" h="178435">
                <a:moveTo>
                  <a:pt x="608736" y="12204"/>
                </a:moveTo>
                <a:lnTo>
                  <a:pt x="608736" y="164668"/>
                </a:lnTo>
                <a:lnTo>
                  <a:pt x="620902" y="152476"/>
                </a:lnTo>
                <a:lnTo>
                  <a:pt x="634606" y="152476"/>
                </a:lnTo>
                <a:lnTo>
                  <a:pt x="634606" y="25920"/>
                </a:lnTo>
                <a:lnTo>
                  <a:pt x="620902" y="25920"/>
                </a:lnTo>
                <a:lnTo>
                  <a:pt x="608736" y="12204"/>
                </a:lnTo>
                <a:close/>
              </a:path>
              <a:path w="635000" h="178435">
                <a:moveTo>
                  <a:pt x="634606" y="152476"/>
                </a:moveTo>
                <a:lnTo>
                  <a:pt x="620902" y="152476"/>
                </a:lnTo>
                <a:lnTo>
                  <a:pt x="608736" y="164668"/>
                </a:lnTo>
                <a:lnTo>
                  <a:pt x="634606" y="164668"/>
                </a:lnTo>
                <a:lnTo>
                  <a:pt x="634606" y="152476"/>
                </a:lnTo>
                <a:close/>
              </a:path>
              <a:path w="635000" h="178435">
                <a:moveTo>
                  <a:pt x="25882" y="12204"/>
                </a:moveTo>
                <a:lnTo>
                  <a:pt x="12179" y="25920"/>
                </a:lnTo>
                <a:lnTo>
                  <a:pt x="25882" y="25920"/>
                </a:lnTo>
                <a:lnTo>
                  <a:pt x="25882" y="12204"/>
                </a:lnTo>
                <a:close/>
              </a:path>
              <a:path w="635000" h="178435">
                <a:moveTo>
                  <a:pt x="608736" y="12204"/>
                </a:moveTo>
                <a:lnTo>
                  <a:pt x="25882" y="12204"/>
                </a:lnTo>
                <a:lnTo>
                  <a:pt x="25882" y="25920"/>
                </a:lnTo>
                <a:lnTo>
                  <a:pt x="608736" y="25920"/>
                </a:lnTo>
                <a:lnTo>
                  <a:pt x="608736" y="12204"/>
                </a:lnTo>
                <a:close/>
              </a:path>
              <a:path w="635000" h="178435">
                <a:moveTo>
                  <a:pt x="634606" y="12204"/>
                </a:moveTo>
                <a:lnTo>
                  <a:pt x="608736" y="12204"/>
                </a:lnTo>
                <a:lnTo>
                  <a:pt x="620902" y="25920"/>
                </a:lnTo>
                <a:lnTo>
                  <a:pt x="634606" y="25920"/>
                </a:lnTo>
                <a:lnTo>
                  <a:pt x="634606" y="12204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047" y="1752291"/>
            <a:ext cx="3552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Câu lệnh SELECT chứa tham số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6999" y="3884401"/>
            <a:ext cx="2739269" cy="727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4453" y="4799228"/>
            <a:ext cx="2748407" cy="2058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59005" y="3884401"/>
            <a:ext cx="2923400" cy="838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648" y="5416730"/>
            <a:ext cx="512851" cy="5702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9005" y="4355528"/>
            <a:ext cx="1674495" cy="1130300"/>
          </a:xfrm>
          <a:custGeom>
            <a:avLst/>
            <a:gdLst/>
            <a:ahLst/>
            <a:cxnLst/>
            <a:rect l="l" t="t" r="r" b="b"/>
            <a:pathLst>
              <a:path w="1674495" h="1130300">
                <a:moveTo>
                  <a:pt x="1535506" y="291223"/>
                </a:moveTo>
                <a:lnTo>
                  <a:pt x="140004" y="291223"/>
                </a:lnTo>
                <a:lnTo>
                  <a:pt x="96222" y="298493"/>
                </a:lnTo>
                <a:lnTo>
                  <a:pt x="57848" y="318642"/>
                </a:lnTo>
                <a:lnTo>
                  <a:pt x="27365" y="349184"/>
                </a:lnTo>
                <a:lnTo>
                  <a:pt x="7255" y="387631"/>
                </a:lnTo>
                <a:lnTo>
                  <a:pt x="0" y="431495"/>
                </a:lnTo>
                <a:lnTo>
                  <a:pt x="0" y="991069"/>
                </a:lnTo>
                <a:lnTo>
                  <a:pt x="7255" y="1034770"/>
                </a:lnTo>
                <a:lnTo>
                  <a:pt x="27365" y="1072838"/>
                </a:lnTo>
                <a:lnTo>
                  <a:pt x="57848" y="1102931"/>
                </a:lnTo>
                <a:lnTo>
                  <a:pt x="96222" y="1122705"/>
                </a:lnTo>
                <a:lnTo>
                  <a:pt x="140004" y="1129817"/>
                </a:lnTo>
                <a:lnTo>
                  <a:pt x="1535506" y="1129817"/>
                </a:lnTo>
                <a:lnTo>
                  <a:pt x="1579131" y="1122705"/>
                </a:lnTo>
                <a:lnTo>
                  <a:pt x="1617130" y="1102931"/>
                </a:lnTo>
                <a:lnTo>
                  <a:pt x="1647166" y="1072838"/>
                </a:lnTo>
                <a:lnTo>
                  <a:pt x="1666901" y="1034770"/>
                </a:lnTo>
                <a:lnTo>
                  <a:pt x="1673999" y="991069"/>
                </a:lnTo>
                <a:lnTo>
                  <a:pt x="1673999" y="431495"/>
                </a:lnTo>
                <a:lnTo>
                  <a:pt x="1666901" y="387631"/>
                </a:lnTo>
                <a:lnTo>
                  <a:pt x="1647166" y="349184"/>
                </a:lnTo>
                <a:lnTo>
                  <a:pt x="1617130" y="318642"/>
                </a:lnTo>
                <a:lnTo>
                  <a:pt x="1579131" y="298493"/>
                </a:lnTo>
                <a:lnTo>
                  <a:pt x="1535506" y="291223"/>
                </a:lnTo>
                <a:close/>
              </a:path>
              <a:path w="1674495" h="1130300">
                <a:moveTo>
                  <a:pt x="325666" y="0"/>
                </a:moveTo>
                <a:lnTo>
                  <a:pt x="280009" y="291223"/>
                </a:lnTo>
                <a:lnTo>
                  <a:pt x="698512" y="291223"/>
                </a:lnTo>
                <a:lnTo>
                  <a:pt x="3256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6826" y="4341812"/>
            <a:ext cx="1699895" cy="1157605"/>
          </a:xfrm>
          <a:custGeom>
            <a:avLst/>
            <a:gdLst/>
            <a:ahLst/>
            <a:cxnLst/>
            <a:rect l="l" t="t" r="r" b="b"/>
            <a:pathLst>
              <a:path w="1699895" h="1157604">
                <a:moveTo>
                  <a:pt x="281682" y="292747"/>
                </a:moveTo>
                <a:lnTo>
                  <a:pt x="152184" y="292747"/>
                </a:lnTo>
                <a:lnTo>
                  <a:pt x="121742" y="295795"/>
                </a:lnTo>
                <a:lnTo>
                  <a:pt x="79133" y="311035"/>
                </a:lnTo>
                <a:lnTo>
                  <a:pt x="44132" y="338480"/>
                </a:lnTo>
                <a:lnTo>
                  <a:pt x="18262" y="373557"/>
                </a:lnTo>
                <a:lnTo>
                  <a:pt x="3048" y="414718"/>
                </a:lnTo>
                <a:lnTo>
                  <a:pt x="0" y="445211"/>
                </a:lnTo>
                <a:lnTo>
                  <a:pt x="0" y="1004785"/>
                </a:lnTo>
                <a:lnTo>
                  <a:pt x="7607" y="1050518"/>
                </a:lnTo>
                <a:lnTo>
                  <a:pt x="25869" y="1090168"/>
                </a:lnTo>
                <a:lnTo>
                  <a:pt x="56311" y="1122184"/>
                </a:lnTo>
                <a:lnTo>
                  <a:pt x="94348" y="1145057"/>
                </a:lnTo>
                <a:lnTo>
                  <a:pt x="152184" y="1157249"/>
                </a:lnTo>
                <a:lnTo>
                  <a:pt x="1547685" y="1157249"/>
                </a:lnTo>
                <a:lnTo>
                  <a:pt x="1593342" y="1149629"/>
                </a:lnTo>
                <a:lnTo>
                  <a:pt x="1632915" y="1131328"/>
                </a:lnTo>
                <a:lnTo>
                  <a:pt x="138480" y="1131328"/>
                </a:lnTo>
                <a:lnTo>
                  <a:pt x="114134" y="1125232"/>
                </a:lnTo>
                <a:lnTo>
                  <a:pt x="71526" y="1102360"/>
                </a:lnTo>
                <a:lnTo>
                  <a:pt x="35001" y="1053566"/>
                </a:lnTo>
                <a:lnTo>
                  <a:pt x="25869" y="1016977"/>
                </a:lnTo>
                <a:lnTo>
                  <a:pt x="25869" y="431495"/>
                </a:lnTo>
                <a:lnTo>
                  <a:pt x="47180" y="373557"/>
                </a:lnTo>
                <a:lnTo>
                  <a:pt x="82181" y="340004"/>
                </a:lnTo>
                <a:lnTo>
                  <a:pt x="127825" y="320192"/>
                </a:lnTo>
                <a:lnTo>
                  <a:pt x="140004" y="318668"/>
                </a:lnTo>
                <a:lnTo>
                  <a:pt x="298272" y="318668"/>
                </a:lnTo>
                <a:lnTo>
                  <a:pt x="302844" y="314083"/>
                </a:lnTo>
                <a:lnTo>
                  <a:pt x="304368" y="307987"/>
                </a:lnTo>
                <a:lnTo>
                  <a:pt x="305081" y="303415"/>
                </a:lnTo>
                <a:lnTo>
                  <a:pt x="280009" y="303415"/>
                </a:lnTo>
                <a:lnTo>
                  <a:pt x="281682" y="292747"/>
                </a:lnTo>
                <a:close/>
              </a:path>
              <a:path w="1699895" h="1157604">
                <a:moveTo>
                  <a:pt x="359126" y="15252"/>
                </a:moveTo>
                <a:lnTo>
                  <a:pt x="350012" y="15252"/>
                </a:lnTo>
                <a:lnTo>
                  <a:pt x="346594" y="37171"/>
                </a:lnTo>
                <a:lnTo>
                  <a:pt x="703084" y="315607"/>
                </a:lnTo>
                <a:lnTo>
                  <a:pt x="704596" y="317144"/>
                </a:lnTo>
                <a:lnTo>
                  <a:pt x="707644" y="318668"/>
                </a:lnTo>
                <a:lnTo>
                  <a:pt x="1561388" y="318668"/>
                </a:lnTo>
                <a:lnTo>
                  <a:pt x="1597914" y="327812"/>
                </a:lnTo>
                <a:lnTo>
                  <a:pt x="1637474" y="355257"/>
                </a:lnTo>
                <a:lnTo>
                  <a:pt x="1664868" y="396417"/>
                </a:lnTo>
                <a:lnTo>
                  <a:pt x="1673999" y="433019"/>
                </a:lnTo>
                <a:lnTo>
                  <a:pt x="1673999" y="1018501"/>
                </a:lnTo>
                <a:lnTo>
                  <a:pt x="1663344" y="1055090"/>
                </a:lnTo>
                <a:lnTo>
                  <a:pt x="1628343" y="1102360"/>
                </a:lnTo>
                <a:lnTo>
                  <a:pt x="1584210" y="1126756"/>
                </a:lnTo>
                <a:lnTo>
                  <a:pt x="1559864" y="1131328"/>
                </a:lnTo>
                <a:lnTo>
                  <a:pt x="1632915" y="1131328"/>
                </a:lnTo>
                <a:lnTo>
                  <a:pt x="1664868" y="1100836"/>
                </a:lnTo>
                <a:lnTo>
                  <a:pt x="1687690" y="1062723"/>
                </a:lnTo>
                <a:lnTo>
                  <a:pt x="1699869" y="1004785"/>
                </a:lnTo>
                <a:lnTo>
                  <a:pt x="1699869" y="445211"/>
                </a:lnTo>
                <a:lnTo>
                  <a:pt x="1692262" y="399478"/>
                </a:lnTo>
                <a:lnTo>
                  <a:pt x="1673999" y="359829"/>
                </a:lnTo>
                <a:lnTo>
                  <a:pt x="1643557" y="327812"/>
                </a:lnTo>
                <a:lnTo>
                  <a:pt x="1605521" y="304939"/>
                </a:lnTo>
                <a:lnTo>
                  <a:pt x="1578127" y="295795"/>
                </a:lnTo>
                <a:lnTo>
                  <a:pt x="718299" y="295795"/>
                </a:lnTo>
                <a:lnTo>
                  <a:pt x="710692" y="292747"/>
                </a:lnTo>
                <a:lnTo>
                  <a:pt x="714397" y="292747"/>
                </a:lnTo>
                <a:lnTo>
                  <a:pt x="359126" y="15252"/>
                </a:lnTo>
                <a:close/>
              </a:path>
              <a:path w="1699895" h="1157604">
                <a:moveTo>
                  <a:pt x="337845" y="0"/>
                </a:moveTo>
                <a:lnTo>
                  <a:pt x="328714" y="3048"/>
                </a:lnTo>
                <a:lnTo>
                  <a:pt x="325666" y="7620"/>
                </a:lnTo>
                <a:lnTo>
                  <a:pt x="325666" y="12191"/>
                </a:lnTo>
                <a:lnTo>
                  <a:pt x="280009" y="303415"/>
                </a:lnTo>
                <a:lnTo>
                  <a:pt x="292188" y="292747"/>
                </a:lnTo>
                <a:lnTo>
                  <a:pt x="306744" y="292747"/>
                </a:lnTo>
                <a:lnTo>
                  <a:pt x="346594" y="37171"/>
                </a:lnTo>
                <a:lnTo>
                  <a:pt x="330238" y="24396"/>
                </a:lnTo>
                <a:lnTo>
                  <a:pt x="350012" y="15252"/>
                </a:lnTo>
                <a:lnTo>
                  <a:pt x="359126" y="15252"/>
                </a:lnTo>
                <a:lnTo>
                  <a:pt x="345452" y="4572"/>
                </a:lnTo>
                <a:lnTo>
                  <a:pt x="342404" y="1524"/>
                </a:lnTo>
                <a:lnTo>
                  <a:pt x="337845" y="0"/>
                </a:lnTo>
                <a:close/>
              </a:path>
              <a:path w="1699895" h="1157604">
                <a:moveTo>
                  <a:pt x="306744" y="292747"/>
                </a:moveTo>
                <a:lnTo>
                  <a:pt x="292188" y="292747"/>
                </a:lnTo>
                <a:lnTo>
                  <a:pt x="280009" y="303415"/>
                </a:lnTo>
                <a:lnTo>
                  <a:pt x="305081" y="303415"/>
                </a:lnTo>
                <a:lnTo>
                  <a:pt x="306744" y="292747"/>
                </a:lnTo>
                <a:close/>
              </a:path>
              <a:path w="1699895" h="1157604">
                <a:moveTo>
                  <a:pt x="714397" y="292747"/>
                </a:moveTo>
                <a:lnTo>
                  <a:pt x="710692" y="292747"/>
                </a:lnTo>
                <a:lnTo>
                  <a:pt x="718299" y="295795"/>
                </a:lnTo>
                <a:lnTo>
                  <a:pt x="714397" y="292747"/>
                </a:lnTo>
                <a:close/>
              </a:path>
              <a:path w="1699895" h="1157604">
                <a:moveTo>
                  <a:pt x="1547685" y="292747"/>
                </a:moveTo>
                <a:lnTo>
                  <a:pt x="714397" y="292747"/>
                </a:lnTo>
                <a:lnTo>
                  <a:pt x="718299" y="295795"/>
                </a:lnTo>
                <a:lnTo>
                  <a:pt x="1578127" y="295795"/>
                </a:lnTo>
                <a:lnTo>
                  <a:pt x="1547685" y="292747"/>
                </a:lnTo>
                <a:close/>
              </a:path>
              <a:path w="1699895" h="1157604">
                <a:moveTo>
                  <a:pt x="350012" y="15252"/>
                </a:moveTo>
                <a:lnTo>
                  <a:pt x="330238" y="24396"/>
                </a:lnTo>
                <a:lnTo>
                  <a:pt x="346594" y="37171"/>
                </a:lnTo>
                <a:lnTo>
                  <a:pt x="350012" y="15252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79820" y="4769769"/>
            <a:ext cx="1410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solidFill>
                  <a:srgbClr val="E46B0A"/>
                </a:solidFill>
                <a:latin typeface="Trebuchet MS"/>
                <a:cs typeface="Trebuchet MS"/>
              </a:rPr>
              <a:t>Ki</a:t>
            </a:r>
            <a:r>
              <a:rPr sz="1200" b="1" spc="-55" dirty="0">
                <a:solidFill>
                  <a:srgbClr val="E46B0A"/>
                </a:solidFill>
                <a:latin typeface="Arial"/>
                <a:cs typeface="Arial"/>
              </a:rPr>
              <a:t>ể</a:t>
            </a:r>
            <a:r>
              <a:rPr sz="1200" b="1" spc="-55" dirty="0">
                <a:solidFill>
                  <a:srgbClr val="E46B0A"/>
                </a:solidFill>
                <a:latin typeface="Trebuchet MS"/>
                <a:cs typeface="Trebuchet MS"/>
              </a:rPr>
              <a:t>u </a:t>
            </a:r>
            <a:r>
              <a:rPr sz="1200" b="1" spc="-50" dirty="0">
                <a:solidFill>
                  <a:srgbClr val="E46B0A"/>
                </a:solidFill>
                <a:latin typeface="Trebuchet MS"/>
                <a:cs typeface="Trebuchet MS"/>
              </a:rPr>
              <a:t>ph</a:t>
            </a:r>
            <a:r>
              <a:rPr sz="1200" b="1" spc="-50" dirty="0">
                <a:solidFill>
                  <a:srgbClr val="E46B0A"/>
                </a:solidFill>
                <a:latin typeface="Arial"/>
                <a:cs typeface="Arial"/>
              </a:rPr>
              <a:t>ầ</a:t>
            </a:r>
            <a:r>
              <a:rPr sz="1200" b="1" spc="-50" dirty="0">
                <a:solidFill>
                  <a:srgbClr val="E46B0A"/>
                </a:solidFill>
                <a:latin typeface="Trebuchet MS"/>
                <a:cs typeface="Trebuchet MS"/>
              </a:rPr>
              <a:t>n </a:t>
            </a:r>
            <a:r>
              <a:rPr sz="1200" b="1" spc="-30" dirty="0">
                <a:solidFill>
                  <a:srgbClr val="E46B0A"/>
                </a:solidFill>
                <a:latin typeface="Trebuchet MS"/>
                <a:cs typeface="Trebuchet MS"/>
              </a:rPr>
              <a:t>t</a:t>
            </a:r>
            <a:r>
              <a:rPr sz="1200" b="1" spc="-30" dirty="0">
                <a:solidFill>
                  <a:srgbClr val="E46B0A"/>
                </a:solidFill>
                <a:latin typeface="Arial"/>
                <a:cs typeface="Arial"/>
              </a:rPr>
              <a:t>ử </a:t>
            </a:r>
            <a:r>
              <a:rPr sz="1200" spc="-20" dirty="0">
                <a:solidFill>
                  <a:srgbClr val="E46B0A"/>
                </a:solidFill>
                <a:latin typeface="Trebuchet MS"/>
                <a:cs typeface="Trebuchet MS"/>
              </a:rPr>
              <a:t>đ</a:t>
            </a:r>
            <a:r>
              <a:rPr sz="1200" spc="-20" dirty="0">
                <a:solidFill>
                  <a:srgbClr val="E46B0A"/>
                </a:solidFill>
                <a:latin typeface="Arial"/>
                <a:cs typeface="Arial"/>
              </a:rPr>
              <a:t>ị</a:t>
            </a:r>
            <a:r>
              <a:rPr sz="1200" spc="-20" dirty="0">
                <a:solidFill>
                  <a:srgbClr val="E46B0A"/>
                </a:solidFill>
                <a:latin typeface="Trebuchet MS"/>
                <a:cs typeface="Trebuchet MS"/>
              </a:rPr>
              <a:t>nh  </a:t>
            </a:r>
            <a:r>
              <a:rPr sz="1200" spc="-45" dirty="0">
                <a:solidFill>
                  <a:srgbClr val="E46B0A"/>
                </a:solidFill>
                <a:latin typeface="Trebuchet MS"/>
                <a:cs typeface="Trebuchet MS"/>
              </a:rPr>
              <a:t>nghĩa</a:t>
            </a:r>
            <a:r>
              <a:rPr sz="1200" spc="-145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E46B0A"/>
                </a:solidFill>
                <a:latin typeface="Trebuchet MS"/>
                <a:cs typeface="Trebuchet MS"/>
              </a:rPr>
              <a:t>tham</a:t>
            </a:r>
            <a:r>
              <a:rPr sz="1200" spc="-125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E46B0A"/>
                </a:solidFill>
                <a:latin typeface="Trebuchet MS"/>
                <a:cs typeface="Trebuchet MS"/>
              </a:rPr>
              <a:t>s</a:t>
            </a:r>
            <a:r>
              <a:rPr sz="1200" spc="-10" dirty="0">
                <a:solidFill>
                  <a:srgbClr val="E46B0A"/>
                </a:solidFill>
                <a:latin typeface="Arial"/>
                <a:cs typeface="Arial"/>
              </a:rPr>
              <a:t>ố</a:t>
            </a:r>
            <a:r>
              <a:rPr sz="1200" spc="-70" dirty="0">
                <a:solidFill>
                  <a:srgbClr val="E46B0A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E46B0A"/>
                </a:solidFill>
                <a:latin typeface="Trebuchet MS"/>
                <a:cs typeface="Trebuchet MS"/>
              </a:rPr>
              <a:t>cho</a:t>
            </a:r>
            <a:r>
              <a:rPr sz="1200" spc="-110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E46B0A"/>
                </a:solidFill>
                <a:latin typeface="Trebuchet MS"/>
                <a:cs typeface="Trebuchet MS"/>
              </a:rPr>
              <a:t>câu  </a:t>
            </a:r>
            <a:r>
              <a:rPr sz="1200" spc="-35" dirty="0">
                <a:solidFill>
                  <a:srgbClr val="E46B0A"/>
                </a:solidFill>
                <a:latin typeface="Trebuchet MS"/>
                <a:cs typeface="Trebuchet MS"/>
              </a:rPr>
              <a:t>l</a:t>
            </a:r>
            <a:r>
              <a:rPr sz="1200" spc="-35" dirty="0">
                <a:solidFill>
                  <a:srgbClr val="E46B0A"/>
                </a:solidFill>
                <a:latin typeface="Arial"/>
                <a:cs typeface="Arial"/>
              </a:rPr>
              <a:t>ệ</a:t>
            </a:r>
            <a:r>
              <a:rPr sz="1200" spc="-35" dirty="0">
                <a:solidFill>
                  <a:srgbClr val="E46B0A"/>
                </a:solidFill>
                <a:latin typeface="Trebuchet MS"/>
                <a:cs typeface="Trebuchet MS"/>
              </a:rPr>
              <a:t>nh</a:t>
            </a:r>
            <a:r>
              <a:rPr sz="1200" spc="-140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E46B0A"/>
                </a:solidFill>
                <a:latin typeface="Trebuchet MS"/>
                <a:cs typeface="Trebuchet MS"/>
              </a:rPr>
              <a:t>SELECT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9516" y="2608216"/>
            <a:ext cx="203923" cy="318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521" y="3045806"/>
            <a:ext cx="220663" cy="320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3736" y="5538712"/>
            <a:ext cx="220663" cy="326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771157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360" y="2583555"/>
            <a:ext cx="108658" cy="113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9360" y="3393180"/>
            <a:ext cx="108658" cy="113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8033" y="747191"/>
            <a:ext cx="8093983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Lập trình CSDL với ASP.NET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35506" y="1628849"/>
            <a:ext cx="8341894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44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Hầu hết các ứng dụng ASP.NET đều có tương tác với  CSDL.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953634"/>
                </a:solidFill>
                <a:latin typeface="Tahoma"/>
                <a:cs typeface="Tahoma"/>
              </a:rPr>
              <a:t>Tương tự như ứng dụng Windows, Ứng dụng  ASP.NET </a:t>
            </a: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cũng sử dụng ADO.NET để thao tác với CSDL</a:t>
            </a:r>
            <a:endParaRPr sz="2400">
              <a:latin typeface="Tahoma"/>
              <a:cs typeface="Tahoma"/>
            </a:endParaRPr>
          </a:p>
          <a:p>
            <a:pPr marL="12700" marR="635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953634"/>
                </a:solidFill>
                <a:latin typeface="Tahoma"/>
                <a:cs typeface="Tahoma"/>
              </a:rPr>
              <a:t>ADO.NET là một phần của .NET Framework, được  xem là “bộ thư viện lớp” chịu trách nhiệm xử </a:t>
            </a:r>
            <a:r>
              <a:rPr sz="2400" b="1">
                <a:solidFill>
                  <a:srgbClr val="953634"/>
                </a:solidFill>
                <a:latin typeface="Tahoma"/>
                <a:cs typeface="Tahoma"/>
              </a:rPr>
              <a:t>lý </a:t>
            </a:r>
            <a:r>
              <a:rPr sz="2400" b="1" smtClean="0">
                <a:solidFill>
                  <a:srgbClr val="953634"/>
                </a:solidFill>
                <a:latin typeface="Tahoma"/>
                <a:cs typeface="Tahoma"/>
              </a:rPr>
              <a:t>dữ </a:t>
            </a:r>
            <a:r>
              <a:rPr sz="2400" b="1" dirty="0">
                <a:solidFill>
                  <a:srgbClr val="953634"/>
                </a:solidFill>
                <a:latin typeface="Tahoma"/>
                <a:cs typeface="Tahoma"/>
              </a:rPr>
              <a:t>liệu trong ngôn ngữ MS .NET.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85005" y="4418052"/>
            <a:ext cx="3804538" cy="2451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8911" y="5473141"/>
            <a:ext cx="3145790" cy="407670"/>
          </a:xfrm>
          <a:custGeom>
            <a:avLst/>
            <a:gdLst/>
            <a:ahLst/>
            <a:cxnLst/>
            <a:rect l="l" t="t" r="r" b="b"/>
            <a:pathLst>
              <a:path w="3145790" h="407670">
                <a:moveTo>
                  <a:pt x="3139516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401002"/>
                </a:lnTo>
                <a:lnTo>
                  <a:pt x="6096" y="407098"/>
                </a:lnTo>
                <a:lnTo>
                  <a:pt x="3139516" y="407098"/>
                </a:lnTo>
                <a:lnTo>
                  <a:pt x="3145599" y="401002"/>
                </a:lnTo>
                <a:lnTo>
                  <a:pt x="3145599" y="393382"/>
                </a:lnTo>
                <a:lnTo>
                  <a:pt x="25869" y="393382"/>
                </a:lnTo>
                <a:lnTo>
                  <a:pt x="12179" y="381177"/>
                </a:lnTo>
                <a:lnTo>
                  <a:pt x="25869" y="381177"/>
                </a:lnTo>
                <a:lnTo>
                  <a:pt x="25869" y="25920"/>
                </a:lnTo>
                <a:lnTo>
                  <a:pt x="12179" y="25920"/>
                </a:lnTo>
                <a:lnTo>
                  <a:pt x="25869" y="12204"/>
                </a:lnTo>
                <a:lnTo>
                  <a:pt x="3145599" y="12204"/>
                </a:lnTo>
                <a:lnTo>
                  <a:pt x="3145599" y="6095"/>
                </a:lnTo>
                <a:lnTo>
                  <a:pt x="3139516" y="0"/>
                </a:lnTo>
                <a:close/>
              </a:path>
              <a:path w="3145790" h="407670">
                <a:moveTo>
                  <a:pt x="25869" y="381177"/>
                </a:moveTo>
                <a:lnTo>
                  <a:pt x="12179" y="381177"/>
                </a:lnTo>
                <a:lnTo>
                  <a:pt x="25869" y="393382"/>
                </a:lnTo>
                <a:lnTo>
                  <a:pt x="25869" y="381177"/>
                </a:lnTo>
                <a:close/>
              </a:path>
              <a:path w="3145790" h="407670">
                <a:moveTo>
                  <a:pt x="3119729" y="381177"/>
                </a:moveTo>
                <a:lnTo>
                  <a:pt x="25869" y="381177"/>
                </a:lnTo>
                <a:lnTo>
                  <a:pt x="25869" y="393382"/>
                </a:lnTo>
                <a:lnTo>
                  <a:pt x="3119729" y="393382"/>
                </a:lnTo>
                <a:lnTo>
                  <a:pt x="3119729" y="381177"/>
                </a:lnTo>
                <a:close/>
              </a:path>
              <a:path w="3145790" h="407670">
                <a:moveTo>
                  <a:pt x="3119729" y="12204"/>
                </a:moveTo>
                <a:lnTo>
                  <a:pt x="3119729" y="393382"/>
                </a:lnTo>
                <a:lnTo>
                  <a:pt x="3131908" y="381177"/>
                </a:lnTo>
                <a:lnTo>
                  <a:pt x="3145599" y="381177"/>
                </a:lnTo>
                <a:lnTo>
                  <a:pt x="3145599" y="25920"/>
                </a:lnTo>
                <a:lnTo>
                  <a:pt x="3131908" y="25920"/>
                </a:lnTo>
                <a:lnTo>
                  <a:pt x="3119729" y="12204"/>
                </a:lnTo>
                <a:close/>
              </a:path>
              <a:path w="3145790" h="407670">
                <a:moveTo>
                  <a:pt x="3145599" y="381177"/>
                </a:moveTo>
                <a:lnTo>
                  <a:pt x="3131908" y="381177"/>
                </a:lnTo>
                <a:lnTo>
                  <a:pt x="3119729" y="393382"/>
                </a:lnTo>
                <a:lnTo>
                  <a:pt x="3145599" y="393382"/>
                </a:lnTo>
                <a:lnTo>
                  <a:pt x="3145599" y="381177"/>
                </a:lnTo>
                <a:close/>
              </a:path>
              <a:path w="3145790" h="407670">
                <a:moveTo>
                  <a:pt x="25869" y="12204"/>
                </a:moveTo>
                <a:lnTo>
                  <a:pt x="12179" y="25920"/>
                </a:lnTo>
                <a:lnTo>
                  <a:pt x="25869" y="25920"/>
                </a:lnTo>
                <a:lnTo>
                  <a:pt x="25869" y="12204"/>
                </a:lnTo>
                <a:close/>
              </a:path>
              <a:path w="3145790" h="407670">
                <a:moveTo>
                  <a:pt x="3119729" y="12204"/>
                </a:moveTo>
                <a:lnTo>
                  <a:pt x="25869" y="12204"/>
                </a:lnTo>
                <a:lnTo>
                  <a:pt x="25869" y="25920"/>
                </a:lnTo>
                <a:lnTo>
                  <a:pt x="3119729" y="25920"/>
                </a:lnTo>
                <a:lnTo>
                  <a:pt x="3119729" y="12204"/>
                </a:lnTo>
                <a:close/>
              </a:path>
              <a:path w="3145790" h="407670">
                <a:moveTo>
                  <a:pt x="3145599" y="12204"/>
                </a:moveTo>
                <a:lnTo>
                  <a:pt x="3119729" y="12204"/>
                </a:lnTo>
                <a:lnTo>
                  <a:pt x="3131908" y="25920"/>
                </a:lnTo>
                <a:lnTo>
                  <a:pt x="3145599" y="25920"/>
                </a:lnTo>
                <a:lnTo>
                  <a:pt x="3145599" y="122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05061" y="6889970"/>
            <a:ext cx="135890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922109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090" y="738467"/>
            <a:ext cx="8139609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8">
              <a:lnSpc>
                <a:spcPct val="100000"/>
              </a:lnSpc>
              <a:spcBef>
                <a:spcPts val="95"/>
              </a:spcBef>
            </a:pPr>
            <a:r>
              <a:rPr/>
              <a:t>Demo </a:t>
            </a:r>
            <a:r>
              <a:rPr smtClean="0"/>
              <a:t>Cấu </a:t>
            </a:r>
            <a:r>
              <a:rPr dirty="0"/>
              <a:t>hình DataSource cho DataList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3384524" y="2884187"/>
            <a:ext cx="5323840" cy="236854"/>
          </a:xfrm>
          <a:custGeom>
            <a:avLst/>
            <a:gdLst/>
            <a:ahLst/>
            <a:cxnLst/>
            <a:rect l="l" t="t" r="r" b="b"/>
            <a:pathLst>
              <a:path w="5323840" h="236855">
                <a:moveTo>
                  <a:pt x="0" y="236329"/>
                </a:moveTo>
                <a:lnTo>
                  <a:pt x="5323319" y="236329"/>
                </a:lnTo>
                <a:lnTo>
                  <a:pt x="5323319" y="0"/>
                </a:lnTo>
                <a:lnTo>
                  <a:pt x="0" y="0"/>
                </a:lnTo>
                <a:lnTo>
                  <a:pt x="0" y="23632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7009" y="1781326"/>
            <a:ext cx="804418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3492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Mã aspx của điều khiển SqlDataSource với câu lệnh  SELECT chứa tham số</a:t>
            </a:r>
            <a:endParaRPr sz="2400">
              <a:latin typeface="Tahoma"/>
              <a:cs typeface="Tahoma"/>
            </a:endParaRPr>
          </a:p>
          <a:p>
            <a:pPr marL="468630" marR="5080" indent="-456565">
              <a:lnSpc>
                <a:spcPct val="100000"/>
              </a:lnSpc>
              <a:spcBef>
                <a:spcPts val="765"/>
              </a:spcBef>
            </a:pPr>
            <a:r>
              <a:rPr sz="1600" spc="5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spc="55" dirty="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sz="1600" spc="5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spc="55" dirty="0">
                <a:solidFill>
                  <a:srgbClr val="800000"/>
                </a:solidFill>
                <a:latin typeface="Arial"/>
                <a:cs typeface="Arial"/>
              </a:rPr>
              <a:t>SqlDataSource 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spc="65" dirty="0">
                <a:solidFill>
                  <a:srgbClr val="0000FF"/>
                </a:solidFill>
                <a:latin typeface="Arial"/>
                <a:cs typeface="Arial"/>
              </a:rPr>
              <a:t>="SqlDataSource2" </a:t>
            </a:r>
            <a:r>
              <a:rPr sz="1600" spc="145" dirty="0">
                <a:solidFill>
                  <a:srgbClr val="FF0000"/>
                </a:solidFill>
                <a:latin typeface="Arial"/>
                <a:cs typeface="Arial"/>
              </a:rPr>
              <a:t>runat</a:t>
            </a:r>
            <a:r>
              <a:rPr sz="1600" spc="145" dirty="0">
                <a:solidFill>
                  <a:srgbClr val="0000FF"/>
                </a:solidFill>
                <a:latin typeface="Arial"/>
                <a:cs typeface="Arial"/>
              </a:rPr>
              <a:t>="server" 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ConnectionString</a:t>
            </a:r>
            <a:r>
              <a:rPr sz="1600" spc="60" dirty="0">
                <a:solidFill>
                  <a:srgbClr val="0000FF"/>
                </a:solidFill>
                <a:latin typeface="Arial"/>
                <a:cs typeface="Arial"/>
              </a:rPr>
              <a:t>="&lt;%$</a:t>
            </a:r>
            <a:r>
              <a:rPr sz="1600" spc="5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0000FF"/>
                </a:solidFill>
                <a:latin typeface="Arial"/>
                <a:cs typeface="Arial"/>
              </a:rPr>
              <a:t>ConnectionStrings:HalloweenConnectionString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858" y="3128142"/>
            <a:ext cx="452120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%&gt;"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858" y="3372096"/>
            <a:ext cx="7113905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785"/>
              </a:lnSpc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SelectCommand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="SELECT [ProductID], [Name], [UnitPrice], [OnHand]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2139" y="3616050"/>
            <a:ext cx="1679575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FROM [Products]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2139" y="3860005"/>
            <a:ext cx="3884295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WHERE ([CategoryID] = @CategoryID)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2139" y="4103959"/>
            <a:ext cx="2456815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ORDER BY [ProductID]"&gt;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6834" y="4347913"/>
            <a:ext cx="2017395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dirty="0">
                <a:solidFill>
                  <a:srgbClr val="800000"/>
                </a:solidFill>
                <a:latin typeface="Arial"/>
                <a:cs typeface="Arial"/>
              </a:rPr>
              <a:t>SelectParameters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8377" y="4591867"/>
            <a:ext cx="5104765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dirty="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dirty="0">
                <a:solidFill>
                  <a:srgbClr val="800000"/>
                </a:solidFill>
                <a:latin typeface="Arial"/>
                <a:cs typeface="Arial"/>
              </a:rPr>
              <a:t>ControlParameter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ControlID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="ddlCategory"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6009" y="4835822"/>
            <a:ext cx="1998345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785"/>
              </a:lnSpc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="CategoryID"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6009" y="5079763"/>
            <a:ext cx="4981575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PropertyName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="SelectedValue"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="String" /&gt;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6834" y="5323718"/>
            <a:ext cx="2128520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dirty="0">
                <a:solidFill>
                  <a:srgbClr val="800000"/>
                </a:solidFill>
                <a:latin typeface="Arial"/>
                <a:cs typeface="Arial"/>
              </a:rPr>
              <a:t>SelectParameters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009" y="5538325"/>
            <a:ext cx="80441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800000"/>
                </a:solidFill>
                <a:latin typeface="Arial"/>
                <a:cs typeface="Arial"/>
              </a:rPr>
              <a:t>&lt;/asp:SqlDataSource&gt;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71945" y="1693395"/>
            <a:ext cx="110875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1947" y="2100494"/>
            <a:ext cx="141400" cy="149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947" y="2832354"/>
            <a:ext cx="141400" cy="164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1947" y="3573363"/>
            <a:ext cx="141400" cy="153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3960" y="738467"/>
            <a:ext cx="8559562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8">
              <a:lnSpc>
                <a:spcPct val="100000"/>
              </a:lnSpc>
              <a:spcBef>
                <a:spcPts val="95"/>
              </a:spcBef>
            </a:pPr>
            <a:r>
              <a:rPr dirty="0"/>
              <a:t>Demo  Định nghĩa các template cho DataList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5859005" y="2283460"/>
            <a:ext cx="3535184" cy="15246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11604" y="1479317"/>
            <a:ext cx="4181107" cy="26795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Nội dung demo:</a:t>
            </a:r>
            <a:endParaRPr sz="2400">
              <a:latin typeface="Tahoma"/>
              <a:cs typeface="Tahoma"/>
            </a:endParaRPr>
          </a:p>
          <a:p>
            <a:pPr marL="412750" marR="22796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Định nghĩa HeaderTemplate  cho DataList</a:t>
            </a:r>
            <a:endParaRPr sz="2200">
              <a:latin typeface="Tahoma"/>
              <a:cs typeface="Tahoma"/>
            </a:endParaRPr>
          </a:p>
          <a:p>
            <a:pPr marL="412750" marR="508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ahoma"/>
                <a:cs typeface="Tahoma"/>
              </a:rPr>
              <a:t>Định nghĩa ItemTemplate cho  DataList</a:t>
            </a:r>
            <a:endParaRPr sz="2200">
              <a:latin typeface="Tahoma"/>
              <a:cs typeface="Tahoma"/>
            </a:endParaRPr>
          </a:p>
          <a:p>
            <a:pPr marL="412750" marR="848994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Định dạng hiển thị cho  DataList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5272" y="5191075"/>
            <a:ext cx="2768180" cy="1514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1091" y="4951691"/>
            <a:ext cx="4622901" cy="1020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3090" y="4276255"/>
            <a:ext cx="2739390" cy="957580"/>
          </a:xfrm>
          <a:custGeom>
            <a:avLst/>
            <a:gdLst/>
            <a:ahLst/>
            <a:cxnLst/>
            <a:rect l="l" t="t" r="r" b="b"/>
            <a:pathLst>
              <a:path w="2739390" h="957579">
                <a:moveTo>
                  <a:pt x="1141362" y="838580"/>
                </a:moveTo>
                <a:lnTo>
                  <a:pt x="456540" y="838580"/>
                </a:lnTo>
                <a:lnTo>
                  <a:pt x="1054621" y="957503"/>
                </a:lnTo>
                <a:lnTo>
                  <a:pt x="1141362" y="838580"/>
                </a:lnTo>
                <a:close/>
              </a:path>
              <a:path w="2739390" h="957579">
                <a:moveTo>
                  <a:pt x="2600783" y="0"/>
                </a:moveTo>
                <a:lnTo>
                  <a:pt x="140007" y="0"/>
                </a:lnTo>
                <a:lnTo>
                  <a:pt x="96227" y="7110"/>
                </a:lnTo>
                <a:lnTo>
                  <a:pt x="57853" y="26882"/>
                </a:lnTo>
                <a:lnTo>
                  <a:pt x="27368" y="56973"/>
                </a:lnTo>
                <a:lnTo>
                  <a:pt x="7256" y="95042"/>
                </a:lnTo>
                <a:lnTo>
                  <a:pt x="0" y="138747"/>
                </a:lnTo>
                <a:lnTo>
                  <a:pt x="0" y="698309"/>
                </a:lnTo>
                <a:lnTo>
                  <a:pt x="7256" y="742758"/>
                </a:lnTo>
                <a:lnTo>
                  <a:pt x="27368" y="781278"/>
                </a:lnTo>
                <a:lnTo>
                  <a:pt x="57853" y="811600"/>
                </a:lnTo>
                <a:lnTo>
                  <a:pt x="96227" y="831457"/>
                </a:lnTo>
                <a:lnTo>
                  <a:pt x="140007" y="838580"/>
                </a:lnTo>
                <a:lnTo>
                  <a:pt x="2600783" y="838580"/>
                </a:lnTo>
                <a:lnTo>
                  <a:pt x="2644408" y="831457"/>
                </a:lnTo>
                <a:lnTo>
                  <a:pt x="2682407" y="811600"/>
                </a:lnTo>
                <a:lnTo>
                  <a:pt x="2712443" y="781278"/>
                </a:lnTo>
                <a:lnTo>
                  <a:pt x="2732179" y="742758"/>
                </a:lnTo>
                <a:lnTo>
                  <a:pt x="2739276" y="698309"/>
                </a:lnTo>
                <a:lnTo>
                  <a:pt x="2739276" y="138747"/>
                </a:lnTo>
                <a:lnTo>
                  <a:pt x="2732179" y="95042"/>
                </a:lnTo>
                <a:lnTo>
                  <a:pt x="2712443" y="56973"/>
                </a:lnTo>
                <a:lnTo>
                  <a:pt x="2682407" y="26882"/>
                </a:lnTo>
                <a:lnTo>
                  <a:pt x="2644408" y="7110"/>
                </a:lnTo>
                <a:lnTo>
                  <a:pt x="2600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916" y="4262526"/>
            <a:ext cx="2765425" cy="985519"/>
          </a:xfrm>
          <a:custGeom>
            <a:avLst/>
            <a:gdLst/>
            <a:ahLst/>
            <a:cxnLst/>
            <a:rect l="l" t="t" r="r" b="b"/>
            <a:pathLst>
              <a:path w="2765425" h="985520">
                <a:moveTo>
                  <a:pt x="2612957" y="0"/>
                </a:moveTo>
                <a:lnTo>
                  <a:pt x="152181" y="0"/>
                </a:lnTo>
                <a:lnTo>
                  <a:pt x="136963" y="1524"/>
                </a:lnTo>
                <a:lnTo>
                  <a:pt x="92830" y="12204"/>
                </a:lnTo>
                <a:lnTo>
                  <a:pt x="54785" y="36588"/>
                </a:lnTo>
                <a:lnTo>
                  <a:pt x="25871" y="68618"/>
                </a:lnTo>
                <a:lnTo>
                  <a:pt x="7608" y="108254"/>
                </a:lnTo>
                <a:lnTo>
                  <a:pt x="1521" y="138747"/>
                </a:lnTo>
                <a:lnTo>
                  <a:pt x="0" y="152476"/>
                </a:lnTo>
                <a:lnTo>
                  <a:pt x="0" y="713562"/>
                </a:lnTo>
                <a:lnTo>
                  <a:pt x="3042" y="744054"/>
                </a:lnTo>
                <a:lnTo>
                  <a:pt x="18261" y="785228"/>
                </a:lnTo>
                <a:lnTo>
                  <a:pt x="45653" y="820293"/>
                </a:lnTo>
                <a:lnTo>
                  <a:pt x="80656" y="846213"/>
                </a:lnTo>
                <a:lnTo>
                  <a:pt x="121744" y="861453"/>
                </a:lnTo>
                <a:lnTo>
                  <a:pt x="136963" y="864514"/>
                </a:lnTo>
                <a:lnTo>
                  <a:pt x="467203" y="864514"/>
                </a:lnTo>
                <a:lnTo>
                  <a:pt x="1065272" y="984961"/>
                </a:lnTo>
                <a:lnTo>
                  <a:pt x="1069831" y="984961"/>
                </a:lnTo>
                <a:lnTo>
                  <a:pt x="1074403" y="983437"/>
                </a:lnTo>
                <a:lnTo>
                  <a:pt x="1077451" y="978865"/>
                </a:lnTo>
                <a:lnTo>
                  <a:pt x="1087463" y="965136"/>
                </a:lnTo>
                <a:lnTo>
                  <a:pt x="1057664" y="965136"/>
                </a:lnTo>
                <a:lnTo>
                  <a:pt x="1063029" y="957687"/>
                </a:lnTo>
                <a:lnTo>
                  <a:pt x="471763" y="840117"/>
                </a:lnTo>
                <a:lnTo>
                  <a:pt x="471763" y="838593"/>
                </a:lnTo>
                <a:lnTo>
                  <a:pt x="138485" y="838593"/>
                </a:lnTo>
                <a:lnTo>
                  <a:pt x="126310" y="837069"/>
                </a:lnTo>
                <a:lnTo>
                  <a:pt x="80656" y="817244"/>
                </a:lnTo>
                <a:lnTo>
                  <a:pt x="47176" y="782180"/>
                </a:lnTo>
                <a:lnTo>
                  <a:pt x="27392" y="737958"/>
                </a:lnTo>
                <a:lnTo>
                  <a:pt x="25871" y="724230"/>
                </a:lnTo>
                <a:lnTo>
                  <a:pt x="25871" y="138747"/>
                </a:lnTo>
                <a:lnTo>
                  <a:pt x="41089" y="91478"/>
                </a:lnTo>
                <a:lnTo>
                  <a:pt x="71525" y="54889"/>
                </a:lnTo>
                <a:lnTo>
                  <a:pt x="140007" y="25920"/>
                </a:lnTo>
                <a:lnTo>
                  <a:pt x="2696663" y="25920"/>
                </a:lnTo>
                <a:lnTo>
                  <a:pt x="2684484" y="18300"/>
                </a:lnTo>
                <a:lnTo>
                  <a:pt x="2670793" y="12204"/>
                </a:lnTo>
                <a:lnTo>
                  <a:pt x="2643399" y="3048"/>
                </a:lnTo>
                <a:lnTo>
                  <a:pt x="2612957" y="0"/>
                </a:lnTo>
                <a:close/>
              </a:path>
              <a:path w="2765425" h="985520">
                <a:moveTo>
                  <a:pt x="1063029" y="957687"/>
                </a:moveTo>
                <a:lnTo>
                  <a:pt x="1057664" y="965136"/>
                </a:lnTo>
                <a:lnTo>
                  <a:pt x="1069831" y="959040"/>
                </a:lnTo>
                <a:lnTo>
                  <a:pt x="1063029" y="957687"/>
                </a:lnTo>
                <a:close/>
              </a:path>
              <a:path w="2765425" h="985520">
                <a:moveTo>
                  <a:pt x="2696663" y="25920"/>
                </a:moveTo>
                <a:lnTo>
                  <a:pt x="2612957" y="25920"/>
                </a:lnTo>
                <a:lnTo>
                  <a:pt x="2626660" y="27444"/>
                </a:lnTo>
                <a:lnTo>
                  <a:pt x="2638827" y="28968"/>
                </a:lnTo>
                <a:lnTo>
                  <a:pt x="2651006" y="32016"/>
                </a:lnTo>
                <a:lnTo>
                  <a:pt x="2663186" y="36588"/>
                </a:lnTo>
                <a:lnTo>
                  <a:pt x="2673828" y="41173"/>
                </a:lnTo>
                <a:lnTo>
                  <a:pt x="2684484" y="48793"/>
                </a:lnTo>
                <a:lnTo>
                  <a:pt x="2693615" y="54889"/>
                </a:lnTo>
                <a:lnTo>
                  <a:pt x="2730140" y="103682"/>
                </a:lnTo>
                <a:lnTo>
                  <a:pt x="2739271" y="140271"/>
                </a:lnTo>
                <a:lnTo>
                  <a:pt x="2739271" y="725766"/>
                </a:lnTo>
                <a:lnTo>
                  <a:pt x="2728616" y="762355"/>
                </a:lnTo>
                <a:lnTo>
                  <a:pt x="2701222" y="801992"/>
                </a:lnTo>
                <a:lnTo>
                  <a:pt x="2693615" y="811149"/>
                </a:lnTo>
                <a:lnTo>
                  <a:pt x="2682960" y="817244"/>
                </a:lnTo>
                <a:lnTo>
                  <a:pt x="2672317" y="824864"/>
                </a:lnTo>
                <a:lnTo>
                  <a:pt x="2661662" y="829437"/>
                </a:lnTo>
                <a:lnTo>
                  <a:pt x="2649482" y="834008"/>
                </a:lnTo>
                <a:lnTo>
                  <a:pt x="2637316" y="837069"/>
                </a:lnTo>
                <a:lnTo>
                  <a:pt x="2625136" y="838593"/>
                </a:lnTo>
                <a:lnTo>
                  <a:pt x="1150489" y="838593"/>
                </a:lnTo>
                <a:lnTo>
                  <a:pt x="1145929" y="841641"/>
                </a:lnTo>
                <a:lnTo>
                  <a:pt x="1144405" y="844689"/>
                </a:lnTo>
                <a:lnTo>
                  <a:pt x="1063029" y="957687"/>
                </a:lnTo>
                <a:lnTo>
                  <a:pt x="1069831" y="959040"/>
                </a:lnTo>
                <a:lnTo>
                  <a:pt x="1057664" y="965136"/>
                </a:lnTo>
                <a:lnTo>
                  <a:pt x="1087463" y="965136"/>
                </a:lnTo>
                <a:lnTo>
                  <a:pt x="1160848" y="864514"/>
                </a:lnTo>
                <a:lnTo>
                  <a:pt x="1153537" y="864514"/>
                </a:lnTo>
                <a:lnTo>
                  <a:pt x="1164192" y="859929"/>
                </a:lnTo>
                <a:lnTo>
                  <a:pt x="2648471" y="859929"/>
                </a:lnTo>
                <a:lnTo>
                  <a:pt x="2658614" y="856881"/>
                </a:lnTo>
                <a:lnTo>
                  <a:pt x="2698187" y="838593"/>
                </a:lnTo>
                <a:lnTo>
                  <a:pt x="2739271" y="797420"/>
                </a:lnTo>
                <a:lnTo>
                  <a:pt x="2757534" y="756259"/>
                </a:lnTo>
                <a:lnTo>
                  <a:pt x="2762093" y="742530"/>
                </a:lnTo>
                <a:lnTo>
                  <a:pt x="2765141" y="712038"/>
                </a:lnTo>
                <a:lnTo>
                  <a:pt x="2765141" y="152476"/>
                </a:lnTo>
                <a:lnTo>
                  <a:pt x="2757534" y="106730"/>
                </a:lnTo>
                <a:lnTo>
                  <a:pt x="2739271" y="67094"/>
                </a:lnTo>
                <a:lnTo>
                  <a:pt x="2708829" y="35064"/>
                </a:lnTo>
                <a:lnTo>
                  <a:pt x="2696663" y="25920"/>
                </a:lnTo>
                <a:close/>
              </a:path>
              <a:path w="2765425" h="985520">
                <a:moveTo>
                  <a:pt x="1164192" y="859929"/>
                </a:moveTo>
                <a:lnTo>
                  <a:pt x="1153537" y="864514"/>
                </a:lnTo>
                <a:lnTo>
                  <a:pt x="1160848" y="864514"/>
                </a:lnTo>
                <a:lnTo>
                  <a:pt x="1164192" y="859929"/>
                </a:lnTo>
                <a:close/>
              </a:path>
              <a:path w="2765425" h="985520">
                <a:moveTo>
                  <a:pt x="2648471" y="859929"/>
                </a:moveTo>
                <a:lnTo>
                  <a:pt x="1164192" y="859929"/>
                </a:lnTo>
                <a:lnTo>
                  <a:pt x="1160848" y="864514"/>
                </a:lnTo>
                <a:lnTo>
                  <a:pt x="2612957" y="864514"/>
                </a:lnTo>
                <a:lnTo>
                  <a:pt x="2643399" y="861453"/>
                </a:lnTo>
                <a:lnTo>
                  <a:pt x="2648471" y="859929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3959" y="4398230"/>
            <a:ext cx="2471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Ch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ọ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n </a:t>
            </a:r>
            <a:r>
              <a:rPr sz="1200" b="1" dirty="0">
                <a:solidFill>
                  <a:srgbClr val="E46B0A"/>
                </a:solidFill>
                <a:latin typeface="Trebuchet MS"/>
                <a:cs typeface="Trebuchet MS"/>
              </a:rPr>
              <a:t>Edit Templates 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trong </a:t>
            </a:r>
            <a:r>
              <a:rPr sz="1200" b="1" dirty="0">
                <a:solidFill>
                  <a:srgbClr val="E46B0A"/>
                </a:solidFill>
                <a:latin typeface="Trebuchet MS"/>
                <a:cs typeface="Trebuchet MS"/>
              </a:rPr>
              <a:t>menu smart  tag 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c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ủ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a đi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ề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u khi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ể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n DataList đ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ể 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đ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ị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nh  nghĩa các template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63360" y="4189336"/>
            <a:ext cx="2739390" cy="785495"/>
          </a:xfrm>
          <a:custGeom>
            <a:avLst/>
            <a:gdLst/>
            <a:ahLst/>
            <a:cxnLst/>
            <a:rect l="l" t="t" r="r" b="b"/>
            <a:pathLst>
              <a:path w="2739390" h="785495">
                <a:moveTo>
                  <a:pt x="1141361" y="686117"/>
                </a:moveTo>
                <a:lnTo>
                  <a:pt x="456552" y="686117"/>
                </a:lnTo>
                <a:lnTo>
                  <a:pt x="1054620" y="785228"/>
                </a:lnTo>
                <a:lnTo>
                  <a:pt x="1141361" y="686117"/>
                </a:lnTo>
                <a:close/>
              </a:path>
              <a:path w="2739390" h="785495">
                <a:moveTo>
                  <a:pt x="2625140" y="0"/>
                </a:moveTo>
                <a:lnTo>
                  <a:pt x="114134" y="0"/>
                </a:lnTo>
                <a:lnTo>
                  <a:pt x="69978" y="9077"/>
                </a:lnTo>
                <a:lnTo>
                  <a:pt x="33669" y="33735"/>
                </a:lnTo>
                <a:lnTo>
                  <a:pt x="9059" y="70117"/>
                </a:lnTo>
                <a:lnTo>
                  <a:pt x="0" y="114363"/>
                </a:lnTo>
                <a:lnTo>
                  <a:pt x="0" y="571766"/>
                </a:lnTo>
                <a:lnTo>
                  <a:pt x="9059" y="616653"/>
                </a:lnTo>
                <a:lnTo>
                  <a:pt x="33669" y="652959"/>
                </a:lnTo>
                <a:lnTo>
                  <a:pt x="69978" y="677256"/>
                </a:lnTo>
                <a:lnTo>
                  <a:pt x="114134" y="686117"/>
                </a:lnTo>
                <a:lnTo>
                  <a:pt x="2625140" y="686117"/>
                </a:lnTo>
                <a:lnTo>
                  <a:pt x="2669940" y="677256"/>
                </a:lnTo>
                <a:lnTo>
                  <a:pt x="2706177" y="652959"/>
                </a:lnTo>
                <a:lnTo>
                  <a:pt x="2730430" y="616653"/>
                </a:lnTo>
                <a:lnTo>
                  <a:pt x="2739275" y="571766"/>
                </a:lnTo>
                <a:lnTo>
                  <a:pt x="2739275" y="114363"/>
                </a:lnTo>
                <a:lnTo>
                  <a:pt x="2730430" y="70117"/>
                </a:lnTo>
                <a:lnTo>
                  <a:pt x="2706177" y="33735"/>
                </a:lnTo>
                <a:lnTo>
                  <a:pt x="2669940" y="9077"/>
                </a:lnTo>
                <a:lnTo>
                  <a:pt x="2625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1194" y="4177144"/>
            <a:ext cx="2765425" cy="811530"/>
          </a:xfrm>
          <a:custGeom>
            <a:avLst/>
            <a:gdLst/>
            <a:ahLst/>
            <a:cxnLst/>
            <a:rect l="l" t="t" r="r" b="b"/>
            <a:pathLst>
              <a:path w="2765425" h="811529">
                <a:moveTo>
                  <a:pt x="2637307" y="0"/>
                </a:moveTo>
                <a:lnTo>
                  <a:pt x="126301" y="0"/>
                </a:lnTo>
                <a:lnTo>
                  <a:pt x="114134" y="1524"/>
                </a:lnTo>
                <a:lnTo>
                  <a:pt x="100431" y="3048"/>
                </a:lnTo>
                <a:lnTo>
                  <a:pt x="88264" y="6096"/>
                </a:lnTo>
                <a:lnTo>
                  <a:pt x="77609" y="10668"/>
                </a:lnTo>
                <a:lnTo>
                  <a:pt x="65430" y="15252"/>
                </a:lnTo>
                <a:lnTo>
                  <a:pt x="56299" y="22872"/>
                </a:lnTo>
                <a:lnTo>
                  <a:pt x="45643" y="28968"/>
                </a:lnTo>
                <a:lnTo>
                  <a:pt x="36512" y="38112"/>
                </a:lnTo>
                <a:lnTo>
                  <a:pt x="10642" y="77762"/>
                </a:lnTo>
                <a:lnTo>
                  <a:pt x="0" y="126555"/>
                </a:lnTo>
                <a:lnTo>
                  <a:pt x="0" y="585482"/>
                </a:lnTo>
                <a:lnTo>
                  <a:pt x="1511" y="597687"/>
                </a:lnTo>
                <a:lnTo>
                  <a:pt x="3035" y="611403"/>
                </a:lnTo>
                <a:lnTo>
                  <a:pt x="6083" y="623608"/>
                </a:lnTo>
                <a:lnTo>
                  <a:pt x="10642" y="634276"/>
                </a:lnTo>
                <a:lnTo>
                  <a:pt x="15214" y="646480"/>
                </a:lnTo>
                <a:lnTo>
                  <a:pt x="22821" y="655624"/>
                </a:lnTo>
                <a:lnTo>
                  <a:pt x="28905" y="666292"/>
                </a:lnTo>
                <a:lnTo>
                  <a:pt x="38036" y="675449"/>
                </a:lnTo>
                <a:lnTo>
                  <a:pt x="77609" y="701370"/>
                </a:lnTo>
                <a:lnTo>
                  <a:pt x="126301" y="712038"/>
                </a:lnTo>
                <a:lnTo>
                  <a:pt x="467194" y="712038"/>
                </a:lnTo>
                <a:lnTo>
                  <a:pt x="1065263" y="809612"/>
                </a:lnTo>
                <a:lnTo>
                  <a:pt x="1069835" y="811149"/>
                </a:lnTo>
                <a:lnTo>
                  <a:pt x="1074394" y="809612"/>
                </a:lnTo>
                <a:lnTo>
                  <a:pt x="1077442" y="805040"/>
                </a:lnTo>
                <a:lnTo>
                  <a:pt x="1092345" y="788276"/>
                </a:lnTo>
                <a:lnTo>
                  <a:pt x="1057655" y="788276"/>
                </a:lnTo>
                <a:lnTo>
                  <a:pt x="1061581" y="783860"/>
                </a:lnTo>
                <a:lnTo>
                  <a:pt x="471754" y="686117"/>
                </a:lnTo>
                <a:lnTo>
                  <a:pt x="115646" y="686117"/>
                </a:lnTo>
                <a:lnTo>
                  <a:pt x="106527" y="684593"/>
                </a:lnTo>
                <a:lnTo>
                  <a:pt x="70002" y="669340"/>
                </a:lnTo>
                <a:lnTo>
                  <a:pt x="42608" y="640372"/>
                </a:lnTo>
                <a:lnTo>
                  <a:pt x="27381" y="603783"/>
                </a:lnTo>
                <a:lnTo>
                  <a:pt x="25869" y="594639"/>
                </a:lnTo>
                <a:lnTo>
                  <a:pt x="25869" y="115874"/>
                </a:lnTo>
                <a:lnTo>
                  <a:pt x="38036" y="77762"/>
                </a:lnTo>
                <a:lnTo>
                  <a:pt x="71513" y="42697"/>
                </a:lnTo>
                <a:lnTo>
                  <a:pt x="106527" y="27444"/>
                </a:lnTo>
                <a:lnTo>
                  <a:pt x="117170" y="25920"/>
                </a:lnTo>
                <a:lnTo>
                  <a:pt x="2714312" y="25920"/>
                </a:lnTo>
                <a:lnTo>
                  <a:pt x="2708833" y="21348"/>
                </a:lnTo>
                <a:lnTo>
                  <a:pt x="2663177" y="3048"/>
                </a:lnTo>
                <a:lnTo>
                  <a:pt x="2650998" y="1524"/>
                </a:lnTo>
                <a:lnTo>
                  <a:pt x="2637307" y="0"/>
                </a:lnTo>
                <a:close/>
              </a:path>
              <a:path w="2765425" h="811529">
                <a:moveTo>
                  <a:pt x="1061581" y="783860"/>
                </a:moveTo>
                <a:lnTo>
                  <a:pt x="1057655" y="788276"/>
                </a:lnTo>
                <a:lnTo>
                  <a:pt x="1069835" y="785228"/>
                </a:lnTo>
                <a:lnTo>
                  <a:pt x="1061581" y="783860"/>
                </a:lnTo>
                <a:close/>
              </a:path>
              <a:path w="2765425" h="811529">
                <a:moveTo>
                  <a:pt x="2714312" y="25920"/>
                </a:moveTo>
                <a:lnTo>
                  <a:pt x="2649474" y="25920"/>
                </a:lnTo>
                <a:lnTo>
                  <a:pt x="2658618" y="27444"/>
                </a:lnTo>
                <a:lnTo>
                  <a:pt x="2669260" y="30492"/>
                </a:lnTo>
                <a:lnTo>
                  <a:pt x="2702737" y="48793"/>
                </a:lnTo>
                <a:lnTo>
                  <a:pt x="2727096" y="79286"/>
                </a:lnTo>
                <a:lnTo>
                  <a:pt x="2739262" y="117398"/>
                </a:lnTo>
                <a:lnTo>
                  <a:pt x="2739262" y="596163"/>
                </a:lnTo>
                <a:lnTo>
                  <a:pt x="2727096" y="634276"/>
                </a:lnTo>
                <a:lnTo>
                  <a:pt x="2693606" y="669340"/>
                </a:lnTo>
                <a:lnTo>
                  <a:pt x="2657094" y="684593"/>
                </a:lnTo>
                <a:lnTo>
                  <a:pt x="2647962" y="686117"/>
                </a:lnTo>
                <a:lnTo>
                  <a:pt x="1150493" y="686117"/>
                </a:lnTo>
                <a:lnTo>
                  <a:pt x="1147445" y="687641"/>
                </a:lnTo>
                <a:lnTo>
                  <a:pt x="1144397" y="690689"/>
                </a:lnTo>
                <a:lnTo>
                  <a:pt x="1061581" y="783860"/>
                </a:lnTo>
                <a:lnTo>
                  <a:pt x="1069835" y="785228"/>
                </a:lnTo>
                <a:lnTo>
                  <a:pt x="1057655" y="788276"/>
                </a:lnTo>
                <a:lnTo>
                  <a:pt x="1092345" y="788276"/>
                </a:lnTo>
                <a:lnTo>
                  <a:pt x="1160119" y="712038"/>
                </a:lnTo>
                <a:lnTo>
                  <a:pt x="1153528" y="712038"/>
                </a:lnTo>
                <a:lnTo>
                  <a:pt x="1164183" y="707466"/>
                </a:lnTo>
                <a:lnTo>
                  <a:pt x="2670784" y="707466"/>
                </a:lnTo>
                <a:lnTo>
                  <a:pt x="2676867" y="705942"/>
                </a:lnTo>
                <a:lnTo>
                  <a:pt x="2687523" y="701370"/>
                </a:lnTo>
                <a:lnTo>
                  <a:pt x="2699702" y="696785"/>
                </a:lnTo>
                <a:lnTo>
                  <a:pt x="2708833" y="689165"/>
                </a:lnTo>
                <a:lnTo>
                  <a:pt x="2719489" y="683069"/>
                </a:lnTo>
                <a:lnTo>
                  <a:pt x="2728620" y="673925"/>
                </a:lnTo>
                <a:lnTo>
                  <a:pt x="2754490" y="634276"/>
                </a:lnTo>
                <a:lnTo>
                  <a:pt x="2765132" y="583958"/>
                </a:lnTo>
                <a:lnTo>
                  <a:pt x="2765132" y="126555"/>
                </a:lnTo>
                <a:lnTo>
                  <a:pt x="2763621" y="114350"/>
                </a:lnTo>
                <a:lnTo>
                  <a:pt x="2762097" y="100634"/>
                </a:lnTo>
                <a:lnTo>
                  <a:pt x="2759049" y="88430"/>
                </a:lnTo>
                <a:lnTo>
                  <a:pt x="2754490" y="77762"/>
                </a:lnTo>
                <a:lnTo>
                  <a:pt x="2749918" y="65557"/>
                </a:lnTo>
                <a:lnTo>
                  <a:pt x="2742310" y="56413"/>
                </a:lnTo>
                <a:lnTo>
                  <a:pt x="2736227" y="45745"/>
                </a:lnTo>
                <a:lnTo>
                  <a:pt x="2727096" y="36588"/>
                </a:lnTo>
                <a:lnTo>
                  <a:pt x="2714312" y="25920"/>
                </a:lnTo>
                <a:close/>
              </a:path>
              <a:path w="2765425" h="811529">
                <a:moveTo>
                  <a:pt x="1164183" y="707466"/>
                </a:moveTo>
                <a:lnTo>
                  <a:pt x="1153528" y="712038"/>
                </a:lnTo>
                <a:lnTo>
                  <a:pt x="1160119" y="712038"/>
                </a:lnTo>
                <a:lnTo>
                  <a:pt x="1164183" y="707466"/>
                </a:lnTo>
                <a:close/>
              </a:path>
              <a:path w="2765425" h="811529">
                <a:moveTo>
                  <a:pt x="2670784" y="707466"/>
                </a:moveTo>
                <a:lnTo>
                  <a:pt x="1164183" y="707466"/>
                </a:lnTo>
                <a:lnTo>
                  <a:pt x="1160119" y="712038"/>
                </a:lnTo>
                <a:lnTo>
                  <a:pt x="2638831" y="712038"/>
                </a:lnTo>
                <a:lnTo>
                  <a:pt x="2650998" y="710514"/>
                </a:lnTo>
                <a:lnTo>
                  <a:pt x="2664701" y="708990"/>
                </a:lnTo>
                <a:lnTo>
                  <a:pt x="2670784" y="70746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76796" y="4327706"/>
            <a:ext cx="263811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E46B0A"/>
                </a:solidFill>
                <a:latin typeface="Trebuchet MS"/>
                <a:cs typeface="Trebuchet MS"/>
              </a:rPr>
              <a:t>1.</a:t>
            </a:r>
            <a:r>
              <a:rPr sz="1200" spc="-110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E46B0A"/>
                </a:solidFill>
                <a:latin typeface="Trebuchet MS"/>
                <a:cs typeface="Trebuchet MS"/>
              </a:rPr>
              <a:t>Ch</a:t>
            </a:r>
            <a:r>
              <a:rPr sz="1200" spc="-35" dirty="0">
                <a:solidFill>
                  <a:srgbClr val="E46B0A"/>
                </a:solidFill>
                <a:latin typeface="Arial"/>
                <a:cs typeface="Arial"/>
              </a:rPr>
              <a:t>ọ</a:t>
            </a:r>
            <a:r>
              <a:rPr sz="1200" spc="-35" dirty="0">
                <a:solidFill>
                  <a:srgbClr val="E46B0A"/>
                </a:solidFill>
                <a:latin typeface="Trebuchet MS"/>
                <a:cs typeface="Trebuchet MS"/>
              </a:rPr>
              <a:t>n</a:t>
            </a:r>
            <a:r>
              <a:rPr sz="1200" spc="-125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E46B0A"/>
                </a:solidFill>
                <a:latin typeface="Trebuchet MS"/>
                <a:cs typeface="Trebuchet MS"/>
              </a:rPr>
              <a:t>lo</a:t>
            </a:r>
            <a:r>
              <a:rPr sz="1200" spc="-45" dirty="0">
                <a:solidFill>
                  <a:srgbClr val="E46B0A"/>
                </a:solidFill>
                <a:latin typeface="Arial"/>
                <a:cs typeface="Arial"/>
              </a:rPr>
              <a:t>ạ</a:t>
            </a:r>
            <a:r>
              <a:rPr sz="1200" spc="-45" dirty="0">
                <a:solidFill>
                  <a:srgbClr val="E46B0A"/>
                </a:solidFill>
                <a:latin typeface="Trebuchet MS"/>
                <a:cs typeface="Trebuchet MS"/>
              </a:rPr>
              <a:t>i</a:t>
            </a:r>
            <a:r>
              <a:rPr sz="1200" spc="-105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Template</a:t>
            </a:r>
            <a:r>
              <a:rPr sz="1200" spc="-105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E46B0A"/>
                </a:solidFill>
                <a:latin typeface="Trebuchet MS"/>
                <a:cs typeface="Trebuchet MS"/>
              </a:rPr>
              <a:t>c</a:t>
            </a:r>
            <a:r>
              <a:rPr sz="1200" spc="-40" dirty="0">
                <a:solidFill>
                  <a:srgbClr val="E46B0A"/>
                </a:solidFill>
                <a:latin typeface="Arial"/>
                <a:cs typeface="Arial"/>
              </a:rPr>
              <a:t>ầ</a:t>
            </a:r>
            <a:r>
              <a:rPr sz="1200" spc="-40" dirty="0">
                <a:solidFill>
                  <a:srgbClr val="E46B0A"/>
                </a:solidFill>
                <a:latin typeface="Trebuchet MS"/>
                <a:cs typeface="Trebuchet MS"/>
              </a:rPr>
              <a:t>n</a:t>
            </a:r>
            <a:r>
              <a:rPr sz="1200" spc="-95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E46B0A"/>
                </a:solidFill>
                <a:latin typeface="Trebuchet MS"/>
                <a:cs typeface="Trebuchet MS"/>
              </a:rPr>
              <a:t>đ</a:t>
            </a:r>
            <a:r>
              <a:rPr sz="1200" spc="-20" dirty="0">
                <a:solidFill>
                  <a:srgbClr val="E46B0A"/>
                </a:solidFill>
                <a:latin typeface="Arial"/>
                <a:cs typeface="Arial"/>
              </a:rPr>
              <a:t>ị</a:t>
            </a:r>
            <a:r>
              <a:rPr sz="1200" spc="-20" dirty="0">
                <a:solidFill>
                  <a:srgbClr val="E46B0A"/>
                </a:solidFill>
                <a:latin typeface="Trebuchet MS"/>
                <a:cs typeface="Trebuchet MS"/>
              </a:rPr>
              <a:t>nh</a:t>
            </a:r>
            <a:r>
              <a:rPr sz="1200" spc="-114" dirty="0">
                <a:solidFill>
                  <a:srgbClr val="E46B0A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E46B0A"/>
                </a:solidFill>
                <a:latin typeface="Trebuchet MS"/>
                <a:cs typeface="Trebuchet MS"/>
              </a:rPr>
              <a:t>nghĩa.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17631" y="5897016"/>
            <a:ext cx="2739390" cy="960755"/>
          </a:xfrm>
          <a:custGeom>
            <a:avLst/>
            <a:gdLst/>
            <a:ahLst/>
            <a:cxnLst/>
            <a:rect l="l" t="t" r="r" b="b"/>
            <a:pathLst>
              <a:path w="2739390" h="960754">
                <a:moveTo>
                  <a:pt x="2600794" y="121970"/>
                </a:moveTo>
                <a:lnTo>
                  <a:pt x="140017" y="121970"/>
                </a:lnTo>
                <a:lnTo>
                  <a:pt x="96233" y="129240"/>
                </a:lnTo>
                <a:lnTo>
                  <a:pt x="57856" y="149389"/>
                </a:lnTo>
                <a:lnTo>
                  <a:pt x="27369" y="179931"/>
                </a:lnTo>
                <a:lnTo>
                  <a:pt x="7256" y="218378"/>
                </a:lnTo>
                <a:lnTo>
                  <a:pt x="0" y="262242"/>
                </a:lnTo>
                <a:lnTo>
                  <a:pt x="0" y="821811"/>
                </a:lnTo>
                <a:lnTo>
                  <a:pt x="7256" y="865516"/>
                </a:lnTo>
                <a:lnTo>
                  <a:pt x="27369" y="903584"/>
                </a:lnTo>
                <a:lnTo>
                  <a:pt x="57856" y="933676"/>
                </a:lnTo>
                <a:lnTo>
                  <a:pt x="96233" y="953448"/>
                </a:lnTo>
                <a:lnTo>
                  <a:pt x="140017" y="960559"/>
                </a:lnTo>
                <a:lnTo>
                  <a:pt x="2600794" y="960559"/>
                </a:lnTo>
                <a:lnTo>
                  <a:pt x="2644413" y="953448"/>
                </a:lnTo>
                <a:lnTo>
                  <a:pt x="2682409" y="933676"/>
                </a:lnTo>
                <a:lnTo>
                  <a:pt x="2712443" y="903584"/>
                </a:lnTo>
                <a:lnTo>
                  <a:pt x="2732177" y="865516"/>
                </a:lnTo>
                <a:lnTo>
                  <a:pt x="2739275" y="821811"/>
                </a:lnTo>
                <a:lnTo>
                  <a:pt x="2739275" y="262242"/>
                </a:lnTo>
                <a:lnTo>
                  <a:pt x="2732177" y="218378"/>
                </a:lnTo>
                <a:lnTo>
                  <a:pt x="2712443" y="179931"/>
                </a:lnTo>
                <a:lnTo>
                  <a:pt x="2682409" y="149389"/>
                </a:lnTo>
                <a:lnTo>
                  <a:pt x="2644413" y="129240"/>
                </a:lnTo>
                <a:lnTo>
                  <a:pt x="2600794" y="121970"/>
                </a:lnTo>
                <a:close/>
              </a:path>
              <a:path w="2739390" h="960754">
                <a:moveTo>
                  <a:pt x="1024191" y="0"/>
                </a:moveTo>
                <a:lnTo>
                  <a:pt x="456552" y="121970"/>
                </a:lnTo>
                <a:lnTo>
                  <a:pt x="1141374" y="121970"/>
                </a:lnTo>
                <a:lnTo>
                  <a:pt x="1024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5464" y="5884811"/>
            <a:ext cx="2765425" cy="986790"/>
          </a:xfrm>
          <a:custGeom>
            <a:avLst/>
            <a:gdLst/>
            <a:ahLst/>
            <a:cxnLst/>
            <a:rect l="l" t="t" r="r" b="b"/>
            <a:pathLst>
              <a:path w="2765425" h="986790">
                <a:moveTo>
                  <a:pt x="1043965" y="0"/>
                </a:moveTo>
                <a:lnTo>
                  <a:pt x="1034834" y="0"/>
                </a:lnTo>
                <a:lnTo>
                  <a:pt x="467194" y="121983"/>
                </a:lnTo>
                <a:lnTo>
                  <a:pt x="152184" y="121983"/>
                </a:lnTo>
                <a:lnTo>
                  <a:pt x="106527" y="129603"/>
                </a:lnTo>
                <a:lnTo>
                  <a:pt x="66954" y="147904"/>
                </a:lnTo>
                <a:lnTo>
                  <a:pt x="35001" y="178396"/>
                </a:lnTo>
                <a:lnTo>
                  <a:pt x="12166" y="216509"/>
                </a:lnTo>
                <a:lnTo>
                  <a:pt x="0" y="274447"/>
                </a:lnTo>
                <a:lnTo>
                  <a:pt x="0" y="834016"/>
                </a:lnTo>
                <a:lnTo>
                  <a:pt x="7607" y="879758"/>
                </a:lnTo>
                <a:lnTo>
                  <a:pt x="25869" y="919399"/>
                </a:lnTo>
                <a:lnTo>
                  <a:pt x="56299" y="951419"/>
                </a:lnTo>
                <a:lnTo>
                  <a:pt x="94348" y="974289"/>
                </a:lnTo>
                <a:lnTo>
                  <a:pt x="152184" y="986486"/>
                </a:lnTo>
                <a:lnTo>
                  <a:pt x="2612961" y="986486"/>
                </a:lnTo>
                <a:lnTo>
                  <a:pt x="2658618" y="978863"/>
                </a:lnTo>
                <a:lnTo>
                  <a:pt x="2698178" y="960567"/>
                </a:lnTo>
                <a:lnTo>
                  <a:pt x="138480" y="960567"/>
                </a:lnTo>
                <a:lnTo>
                  <a:pt x="114134" y="954468"/>
                </a:lnTo>
                <a:lnTo>
                  <a:pt x="71526" y="931597"/>
                </a:lnTo>
                <a:lnTo>
                  <a:pt x="35001" y="882807"/>
                </a:lnTo>
                <a:lnTo>
                  <a:pt x="25869" y="846213"/>
                </a:lnTo>
                <a:lnTo>
                  <a:pt x="25869" y="260731"/>
                </a:lnTo>
                <a:lnTo>
                  <a:pt x="47167" y="202793"/>
                </a:lnTo>
                <a:lnTo>
                  <a:pt x="82168" y="169240"/>
                </a:lnTo>
                <a:lnTo>
                  <a:pt x="127825" y="149428"/>
                </a:lnTo>
                <a:lnTo>
                  <a:pt x="140004" y="147904"/>
                </a:lnTo>
                <a:lnTo>
                  <a:pt x="471754" y="147904"/>
                </a:lnTo>
                <a:lnTo>
                  <a:pt x="1032966" y="25794"/>
                </a:lnTo>
                <a:lnTo>
                  <a:pt x="1028750" y="21348"/>
                </a:lnTo>
                <a:lnTo>
                  <a:pt x="1062918" y="21348"/>
                </a:lnTo>
                <a:lnTo>
                  <a:pt x="1047013" y="4572"/>
                </a:lnTo>
                <a:lnTo>
                  <a:pt x="1043965" y="0"/>
                </a:lnTo>
                <a:close/>
              </a:path>
              <a:path w="2765425" h="986790">
                <a:moveTo>
                  <a:pt x="1062918" y="21348"/>
                </a:moveTo>
                <a:lnTo>
                  <a:pt x="1028750" y="21348"/>
                </a:lnTo>
                <a:lnTo>
                  <a:pt x="1039393" y="24396"/>
                </a:lnTo>
                <a:lnTo>
                  <a:pt x="1032966" y="25794"/>
                </a:lnTo>
                <a:lnTo>
                  <a:pt x="1144409" y="143319"/>
                </a:lnTo>
                <a:lnTo>
                  <a:pt x="1147444" y="146380"/>
                </a:lnTo>
                <a:lnTo>
                  <a:pt x="1150492" y="147904"/>
                </a:lnTo>
                <a:lnTo>
                  <a:pt x="2626652" y="147904"/>
                </a:lnTo>
                <a:lnTo>
                  <a:pt x="2663177" y="157048"/>
                </a:lnTo>
                <a:lnTo>
                  <a:pt x="2702750" y="184492"/>
                </a:lnTo>
                <a:lnTo>
                  <a:pt x="2730144" y="225653"/>
                </a:lnTo>
                <a:lnTo>
                  <a:pt x="2739275" y="262255"/>
                </a:lnTo>
                <a:lnTo>
                  <a:pt x="2739275" y="847738"/>
                </a:lnTo>
                <a:lnTo>
                  <a:pt x="2728620" y="884331"/>
                </a:lnTo>
                <a:lnTo>
                  <a:pt x="2693619" y="931597"/>
                </a:lnTo>
                <a:lnTo>
                  <a:pt x="2649486" y="955992"/>
                </a:lnTo>
                <a:lnTo>
                  <a:pt x="2625128" y="960567"/>
                </a:lnTo>
                <a:lnTo>
                  <a:pt x="2698178" y="960567"/>
                </a:lnTo>
                <a:lnTo>
                  <a:pt x="2730144" y="930073"/>
                </a:lnTo>
                <a:lnTo>
                  <a:pt x="2752966" y="891955"/>
                </a:lnTo>
                <a:lnTo>
                  <a:pt x="2765145" y="834016"/>
                </a:lnTo>
                <a:lnTo>
                  <a:pt x="2765145" y="274447"/>
                </a:lnTo>
                <a:lnTo>
                  <a:pt x="2757525" y="228714"/>
                </a:lnTo>
                <a:lnTo>
                  <a:pt x="2739275" y="189064"/>
                </a:lnTo>
                <a:lnTo>
                  <a:pt x="2708833" y="157048"/>
                </a:lnTo>
                <a:lnTo>
                  <a:pt x="2670784" y="134175"/>
                </a:lnTo>
                <a:lnTo>
                  <a:pt x="2647956" y="126555"/>
                </a:lnTo>
                <a:lnTo>
                  <a:pt x="1162659" y="126555"/>
                </a:lnTo>
                <a:lnTo>
                  <a:pt x="1153540" y="121983"/>
                </a:lnTo>
                <a:lnTo>
                  <a:pt x="1158325" y="121983"/>
                </a:lnTo>
                <a:lnTo>
                  <a:pt x="1062918" y="21348"/>
                </a:lnTo>
                <a:close/>
              </a:path>
              <a:path w="2765425" h="986790">
                <a:moveTo>
                  <a:pt x="1158325" y="121983"/>
                </a:moveTo>
                <a:lnTo>
                  <a:pt x="1153540" y="121983"/>
                </a:lnTo>
                <a:lnTo>
                  <a:pt x="1162659" y="126555"/>
                </a:lnTo>
                <a:lnTo>
                  <a:pt x="1158325" y="121983"/>
                </a:lnTo>
                <a:close/>
              </a:path>
              <a:path w="2765425" h="986790">
                <a:moveTo>
                  <a:pt x="2612961" y="121983"/>
                </a:moveTo>
                <a:lnTo>
                  <a:pt x="1158325" y="121983"/>
                </a:lnTo>
                <a:lnTo>
                  <a:pt x="1162659" y="126555"/>
                </a:lnTo>
                <a:lnTo>
                  <a:pt x="2647956" y="126555"/>
                </a:lnTo>
                <a:lnTo>
                  <a:pt x="2643390" y="125031"/>
                </a:lnTo>
                <a:lnTo>
                  <a:pt x="2612961" y="121983"/>
                </a:lnTo>
                <a:close/>
              </a:path>
              <a:path w="2765425" h="986790">
                <a:moveTo>
                  <a:pt x="1028750" y="21348"/>
                </a:moveTo>
                <a:lnTo>
                  <a:pt x="1032966" y="25794"/>
                </a:lnTo>
                <a:lnTo>
                  <a:pt x="1039393" y="24396"/>
                </a:lnTo>
                <a:lnTo>
                  <a:pt x="1028750" y="21348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38509" y="6050627"/>
            <a:ext cx="2381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2. Thêm các thành ph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ầ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n cho Template  Có th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ể 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thêm:</a:t>
            </a:r>
            <a:endParaRPr sz="1200">
              <a:latin typeface="Trebuchet MS"/>
              <a:cs typeface="Trebuchet MS"/>
            </a:endParaRPr>
          </a:p>
          <a:p>
            <a:pPr marL="12700" marR="130175">
              <a:lnSpc>
                <a:spcPct val="100000"/>
              </a:lnSpc>
            </a:pP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B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ả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ng, text, label, các đi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ề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u khi</a:t>
            </a:r>
            <a:r>
              <a:rPr sz="1200" dirty="0">
                <a:solidFill>
                  <a:srgbClr val="E46B0A"/>
                </a:solidFill>
                <a:latin typeface="Arial"/>
                <a:cs typeface="Arial"/>
              </a:rPr>
              <a:t>ể</a:t>
            </a:r>
            <a:r>
              <a:rPr sz="1200" dirty="0">
                <a:solidFill>
                  <a:srgbClr val="E46B0A"/>
                </a:solidFill>
                <a:latin typeface="Trebuchet MS"/>
                <a:cs typeface="Trebuchet MS"/>
              </a:rPr>
              <a:t>n vào  template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77589" y="4947119"/>
            <a:ext cx="383540" cy="233679"/>
          </a:xfrm>
          <a:custGeom>
            <a:avLst/>
            <a:gdLst/>
            <a:ahLst/>
            <a:cxnLst/>
            <a:rect l="l" t="t" r="r" b="b"/>
            <a:pathLst>
              <a:path w="383539" h="233679">
                <a:moveTo>
                  <a:pt x="286105" y="219557"/>
                </a:moveTo>
                <a:lnTo>
                  <a:pt x="281533" y="219557"/>
                </a:lnTo>
                <a:lnTo>
                  <a:pt x="278498" y="222605"/>
                </a:lnTo>
                <a:lnTo>
                  <a:pt x="278498" y="230225"/>
                </a:lnTo>
                <a:lnTo>
                  <a:pt x="281533" y="233286"/>
                </a:lnTo>
                <a:lnTo>
                  <a:pt x="369798" y="233286"/>
                </a:lnTo>
                <a:lnTo>
                  <a:pt x="348823" y="220659"/>
                </a:lnTo>
                <a:lnTo>
                  <a:pt x="286105" y="219557"/>
                </a:lnTo>
                <a:close/>
              </a:path>
              <a:path w="383539" h="233679">
                <a:moveTo>
                  <a:pt x="348823" y="220659"/>
                </a:moveTo>
                <a:lnTo>
                  <a:pt x="369798" y="233286"/>
                </a:lnTo>
                <a:lnTo>
                  <a:pt x="371982" y="230225"/>
                </a:lnTo>
                <a:lnTo>
                  <a:pt x="368287" y="230225"/>
                </a:lnTo>
                <a:lnTo>
                  <a:pt x="363181" y="220911"/>
                </a:lnTo>
                <a:lnTo>
                  <a:pt x="348823" y="220659"/>
                </a:lnTo>
                <a:close/>
              </a:path>
              <a:path w="383539" h="233679">
                <a:moveTo>
                  <a:pt x="334810" y="143319"/>
                </a:moveTo>
                <a:lnTo>
                  <a:pt x="331762" y="143319"/>
                </a:lnTo>
                <a:lnTo>
                  <a:pt x="325666" y="146367"/>
                </a:lnTo>
                <a:lnTo>
                  <a:pt x="324154" y="149415"/>
                </a:lnTo>
                <a:lnTo>
                  <a:pt x="325666" y="152476"/>
                </a:lnTo>
                <a:lnTo>
                  <a:pt x="357555" y="210649"/>
                </a:lnTo>
                <a:lnTo>
                  <a:pt x="377418" y="222605"/>
                </a:lnTo>
                <a:lnTo>
                  <a:pt x="369798" y="233286"/>
                </a:lnTo>
                <a:lnTo>
                  <a:pt x="383501" y="233286"/>
                </a:lnTo>
                <a:lnTo>
                  <a:pt x="336321" y="146367"/>
                </a:lnTo>
                <a:lnTo>
                  <a:pt x="334810" y="143319"/>
                </a:lnTo>
                <a:close/>
              </a:path>
              <a:path w="383539" h="233679">
                <a:moveTo>
                  <a:pt x="363181" y="220911"/>
                </a:moveTo>
                <a:lnTo>
                  <a:pt x="368287" y="230225"/>
                </a:lnTo>
                <a:lnTo>
                  <a:pt x="372846" y="221081"/>
                </a:lnTo>
                <a:lnTo>
                  <a:pt x="363181" y="220911"/>
                </a:lnTo>
                <a:close/>
              </a:path>
              <a:path w="383539" h="233679">
                <a:moveTo>
                  <a:pt x="357555" y="210649"/>
                </a:moveTo>
                <a:lnTo>
                  <a:pt x="363181" y="220911"/>
                </a:lnTo>
                <a:lnTo>
                  <a:pt x="372846" y="221081"/>
                </a:lnTo>
                <a:lnTo>
                  <a:pt x="368287" y="230225"/>
                </a:lnTo>
                <a:lnTo>
                  <a:pt x="371982" y="230225"/>
                </a:lnTo>
                <a:lnTo>
                  <a:pt x="377418" y="222605"/>
                </a:lnTo>
                <a:lnTo>
                  <a:pt x="357555" y="210649"/>
                </a:lnTo>
                <a:close/>
              </a:path>
              <a:path w="383539" h="233679">
                <a:moveTo>
                  <a:pt x="7607" y="0"/>
                </a:moveTo>
                <a:lnTo>
                  <a:pt x="0" y="10667"/>
                </a:lnTo>
                <a:lnTo>
                  <a:pt x="348823" y="220659"/>
                </a:lnTo>
                <a:lnTo>
                  <a:pt x="363181" y="220911"/>
                </a:lnTo>
                <a:lnTo>
                  <a:pt x="357555" y="210649"/>
                </a:lnTo>
                <a:lnTo>
                  <a:pt x="76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71945" y="1999858"/>
            <a:ext cx="110875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1605" y="1857564"/>
            <a:ext cx="3601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Đoạn mã aspx được tạo ra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0087" y="678034"/>
            <a:ext cx="8286313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8">
              <a:lnSpc>
                <a:spcPct val="100000"/>
              </a:lnSpc>
              <a:spcBef>
                <a:spcPts val="95"/>
              </a:spcBef>
            </a:pPr>
            <a:r>
              <a:rPr dirty="0"/>
              <a:t>Demo  Định nghĩa các template cho DataList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122395" y="2654173"/>
            <a:ext cx="12960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DataList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6593" y="2654173"/>
            <a:ext cx="54241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="dlProducts"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runat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="server"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DataKeyField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="ProductID"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4236" y="2867635"/>
            <a:ext cx="20821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GridLines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="Vertical"&gt;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909" y="2867635"/>
            <a:ext cx="44437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DataSourceID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="SqlDataSource2"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CellPadding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="3"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HeaderTemplate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R="2939415" algn="ctr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table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79756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tr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5068" y="3721481"/>
            <a:ext cx="27717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="col1"&gt;ID&lt;/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td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="col2"&gt;Product&lt;/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td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="col3"&gt;Unit Price&lt;/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td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="col4"&gt;On Hand&lt;/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td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5657" y="3721481"/>
            <a:ext cx="11036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td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td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td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td</a:t>
            </a:r>
            <a:endParaRPr sz="1400">
              <a:latin typeface="Arial"/>
              <a:cs typeface="Arial"/>
            </a:endParaRPr>
          </a:p>
          <a:p>
            <a:pPr marL="40513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tr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table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1512" y="5002226"/>
            <a:ext cx="16910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HeaderTemplate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1091" y="5234482"/>
            <a:ext cx="402590" cy="2089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dirty="0">
                <a:latin typeface="Arial"/>
                <a:cs typeface="Arial"/>
              </a:rPr>
              <a:t>&lt;%</a:t>
            </a:r>
            <a:r>
              <a:rPr sz="1400" dirty="0">
                <a:solidFill>
                  <a:srgbClr val="006400"/>
                </a:solidFill>
                <a:latin typeface="Arial"/>
                <a:cs typeface="Arial"/>
              </a:rPr>
              <a:t>--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1118" y="5234482"/>
            <a:ext cx="4779645" cy="20518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dirty="0">
                <a:solidFill>
                  <a:srgbClr val="006400"/>
                </a:solidFill>
                <a:cs typeface="Arial"/>
              </a:rPr>
              <a:t>đo</a:t>
            </a:r>
            <a:r>
              <a:rPr sz="1400" dirty="0">
                <a:solidFill>
                  <a:srgbClr val="006400"/>
                </a:solidFill>
                <a:cs typeface="Courier New"/>
              </a:rPr>
              <a:t>ạ</a:t>
            </a:r>
            <a:r>
              <a:rPr sz="1400" dirty="0">
                <a:solidFill>
                  <a:srgbClr val="006400"/>
                </a:solidFill>
                <a:cs typeface="Arial"/>
              </a:rPr>
              <a:t>n mã đ</a:t>
            </a:r>
            <a:r>
              <a:rPr sz="1400" dirty="0">
                <a:solidFill>
                  <a:srgbClr val="006400"/>
                </a:solidFill>
                <a:cs typeface="Courier New"/>
              </a:rPr>
              <a:t>ị</a:t>
            </a:r>
            <a:r>
              <a:rPr sz="1400" dirty="0">
                <a:solidFill>
                  <a:srgbClr val="006400"/>
                </a:solidFill>
                <a:cs typeface="Arial"/>
              </a:rPr>
              <a:t>nh nghĩa các template khác đ</a:t>
            </a:r>
            <a:r>
              <a:rPr sz="1400" dirty="0">
                <a:solidFill>
                  <a:srgbClr val="006400"/>
                </a:solidFill>
                <a:cs typeface="Courier New"/>
              </a:rPr>
              <a:t>ượ</a:t>
            </a:r>
            <a:r>
              <a:rPr sz="1400" dirty="0">
                <a:solidFill>
                  <a:srgbClr val="006400"/>
                </a:solidFill>
                <a:cs typeface="Arial"/>
              </a:rPr>
              <a:t>c vi</a:t>
            </a:r>
            <a:r>
              <a:rPr sz="1400" dirty="0">
                <a:solidFill>
                  <a:srgbClr val="006400"/>
                </a:solidFill>
                <a:cs typeface="Courier New"/>
              </a:rPr>
              <a:t>ế</a:t>
            </a:r>
            <a:r>
              <a:rPr sz="1400" dirty="0">
                <a:solidFill>
                  <a:srgbClr val="006400"/>
                </a:solidFill>
                <a:cs typeface="Arial"/>
              </a:rPr>
              <a:t>t </a:t>
            </a:r>
            <a:r>
              <a:rPr sz="1400" dirty="0">
                <a:solidFill>
                  <a:srgbClr val="006400"/>
                </a:solidFill>
                <a:cs typeface="Courier New"/>
              </a:rPr>
              <a:t>ở</a:t>
            </a:r>
            <a:endParaRPr sz="1400"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84850" y="5234482"/>
            <a:ext cx="694690" cy="2089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dirty="0">
                <a:solidFill>
                  <a:srgbClr val="006400"/>
                </a:solidFill>
                <a:latin typeface="Arial"/>
                <a:cs typeface="Arial"/>
              </a:rPr>
              <a:t>dây--%&gt;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0995" y="5642610"/>
            <a:ext cx="77158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9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HeaderStyle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BackColor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="Black"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Font-Bold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="True"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ForeColor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="White" /&gt;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asp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400" dirty="0">
                <a:solidFill>
                  <a:srgbClr val="800000"/>
                </a:solidFill>
                <a:latin typeface="Arial"/>
                <a:cs typeface="Arial"/>
              </a:rPr>
              <a:t>DataList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228573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631086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3033613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5506" y="2012944"/>
            <a:ext cx="4989094" cy="1269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2750" marR="5080" indent="-400685">
              <a:lnSpc>
                <a:spcPct val="119200"/>
              </a:lnSpc>
              <a:spcBef>
                <a:spcPts val="12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template hỗ trợ buộc dữ liệu  </a:t>
            </a:r>
            <a:r>
              <a:rPr sz="2200" dirty="0">
                <a:latin typeface="Tahoma"/>
                <a:cs typeface="Tahoma"/>
              </a:rPr>
              <a:t>ItemTemplate  AlternatingItemTemplate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90404" y="304800"/>
            <a:ext cx="8177396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0" marR="5080" indent="-3328988">
              <a:lnSpc>
                <a:spcPct val="100000"/>
              </a:lnSpc>
              <a:spcBef>
                <a:spcPts val="95"/>
              </a:spcBef>
            </a:pPr>
            <a:r>
              <a:rPr dirty="0"/>
              <a:t>Demo  Buộc  dữ liệu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cho các điều  khiển trong template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4358184" y="3426993"/>
            <a:ext cx="664210" cy="459105"/>
          </a:xfrm>
          <a:custGeom>
            <a:avLst/>
            <a:gdLst/>
            <a:ahLst/>
            <a:cxnLst/>
            <a:rect l="l" t="t" r="r" b="b"/>
            <a:pathLst>
              <a:path w="664210" h="459104">
                <a:moveTo>
                  <a:pt x="644052" y="14633"/>
                </a:moveTo>
                <a:lnTo>
                  <a:pt x="632134" y="15662"/>
                </a:lnTo>
                <a:lnTo>
                  <a:pt x="0" y="458927"/>
                </a:lnTo>
                <a:lnTo>
                  <a:pt x="22828" y="458927"/>
                </a:lnTo>
                <a:lnTo>
                  <a:pt x="638312" y="27333"/>
                </a:lnTo>
                <a:lnTo>
                  <a:pt x="644052" y="14633"/>
                </a:lnTo>
                <a:close/>
              </a:path>
              <a:path w="664210" h="459104">
                <a:moveTo>
                  <a:pt x="657619" y="13794"/>
                </a:moveTo>
                <a:lnTo>
                  <a:pt x="638312" y="27333"/>
                </a:lnTo>
                <a:lnTo>
                  <a:pt x="612075" y="85382"/>
                </a:lnTo>
                <a:lnTo>
                  <a:pt x="610551" y="88430"/>
                </a:lnTo>
                <a:lnTo>
                  <a:pt x="612075" y="93002"/>
                </a:lnTo>
                <a:lnTo>
                  <a:pt x="618158" y="96050"/>
                </a:lnTo>
                <a:lnTo>
                  <a:pt x="621206" y="94526"/>
                </a:lnTo>
                <a:lnTo>
                  <a:pt x="622730" y="91478"/>
                </a:lnTo>
                <a:lnTo>
                  <a:pt x="657619" y="13794"/>
                </a:lnTo>
                <a:close/>
              </a:path>
              <a:path w="664210" h="459104">
                <a:moveTo>
                  <a:pt x="651210" y="4572"/>
                </a:moveTo>
                <a:lnTo>
                  <a:pt x="648600" y="4572"/>
                </a:lnTo>
                <a:lnTo>
                  <a:pt x="654683" y="13716"/>
                </a:lnTo>
                <a:lnTo>
                  <a:pt x="644052" y="14633"/>
                </a:lnTo>
                <a:lnTo>
                  <a:pt x="638312" y="27333"/>
                </a:lnTo>
                <a:lnTo>
                  <a:pt x="657619" y="13794"/>
                </a:lnTo>
                <a:lnTo>
                  <a:pt x="657684" y="13649"/>
                </a:lnTo>
                <a:lnTo>
                  <a:pt x="651210" y="4572"/>
                </a:lnTo>
                <a:close/>
              </a:path>
              <a:path w="664210" h="459104">
                <a:moveTo>
                  <a:pt x="663814" y="0"/>
                </a:moveTo>
                <a:lnTo>
                  <a:pt x="566418" y="9144"/>
                </a:lnTo>
                <a:lnTo>
                  <a:pt x="561859" y="9144"/>
                </a:lnTo>
                <a:lnTo>
                  <a:pt x="560335" y="12192"/>
                </a:lnTo>
                <a:lnTo>
                  <a:pt x="560335" y="19812"/>
                </a:lnTo>
                <a:lnTo>
                  <a:pt x="563370" y="21336"/>
                </a:lnTo>
                <a:lnTo>
                  <a:pt x="566418" y="21336"/>
                </a:lnTo>
                <a:lnTo>
                  <a:pt x="632134" y="15662"/>
                </a:lnTo>
                <a:lnTo>
                  <a:pt x="650124" y="3048"/>
                </a:lnTo>
                <a:lnTo>
                  <a:pt x="662445" y="3048"/>
                </a:lnTo>
                <a:lnTo>
                  <a:pt x="663814" y="0"/>
                </a:lnTo>
                <a:close/>
              </a:path>
              <a:path w="664210" h="459104">
                <a:moveTo>
                  <a:pt x="650124" y="3048"/>
                </a:moveTo>
                <a:lnTo>
                  <a:pt x="632134" y="15662"/>
                </a:lnTo>
                <a:lnTo>
                  <a:pt x="644052" y="14633"/>
                </a:lnTo>
                <a:lnTo>
                  <a:pt x="648600" y="4572"/>
                </a:lnTo>
                <a:lnTo>
                  <a:pt x="651210" y="4572"/>
                </a:lnTo>
                <a:lnTo>
                  <a:pt x="650124" y="3048"/>
                </a:lnTo>
                <a:close/>
              </a:path>
              <a:path w="664210" h="459104">
                <a:moveTo>
                  <a:pt x="648600" y="4572"/>
                </a:moveTo>
                <a:lnTo>
                  <a:pt x="644052" y="14633"/>
                </a:lnTo>
                <a:lnTo>
                  <a:pt x="654683" y="13716"/>
                </a:lnTo>
                <a:lnTo>
                  <a:pt x="648600" y="4572"/>
                </a:lnTo>
                <a:close/>
              </a:path>
              <a:path w="664210" h="459104">
                <a:moveTo>
                  <a:pt x="662445" y="3048"/>
                </a:moveTo>
                <a:lnTo>
                  <a:pt x="650124" y="3048"/>
                </a:lnTo>
                <a:lnTo>
                  <a:pt x="657684" y="13649"/>
                </a:lnTo>
                <a:lnTo>
                  <a:pt x="662445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5049" y="4418050"/>
            <a:ext cx="3367371" cy="981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8084" y="2512174"/>
            <a:ext cx="4072382" cy="2668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7135" y="3884401"/>
            <a:ext cx="886460" cy="616585"/>
          </a:xfrm>
          <a:custGeom>
            <a:avLst/>
            <a:gdLst/>
            <a:ahLst/>
            <a:cxnLst/>
            <a:rect l="l" t="t" r="r" b="b"/>
            <a:pathLst>
              <a:path w="886460" h="616585">
                <a:moveTo>
                  <a:pt x="886043" y="0"/>
                </a:moveTo>
                <a:lnTo>
                  <a:pt x="863214" y="0"/>
                </a:lnTo>
                <a:lnTo>
                  <a:pt x="0" y="605302"/>
                </a:lnTo>
                <a:lnTo>
                  <a:pt x="7607" y="615983"/>
                </a:lnTo>
                <a:lnTo>
                  <a:pt x="886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3182" y="5091963"/>
            <a:ext cx="1395730" cy="178435"/>
          </a:xfrm>
          <a:custGeom>
            <a:avLst/>
            <a:gdLst/>
            <a:ahLst/>
            <a:cxnLst/>
            <a:rect l="l" t="t" r="r" b="b"/>
            <a:pathLst>
              <a:path w="1395729" h="178435">
                <a:moveTo>
                  <a:pt x="1389430" y="0"/>
                </a:moveTo>
                <a:lnTo>
                  <a:pt x="6095" y="0"/>
                </a:lnTo>
                <a:lnTo>
                  <a:pt x="0" y="6108"/>
                </a:lnTo>
                <a:lnTo>
                  <a:pt x="0" y="172300"/>
                </a:lnTo>
                <a:lnTo>
                  <a:pt x="6095" y="178396"/>
                </a:lnTo>
                <a:lnTo>
                  <a:pt x="1389430" y="178396"/>
                </a:lnTo>
                <a:lnTo>
                  <a:pt x="1395514" y="172300"/>
                </a:lnTo>
                <a:lnTo>
                  <a:pt x="1395514" y="164668"/>
                </a:lnTo>
                <a:lnTo>
                  <a:pt x="25882" y="164668"/>
                </a:lnTo>
                <a:lnTo>
                  <a:pt x="12179" y="152476"/>
                </a:lnTo>
                <a:lnTo>
                  <a:pt x="25882" y="152476"/>
                </a:lnTo>
                <a:lnTo>
                  <a:pt x="25882" y="25920"/>
                </a:lnTo>
                <a:lnTo>
                  <a:pt x="12179" y="25920"/>
                </a:lnTo>
                <a:lnTo>
                  <a:pt x="25882" y="12204"/>
                </a:lnTo>
                <a:lnTo>
                  <a:pt x="1395514" y="12204"/>
                </a:lnTo>
                <a:lnTo>
                  <a:pt x="1395514" y="6108"/>
                </a:lnTo>
                <a:lnTo>
                  <a:pt x="1389430" y="0"/>
                </a:lnTo>
                <a:close/>
              </a:path>
              <a:path w="1395729" h="178435">
                <a:moveTo>
                  <a:pt x="25882" y="152476"/>
                </a:moveTo>
                <a:lnTo>
                  <a:pt x="12179" y="152476"/>
                </a:lnTo>
                <a:lnTo>
                  <a:pt x="25882" y="164668"/>
                </a:lnTo>
                <a:lnTo>
                  <a:pt x="25882" y="152476"/>
                </a:lnTo>
                <a:close/>
              </a:path>
              <a:path w="1395729" h="178435">
                <a:moveTo>
                  <a:pt x="1369644" y="152476"/>
                </a:moveTo>
                <a:lnTo>
                  <a:pt x="25882" y="152476"/>
                </a:lnTo>
                <a:lnTo>
                  <a:pt x="25882" y="164668"/>
                </a:lnTo>
                <a:lnTo>
                  <a:pt x="1369644" y="164668"/>
                </a:lnTo>
                <a:lnTo>
                  <a:pt x="1369644" y="152476"/>
                </a:lnTo>
                <a:close/>
              </a:path>
              <a:path w="1395729" h="178435">
                <a:moveTo>
                  <a:pt x="1369644" y="12204"/>
                </a:moveTo>
                <a:lnTo>
                  <a:pt x="1369644" y="164668"/>
                </a:lnTo>
                <a:lnTo>
                  <a:pt x="1381823" y="152476"/>
                </a:lnTo>
                <a:lnTo>
                  <a:pt x="1395514" y="152476"/>
                </a:lnTo>
                <a:lnTo>
                  <a:pt x="1395514" y="25920"/>
                </a:lnTo>
                <a:lnTo>
                  <a:pt x="1381823" y="25920"/>
                </a:lnTo>
                <a:lnTo>
                  <a:pt x="1369644" y="12204"/>
                </a:lnTo>
                <a:close/>
              </a:path>
              <a:path w="1395729" h="178435">
                <a:moveTo>
                  <a:pt x="1395514" y="152476"/>
                </a:moveTo>
                <a:lnTo>
                  <a:pt x="1381823" y="152476"/>
                </a:lnTo>
                <a:lnTo>
                  <a:pt x="1369644" y="164668"/>
                </a:lnTo>
                <a:lnTo>
                  <a:pt x="1395514" y="164668"/>
                </a:lnTo>
                <a:lnTo>
                  <a:pt x="1395514" y="152476"/>
                </a:lnTo>
                <a:close/>
              </a:path>
              <a:path w="1395729" h="178435">
                <a:moveTo>
                  <a:pt x="25882" y="12204"/>
                </a:moveTo>
                <a:lnTo>
                  <a:pt x="12179" y="25920"/>
                </a:lnTo>
                <a:lnTo>
                  <a:pt x="25882" y="25920"/>
                </a:lnTo>
                <a:lnTo>
                  <a:pt x="25882" y="12204"/>
                </a:lnTo>
                <a:close/>
              </a:path>
              <a:path w="1395729" h="178435">
                <a:moveTo>
                  <a:pt x="1369644" y="12204"/>
                </a:moveTo>
                <a:lnTo>
                  <a:pt x="25882" y="12204"/>
                </a:lnTo>
                <a:lnTo>
                  <a:pt x="25882" y="25920"/>
                </a:lnTo>
                <a:lnTo>
                  <a:pt x="1369644" y="25920"/>
                </a:lnTo>
                <a:lnTo>
                  <a:pt x="1369644" y="12204"/>
                </a:lnTo>
                <a:close/>
              </a:path>
              <a:path w="1395729" h="178435">
                <a:moveTo>
                  <a:pt x="1395514" y="12204"/>
                </a:moveTo>
                <a:lnTo>
                  <a:pt x="1369644" y="12204"/>
                </a:lnTo>
                <a:lnTo>
                  <a:pt x="1381823" y="25920"/>
                </a:lnTo>
                <a:lnTo>
                  <a:pt x="1395514" y="25920"/>
                </a:lnTo>
                <a:lnTo>
                  <a:pt x="1395514" y="12204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9917" y="4558322"/>
            <a:ext cx="2385060" cy="254635"/>
          </a:xfrm>
          <a:custGeom>
            <a:avLst/>
            <a:gdLst/>
            <a:ahLst/>
            <a:cxnLst/>
            <a:rect l="l" t="t" r="r" b="b"/>
            <a:pathLst>
              <a:path w="2385059" h="254635">
                <a:moveTo>
                  <a:pt x="2378595" y="0"/>
                </a:moveTo>
                <a:lnTo>
                  <a:pt x="6083" y="0"/>
                </a:lnTo>
                <a:lnTo>
                  <a:pt x="0" y="6095"/>
                </a:lnTo>
                <a:lnTo>
                  <a:pt x="0" y="248526"/>
                </a:lnTo>
                <a:lnTo>
                  <a:pt x="6083" y="254622"/>
                </a:lnTo>
                <a:lnTo>
                  <a:pt x="2378595" y="254622"/>
                </a:lnTo>
                <a:lnTo>
                  <a:pt x="2384691" y="248526"/>
                </a:lnTo>
                <a:lnTo>
                  <a:pt x="2384691" y="240906"/>
                </a:lnTo>
                <a:lnTo>
                  <a:pt x="25869" y="240906"/>
                </a:lnTo>
                <a:lnTo>
                  <a:pt x="12166" y="228701"/>
                </a:lnTo>
                <a:lnTo>
                  <a:pt x="25869" y="228701"/>
                </a:lnTo>
                <a:lnTo>
                  <a:pt x="25869" y="25920"/>
                </a:lnTo>
                <a:lnTo>
                  <a:pt x="12166" y="25920"/>
                </a:lnTo>
                <a:lnTo>
                  <a:pt x="25869" y="12192"/>
                </a:lnTo>
                <a:lnTo>
                  <a:pt x="2384691" y="12192"/>
                </a:lnTo>
                <a:lnTo>
                  <a:pt x="2384691" y="6095"/>
                </a:lnTo>
                <a:lnTo>
                  <a:pt x="2378595" y="0"/>
                </a:lnTo>
                <a:close/>
              </a:path>
              <a:path w="2385059" h="254635">
                <a:moveTo>
                  <a:pt x="25869" y="228701"/>
                </a:moveTo>
                <a:lnTo>
                  <a:pt x="12166" y="228701"/>
                </a:lnTo>
                <a:lnTo>
                  <a:pt x="25869" y="240906"/>
                </a:lnTo>
                <a:lnTo>
                  <a:pt x="25869" y="228701"/>
                </a:lnTo>
                <a:close/>
              </a:path>
              <a:path w="2385059" h="254635">
                <a:moveTo>
                  <a:pt x="2358821" y="228701"/>
                </a:moveTo>
                <a:lnTo>
                  <a:pt x="25869" y="228701"/>
                </a:lnTo>
                <a:lnTo>
                  <a:pt x="25869" y="240906"/>
                </a:lnTo>
                <a:lnTo>
                  <a:pt x="2358821" y="240906"/>
                </a:lnTo>
                <a:lnTo>
                  <a:pt x="2358821" y="228701"/>
                </a:lnTo>
                <a:close/>
              </a:path>
              <a:path w="2385059" h="254635">
                <a:moveTo>
                  <a:pt x="2358821" y="12192"/>
                </a:moveTo>
                <a:lnTo>
                  <a:pt x="2358821" y="240906"/>
                </a:lnTo>
                <a:lnTo>
                  <a:pt x="2370988" y="228701"/>
                </a:lnTo>
                <a:lnTo>
                  <a:pt x="2384691" y="228701"/>
                </a:lnTo>
                <a:lnTo>
                  <a:pt x="2384691" y="25920"/>
                </a:lnTo>
                <a:lnTo>
                  <a:pt x="2370988" y="25920"/>
                </a:lnTo>
                <a:lnTo>
                  <a:pt x="2358821" y="12192"/>
                </a:lnTo>
                <a:close/>
              </a:path>
              <a:path w="2385059" h="254635">
                <a:moveTo>
                  <a:pt x="2384691" y="228701"/>
                </a:moveTo>
                <a:lnTo>
                  <a:pt x="2370988" y="228701"/>
                </a:lnTo>
                <a:lnTo>
                  <a:pt x="2358821" y="240906"/>
                </a:lnTo>
                <a:lnTo>
                  <a:pt x="2384691" y="240906"/>
                </a:lnTo>
                <a:lnTo>
                  <a:pt x="2384691" y="228701"/>
                </a:lnTo>
                <a:close/>
              </a:path>
              <a:path w="2385059" h="254635">
                <a:moveTo>
                  <a:pt x="25869" y="12192"/>
                </a:moveTo>
                <a:lnTo>
                  <a:pt x="12166" y="25920"/>
                </a:lnTo>
                <a:lnTo>
                  <a:pt x="25869" y="25920"/>
                </a:lnTo>
                <a:lnTo>
                  <a:pt x="25869" y="12192"/>
                </a:lnTo>
                <a:close/>
              </a:path>
              <a:path w="2385059" h="254635">
                <a:moveTo>
                  <a:pt x="2358821" y="12192"/>
                </a:moveTo>
                <a:lnTo>
                  <a:pt x="25869" y="12192"/>
                </a:lnTo>
                <a:lnTo>
                  <a:pt x="25869" y="25920"/>
                </a:lnTo>
                <a:lnTo>
                  <a:pt x="2358821" y="25920"/>
                </a:lnTo>
                <a:lnTo>
                  <a:pt x="2358821" y="12192"/>
                </a:lnTo>
                <a:close/>
              </a:path>
              <a:path w="2385059" h="254635">
                <a:moveTo>
                  <a:pt x="2384691" y="12192"/>
                </a:moveTo>
                <a:lnTo>
                  <a:pt x="2358821" y="12192"/>
                </a:lnTo>
                <a:lnTo>
                  <a:pt x="2370988" y="25920"/>
                </a:lnTo>
                <a:lnTo>
                  <a:pt x="2384691" y="25920"/>
                </a:lnTo>
                <a:lnTo>
                  <a:pt x="2384691" y="12192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3814" y="4796180"/>
            <a:ext cx="691515" cy="765810"/>
          </a:xfrm>
          <a:custGeom>
            <a:avLst/>
            <a:gdLst/>
            <a:ahLst/>
            <a:cxnLst/>
            <a:rect l="l" t="t" r="r" b="b"/>
            <a:pathLst>
              <a:path w="691515" h="765810">
                <a:moveTo>
                  <a:pt x="24358" y="663244"/>
                </a:moveTo>
                <a:lnTo>
                  <a:pt x="21310" y="666292"/>
                </a:lnTo>
                <a:lnTo>
                  <a:pt x="21310" y="669340"/>
                </a:lnTo>
                <a:lnTo>
                  <a:pt x="0" y="765390"/>
                </a:lnTo>
                <a:lnTo>
                  <a:pt x="14892" y="760818"/>
                </a:lnTo>
                <a:lnTo>
                  <a:pt x="13703" y="760818"/>
                </a:lnTo>
                <a:lnTo>
                  <a:pt x="4572" y="753198"/>
                </a:lnTo>
                <a:lnTo>
                  <a:pt x="19843" y="736175"/>
                </a:lnTo>
                <a:lnTo>
                  <a:pt x="33477" y="672388"/>
                </a:lnTo>
                <a:lnTo>
                  <a:pt x="33477" y="667816"/>
                </a:lnTo>
                <a:lnTo>
                  <a:pt x="31965" y="664768"/>
                </a:lnTo>
                <a:lnTo>
                  <a:pt x="28917" y="664768"/>
                </a:lnTo>
                <a:lnTo>
                  <a:pt x="24358" y="663244"/>
                </a:lnTo>
                <a:close/>
              </a:path>
              <a:path w="691515" h="765810">
                <a:moveTo>
                  <a:pt x="19843" y="736175"/>
                </a:moveTo>
                <a:lnTo>
                  <a:pt x="4572" y="753198"/>
                </a:lnTo>
                <a:lnTo>
                  <a:pt x="13703" y="760818"/>
                </a:lnTo>
                <a:lnTo>
                  <a:pt x="16443" y="757770"/>
                </a:lnTo>
                <a:lnTo>
                  <a:pt x="15227" y="757770"/>
                </a:lnTo>
                <a:lnTo>
                  <a:pt x="7607" y="750150"/>
                </a:lnTo>
                <a:lnTo>
                  <a:pt x="17511" y="747083"/>
                </a:lnTo>
                <a:lnTo>
                  <a:pt x="19843" y="736175"/>
                </a:lnTo>
                <a:close/>
              </a:path>
              <a:path w="691515" h="765810">
                <a:moveTo>
                  <a:pt x="94361" y="722706"/>
                </a:moveTo>
                <a:lnTo>
                  <a:pt x="91313" y="724230"/>
                </a:lnTo>
                <a:lnTo>
                  <a:pt x="29347" y="743418"/>
                </a:lnTo>
                <a:lnTo>
                  <a:pt x="13703" y="760818"/>
                </a:lnTo>
                <a:lnTo>
                  <a:pt x="14892" y="760818"/>
                </a:lnTo>
                <a:lnTo>
                  <a:pt x="94361" y="736422"/>
                </a:lnTo>
                <a:lnTo>
                  <a:pt x="98920" y="734898"/>
                </a:lnTo>
                <a:lnTo>
                  <a:pt x="100444" y="731850"/>
                </a:lnTo>
                <a:lnTo>
                  <a:pt x="98920" y="727278"/>
                </a:lnTo>
                <a:lnTo>
                  <a:pt x="97396" y="724230"/>
                </a:lnTo>
                <a:lnTo>
                  <a:pt x="94361" y="722706"/>
                </a:lnTo>
                <a:close/>
              </a:path>
              <a:path w="691515" h="765810">
                <a:moveTo>
                  <a:pt x="17511" y="747083"/>
                </a:moveTo>
                <a:lnTo>
                  <a:pt x="7607" y="750150"/>
                </a:lnTo>
                <a:lnTo>
                  <a:pt x="15227" y="757770"/>
                </a:lnTo>
                <a:lnTo>
                  <a:pt x="17511" y="747083"/>
                </a:lnTo>
                <a:close/>
              </a:path>
              <a:path w="691515" h="765810">
                <a:moveTo>
                  <a:pt x="29347" y="743418"/>
                </a:moveTo>
                <a:lnTo>
                  <a:pt x="17511" y="747083"/>
                </a:lnTo>
                <a:lnTo>
                  <a:pt x="15227" y="757770"/>
                </a:lnTo>
                <a:lnTo>
                  <a:pt x="16443" y="757770"/>
                </a:lnTo>
                <a:lnTo>
                  <a:pt x="29347" y="743418"/>
                </a:lnTo>
                <a:close/>
              </a:path>
              <a:path w="691515" h="765810">
                <a:moveTo>
                  <a:pt x="680250" y="0"/>
                </a:moveTo>
                <a:lnTo>
                  <a:pt x="19843" y="736175"/>
                </a:lnTo>
                <a:lnTo>
                  <a:pt x="17511" y="747083"/>
                </a:lnTo>
                <a:lnTo>
                  <a:pt x="29347" y="743418"/>
                </a:lnTo>
                <a:lnTo>
                  <a:pt x="690905" y="7620"/>
                </a:lnTo>
                <a:lnTo>
                  <a:pt x="680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0389" y="5512289"/>
            <a:ext cx="846649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1190">
              <a:lnSpc>
                <a:spcPts val="1670"/>
              </a:lnSpc>
              <a:spcBef>
                <a:spcPts val="105"/>
              </a:spcBef>
            </a:pP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Hai phương thức </a:t>
            </a:r>
            <a:r>
              <a:rPr sz="1400" dirty="0">
                <a:latin typeface="Arial"/>
                <a:cs typeface="Arial"/>
              </a:rPr>
              <a:t>sử dụng cho </a:t>
            </a: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biểu thức mã:</a:t>
            </a:r>
            <a:endParaRPr sz="1400">
              <a:latin typeface="Arial"/>
              <a:cs typeface="Arial"/>
            </a:endParaRPr>
          </a:p>
          <a:p>
            <a:pPr marL="4596130" indent="-107950">
              <a:lnSpc>
                <a:spcPts val="1670"/>
              </a:lnSpc>
              <a:buClr>
                <a:srgbClr val="000000"/>
              </a:buClr>
              <a:buChar char="-"/>
              <a:tabLst>
                <a:tab pos="4596765" algn="l"/>
              </a:tabLst>
            </a:pP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Eval </a:t>
            </a:r>
            <a:r>
              <a:rPr sz="1400" dirty="0">
                <a:latin typeface="Arial"/>
                <a:cs typeface="Arial"/>
              </a:rPr>
              <a:t>&lt;%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# Eval("UnitPrice", "{0:C}") %&gt;</a:t>
            </a:r>
            <a:endParaRPr sz="1400">
              <a:latin typeface="Arial"/>
              <a:cs typeface="Arial"/>
            </a:endParaRPr>
          </a:p>
          <a:p>
            <a:pPr marL="4441190">
              <a:lnSpc>
                <a:spcPts val="1670"/>
              </a:lnSpc>
              <a:spcBef>
                <a:spcPts val="25"/>
              </a:spcBef>
            </a:pPr>
            <a:r>
              <a:rPr sz="1400" dirty="0">
                <a:latin typeface="Arial"/>
                <a:cs typeface="Arial"/>
              </a:rPr>
              <a:t>Chỉ dùng để hiển thị dữ liệu</a:t>
            </a:r>
            <a:endParaRPr sz="1400">
              <a:latin typeface="Arial"/>
              <a:cs typeface="Arial"/>
            </a:endParaRPr>
          </a:p>
          <a:p>
            <a:pPr marL="4596130" indent="-107950">
              <a:lnSpc>
                <a:spcPts val="1670"/>
              </a:lnSpc>
              <a:buClr>
                <a:srgbClr val="000000"/>
              </a:buClr>
              <a:buChar char="-"/>
              <a:tabLst>
                <a:tab pos="4596765" algn="l"/>
              </a:tabLst>
            </a:pPr>
            <a:r>
              <a:rPr sz="1400" dirty="0">
                <a:solidFill>
                  <a:srgbClr val="E46B0A"/>
                </a:solidFill>
                <a:latin typeface="Arial"/>
                <a:cs typeface="Arial"/>
              </a:rPr>
              <a:t>Bind </a:t>
            </a:r>
            <a:r>
              <a:rPr sz="1400" dirty="0">
                <a:latin typeface="Arial"/>
                <a:cs typeface="Arial"/>
              </a:rPr>
              <a:t>&lt;%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# Bind("UnitPrice", "{0:C}") %&gt;</a:t>
            </a:r>
            <a:endParaRPr sz="1400">
              <a:latin typeface="Arial"/>
              <a:cs typeface="Arial"/>
            </a:endParaRPr>
          </a:p>
          <a:p>
            <a:pPr marL="444119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Arial"/>
                <a:cs typeface="Arial"/>
              </a:rPr>
              <a:t>Dùng để hiển thị dữ liệu và cập nhật dữ liệu từ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440555" algn="l"/>
                <a:tab pos="8230234" algn="l"/>
              </a:tabLst>
            </a:pPr>
            <a:r>
              <a:rPr sz="14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140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	nguồn dữ liệu	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4370" y="1411324"/>
            <a:ext cx="9155252" cy="57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3052" y="2457684"/>
            <a:ext cx="4993348" cy="162999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12750" marR="5080" indent="-400685">
              <a:lnSpc>
                <a:spcPct val="109100"/>
              </a:lnSpc>
              <a:spcBef>
                <a:spcPts val="415"/>
              </a:spcBef>
            </a:pPr>
            <a:r>
              <a:rPr sz="2400" b="0" dirty="0">
                <a:solidFill>
                  <a:srgbClr val="953634"/>
                </a:solidFill>
                <a:latin typeface="Tahoma"/>
                <a:cs typeface="Tahoma"/>
              </a:rPr>
              <a:t>Sinh viên tìm hiểu các vấn đề sau:  </a:t>
            </a:r>
            <a:r>
              <a:rPr sz="2200" b="0" dirty="0">
                <a:solidFill>
                  <a:srgbClr val="000000"/>
                </a:solidFill>
                <a:latin typeface="Tahoma"/>
                <a:cs typeface="Tahoma"/>
              </a:rPr>
              <a:t>Tạo một datasource có thể </a:t>
            </a:r>
            <a:r>
              <a:rPr sz="2200" b="0">
                <a:solidFill>
                  <a:srgbClr val="000000"/>
                </a:solidFill>
                <a:latin typeface="Tahoma"/>
                <a:cs typeface="Tahoma"/>
              </a:rPr>
              <a:t>cập </a:t>
            </a:r>
            <a:r>
              <a:rPr sz="2200" b="0" smtClean="0">
                <a:solidFill>
                  <a:srgbClr val="000000"/>
                </a:solidFill>
                <a:latin typeface="Tahoma"/>
                <a:cs typeface="Tahoma"/>
              </a:rPr>
              <a:t>nhật </a:t>
            </a:r>
            <a:r>
              <a:rPr sz="2200" b="0" dirty="0">
                <a:solidFill>
                  <a:srgbClr val="000000"/>
                </a:solidFill>
                <a:latin typeface="Tahoma"/>
                <a:cs typeface="Tahoma"/>
              </a:rPr>
              <a:t>CSDL</a:t>
            </a:r>
            <a:endParaRPr sz="22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30"/>
              </a:spcBef>
            </a:pPr>
            <a:r>
              <a:rPr sz="2200" b="0" dirty="0">
                <a:solidFill>
                  <a:srgbClr val="000000"/>
                </a:solidFill>
                <a:latin typeface="Tahoma"/>
                <a:cs typeface="Tahoma"/>
              </a:rPr>
              <a:t>Sử dụng bộ đệm dữ liệu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60909" y="2207221"/>
            <a:ext cx="3081679" cy="3888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771157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173683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2914691"/>
            <a:ext cx="131827" cy="149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9360" y="850181"/>
            <a:ext cx="7953809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9330" algn="l"/>
              </a:tabLst>
            </a:pPr>
            <a:r>
              <a:rPr dirty="0"/>
              <a:t>Tổng	kết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519156" y="3985033"/>
            <a:ext cx="138105" cy="160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8149" y="4387553"/>
            <a:ext cx="103480" cy="112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8149" y="4753478"/>
            <a:ext cx="103480" cy="112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9156" y="5425875"/>
            <a:ext cx="131827" cy="149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8149" y="6162304"/>
            <a:ext cx="103480" cy="1083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8149" y="6528239"/>
            <a:ext cx="103480" cy="1083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5506" y="1555529"/>
            <a:ext cx="7707630" cy="51860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ADO.NET</a:t>
            </a:r>
            <a:endParaRPr sz="2400">
              <a:latin typeface="Tahoma"/>
              <a:cs typeface="Tahoma"/>
            </a:endParaRPr>
          </a:p>
          <a:p>
            <a:pPr marL="412750" marR="71691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Ứng dụng ASP.NET sử dụng ADO.NET để thao tác với  CSDL</a:t>
            </a:r>
            <a:endParaRPr sz="2200">
              <a:latin typeface="Tahoma"/>
              <a:cs typeface="Tahoma"/>
            </a:endParaRPr>
          </a:p>
          <a:p>
            <a:pPr marL="412750" marR="508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ahoma"/>
                <a:cs typeface="Tahoma"/>
              </a:rPr>
              <a:t>ADO.NET là một phần của .NET Framework, được xem là  “bộ thư viện lớp” chịu trách nhiệm xử lý dữ liệu trong ngôn  ngữ MS .NET.</a:t>
            </a:r>
            <a:endParaRPr sz="22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Các thành phần cơ bản của ADO.NET</a:t>
            </a:r>
            <a:endParaRPr sz="2200">
              <a:latin typeface="Tahoma"/>
              <a:cs typeface="Tahoma"/>
            </a:endParaRPr>
          </a:p>
          <a:p>
            <a:pPr marL="81153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ahoma"/>
                <a:cs typeface="Tahoma"/>
              </a:rPr>
              <a:t>.NET data provider: cung cấp các lớp để tương tác với CSDL</a:t>
            </a:r>
            <a:endParaRPr sz="2000">
              <a:latin typeface="Tahoma"/>
              <a:cs typeface="Tahoma"/>
            </a:endParaRPr>
          </a:p>
          <a:p>
            <a:pPr marL="811530" marR="2108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ahoma"/>
                <a:cs typeface="Tahoma"/>
              </a:rPr>
              <a:t>Dataset: Là </a:t>
            </a:r>
            <a:r>
              <a:rPr sz="2000" b="1" dirty="0">
                <a:latin typeface="Tahoma"/>
                <a:cs typeface="Tahoma"/>
              </a:rPr>
              <a:t>bản sao </a:t>
            </a:r>
            <a:r>
              <a:rPr sz="2000" dirty="0">
                <a:latin typeface="Tahoma"/>
                <a:cs typeface="Tahoma"/>
              </a:rPr>
              <a:t>của CSDL hay một phần CSDL trên bộ  nhớ</a:t>
            </a:r>
            <a:endParaRPr sz="2000">
              <a:latin typeface="Tahoma"/>
              <a:cs typeface="Tahoma"/>
            </a:endParaRPr>
          </a:p>
          <a:p>
            <a:pPr marL="412750" marR="20764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Kết nối giữa ứng dụng và cở sở dữ liệu (CSDL) thông qua  ADO.NET theo hai kiến trúc</a:t>
            </a:r>
            <a:endParaRPr sz="2200">
              <a:latin typeface="Tahoma"/>
              <a:cs typeface="Tahoma"/>
            </a:endParaRPr>
          </a:p>
          <a:p>
            <a:pPr marL="81153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ahoma"/>
                <a:cs typeface="Tahoma"/>
              </a:rPr>
              <a:t>Kiến trúc kết nối</a:t>
            </a:r>
            <a:endParaRPr sz="2000">
              <a:latin typeface="Tahoma"/>
              <a:cs typeface="Tahoma"/>
            </a:endParaRPr>
          </a:p>
          <a:p>
            <a:pPr marL="8115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ahoma"/>
                <a:cs typeface="Tahoma"/>
              </a:rPr>
              <a:t>Kiến trúc không kết nối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228573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631086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3372094"/>
            <a:ext cx="131827" cy="149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9361" y="798447"/>
            <a:ext cx="7954178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Tổng</a:t>
            </a:r>
            <a:r>
              <a:rPr spc="-75" dirty="0"/>
              <a:t> </a:t>
            </a:r>
            <a:r>
              <a:rPr spc="-345" dirty="0"/>
              <a:t>kết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1506600" y="4442449"/>
            <a:ext cx="150660" cy="160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6600" y="5178882"/>
            <a:ext cx="150660" cy="164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5975" y="5585978"/>
            <a:ext cx="115655" cy="114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5975" y="5951903"/>
            <a:ext cx="115655" cy="114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35506" y="2012944"/>
            <a:ext cx="7440295" cy="414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Điều khiển data source</a:t>
            </a:r>
            <a:endParaRPr sz="2400">
              <a:latin typeface="Tahoma"/>
              <a:cs typeface="Tahoma"/>
            </a:endParaRPr>
          </a:p>
          <a:p>
            <a:pPr marL="412750" marR="40386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Điều khiển data source quản lý các tác vụ kết nối đến  CSDL, đọc và ghi dữ liệu.</a:t>
            </a:r>
            <a:endParaRPr sz="2200">
              <a:latin typeface="Tahoma"/>
              <a:cs typeface="Tahoma"/>
            </a:endParaRPr>
          </a:p>
          <a:p>
            <a:pPr marL="412750" marR="508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ahoma"/>
                <a:cs typeface="Tahoma"/>
              </a:rPr>
              <a:t>Bản chất của việc sử dụng điều khiển datasource cũng là  truy cập qua các đối tượng ADO.NET, nhưng sử dụng ít  code hơn ADO.NET</a:t>
            </a:r>
            <a:endParaRPr sz="2200">
              <a:latin typeface="Tahoma"/>
              <a:cs typeface="Tahoma"/>
            </a:endParaRPr>
          </a:p>
          <a:p>
            <a:pPr marL="412750" marR="3492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Điều khiển datasource được buộc vào một điều khiển dữ  liệu để hiển thị dữ liệu cho người dùng.</a:t>
            </a:r>
            <a:endParaRPr sz="22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Hai loại điều khiển datasource thường dùng</a:t>
            </a:r>
            <a:endParaRPr sz="2200">
              <a:latin typeface="Tahoma"/>
              <a:cs typeface="Tahoma"/>
            </a:endParaRPr>
          </a:p>
          <a:p>
            <a:pPr marL="81153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ahoma"/>
                <a:cs typeface="Tahoma"/>
              </a:rPr>
              <a:t>SQL DataSource</a:t>
            </a:r>
            <a:endParaRPr sz="2000">
              <a:latin typeface="Tahoma"/>
              <a:cs typeface="Tahoma"/>
            </a:endParaRPr>
          </a:p>
          <a:p>
            <a:pPr marL="8115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ahoma"/>
                <a:cs typeface="Tahoma"/>
              </a:rPr>
              <a:t>ObjectDataSource (Hỗ trợ kiến trúc ba tầng)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228573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631086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3372094"/>
            <a:ext cx="131827" cy="149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156" y="3774621"/>
            <a:ext cx="131827" cy="1112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9361" y="755696"/>
            <a:ext cx="7954178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Tổng kết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11" name="object 11"/>
          <p:cNvSpPr/>
          <p:nvPr/>
        </p:nvSpPr>
        <p:spPr>
          <a:xfrm>
            <a:off x="1520291" y="3884406"/>
            <a:ext cx="127833" cy="45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35506" y="2012944"/>
            <a:ext cx="7374255" cy="2343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Điều khiển DataList</a:t>
            </a:r>
            <a:endParaRPr sz="2400">
              <a:latin typeface="Tahoma"/>
              <a:cs typeface="Tahoma"/>
            </a:endParaRPr>
          </a:p>
          <a:p>
            <a:pPr marL="412750" marR="57086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Dùng để </a:t>
            </a:r>
            <a:r>
              <a:rPr sz="2200" b="1" dirty="0">
                <a:latin typeface="Tahoma"/>
                <a:cs typeface="Tahoma"/>
              </a:rPr>
              <a:t>trình bày dữ liệu </a:t>
            </a:r>
            <a:r>
              <a:rPr sz="2200" dirty="0">
                <a:latin typeface="Tahoma"/>
                <a:cs typeface="Tahoma"/>
              </a:rPr>
              <a:t>được truy xuất </a:t>
            </a:r>
            <a:r>
              <a:rPr sz="2200" b="1" dirty="0">
                <a:latin typeface="Tahoma"/>
                <a:cs typeface="Tahoma"/>
              </a:rPr>
              <a:t>từ một  datasource dưới dạng danh sách</a:t>
            </a:r>
            <a:endParaRPr sz="22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ahoma"/>
                <a:cs typeface="Tahoma"/>
              </a:rPr>
              <a:t>Hỗ trợ thao tác truy xuất, cập nhật, thêm, xóa CSDL</a:t>
            </a:r>
            <a:endParaRPr sz="2200">
              <a:latin typeface="Tahoma"/>
              <a:cs typeface="Tahoma"/>
            </a:endParaRPr>
          </a:p>
          <a:p>
            <a:pPr marL="412750" marR="508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Để định nghĩa các thông tin hiển thị trên một datalist, ta  tạo ra các </a:t>
            </a:r>
            <a:r>
              <a:rPr sz="2200" b="1" dirty="0">
                <a:latin typeface="Tahoma"/>
                <a:cs typeface="Tahoma"/>
              </a:rPr>
              <a:t>Template </a:t>
            </a:r>
            <a:r>
              <a:rPr sz="2200" dirty="0">
                <a:latin typeface="Tahoma"/>
                <a:cs typeface="Tahoma"/>
              </a:rPr>
              <a:t>cho datalist.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856277"/>
            <a:ext cx="108658" cy="11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360" y="2666158"/>
            <a:ext cx="108658" cy="1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3056487"/>
            <a:ext cx="131827" cy="149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156" y="3797492"/>
            <a:ext cx="138105" cy="88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6722" y="749744"/>
            <a:ext cx="8096231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</a:t>
            </a:r>
            <a:r>
              <a:rPr spc="-5" dirty="0"/>
              <a:t>D</a:t>
            </a:r>
            <a:r>
              <a:rPr spc="-10" dirty="0"/>
              <a:t>O</a:t>
            </a:r>
            <a:r>
              <a:rPr spc="-5" dirty="0"/>
              <a:t>.</a:t>
            </a:r>
            <a:r>
              <a:rPr spc="-10" dirty="0"/>
              <a:t>NE</a:t>
            </a:r>
            <a:r>
              <a:rPr spc="-5" dirty="0"/>
              <a:t>T</a:t>
            </a:r>
          </a:p>
        </p:txBody>
      </p:sp>
      <p:sp>
        <p:nvSpPr>
          <p:cNvPr id="11" name="object 11"/>
          <p:cNvSpPr/>
          <p:nvPr/>
        </p:nvSpPr>
        <p:spPr>
          <a:xfrm>
            <a:off x="1506600" y="3884397"/>
            <a:ext cx="150660" cy="686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35506" y="1705087"/>
            <a:ext cx="7620634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ADO hỗ trợ kết nối tới các hệ quản trị CSDL: SQL Server,  Microsoft Access, Oracle…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thành phần cơ bản của ADO.NET</a:t>
            </a:r>
            <a:endParaRPr sz="2400">
              <a:latin typeface="Tahoma"/>
              <a:cs typeface="Tahoma"/>
            </a:endParaRPr>
          </a:p>
          <a:p>
            <a:pPr marL="412750" marR="53721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.NET data provider: cung cấp các lớp để tương tác với  CSDL</a:t>
            </a:r>
            <a:endParaRPr sz="2200">
              <a:latin typeface="Tahoma"/>
              <a:cs typeface="Tahoma"/>
            </a:endParaRPr>
          </a:p>
          <a:p>
            <a:pPr marL="412750" marR="25527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Dataset: Là </a:t>
            </a:r>
            <a:r>
              <a:rPr sz="2200" b="1" dirty="0">
                <a:latin typeface="Tahoma"/>
                <a:cs typeface="Tahoma"/>
              </a:rPr>
              <a:t>bản sao </a:t>
            </a:r>
            <a:r>
              <a:rPr sz="2200" dirty="0">
                <a:latin typeface="Tahoma"/>
                <a:cs typeface="Tahoma"/>
              </a:rPr>
              <a:t>của CSDL hay một phần CSDL trên  bộ nhớ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8257" y="4612992"/>
            <a:ext cx="4793729" cy="2624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05061" y="6889970"/>
            <a:ext cx="135890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5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999858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360" y="2446332"/>
            <a:ext cx="108658" cy="113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2841500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156" y="3248600"/>
            <a:ext cx="131827" cy="149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3090" y="852946"/>
            <a:ext cx="8138543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Provider</a:t>
            </a:r>
          </a:p>
        </p:txBody>
      </p:sp>
      <p:sp>
        <p:nvSpPr>
          <p:cNvPr id="10" name="object 10"/>
          <p:cNvSpPr/>
          <p:nvPr/>
        </p:nvSpPr>
        <p:spPr>
          <a:xfrm>
            <a:off x="1519156" y="3980462"/>
            <a:ext cx="138105" cy="160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9156" y="4387548"/>
            <a:ext cx="131827" cy="149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35506" y="1784378"/>
            <a:ext cx="8113294" cy="318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1000">
              <a:lnSpc>
                <a:spcPct val="120100"/>
              </a:lnSpc>
              <a:spcBef>
                <a:spcPts val="9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Data provider cung cấp các lớp để tương tác với CSDL  Data provider gồm 4 thành phần chính</a:t>
            </a:r>
            <a:endParaRPr sz="24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Connection: </a:t>
            </a:r>
            <a:r>
              <a:rPr sz="2200" b="1" dirty="0">
                <a:latin typeface="Tahoma"/>
                <a:cs typeface="Tahoma"/>
              </a:rPr>
              <a:t>kết nối </a:t>
            </a:r>
            <a:r>
              <a:rPr sz="2200" dirty="0">
                <a:latin typeface="Tahoma"/>
                <a:cs typeface="Tahoma"/>
              </a:rPr>
              <a:t>với CSDL</a:t>
            </a:r>
            <a:endParaRPr sz="2200">
              <a:latin typeface="Tahoma"/>
              <a:cs typeface="Tahoma"/>
            </a:endParaRPr>
          </a:p>
          <a:p>
            <a:pPr marL="412750" marR="3549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Command: </a:t>
            </a:r>
            <a:r>
              <a:rPr sz="2200" b="1" dirty="0">
                <a:latin typeface="Tahoma"/>
                <a:cs typeface="Tahoma"/>
              </a:rPr>
              <a:t>thực thi </a:t>
            </a:r>
            <a:r>
              <a:rPr sz="2200" dirty="0">
                <a:latin typeface="Tahoma"/>
                <a:cs typeface="Tahoma"/>
              </a:rPr>
              <a:t>các lệnh sql để lấy dữ liệu từ CSDL  hoặc thay đổi CSDL</a:t>
            </a:r>
            <a:endParaRPr sz="22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ahoma"/>
                <a:cs typeface="Tahoma"/>
              </a:rPr>
              <a:t>DataReader: </a:t>
            </a:r>
            <a:r>
              <a:rPr sz="2200" b="1" dirty="0">
                <a:latin typeface="Tahoma"/>
                <a:cs typeface="Tahoma"/>
              </a:rPr>
              <a:t>đọc </a:t>
            </a:r>
            <a:r>
              <a:rPr sz="2200" dirty="0">
                <a:latin typeface="Tahoma"/>
                <a:cs typeface="Tahoma"/>
              </a:rPr>
              <a:t>dữ liệu tuần tự từ CSDL</a:t>
            </a:r>
            <a:endParaRPr sz="2200">
              <a:latin typeface="Tahoma"/>
              <a:cs typeface="Tahoma"/>
            </a:endParaRPr>
          </a:p>
          <a:p>
            <a:pPr marL="412750" marR="508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DataAdapter: lấy dữ liệu từ CSDL </a:t>
            </a:r>
            <a:r>
              <a:rPr sz="2200" b="1" dirty="0">
                <a:latin typeface="Tahoma"/>
                <a:cs typeface="Tahoma"/>
              </a:rPr>
              <a:t>lưu </a:t>
            </a:r>
            <a:r>
              <a:rPr sz="2200" dirty="0">
                <a:latin typeface="Tahoma"/>
                <a:cs typeface="Tahoma"/>
              </a:rPr>
              <a:t>vào </a:t>
            </a:r>
            <a:r>
              <a:rPr sz="2200" b="1" dirty="0">
                <a:latin typeface="Tahoma"/>
                <a:cs typeface="Tahoma"/>
              </a:rPr>
              <a:t>dataset </a:t>
            </a:r>
            <a:r>
              <a:rPr sz="2200" dirty="0">
                <a:latin typeface="Tahoma"/>
                <a:cs typeface="Tahoma"/>
              </a:rPr>
              <a:t>và </a:t>
            </a:r>
            <a:r>
              <a:rPr sz="2200" b="1" dirty="0">
                <a:latin typeface="Tahoma"/>
                <a:cs typeface="Tahoma"/>
              </a:rPr>
              <a:t>cập  nhật </a:t>
            </a:r>
            <a:r>
              <a:rPr sz="2200" dirty="0">
                <a:latin typeface="Tahoma"/>
                <a:cs typeface="Tahoma"/>
              </a:rPr>
              <a:t>CSDL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2022" y="4876800"/>
            <a:ext cx="3886200" cy="2678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67600" y="5371832"/>
            <a:ext cx="1180426" cy="1115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05061" y="6889970"/>
            <a:ext cx="135890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6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771157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173683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9360" y="2612798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360" y="3051914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5506" y="1555529"/>
            <a:ext cx="7503694" cy="21113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Dataset</a:t>
            </a:r>
            <a:endParaRPr sz="24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Là </a:t>
            </a:r>
            <a:r>
              <a:rPr sz="2200" b="1" dirty="0">
                <a:latin typeface="Tahoma"/>
                <a:cs typeface="Tahoma"/>
              </a:rPr>
              <a:t>bản sao </a:t>
            </a:r>
            <a:r>
              <a:rPr sz="2200" dirty="0">
                <a:latin typeface="Tahoma"/>
                <a:cs typeface="Tahoma"/>
              </a:rPr>
              <a:t>của CSDL hay một phần CSDL trên bộ nhớ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DataSet hỗ trợ các thao tác cập nhật CSDL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Cấu trúc của DataSet giống hệt cấu trúc của cơ sở dữ  liệu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6723" y="875916"/>
            <a:ext cx="8095126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</a:t>
            </a:r>
            <a:r>
              <a:rPr spc="-10" dirty="0"/>
              <a:t>t</a:t>
            </a:r>
            <a:r>
              <a:rPr spc="-5" dirty="0"/>
              <a:t>aSet</a:t>
            </a:r>
          </a:p>
        </p:txBody>
      </p:sp>
      <p:sp>
        <p:nvSpPr>
          <p:cNvPr id="11" name="object 11"/>
          <p:cNvSpPr/>
          <p:nvPr/>
        </p:nvSpPr>
        <p:spPr>
          <a:xfrm>
            <a:off x="3737364" y="3638757"/>
            <a:ext cx="3187991" cy="244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05061" y="6889970"/>
            <a:ext cx="135890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7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93364" y="1752600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2931" y="2896934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6380" y="3276600"/>
            <a:ext cx="74267" cy="94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7236" y="834969"/>
            <a:ext cx="7945717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</a:t>
            </a:r>
            <a:r>
              <a:rPr spc="-5" dirty="0"/>
              <a:t>D</a:t>
            </a:r>
            <a:r>
              <a:rPr spc="-10" dirty="0"/>
              <a:t>O</a:t>
            </a:r>
            <a:r>
              <a:rPr spc="-5" dirty="0"/>
              <a:t>.</a:t>
            </a:r>
            <a:r>
              <a:rPr spc="-10" dirty="0"/>
              <a:t>NE</a:t>
            </a:r>
            <a:r>
              <a:rPr spc="-5" dirty="0"/>
              <a:t>T</a:t>
            </a:r>
          </a:p>
        </p:txBody>
      </p:sp>
      <p:sp>
        <p:nvSpPr>
          <p:cNvPr id="8" name="object 8"/>
          <p:cNvSpPr/>
          <p:nvPr/>
        </p:nvSpPr>
        <p:spPr>
          <a:xfrm>
            <a:off x="6292787" y="2713489"/>
            <a:ext cx="3197051" cy="1172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4002" y="3810000"/>
            <a:ext cx="92834" cy="100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7140" y="4343400"/>
            <a:ext cx="150660" cy="155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4002" y="4724400"/>
            <a:ext cx="92834" cy="96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4002" y="5259563"/>
            <a:ext cx="92834" cy="100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4002" y="5799313"/>
            <a:ext cx="92834" cy="100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62931" y="1600200"/>
            <a:ext cx="5306451" cy="4644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Kết nối giữa ứng dụng và cở sở dữ  liệu (CSDL) thông qua ADO.NET theo  hai kiến trúc:</a:t>
            </a:r>
            <a:endParaRPr sz="24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Kiến trúc kết nối</a:t>
            </a:r>
            <a:endParaRPr sz="2200">
              <a:latin typeface="Tahoma"/>
              <a:cs typeface="Tahoma"/>
            </a:endParaRPr>
          </a:p>
          <a:p>
            <a:pPr marL="811530" marR="508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atin typeface="Tahoma"/>
                <a:cs typeface="Tahoma"/>
              </a:rPr>
              <a:t>Thực hiện kết nối tới CSDL trong khi đang thực  hiện các thao tác với dữ liệu.</a:t>
            </a:r>
            <a:endParaRPr sz="1600">
              <a:latin typeface="Tahoma"/>
              <a:cs typeface="Tahoma"/>
            </a:endParaRPr>
          </a:p>
          <a:p>
            <a:pPr marL="811530" marR="937894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ahoma"/>
                <a:cs typeface="Tahoma"/>
              </a:rPr>
              <a:t>Các đối tượng tham gia: Connection,  Command, DataReader, DataAdapter</a:t>
            </a:r>
            <a:endParaRPr sz="16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20"/>
              </a:spcBef>
            </a:pPr>
            <a:r>
              <a:rPr sz="2200" smtClean="0">
                <a:latin typeface="Tahoma"/>
                <a:cs typeface="Tahoma"/>
              </a:rPr>
              <a:t>Kiến </a:t>
            </a:r>
            <a:r>
              <a:rPr sz="2200" dirty="0">
                <a:latin typeface="Tahoma"/>
                <a:cs typeface="Tahoma"/>
              </a:rPr>
              <a:t>trúc không kết nối</a:t>
            </a:r>
            <a:endParaRPr sz="2200">
              <a:latin typeface="Tahoma"/>
              <a:cs typeface="Tahoma"/>
            </a:endParaRPr>
          </a:p>
          <a:p>
            <a:pPr marL="811530" marR="59944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atin typeface="Tahoma"/>
                <a:cs typeface="Tahoma"/>
              </a:rPr>
              <a:t>DataAdapter kết nối với CSDL thông qua  Connection, lấy dữ liệu lưu vào DataSet.</a:t>
            </a:r>
            <a:endParaRPr sz="1600">
              <a:latin typeface="Tahoma"/>
              <a:cs typeface="Tahoma"/>
            </a:endParaRPr>
          </a:p>
          <a:p>
            <a:pPr marL="811530" marR="615315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Tahoma"/>
                <a:cs typeface="Tahoma"/>
              </a:rPr>
              <a:t>Ứng dụng sẽ lấy và thay đổi dữ liệu trên  DataSet</a:t>
            </a:r>
            <a:endParaRPr sz="1600">
              <a:latin typeface="Tahoma"/>
              <a:cs typeface="Tahoma"/>
            </a:endParaRPr>
          </a:p>
          <a:p>
            <a:pPr marL="811530" marR="59944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ahoma"/>
                <a:cs typeface="Tahoma"/>
              </a:rPr>
              <a:t>DataAdapter kết nối với CSDL thông qua  Connection và cập nhật lại CSDL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62280" y="3884401"/>
            <a:ext cx="3325177" cy="13752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05061" y="6889970"/>
            <a:ext cx="135890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542455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310907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156" y="2713421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156" y="3454427"/>
            <a:ext cx="138105" cy="160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35506" y="771990"/>
            <a:ext cx="7715237" cy="570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Kiến trúc kết nối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object 11"/>
          <p:cNvSpPr/>
          <p:nvPr/>
        </p:nvSpPr>
        <p:spPr>
          <a:xfrm>
            <a:off x="1506600" y="4190863"/>
            <a:ext cx="150660" cy="155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6600" y="4927297"/>
            <a:ext cx="150660" cy="1600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5506" y="1400148"/>
            <a:ext cx="7673975" cy="411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1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Tahoma"/>
                <a:cs typeface="Tahoma"/>
              </a:rPr>
              <a:t>Các bước sử dụng đối tượng DataReader để truy xuất  thông tin</a:t>
            </a:r>
            <a:endParaRPr sz="24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Tahoma"/>
                <a:cs typeface="Tahoma"/>
              </a:rPr>
              <a:t>B1. Thiết lập chuỗi kết nối cho đối tượng Connection</a:t>
            </a:r>
            <a:endParaRPr sz="2200">
              <a:latin typeface="Tahoma"/>
              <a:cs typeface="Tahoma"/>
            </a:endParaRPr>
          </a:p>
          <a:p>
            <a:pPr marL="412750" marR="508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B2. Tạo đối tượng Command, truyền đối tượng Connection  cho đối tượng Command.</a:t>
            </a:r>
            <a:endParaRPr sz="2200">
              <a:latin typeface="Tahoma"/>
              <a:cs typeface="Tahoma"/>
            </a:endParaRPr>
          </a:p>
          <a:p>
            <a:pPr marL="412750" marR="882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B3: Gọi phương thức Open() của đối tượng Connection để  mở kết nối tới CSDL</a:t>
            </a:r>
            <a:endParaRPr sz="2200">
              <a:latin typeface="Tahoma"/>
              <a:cs typeface="Tahoma"/>
            </a:endParaRPr>
          </a:p>
          <a:p>
            <a:pPr marL="412750" marR="785495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ahoma"/>
                <a:cs typeface="Tahoma"/>
              </a:rPr>
              <a:t>B4. Gọi phương thức ExecuteReader() của đối tượng  command để trả về dữ liệu kiểu DataReader.</a:t>
            </a:r>
            <a:endParaRPr sz="2200">
              <a:latin typeface="Tahoma"/>
              <a:cs typeface="Tahoma"/>
            </a:endParaRPr>
          </a:p>
          <a:p>
            <a:pPr marL="412750" marR="19621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ahoma"/>
                <a:cs typeface="Tahoma"/>
              </a:rPr>
              <a:t>B5. Sử dụng phương thức Read() của DataReader để </a:t>
            </a:r>
            <a:r>
              <a:rPr sz="2200">
                <a:latin typeface="Tahoma"/>
                <a:cs typeface="Tahoma"/>
              </a:rPr>
              <a:t>đọc </a:t>
            </a:r>
            <a:r>
              <a:rPr sz="2200" smtClean="0">
                <a:latin typeface="Tahoma"/>
                <a:cs typeface="Tahoma"/>
              </a:rPr>
              <a:t>từng </a:t>
            </a:r>
            <a:r>
              <a:rPr sz="2200" dirty="0">
                <a:latin typeface="Tahoma"/>
                <a:cs typeface="Tahoma"/>
              </a:rPr>
              <a:t>dòng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19600" y="5180406"/>
            <a:ext cx="4273855" cy="24372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4370" y="1411324"/>
            <a:ext cx="9155252" cy="57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3013</Words>
  <Application>Microsoft Office PowerPoint</Application>
  <PresentationFormat>Custom</PresentationFormat>
  <Paragraphs>459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Mục tiêu bài học</vt:lpstr>
      <vt:lpstr>PowerPoint Presentation</vt:lpstr>
      <vt:lpstr>Lập trình CSDL với ASP.NET</vt:lpstr>
      <vt:lpstr>ADO.NET</vt:lpstr>
      <vt:lpstr>Data Provider</vt:lpstr>
      <vt:lpstr>DataSet</vt:lpstr>
      <vt:lpstr>ADO.NET</vt:lpstr>
      <vt:lpstr>Kiến trúc kết nối</vt:lpstr>
      <vt:lpstr>Demo   Truy cập CSDL sử dụng kiến trúc kết nối</vt:lpstr>
      <vt:lpstr>Demo Truy cập CSDL sử dụng kiến trúc kết nối</vt:lpstr>
      <vt:lpstr>Demo  Truy cập CSDL sử dụng kiến trúc kết nối</vt:lpstr>
      <vt:lpstr>Demo Truy cập CSDL sử dụng kiến trúc kết nối</vt:lpstr>
      <vt:lpstr>Xóa dữ liệu</vt:lpstr>
      <vt:lpstr>Deme  Xóa dữ liệu</vt:lpstr>
      <vt:lpstr>PowerPoint Presentation</vt:lpstr>
      <vt:lpstr>Truy cập CSDL   sử dụng điều khiển Data Source</vt:lpstr>
      <vt:lpstr>Truy cập CSDL  sử dụng điều khiển Data Source</vt:lpstr>
      <vt:lpstr>Truy cập CSDL  sử dụng điều khiển Data Source</vt:lpstr>
      <vt:lpstr>Buộc dữ liệu</vt:lpstr>
      <vt:lpstr>Buộc dữ liệu</vt:lpstr>
      <vt:lpstr>Ví dụ về buộc dữ liệu</vt:lpstr>
      <vt:lpstr>Điều khiển SqlDataSource</vt:lpstr>
      <vt:lpstr>Giới thiệu ứng dụng Product List</vt:lpstr>
      <vt:lpstr>CSDL Halloween của ứng dụng</vt:lpstr>
      <vt:lpstr>Nội dung demo</vt:lpstr>
      <vt:lpstr>Lấy dữ liệu lưu vào DataSource</vt:lpstr>
      <vt:lpstr>Lấy dữ liệu lưu vào DataSource</vt:lpstr>
      <vt:lpstr>Lấy dữ liệu lưu vào DataSource</vt:lpstr>
      <vt:lpstr>Mã aspx của điều khiển SqlDataSource</vt:lpstr>
      <vt:lpstr>Liên kết  datasource với điều khiển list</vt:lpstr>
      <vt:lpstr>Liên kết  datasource với điều khiển list</vt:lpstr>
      <vt:lpstr>PowerPoint Presentation</vt:lpstr>
      <vt:lpstr>Điều khiển DataList</vt:lpstr>
      <vt:lpstr>Template</vt:lpstr>
      <vt:lpstr>Smart Tag Menu</vt:lpstr>
      <vt:lpstr>Làm việc với DataList</vt:lpstr>
      <vt:lpstr>Demo Sử dụng DataList</vt:lpstr>
      <vt:lpstr>Demo Cấu hình DataSource cho DataList</vt:lpstr>
      <vt:lpstr>Demo Cấu hình DataSource cho DataList</vt:lpstr>
      <vt:lpstr>Demo  Định nghĩa các template cho DataList</vt:lpstr>
      <vt:lpstr>Demo  Định nghĩa các template cho DataList</vt:lpstr>
      <vt:lpstr>Demo  Buộc  dữ liệu cho các điều  khiển trong template</vt:lpstr>
      <vt:lpstr>Sinh viên tìm hiểu các vấn đề sau:  Tạo một datasource có thể cập nhật CSDL Sử dụng bộ đệm dữ liệu</vt:lpstr>
      <vt:lpstr>Tổng kết</vt:lpstr>
      <vt:lpstr>Tổng kết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05</dc:title>
  <dc:subject>SOF202_Lap trinh WEB</dc:subject>
  <dc:creator>FPT-Polytechnic</dc:creator>
  <cp:lastModifiedBy>Khoa CNTT</cp:lastModifiedBy>
  <cp:revision>41</cp:revision>
  <dcterms:created xsi:type="dcterms:W3CDTF">2019-03-13T01:45:56Z</dcterms:created>
  <dcterms:modified xsi:type="dcterms:W3CDTF">2019-03-19T05:46:49Z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2012-04-26T00:00:00Z</vt:filetime>
  </property>
  <property fmtid="{D5CDD505-2E9C-101B-9397-08002B2CF9AE}" pid="3" name="Creator">
    <vt:lpwstr>Microsoft Office PowerPoint</vt:lpwstr>
  </property>
  <property fmtid="{D5CDD505-2E9C-101B-9397-08002B2CF9AE}" pid="4" name="LastSaved">
    <vt:filetime>2019-03-13T00:00:00Z</vt:filetime>
  </property>
</Properties>
</file>