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450" y="464946"/>
            <a:ext cx="8293100" cy="4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5"/>
                </a:lnTo>
                <a:lnTo>
                  <a:pt x="8932901" y="6579439"/>
                </a:lnTo>
                <a:lnTo>
                  <a:pt x="8900356" y="6611981"/>
                </a:lnTo>
                <a:lnTo>
                  <a:pt x="8863547" y="6639751"/>
                </a:lnTo>
                <a:lnTo>
                  <a:pt x="8822984" y="6662238"/>
                </a:lnTo>
                <a:lnTo>
                  <a:pt x="8779179" y="6678932"/>
                </a:lnTo>
                <a:lnTo>
                  <a:pt x="8732640" y="6689323"/>
                </a:lnTo>
                <a:lnTo>
                  <a:pt x="8683879" y="6692900"/>
                </a:lnTo>
                <a:lnTo>
                  <a:pt x="329895" y="6692900"/>
                </a:lnTo>
                <a:lnTo>
                  <a:pt x="281146" y="6689323"/>
                </a:lnTo>
                <a:lnTo>
                  <a:pt x="234617" y="6678932"/>
                </a:lnTo>
                <a:lnTo>
                  <a:pt x="190820" y="6662238"/>
                </a:lnTo>
                <a:lnTo>
                  <a:pt x="150264" y="6639751"/>
                </a:lnTo>
                <a:lnTo>
                  <a:pt x="113460" y="6611981"/>
                </a:lnTo>
                <a:lnTo>
                  <a:pt x="80918" y="6579439"/>
                </a:lnTo>
                <a:lnTo>
                  <a:pt x="53148" y="6542635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5"/>
                </a:lnTo>
                <a:lnTo>
                  <a:pt x="8932901" y="6579439"/>
                </a:lnTo>
                <a:lnTo>
                  <a:pt x="8900356" y="6611981"/>
                </a:lnTo>
                <a:lnTo>
                  <a:pt x="8863547" y="6639751"/>
                </a:lnTo>
                <a:lnTo>
                  <a:pt x="8822984" y="6662238"/>
                </a:lnTo>
                <a:lnTo>
                  <a:pt x="8779179" y="6678932"/>
                </a:lnTo>
                <a:lnTo>
                  <a:pt x="8732640" y="6689323"/>
                </a:lnTo>
                <a:lnTo>
                  <a:pt x="8683879" y="6692900"/>
                </a:lnTo>
                <a:lnTo>
                  <a:pt x="329895" y="6692900"/>
                </a:lnTo>
                <a:lnTo>
                  <a:pt x="281146" y="6689323"/>
                </a:lnTo>
                <a:lnTo>
                  <a:pt x="234617" y="6678932"/>
                </a:lnTo>
                <a:lnTo>
                  <a:pt x="190820" y="6662238"/>
                </a:lnTo>
                <a:lnTo>
                  <a:pt x="150264" y="6639751"/>
                </a:lnTo>
                <a:lnTo>
                  <a:pt x="113460" y="6611981"/>
                </a:lnTo>
                <a:lnTo>
                  <a:pt x="80918" y="6579439"/>
                </a:lnTo>
                <a:lnTo>
                  <a:pt x="53148" y="6542635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5"/>
                </a:lnTo>
                <a:lnTo>
                  <a:pt x="8932901" y="6579439"/>
                </a:lnTo>
                <a:lnTo>
                  <a:pt x="8900356" y="6611981"/>
                </a:lnTo>
                <a:lnTo>
                  <a:pt x="8863547" y="6639751"/>
                </a:lnTo>
                <a:lnTo>
                  <a:pt x="8822984" y="6662238"/>
                </a:lnTo>
                <a:lnTo>
                  <a:pt x="8779179" y="6678932"/>
                </a:lnTo>
                <a:lnTo>
                  <a:pt x="8732640" y="6689323"/>
                </a:lnTo>
                <a:lnTo>
                  <a:pt x="8683879" y="6692900"/>
                </a:lnTo>
                <a:lnTo>
                  <a:pt x="329895" y="6692900"/>
                </a:lnTo>
                <a:lnTo>
                  <a:pt x="281146" y="6689323"/>
                </a:lnTo>
                <a:lnTo>
                  <a:pt x="234617" y="6678932"/>
                </a:lnTo>
                <a:lnTo>
                  <a:pt x="190820" y="6662238"/>
                </a:lnTo>
                <a:lnTo>
                  <a:pt x="150264" y="6639751"/>
                </a:lnTo>
                <a:lnTo>
                  <a:pt x="113460" y="6611981"/>
                </a:lnTo>
                <a:lnTo>
                  <a:pt x="80918" y="6579439"/>
                </a:lnTo>
                <a:lnTo>
                  <a:pt x="53148" y="6542635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450" y="464946"/>
            <a:ext cx="8293100" cy="4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310" y="1113154"/>
            <a:ext cx="8231378" cy="2291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2824" y="6353387"/>
            <a:ext cx="26162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hayphet.net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hayphet.net/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ayphet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ayphet.net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hayphet.net/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ayphet.ne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ayphet.ne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ayphet.ne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ayphet.net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ayphet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ayphet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ayphet.ne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ayphet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ayphet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ayphet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ayphet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8"/>
                </a:lnTo>
                <a:lnTo>
                  <a:pt x="8960743" y="6541084"/>
                </a:lnTo>
                <a:lnTo>
                  <a:pt x="8932977" y="6577880"/>
                </a:lnTo>
                <a:lnTo>
                  <a:pt x="8900440" y="6610414"/>
                </a:lnTo>
                <a:lnTo>
                  <a:pt x="8863643" y="6638178"/>
                </a:lnTo>
                <a:lnTo>
                  <a:pt x="8823097" y="6660659"/>
                </a:lnTo>
                <a:lnTo>
                  <a:pt x="8779312" y="6677349"/>
                </a:lnTo>
                <a:lnTo>
                  <a:pt x="8732799" y="6687737"/>
                </a:lnTo>
                <a:lnTo>
                  <a:pt x="8684069" y="6691313"/>
                </a:lnTo>
                <a:lnTo>
                  <a:pt x="329819" y="6691313"/>
                </a:lnTo>
                <a:lnTo>
                  <a:pt x="281080" y="6687737"/>
                </a:lnTo>
                <a:lnTo>
                  <a:pt x="234562" y="6677349"/>
                </a:lnTo>
                <a:lnTo>
                  <a:pt x="190774" y="6660659"/>
                </a:lnTo>
                <a:lnTo>
                  <a:pt x="150228" y="6638178"/>
                </a:lnTo>
                <a:lnTo>
                  <a:pt x="113432" y="6610414"/>
                </a:lnTo>
                <a:lnTo>
                  <a:pt x="80898" y="6577880"/>
                </a:lnTo>
                <a:lnTo>
                  <a:pt x="53135" y="6541084"/>
                </a:lnTo>
                <a:lnTo>
                  <a:pt x="30653" y="6500538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517650"/>
            <a:ext cx="9020175" cy="1459230"/>
          </a:xfrm>
          <a:custGeom>
            <a:avLst/>
            <a:gdLst/>
            <a:ahLst/>
            <a:cxnLst/>
            <a:rect l="l" t="t" r="r" b="b"/>
            <a:pathLst>
              <a:path w="9020175" h="1459230">
                <a:moveTo>
                  <a:pt x="0" y="1458976"/>
                </a:moveTo>
                <a:lnTo>
                  <a:pt x="9020175" y="1458976"/>
                </a:lnTo>
                <a:lnTo>
                  <a:pt x="9020175" y="0"/>
                </a:lnTo>
                <a:lnTo>
                  <a:pt x="0" y="0"/>
                </a:lnTo>
                <a:lnTo>
                  <a:pt x="0" y="1458976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8540" y="3962400"/>
            <a:ext cx="2486660" cy="17990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33600" y="1828800"/>
            <a:ext cx="51714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</a:pPr>
            <a:r>
              <a:rPr sz="4000" u="none" spc="-40" dirty="0">
                <a:solidFill>
                  <a:srgbClr val="FFFFFF"/>
                </a:solidFill>
              </a:rPr>
              <a:t>LẬP </a:t>
            </a:r>
            <a:r>
              <a:rPr sz="4000" u="none" spc="-20">
                <a:solidFill>
                  <a:srgbClr val="FFFFFF"/>
                </a:solidFill>
              </a:rPr>
              <a:t>TRÌNH </a:t>
            </a:r>
            <a:r>
              <a:rPr sz="4000" u="none" spc="-15" smtClean="0">
                <a:solidFill>
                  <a:srgbClr val="FFFFFF"/>
                </a:solidFill>
              </a:rPr>
              <a:t>WEBSITE</a:t>
            </a:r>
            <a:endParaRPr sz="4000"/>
          </a:p>
        </p:txBody>
      </p:sp>
      <p:sp>
        <p:nvSpPr>
          <p:cNvPr id="14" name="object 14"/>
          <p:cNvSpPr txBox="1"/>
          <p:nvPr/>
        </p:nvSpPr>
        <p:spPr>
          <a:xfrm>
            <a:off x="78739" y="3210433"/>
            <a:ext cx="848868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5855">
              <a:lnSpc>
                <a:spcPts val="4295"/>
              </a:lnSpc>
            </a:pPr>
            <a:r>
              <a:rPr sz="3600" b="1" smtClean="0">
                <a:solidFill>
                  <a:srgbClr val="FF0000"/>
                </a:solidFill>
                <a:latin typeface="Arial"/>
                <a:cs typeface="Arial"/>
              </a:rPr>
              <a:t>TRIỂN </a:t>
            </a:r>
            <a:r>
              <a:rPr sz="3600" b="1" spc="-35">
                <a:solidFill>
                  <a:srgbClr val="FF0000"/>
                </a:solidFill>
                <a:latin typeface="Arial"/>
                <a:cs typeface="Arial"/>
              </a:rPr>
              <a:t>KHAI</a:t>
            </a:r>
            <a:r>
              <a:rPr sz="3600" b="1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5" smtClean="0">
                <a:solidFill>
                  <a:srgbClr val="FF0000"/>
                </a:solidFill>
                <a:latin typeface="Arial"/>
                <a:cs typeface="Arial"/>
              </a:rPr>
              <a:t>WEBSITE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5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3503295"/>
            <a:ext cx="4239260" cy="3068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2.1 </a:t>
            </a:r>
            <a:r>
              <a:rPr spc="-35" dirty="0"/>
              <a:t>ĐĂNG NHẬP </a:t>
            </a:r>
            <a:r>
              <a:rPr spc="-5" dirty="0"/>
              <a:t>CONTROL</a:t>
            </a:r>
            <a:r>
              <a:rPr spc="125" dirty="0"/>
              <a:t> </a:t>
            </a:r>
            <a:r>
              <a:rPr spc="-65" dirty="0"/>
              <a:t>PANEL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6795" y="1124711"/>
            <a:ext cx="816292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031875" algn="l"/>
                <a:tab pos="1855470" algn="l"/>
                <a:tab pos="3566160" algn="l"/>
                <a:tab pos="4018915" algn="l"/>
                <a:tab pos="4641215" algn="l"/>
                <a:tab pos="5245100" algn="l"/>
                <a:tab pos="5784850" algn="l"/>
                <a:tab pos="6896734" algn="l"/>
                <a:tab pos="7811134" algn="l"/>
              </a:tabLst>
            </a:pP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à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spc="-45" dirty="0">
                <a:latin typeface="Arial"/>
                <a:cs typeface="Arial"/>
              </a:rPr>
              <a:t>o</a:t>
            </a:r>
            <a:r>
              <a:rPr sz="2400" spc="4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.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spc="-45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5" dirty="0">
                <a:latin typeface="Arial"/>
                <a:cs typeface="Arial"/>
              </a:rPr>
              <a:t>à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à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li</a:t>
            </a:r>
            <a:r>
              <a:rPr sz="2400" spc="-45" dirty="0">
                <a:latin typeface="Arial"/>
                <a:cs typeface="Arial"/>
              </a:rPr>
              <a:t>ê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ế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Con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	</a:t>
            </a:r>
            <a:r>
              <a:rPr sz="2400" spc="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ane</a:t>
            </a:r>
            <a:r>
              <a:rPr sz="2400" dirty="0">
                <a:latin typeface="Arial"/>
                <a:cs typeface="Arial"/>
              </a:rPr>
              <a:t>l	</a:t>
            </a:r>
            <a:r>
              <a:rPr sz="2400" spc="-10" dirty="0">
                <a:latin typeface="Arial"/>
                <a:cs typeface="Arial"/>
              </a:rPr>
              <a:t>để  </a:t>
            </a:r>
            <a:r>
              <a:rPr sz="2400" spc="-5" dirty="0">
                <a:latin typeface="Arial"/>
                <a:cs typeface="Arial"/>
              </a:rPr>
              <a:t>vào </a:t>
            </a:r>
            <a:r>
              <a:rPr sz="2400" dirty="0">
                <a:latin typeface="Arial"/>
                <a:cs typeface="Arial"/>
              </a:rPr>
              <a:t>trang </a:t>
            </a:r>
            <a:r>
              <a:rPr sz="2400" spc="-5" dirty="0">
                <a:latin typeface="Arial"/>
                <a:cs typeface="Arial"/>
              </a:rPr>
              <a:t>đăng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nhập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7676" y="1916557"/>
            <a:ext cx="4415028" cy="158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4150" y="2895600"/>
            <a:ext cx="3498850" cy="143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0095" y="6353387"/>
            <a:ext cx="2266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-35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6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2.2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spc="-10" dirty="0"/>
              <a:t>TÀI</a:t>
            </a:r>
            <a:r>
              <a:rPr spc="15" dirty="0"/>
              <a:t> </a:t>
            </a:r>
            <a:r>
              <a:rPr spc="-25" dirty="0"/>
              <a:t>KHOẢN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8293734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5970" lvl="2" indent="-763270">
              <a:lnSpc>
                <a:spcPct val="100000"/>
              </a:lnSpc>
              <a:buAutoNum type="arabicPeriod"/>
              <a:tabLst>
                <a:tab pos="77660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Quản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lý thông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tin cá</a:t>
            </a:r>
            <a:r>
              <a:rPr sz="2400" b="1" spc="-22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nhân</a:t>
            </a:r>
            <a:endParaRPr sz="2400">
              <a:latin typeface="Arial"/>
              <a:cs typeface="Arial"/>
            </a:endParaRPr>
          </a:p>
          <a:p>
            <a:pPr marL="511175" lvl="3" indent="-343535">
              <a:lnSpc>
                <a:spcPct val="100000"/>
              </a:lnSpc>
              <a:spcBef>
                <a:spcPts val="630"/>
              </a:spcBef>
              <a:buFont typeface="Wingdings"/>
              <a:buChar char=""/>
              <a:tabLst>
                <a:tab pos="511809" algn="l"/>
                <a:tab pos="4632960" algn="l"/>
                <a:tab pos="7040245" algn="l"/>
              </a:tabLst>
            </a:pPr>
            <a:r>
              <a:rPr sz="2400" spc="-5" dirty="0">
                <a:latin typeface="Arial"/>
                <a:cs typeface="Arial"/>
              </a:rPr>
              <a:t>Nhấp </a:t>
            </a:r>
            <a:r>
              <a:rPr sz="2400" dirty="0">
                <a:latin typeface="Arial"/>
                <a:cs typeface="Arial"/>
              </a:rPr>
              <a:t>vào </a:t>
            </a:r>
            <a:r>
              <a:rPr sz="2400" spc="5" dirty="0">
                <a:latin typeface="Arial"/>
                <a:cs typeface="Arial"/>
              </a:rPr>
              <a:t>liên </a:t>
            </a:r>
            <a:r>
              <a:rPr sz="2400" spc="10" dirty="0">
                <a:latin typeface="Arial"/>
                <a:cs typeface="Arial"/>
              </a:rPr>
              <a:t>kết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Account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để	</a:t>
            </a:r>
            <a:r>
              <a:rPr sz="2400" spc="-15" dirty="0">
                <a:latin typeface="Arial"/>
                <a:cs typeface="Arial"/>
              </a:rPr>
              <a:t>xem </a:t>
            </a:r>
            <a:r>
              <a:rPr sz="2400" dirty="0">
                <a:latin typeface="Arial"/>
                <a:cs typeface="Arial"/>
              </a:rPr>
              <a:t>thông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về	</a:t>
            </a:r>
            <a:r>
              <a:rPr sz="2400" spc="5" dirty="0">
                <a:latin typeface="Arial"/>
                <a:cs typeface="Arial"/>
              </a:rPr>
              <a:t>tài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khoản</a:t>
            </a:r>
            <a:endParaRPr sz="2400">
              <a:latin typeface="Arial"/>
              <a:cs typeface="Arial"/>
            </a:endParaRPr>
          </a:p>
          <a:p>
            <a:pPr marL="511175" lvl="3" indent="-343535">
              <a:lnSpc>
                <a:spcPct val="100000"/>
              </a:lnSpc>
              <a:buFont typeface="Wingdings"/>
              <a:buChar char=""/>
              <a:tabLst>
                <a:tab pos="511809" algn="l"/>
              </a:tabLst>
            </a:pPr>
            <a:r>
              <a:rPr sz="2400" spc="-5" dirty="0">
                <a:latin typeface="Arial"/>
                <a:cs typeface="Arial"/>
              </a:rPr>
              <a:t>Nhấp vào nút </a:t>
            </a:r>
            <a:r>
              <a:rPr sz="2400" spc="5" dirty="0">
                <a:latin typeface="Arial"/>
                <a:cs typeface="Arial"/>
              </a:rPr>
              <a:t>[Edit </a:t>
            </a:r>
            <a:r>
              <a:rPr sz="2400" dirty="0">
                <a:latin typeface="Arial"/>
                <a:cs typeface="Arial"/>
              </a:rPr>
              <a:t>personal data] để </a:t>
            </a:r>
            <a:r>
              <a:rPr sz="2400" spc="5" dirty="0">
                <a:latin typeface="Arial"/>
                <a:cs typeface="Arial"/>
              </a:rPr>
              <a:t>cập </a:t>
            </a:r>
            <a:r>
              <a:rPr sz="2400" spc="-5" dirty="0">
                <a:latin typeface="Arial"/>
                <a:cs typeface="Arial"/>
              </a:rPr>
              <a:t>nhật </a:t>
            </a:r>
            <a:r>
              <a:rPr sz="2400" dirty="0">
                <a:latin typeface="Arial"/>
                <a:cs typeface="Arial"/>
              </a:rPr>
              <a:t>hồ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sơ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2413889"/>
            <a:ext cx="5486400" cy="3796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2.2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spc="-10" dirty="0"/>
              <a:t>TÀI</a:t>
            </a:r>
            <a:r>
              <a:rPr spc="15" dirty="0"/>
              <a:t> </a:t>
            </a:r>
            <a:r>
              <a:rPr spc="-25" dirty="0"/>
              <a:t>KHOẢN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580072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5335" lvl="2" indent="-762635">
              <a:lnSpc>
                <a:spcPct val="100000"/>
              </a:lnSpc>
              <a:buAutoNum type="arabicPeriod" startAt="2"/>
              <a:tabLst>
                <a:tab pos="775970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Đổi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mật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khẩu</a:t>
            </a:r>
            <a:endParaRPr sz="2400">
              <a:latin typeface="Arial"/>
              <a:cs typeface="Arial"/>
            </a:endParaRPr>
          </a:p>
          <a:p>
            <a:pPr marL="511175" lvl="3" indent="-343535">
              <a:lnSpc>
                <a:spcPct val="100000"/>
              </a:lnSpc>
              <a:spcBef>
                <a:spcPts val="630"/>
              </a:spcBef>
              <a:buFont typeface="Wingdings"/>
              <a:buChar char=""/>
              <a:tabLst>
                <a:tab pos="511809" algn="l"/>
              </a:tabLst>
            </a:pPr>
            <a:r>
              <a:rPr sz="2400" spc="10" dirty="0">
                <a:latin typeface="Arial"/>
                <a:cs typeface="Arial"/>
              </a:rPr>
              <a:t>Vào </a:t>
            </a:r>
            <a:r>
              <a:rPr sz="2400" spc="5" dirty="0">
                <a:latin typeface="Arial"/>
                <a:cs typeface="Arial"/>
              </a:rPr>
              <a:t>liên </a:t>
            </a:r>
            <a:r>
              <a:rPr sz="2400" spc="10" dirty="0">
                <a:latin typeface="Arial"/>
                <a:cs typeface="Arial"/>
              </a:rPr>
              <a:t>kết </a:t>
            </a:r>
            <a:r>
              <a:rPr sz="2400" dirty="0">
                <a:latin typeface="Arial"/>
                <a:cs typeface="Arial"/>
              </a:rPr>
              <a:t>Account/Password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2327" y="2133600"/>
            <a:ext cx="6519672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8321675" cy="480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5970" lvl="2" indent="-763270">
              <a:lnSpc>
                <a:spcPct val="100000"/>
              </a:lnSpc>
              <a:buAutoNum type="arabicPeriod"/>
              <a:tabLst>
                <a:tab pos="77660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Quản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lý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trực</a:t>
            </a:r>
            <a:r>
              <a:rPr sz="2400" b="1" spc="-1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tuyến</a:t>
            </a:r>
            <a:endParaRPr sz="2400">
              <a:latin typeface="Arial"/>
              <a:cs typeface="Arial"/>
            </a:endParaRPr>
          </a:p>
          <a:p>
            <a:pPr marL="167640" marR="5080" algn="just">
              <a:lnSpc>
                <a:spcPct val="100000"/>
              </a:lnSpc>
              <a:spcBef>
                <a:spcPts val="630"/>
              </a:spcBef>
            </a:pPr>
            <a:r>
              <a:rPr sz="2400" spc="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bố trí </a:t>
            </a:r>
            <a:r>
              <a:rPr sz="2400" spc="5" dirty="0">
                <a:latin typeface="Arial"/>
                <a:cs typeface="Arial"/>
              </a:rPr>
              <a:t>bởi một </a:t>
            </a:r>
            <a:r>
              <a:rPr sz="2400" spc="-5" dirty="0">
                <a:latin typeface="Arial"/>
                <a:cs typeface="Arial"/>
              </a:rPr>
              <a:t>vài </a:t>
            </a:r>
            <a:r>
              <a:rPr sz="2400" dirty="0">
                <a:latin typeface="Arial"/>
                <a:cs typeface="Arial"/>
              </a:rPr>
              <a:t>trang </a:t>
            </a:r>
            <a:r>
              <a:rPr sz="2400" spc="1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website quản </a:t>
            </a:r>
            <a:r>
              <a:rPr sz="2400" dirty="0">
                <a:latin typeface="Arial"/>
                <a:cs typeface="Arial"/>
              </a:rPr>
              <a:t>trị. </a:t>
            </a:r>
            <a:r>
              <a:rPr sz="2400" spc="-10" dirty="0">
                <a:latin typeface="Arial"/>
                <a:cs typeface="Arial"/>
              </a:rPr>
              <a:t>Để  </a:t>
            </a:r>
            <a:r>
              <a:rPr sz="2400" dirty="0">
                <a:latin typeface="Arial"/>
                <a:cs typeface="Arial"/>
              </a:rPr>
              <a:t>quản </a:t>
            </a:r>
            <a:r>
              <a:rPr sz="2400" spc="5" dirty="0">
                <a:latin typeface="Arial"/>
                <a:cs typeface="Arial"/>
              </a:rPr>
              <a:t>lý file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spc="5" dirty="0">
                <a:latin typeface="Arial"/>
                <a:cs typeface="Arial"/>
              </a:rPr>
              <a:t>thư mục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10" dirty="0">
                <a:latin typeface="Arial"/>
                <a:cs typeface="Arial"/>
              </a:rPr>
              <a:t>website. </a:t>
            </a:r>
            <a:r>
              <a:rPr sz="2400" dirty="0">
                <a:latin typeface="Arial"/>
                <a:cs typeface="Arial"/>
              </a:rPr>
              <a:t>Các chức năng </a:t>
            </a:r>
            <a:r>
              <a:rPr sz="2400" spc="20" dirty="0">
                <a:latin typeface="Arial"/>
                <a:cs typeface="Arial"/>
              </a:rPr>
              <a:t>cơ  </a:t>
            </a:r>
            <a:r>
              <a:rPr sz="2400" dirty="0">
                <a:latin typeface="Arial"/>
                <a:cs typeface="Arial"/>
              </a:rPr>
              <a:t>bản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như:</a:t>
            </a:r>
            <a:endParaRPr sz="2400">
              <a:latin typeface="Arial"/>
              <a:cs typeface="Arial"/>
            </a:endParaRPr>
          </a:p>
          <a:p>
            <a:pPr marL="996315" lvl="3" indent="-288290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996315" algn="l"/>
              </a:tabLst>
            </a:pPr>
            <a:r>
              <a:rPr sz="2400" spc="-5" dirty="0">
                <a:latin typeface="Arial"/>
                <a:cs typeface="Arial"/>
              </a:rPr>
              <a:t>Upload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996315" lvl="3" indent="-28829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996315" algn="l"/>
              </a:tabLst>
            </a:pPr>
            <a:r>
              <a:rPr sz="2400" spc="-10" dirty="0">
                <a:latin typeface="Arial"/>
                <a:cs typeface="Arial"/>
              </a:rPr>
              <a:t>Download</a:t>
            </a:r>
            <a:endParaRPr sz="2400">
              <a:latin typeface="Arial"/>
              <a:cs typeface="Arial"/>
            </a:endParaRPr>
          </a:p>
          <a:p>
            <a:pPr marL="996315" lvl="3" indent="-28829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996315" algn="l"/>
              </a:tabLst>
            </a:pPr>
            <a:r>
              <a:rPr sz="2400" dirty="0">
                <a:latin typeface="Arial"/>
                <a:cs typeface="Arial"/>
              </a:rPr>
              <a:t>Tạo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mới</a:t>
            </a:r>
            <a:endParaRPr sz="2400">
              <a:latin typeface="Arial"/>
              <a:cs typeface="Arial"/>
            </a:endParaRPr>
          </a:p>
          <a:p>
            <a:pPr marL="996315" lvl="3" indent="-28829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996315" algn="l"/>
              </a:tabLst>
            </a:pPr>
            <a:r>
              <a:rPr sz="2400" spc="-20" dirty="0">
                <a:latin typeface="Arial"/>
                <a:cs typeface="Arial"/>
              </a:rPr>
              <a:t>Xóa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bớt</a:t>
            </a:r>
            <a:endParaRPr sz="2400">
              <a:latin typeface="Arial"/>
              <a:cs typeface="Arial"/>
            </a:endParaRPr>
          </a:p>
          <a:p>
            <a:pPr marL="996315" lvl="3" indent="-28829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996315" algn="l"/>
              </a:tabLst>
            </a:pPr>
            <a:r>
              <a:rPr sz="2400" spc="5" dirty="0">
                <a:latin typeface="Arial"/>
                <a:cs typeface="Arial"/>
              </a:rPr>
              <a:t>Sao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chép</a:t>
            </a:r>
            <a:endParaRPr sz="2400">
              <a:latin typeface="Arial"/>
              <a:cs typeface="Arial"/>
            </a:endParaRPr>
          </a:p>
          <a:p>
            <a:pPr marL="996315" lvl="3" indent="-28829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996315" algn="l"/>
              </a:tabLst>
            </a:pPr>
            <a:r>
              <a:rPr sz="2400" spc="-5" dirty="0">
                <a:latin typeface="Arial"/>
                <a:cs typeface="Arial"/>
              </a:rPr>
              <a:t>Di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chuyển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000" y="2706242"/>
            <a:ext cx="5334000" cy="285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2349" y="6159141"/>
            <a:ext cx="3117850" cy="60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5"/>
              </a:lnSpc>
            </a:pPr>
            <a:r>
              <a:rPr sz="2400" spc="10" dirty="0">
                <a:latin typeface="Wingdings"/>
                <a:cs typeface="Wingdings"/>
              </a:rPr>
              <a:t>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Arial"/>
                <a:cs typeface="Arial"/>
              </a:rPr>
              <a:t>Sửa </a:t>
            </a:r>
            <a:r>
              <a:rPr sz="2400" spc="-5" dirty="0">
                <a:latin typeface="Arial"/>
                <a:cs typeface="Arial"/>
              </a:rPr>
              <a:t>đổi nội dung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944"/>
              </a:spcBef>
            </a:pPr>
            <a:r>
              <a:rPr lang="en-US" sz="1000" spc="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8209915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lên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Webserver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630"/>
              </a:spcBef>
              <a:tabLst>
                <a:tab pos="2491740" algn="l"/>
              </a:tabLst>
            </a:pPr>
            <a:r>
              <a:rPr sz="2400" dirty="0">
                <a:latin typeface="Arial"/>
                <a:cs typeface="Arial"/>
              </a:rPr>
              <a:t>Chúng </a:t>
            </a:r>
            <a:r>
              <a:rPr sz="2400" spc="10" dirty="0">
                <a:latin typeface="Arial"/>
                <a:cs typeface="Arial"/>
              </a:rPr>
              <a:t>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có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thể	</a:t>
            </a:r>
            <a:r>
              <a:rPr sz="2400" dirty="0">
                <a:latin typeface="Arial"/>
                <a:cs typeface="Arial"/>
              </a:rPr>
              <a:t>upload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nén </a:t>
            </a:r>
            <a:r>
              <a:rPr sz="2400" spc="5" dirty="0">
                <a:latin typeface="Arial"/>
                <a:cs typeface="Arial"/>
              </a:rPr>
              <a:t>lên </a:t>
            </a:r>
            <a:r>
              <a:rPr sz="2400" dirty="0">
                <a:latin typeface="Arial"/>
                <a:cs typeface="Arial"/>
              </a:rPr>
              <a:t>website. </a:t>
            </a:r>
            <a:r>
              <a:rPr sz="2400" spc="10" dirty="0">
                <a:latin typeface="Arial"/>
                <a:cs typeface="Arial"/>
              </a:rPr>
              <a:t>Website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quản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tabLst>
                <a:tab pos="592455" algn="l"/>
                <a:tab pos="1081405" algn="l"/>
              </a:tabLst>
            </a:pPr>
            <a:r>
              <a:rPr sz="2400" dirty="0">
                <a:latin typeface="Arial"/>
                <a:cs typeface="Arial"/>
              </a:rPr>
              <a:t>trị	</a:t>
            </a:r>
            <a:r>
              <a:rPr sz="2400" spc="15" dirty="0">
                <a:latin typeface="Arial"/>
                <a:cs typeface="Arial"/>
              </a:rPr>
              <a:t>sẽ	</a:t>
            </a:r>
            <a:r>
              <a:rPr sz="2400" dirty="0">
                <a:latin typeface="Arial"/>
                <a:cs typeface="Arial"/>
              </a:rPr>
              <a:t>giải nén </a:t>
            </a:r>
            <a:r>
              <a:rPr sz="2400" spc="5" dirty="0">
                <a:latin typeface="Arial"/>
                <a:cs typeface="Arial"/>
              </a:rPr>
              <a:t>file của </a:t>
            </a:r>
            <a:r>
              <a:rPr sz="2400" dirty="0">
                <a:latin typeface="Arial"/>
                <a:cs typeface="Arial"/>
              </a:rPr>
              <a:t>chúng </a:t>
            </a:r>
            <a:r>
              <a:rPr sz="2400" spc="5" dirty="0">
                <a:latin typeface="Arial"/>
                <a:cs typeface="Arial"/>
              </a:rPr>
              <a:t>ta sau khi </a:t>
            </a:r>
            <a:r>
              <a:rPr sz="2400" dirty="0">
                <a:latin typeface="Arial"/>
                <a:cs typeface="Arial"/>
              </a:rPr>
              <a:t>upload thành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công.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1110" y="2384425"/>
            <a:ext cx="6816090" cy="382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375094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lên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Webserver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630"/>
              </a:spcBef>
            </a:pPr>
            <a:r>
              <a:rPr sz="2400" spc="5" dirty="0">
                <a:latin typeface="Arial"/>
                <a:cs typeface="Arial"/>
              </a:rPr>
              <a:t>Giải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nén: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8523" y="1993010"/>
            <a:ext cx="6102477" cy="444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375094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lên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Webserver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630"/>
              </a:spcBef>
            </a:pPr>
            <a:r>
              <a:rPr sz="2400" spc="-5" dirty="0">
                <a:latin typeface="Arial"/>
                <a:cs typeface="Arial"/>
              </a:rPr>
              <a:t>Chạy </a:t>
            </a:r>
            <a:r>
              <a:rPr sz="2400" spc="5" dirty="0">
                <a:latin typeface="Arial"/>
                <a:cs typeface="Arial"/>
              </a:rPr>
              <a:t>thử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0489" y="2014854"/>
            <a:ext cx="6544309" cy="419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8323580" cy="501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519" lvl="2" indent="-845819">
              <a:lnSpc>
                <a:spcPct val="100000"/>
              </a:lnSpc>
              <a:buAutoNum type="arabicPeriod" startAt="2"/>
              <a:tabLst>
                <a:tab pos="85915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Quản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lý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sử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dụng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FTP</a:t>
            </a:r>
            <a:r>
              <a:rPr sz="2400" b="1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511175" lvl="3" indent="-343535">
              <a:lnSpc>
                <a:spcPct val="100000"/>
              </a:lnSpc>
              <a:spcBef>
                <a:spcPts val="630"/>
              </a:spcBef>
              <a:buFont typeface="Wingdings"/>
              <a:buChar char=""/>
              <a:tabLst>
                <a:tab pos="511809" algn="l"/>
                <a:tab pos="1119505" algn="l"/>
                <a:tab pos="2066289" algn="l"/>
                <a:tab pos="2596515" algn="l"/>
                <a:tab pos="3250565" algn="l"/>
                <a:tab pos="3639820" algn="l"/>
                <a:tab pos="4605020" algn="l"/>
                <a:tab pos="5300345" algn="l"/>
                <a:tab pos="6351905" algn="l"/>
                <a:tab pos="6983095" algn="l"/>
                <a:tab pos="7797800" algn="l"/>
              </a:tabLst>
            </a:pPr>
            <a:r>
              <a:rPr sz="2400" spc="5" dirty="0">
                <a:latin typeface="Arial"/>
                <a:cs typeface="Arial"/>
              </a:rPr>
              <a:t>Với	lượng	file	</a:t>
            </a:r>
            <a:r>
              <a:rPr sz="2400" spc="-10" dirty="0">
                <a:latin typeface="Arial"/>
                <a:cs typeface="Arial"/>
              </a:rPr>
              <a:t>lớn,	</a:t>
            </a:r>
            <a:r>
              <a:rPr sz="2400" spc="10" dirty="0">
                <a:latin typeface="Arial"/>
                <a:cs typeface="Arial"/>
              </a:rPr>
              <a:t>ta	</a:t>
            </a:r>
            <a:r>
              <a:rPr sz="2400" spc="5" dirty="0">
                <a:latin typeface="Arial"/>
                <a:cs typeface="Arial"/>
              </a:rPr>
              <a:t>không	thể	</a:t>
            </a:r>
            <a:r>
              <a:rPr sz="2400" dirty="0">
                <a:latin typeface="Arial"/>
                <a:cs typeface="Arial"/>
              </a:rPr>
              <a:t>upload	</a:t>
            </a:r>
            <a:r>
              <a:rPr sz="2400" spc="15" dirty="0">
                <a:latin typeface="Arial"/>
                <a:cs typeface="Arial"/>
              </a:rPr>
              <a:t>sử	</a:t>
            </a:r>
            <a:r>
              <a:rPr sz="2400" spc="-5" dirty="0">
                <a:latin typeface="Arial"/>
                <a:cs typeface="Arial"/>
              </a:rPr>
              <a:t>dụng	http</a:t>
            </a:r>
            <a:endParaRPr sz="2400">
              <a:latin typeface="Arial"/>
              <a:cs typeface="Arial"/>
            </a:endParaRPr>
          </a:p>
          <a:p>
            <a:pPr marL="511175">
              <a:lnSpc>
                <a:spcPct val="100000"/>
              </a:lnSpc>
              <a:tabLst>
                <a:tab pos="2171700" algn="l"/>
                <a:tab pos="3287395" algn="l"/>
              </a:tabLst>
            </a:pPr>
            <a:r>
              <a:rPr sz="2400" spc="-10" dirty="0">
                <a:latin typeface="Arial"/>
                <a:cs typeface="Arial"/>
              </a:rPr>
              <a:t>(web)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vì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sẽ	</a:t>
            </a:r>
            <a:r>
              <a:rPr sz="2400" dirty="0">
                <a:latin typeface="Arial"/>
                <a:cs typeface="Arial"/>
              </a:rPr>
              <a:t>dẫn </a:t>
            </a:r>
            <a:r>
              <a:rPr sz="2400" spc="5" dirty="0">
                <a:latin typeface="Arial"/>
                <a:cs typeface="Arial"/>
              </a:rPr>
              <a:t>tới	</a:t>
            </a:r>
            <a:r>
              <a:rPr sz="2400" spc="10" dirty="0">
                <a:latin typeface="Arial"/>
                <a:cs typeface="Arial"/>
              </a:rPr>
              <a:t>timeout.</a:t>
            </a:r>
            <a:endParaRPr sz="2400">
              <a:latin typeface="Arial"/>
              <a:cs typeface="Arial"/>
            </a:endParaRPr>
          </a:p>
          <a:p>
            <a:pPr marL="511175" marR="5080" lvl="3" indent="-343535">
              <a:lnSpc>
                <a:spcPct val="100000"/>
              </a:lnSpc>
              <a:buFont typeface="Wingdings"/>
              <a:buChar char=""/>
              <a:tabLst>
                <a:tab pos="511809" algn="l"/>
                <a:tab pos="1727835" algn="l"/>
              </a:tabLst>
            </a:pPr>
            <a:r>
              <a:rPr sz="2400" dirty="0">
                <a:latin typeface="Arial"/>
                <a:cs typeface="Arial"/>
              </a:rPr>
              <a:t>Nên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sử	</a:t>
            </a:r>
            <a:r>
              <a:rPr sz="2400" dirty="0">
                <a:latin typeface="Arial"/>
                <a:cs typeface="Arial"/>
              </a:rPr>
              <a:t>dụng </a:t>
            </a:r>
            <a:r>
              <a:rPr sz="2400" spc="-5" dirty="0">
                <a:latin typeface="Arial"/>
                <a:cs typeface="Arial"/>
              </a:rPr>
              <a:t>FTP </a:t>
            </a:r>
            <a:r>
              <a:rPr sz="2400" dirty="0">
                <a:latin typeface="Arial"/>
                <a:cs typeface="Arial"/>
              </a:rPr>
              <a:t>client. Có </a:t>
            </a:r>
            <a:r>
              <a:rPr sz="2400" spc="-5" dirty="0">
                <a:latin typeface="Arial"/>
                <a:cs typeface="Arial"/>
              </a:rPr>
              <a:t>rất </a:t>
            </a:r>
            <a:r>
              <a:rPr sz="2400" dirty="0">
                <a:latin typeface="Arial"/>
                <a:cs typeface="Arial"/>
              </a:rPr>
              <a:t>nhiều </a:t>
            </a:r>
            <a:r>
              <a:rPr sz="2400" spc="5" dirty="0">
                <a:latin typeface="Arial"/>
                <a:cs typeface="Arial"/>
              </a:rPr>
              <a:t>chương</a:t>
            </a:r>
            <a:r>
              <a:rPr sz="2400" spc="6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trình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FPT  client tốt </a:t>
            </a:r>
            <a:r>
              <a:rPr sz="2400" spc="-5" dirty="0">
                <a:latin typeface="Arial"/>
                <a:cs typeface="Arial"/>
              </a:rPr>
              <a:t>ví dụ: </a:t>
            </a:r>
            <a:r>
              <a:rPr sz="2400" spc="-50" dirty="0">
                <a:latin typeface="Arial"/>
                <a:cs typeface="Arial"/>
              </a:rPr>
              <a:t>Total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Commander.</a:t>
            </a:r>
            <a:endParaRPr sz="2400">
              <a:latin typeface="Arial"/>
              <a:cs typeface="Arial"/>
            </a:endParaRPr>
          </a:p>
          <a:p>
            <a:pPr marL="511175" marR="11430" lvl="3" indent="-343535">
              <a:lnSpc>
                <a:spcPct val="100000"/>
              </a:lnSpc>
              <a:buFont typeface="Wingdings"/>
              <a:buChar char=""/>
              <a:tabLst>
                <a:tab pos="511809" algn="l"/>
              </a:tabLst>
            </a:pPr>
            <a:r>
              <a:rPr sz="2400" dirty="0">
                <a:latin typeface="Arial"/>
                <a:cs typeface="Arial"/>
              </a:rPr>
              <a:t>Khai </a:t>
            </a:r>
            <a:r>
              <a:rPr sz="2400" spc="-5" dirty="0">
                <a:latin typeface="Arial"/>
                <a:cs typeface="Arial"/>
              </a:rPr>
              <a:t>báo </a:t>
            </a:r>
            <a:r>
              <a:rPr sz="2400" dirty="0">
                <a:latin typeface="Arial"/>
                <a:cs typeface="Arial"/>
              </a:rPr>
              <a:t>thông </a:t>
            </a:r>
            <a:r>
              <a:rPr sz="2400" spc="5" dirty="0">
                <a:latin typeface="Arial"/>
                <a:cs typeface="Arial"/>
              </a:rPr>
              <a:t>tin </a:t>
            </a:r>
            <a:r>
              <a:rPr sz="2400" spc="-5" dirty="0">
                <a:latin typeface="Arial"/>
                <a:cs typeface="Arial"/>
              </a:rPr>
              <a:t>FTP </a:t>
            </a:r>
            <a:r>
              <a:rPr sz="2400" dirty="0">
                <a:latin typeface="Arial"/>
                <a:cs typeface="Arial"/>
              </a:rPr>
              <a:t>server </a:t>
            </a:r>
            <a:r>
              <a:rPr sz="2400" spc="-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đó </a:t>
            </a:r>
            <a:r>
              <a:rPr sz="2400" spc="-5" dirty="0">
                <a:latin typeface="Arial"/>
                <a:cs typeface="Arial"/>
              </a:rPr>
              <a:t>kết nối đến </a:t>
            </a:r>
            <a:r>
              <a:rPr sz="2400" dirty="0">
                <a:latin typeface="Arial"/>
                <a:cs typeface="Arial"/>
              </a:rPr>
              <a:t>server 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spc="5" dirty="0">
                <a:latin typeface="Arial"/>
                <a:cs typeface="Arial"/>
              </a:rPr>
              <a:t>thực </a:t>
            </a:r>
            <a:r>
              <a:rPr sz="2400" dirty="0">
                <a:latin typeface="Arial"/>
                <a:cs typeface="Arial"/>
              </a:rPr>
              <a:t>hiện </a:t>
            </a:r>
            <a:r>
              <a:rPr sz="2400" spc="10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thao </a:t>
            </a:r>
            <a:r>
              <a:rPr sz="2400" spc="5" dirty="0">
                <a:latin typeface="Arial"/>
                <a:cs typeface="Arial"/>
              </a:rPr>
              <a:t>tác </a:t>
            </a:r>
            <a:r>
              <a:rPr sz="2400" spc="-5" dirty="0">
                <a:latin typeface="Arial"/>
                <a:cs typeface="Arial"/>
              </a:rPr>
              <a:t>quản </a:t>
            </a:r>
            <a:r>
              <a:rPr sz="2400" dirty="0">
                <a:latin typeface="Arial"/>
                <a:cs typeface="Arial"/>
              </a:rPr>
              <a:t>lý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local.</a:t>
            </a:r>
            <a:endParaRPr sz="24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400">
              <a:latin typeface="Times New Roman"/>
              <a:cs typeface="Times New Roman"/>
            </a:endParaRPr>
          </a:p>
          <a:p>
            <a:pPr marL="1513205" lvl="4" indent="-287655">
              <a:lnSpc>
                <a:spcPct val="100000"/>
              </a:lnSpc>
              <a:buFont typeface="Wingdings"/>
              <a:buChar char=""/>
              <a:tabLst>
                <a:tab pos="1513205" algn="l"/>
                <a:tab pos="1513840" algn="l"/>
              </a:tabLst>
            </a:pPr>
            <a:r>
              <a:rPr sz="2400" spc="5" dirty="0">
                <a:latin typeface="Arial"/>
                <a:cs typeface="Arial"/>
              </a:rPr>
              <a:t>FTP </a:t>
            </a:r>
            <a:r>
              <a:rPr sz="2400" spc="-5" dirty="0">
                <a:latin typeface="Arial"/>
                <a:cs typeface="Arial"/>
              </a:rPr>
              <a:t>Server </a:t>
            </a:r>
            <a:r>
              <a:rPr sz="2400" spc="10" dirty="0">
                <a:latin typeface="Arial"/>
                <a:cs typeface="Arial"/>
              </a:rPr>
              <a:t>IP </a:t>
            </a:r>
            <a:r>
              <a:rPr sz="2400" spc="-5" dirty="0">
                <a:latin typeface="Arial"/>
                <a:cs typeface="Arial"/>
              </a:rPr>
              <a:t>(hoặc </a:t>
            </a:r>
            <a:r>
              <a:rPr sz="2400" spc="5" dirty="0">
                <a:latin typeface="Arial"/>
                <a:cs typeface="Arial"/>
              </a:rPr>
              <a:t>name):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botay.somee.com</a:t>
            </a:r>
            <a:endParaRPr sz="2400">
              <a:latin typeface="Arial"/>
              <a:cs typeface="Arial"/>
            </a:endParaRPr>
          </a:p>
          <a:p>
            <a:pPr marL="1513205" lvl="4" indent="-28765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513205" algn="l"/>
                <a:tab pos="1513840" algn="l"/>
              </a:tabLst>
            </a:pPr>
            <a:r>
              <a:rPr sz="2400" dirty="0">
                <a:latin typeface="Arial"/>
                <a:cs typeface="Arial"/>
              </a:rPr>
              <a:t>User </a:t>
            </a:r>
            <a:r>
              <a:rPr sz="2400" spc="5" dirty="0">
                <a:latin typeface="Arial"/>
                <a:cs typeface="Arial"/>
              </a:rPr>
              <a:t>name: </a:t>
            </a:r>
            <a:r>
              <a:rPr sz="2400" dirty="0">
                <a:latin typeface="Arial"/>
                <a:cs typeface="Arial"/>
              </a:rPr>
              <a:t>&lt;như đã đăng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ký&gt;</a:t>
            </a:r>
            <a:endParaRPr sz="2400">
              <a:latin typeface="Arial"/>
              <a:cs typeface="Arial"/>
            </a:endParaRPr>
          </a:p>
          <a:p>
            <a:pPr marL="1513205" lvl="4" indent="-28765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513205" algn="l"/>
                <a:tab pos="1513840" algn="l"/>
              </a:tabLst>
            </a:pPr>
            <a:r>
              <a:rPr sz="2400" spc="-5" dirty="0">
                <a:latin typeface="Arial"/>
                <a:cs typeface="Arial"/>
              </a:rPr>
              <a:t>Password: </a:t>
            </a:r>
            <a:r>
              <a:rPr sz="2400" dirty="0">
                <a:latin typeface="Arial"/>
                <a:cs typeface="Arial"/>
              </a:rPr>
              <a:t>&lt;như đã đăng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ký&gt;</a:t>
            </a:r>
            <a:endParaRPr sz="2400">
              <a:latin typeface="Arial"/>
              <a:cs typeface="Arial"/>
            </a:endParaRPr>
          </a:p>
          <a:p>
            <a:pPr marL="1513205" lvl="4" indent="-28765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513205" algn="l"/>
                <a:tab pos="1513840" algn="l"/>
              </a:tabLst>
            </a:pPr>
            <a:r>
              <a:rPr sz="2400" spc="5" dirty="0">
                <a:latin typeface="Arial"/>
                <a:cs typeface="Arial"/>
              </a:rPr>
              <a:t>Thư </a:t>
            </a:r>
            <a:r>
              <a:rPr sz="2400" spc="15" dirty="0">
                <a:latin typeface="Arial"/>
                <a:cs typeface="Arial"/>
              </a:rPr>
              <a:t>mục </a:t>
            </a:r>
            <a:r>
              <a:rPr sz="2400" spc="-5" dirty="0">
                <a:latin typeface="Arial"/>
                <a:cs typeface="Arial"/>
              </a:rPr>
              <a:t>upload: </a:t>
            </a:r>
            <a:r>
              <a:rPr sz="2400" spc="5" dirty="0">
                <a:latin typeface="Arial"/>
                <a:cs typeface="Arial"/>
              </a:rPr>
              <a:t>&lt;thư </a:t>
            </a:r>
            <a:r>
              <a:rPr sz="2400" spc="15" dirty="0">
                <a:latin typeface="Arial"/>
                <a:cs typeface="Arial"/>
              </a:rPr>
              <a:t>mục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gốc&gt;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5" name="object 5"/>
          <p:cNvSpPr/>
          <p:nvPr/>
        </p:nvSpPr>
        <p:spPr>
          <a:xfrm>
            <a:off x="1282446" y="2400300"/>
            <a:ext cx="6185154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6795" y="1124711"/>
            <a:ext cx="808672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2.3.2. Quản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lý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sử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dụng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FTP</a:t>
            </a:r>
            <a:r>
              <a:rPr sz="2400" b="1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755"/>
              </a:spcBef>
              <a:tabLst>
                <a:tab pos="5172075" algn="l"/>
              </a:tabLst>
            </a:pPr>
            <a:r>
              <a:rPr sz="2400" dirty="0">
                <a:latin typeface="Arial"/>
                <a:cs typeface="Arial"/>
              </a:rPr>
              <a:t>Để  biết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những thông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tin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này,	</a:t>
            </a:r>
            <a:r>
              <a:rPr sz="2400" dirty="0">
                <a:latin typeface="Arial"/>
                <a:cs typeface="Arial"/>
              </a:rPr>
              <a:t>Click ào liên </a:t>
            </a:r>
            <a:r>
              <a:rPr sz="2400" spc="5" dirty="0">
                <a:latin typeface="Arial"/>
                <a:cs typeface="Arial"/>
              </a:rPr>
              <a:t>kết </a:t>
            </a:r>
            <a:r>
              <a:rPr sz="2400" spc="4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(tên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website)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95" y="1124711"/>
            <a:ext cx="8092440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2.3.2. Quản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lý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sử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dụng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FTP</a:t>
            </a:r>
            <a:r>
              <a:rPr sz="2400" b="1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755"/>
              </a:spcBef>
              <a:tabLst>
                <a:tab pos="885825" algn="l"/>
                <a:tab pos="1713864" algn="l"/>
                <a:tab pos="2514600" algn="l"/>
                <a:tab pos="4344035" algn="l"/>
                <a:tab pos="4833620" algn="l"/>
                <a:tab pos="5396230" algn="l"/>
                <a:tab pos="6041390" algn="l"/>
                <a:tab pos="6855459" algn="l"/>
                <a:tab pos="7500620" algn="l"/>
              </a:tabLst>
            </a:pPr>
            <a:r>
              <a:rPr sz="2400" spc="15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ử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dụn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45" dirty="0">
                <a:latin typeface="Arial"/>
                <a:cs typeface="Arial"/>
              </a:rPr>
              <a:t>T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2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ande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5" dirty="0">
                <a:latin typeface="Arial"/>
                <a:cs typeface="Arial"/>
              </a:rPr>
              <a:t>ể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ế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nối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3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à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5" dirty="0">
                <a:latin typeface="Arial"/>
                <a:cs typeface="Arial"/>
              </a:rPr>
              <a:t>iểu</a:t>
            </a:r>
            <a:endParaRPr sz="2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tượng FTP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spc="5" dirty="0">
                <a:latin typeface="Arial"/>
                <a:cs typeface="Arial"/>
              </a:rPr>
              <a:t>khai </a:t>
            </a:r>
            <a:r>
              <a:rPr sz="2400" spc="-5" dirty="0">
                <a:latin typeface="Arial"/>
                <a:cs typeface="Arial"/>
              </a:rPr>
              <a:t>báo </a:t>
            </a:r>
            <a:r>
              <a:rPr sz="2400" spc="10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thông </a:t>
            </a:r>
            <a:r>
              <a:rPr sz="2400" spc="15" dirty="0">
                <a:latin typeface="Arial"/>
                <a:cs typeface="Arial"/>
              </a:rPr>
              <a:t>số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0972" y="2514600"/>
            <a:ext cx="5661279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464946"/>
            <a:ext cx="8293100" cy="255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sz="2800" u="heavy" spc="-434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800" b="1" u="heavy" dirty="0">
                <a:solidFill>
                  <a:srgbClr val="9B2C1F"/>
                </a:solidFill>
                <a:latin typeface="Arial"/>
                <a:cs typeface="Arial"/>
              </a:rPr>
              <a:t>NỘI</a:t>
            </a:r>
            <a:r>
              <a:rPr sz="2800" b="1" u="heavy" spc="-10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9B2C1F"/>
                </a:solidFill>
                <a:latin typeface="Arial"/>
                <a:cs typeface="Arial"/>
              </a:rPr>
              <a:t>DUNG	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839469" indent="-29718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840105" algn="l"/>
              </a:tabLst>
            </a:pPr>
            <a:r>
              <a:rPr sz="2800" spc="-10" dirty="0">
                <a:latin typeface="Arial"/>
                <a:cs typeface="Arial"/>
              </a:rPr>
              <a:t>Đăng </a:t>
            </a:r>
            <a:r>
              <a:rPr sz="2800" spc="20" dirty="0">
                <a:latin typeface="Arial"/>
                <a:cs typeface="Arial"/>
              </a:rPr>
              <a:t>ký </a:t>
            </a:r>
            <a:r>
              <a:rPr sz="2800" spc="15" dirty="0">
                <a:latin typeface="Arial"/>
                <a:cs typeface="Arial"/>
              </a:rPr>
              <a:t>Web </a:t>
            </a:r>
            <a:r>
              <a:rPr sz="2800" spc="-5" dirty="0">
                <a:latin typeface="Arial"/>
                <a:cs typeface="Arial"/>
              </a:rPr>
              <a:t>Hosting miễn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phí</a:t>
            </a:r>
            <a:endParaRPr sz="2800">
              <a:latin typeface="Arial"/>
              <a:cs typeface="Arial"/>
            </a:endParaRPr>
          </a:p>
          <a:p>
            <a:pPr marL="839469" indent="-297180">
              <a:lnSpc>
                <a:spcPct val="100000"/>
              </a:lnSpc>
              <a:spcBef>
                <a:spcPts val="1685"/>
              </a:spcBef>
              <a:buAutoNum type="arabicPlain"/>
              <a:tabLst>
                <a:tab pos="840105" algn="l"/>
              </a:tabLst>
            </a:pPr>
            <a:r>
              <a:rPr sz="2800" spc="-5" dirty="0">
                <a:latin typeface="Arial"/>
                <a:cs typeface="Arial"/>
              </a:rPr>
              <a:t>Quản lý Hosting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835025" indent="-292735">
              <a:lnSpc>
                <a:spcPct val="100000"/>
              </a:lnSpc>
              <a:spcBef>
                <a:spcPts val="1680"/>
              </a:spcBef>
              <a:buAutoNum type="arabicPlain"/>
              <a:tabLst>
                <a:tab pos="835660" algn="l"/>
              </a:tabLst>
            </a:pPr>
            <a:r>
              <a:rPr sz="2800" spc="-30" dirty="0">
                <a:latin typeface="Arial"/>
                <a:cs typeface="Arial"/>
              </a:rPr>
              <a:t>Triển </a:t>
            </a:r>
            <a:r>
              <a:rPr sz="2800" dirty="0">
                <a:latin typeface="Arial"/>
                <a:cs typeface="Arial"/>
              </a:rPr>
              <a:t>khai </a:t>
            </a:r>
            <a:r>
              <a:rPr sz="2800">
                <a:latin typeface="Arial"/>
                <a:cs typeface="Arial"/>
              </a:rPr>
              <a:t>website </a:t>
            </a:r>
            <a:r>
              <a:rPr sz="2800" spc="-50" smtClean="0">
                <a:latin typeface="Arial"/>
                <a:cs typeface="Arial"/>
              </a:rPr>
              <a:t>ASP.NET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6795" y="1124711"/>
            <a:ext cx="535114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2.3.2. Quản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lý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sử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dụng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FTP</a:t>
            </a:r>
            <a:r>
              <a:rPr sz="2400" b="1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398" y="1676400"/>
            <a:ext cx="3730625" cy="2859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3959" y="1640204"/>
            <a:ext cx="2682240" cy="2895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4301" y="3863378"/>
            <a:ext cx="3495675" cy="2671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524" y="6353387"/>
            <a:ext cx="2368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5" dirty="0">
                <a:solidFill>
                  <a:srgbClr val="FFFFFF"/>
                </a:solidFill>
                <a:latin typeface="Franklin Gothic Book"/>
                <a:cs typeface="Franklin Gothic Book"/>
              </a:rPr>
              <a:t>20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6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2.3 </a:t>
            </a:r>
            <a:r>
              <a:rPr spc="-30" dirty="0"/>
              <a:t>QUẢN </a:t>
            </a:r>
            <a:r>
              <a:rPr spc="5" dirty="0"/>
              <a:t>LÝ FILE	</a:t>
            </a:r>
          </a:p>
        </p:txBody>
      </p:sp>
      <p:sp>
        <p:nvSpPr>
          <p:cNvPr id="5" name="object 5"/>
          <p:cNvSpPr/>
          <p:nvPr/>
        </p:nvSpPr>
        <p:spPr>
          <a:xfrm>
            <a:off x="1371600" y="2780283"/>
            <a:ext cx="6324600" cy="365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6795" y="1124711"/>
            <a:ext cx="8321040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2.3.2. Quản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lý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 sử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dụng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FTP</a:t>
            </a:r>
            <a:r>
              <a:rPr sz="2400" b="1" spc="-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164465" marR="5080" algn="just">
              <a:lnSpc>
                <a:spcPct val="100000"/>
              </a:lnSpc>
              <a:spcBef>
                <a:spcPts val="755"/>
              </a:spcBef>
            </a:pPr>
            <a:r>
              <a:rPr sz="2400" spc="5" dirty="0">
                <a:latin typeface="Arial"/>
                <a:cs typeface="Arial"/>
              </a:rPr>
              <a:t>Sau khi </a:t>
            </a:r>
            <a:r>
              <a:rPr sz="2400" spc="-5" dirty="0">
                <a:latin typeface="Arial"/>
                <a:cs typeface="Arial"/>
              </a:rPr>
              <a:t>kết nối </a:t>
            </a:r>
            <a:r>
              <a:rPr sz="2400" dirty="0">
                <a:latin typeface="Arial"/>
                <a:cs typeface="Arial"/>
              </a:rPr>
              <a:t>thành công, </a:t>
            </a:r>
            <a:r>
              <a:rPr sz="2400" spc="15" dirty="0">
                <a:latin typeface="Arial"/>
                <a:cs typeface="Arial"/>
              </a:rPr>
              <a:t>sẽ </a:t>
            </a:r>
            <a:r>
              <a:rPr sz="2400" dirty="0">
                <a:latin typeface="Arial"/>
                <a:cs typeface="Arial"/>
              </a:rPr>
              <a:t>thấy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spc="5" dirty="0">
                <a:latin typeface="Arial"/>
                <a:cs typeface="Arial"/>
              </a:rPr>
              <a:t>thư mục của  website 1 </a:t>
            </a:r>
            <a:r>
              <a:rPr sz="2400" spc="-5" dirty="0">
                <a:latin typeface="Arial"/>
                <a:cs typeface="Arial"/>
              </a:rPr>
              <a:t>bên bên </a:t>
            </a:r>
            <a:r>
              <a:rPr sz="2400" spc="10" dirty="0">
                <a:latin typeface="Arial"/>
                <a:cs typeface="Arial"/>
              </a:rPr>
              <a:t>còn </a:t>
            </a:r>
            <a:r>
              <a:rPr sz="2400" dirty="0">
                <a:latin typeface="Arial"/>
                <a:cs typeface="Arial"/>
              </a:rPr>
              <a:t>lại là </a:t>
            </a:r>
            <a:r>
              <a:rPr sz="2400" spc="-5" dirty="0">
                <a:latin typeface="Arial"/>
                <a:cs typeface="Arial"/>
              </a:rPr>
              <a:t>file </a:t>
            </a:r>
            <a:r>
              <a:rPr sz="2400" spc="5" dirty="0">
                <a:latin typeface="Arial"/>
                <a:cs typeface="Arial"/>
              </a:rPr>
              <a:t>local.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upload </a:t>
            </a:r>
            <a:r>
              <a:rPr sz="2400" spc="-15" dirty="0">
                <a:latin typeface="Arial"/>
                <a:cs typeface="Arial"/>
              </a:rPr>
              <a:t>và  </a:t>
            </a:r>
            <a:r>
              <a:rPr sz="2400" spc="-5" dirty="0">
                <a:latin typeface="Arial"/>
                <a:cs typeface="Arial"/>
              </a:rPr>
              <a:t>download </a:t>
            </a:r>
            <a:r>
              <a:rPr sz="2400" spc="5" dirty="0">
                <a:latin typeface="Arial"/>
                <a:cs typeface="Arial"/>
              </a:rPr>
              <a:t>được thực </a:t>
            </a:r>
            <a:r>
              <a:rPr sz="2400" dirty="0">
                <a:latin typeface="Arial"/>
                <a:cs typeface="Arial"/>
              </a:rPr>
              <a:t>hiện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việc </a:t>
            </a:r>
            <a:r>
              <a:rPr sz="2400" spc="10" dirty="0">
                <a:latin typeface="Arial"/>
                <a:cs typeface="Arial"/>
              </a:rPr>
              <a:t>sao </a:t>
            </a:r>
            <a:r>
              <a:rPr sz="2400" spc="5" dirty="0">
                <a:latin typeface="Arial"/>
                <a:cs typeface="Arial"/>
              </a:rPr>
              <a:t>chép fiel trên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máy.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2.4 </a:t>
            </a:r>
            <a:r>
              <a:rPr spc="-30" dirty="0"/>
              <a:t>QUẢN </a:t>
            </a:r>
            <a:r>
              <a:rPr spc="5" dirty="0"/>
              <a:t>LÝ</a:t>
            </a:r>
            <a:r>
              <a:rPr spc="-15" dirty="0"/>
              <a:t> DOMAIN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586" y="1258189"/>
            <a:ext cx="8166100" cy="184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spc="5" dirty="0">
                <a:latin typeface="Arial"/>
                <a:cs typeface="Arial"/>
              </a:rPr>
              <a:t>Domain somee.com cung </a:t>
            </a:r>
            <a:r>
              <a:rPr sz="2400" spc="10" dirty="0">
                <a:latin typeface="Arial"/>
                <a:cs typeface="Arial"/>
              </a:rPr>
              <a:t>cấp </a:t>
            </a:r>
            <a:r>
              <a:rPr sz="2400" spc="5" dirty="0">
                <a:latin typeface="Arial"/>
                <a:cs typeface="Arial"/>
              </a:rPr>
              <a:t>chỉ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subdomain.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  <a:tab pos="886460" algn="l"/>
                <a:tab pos="1352550" algn="l"/>
                <a:tab pos="2491740" algn="l"/>
                <a:tab pos="3108960" algn="l"/>
                <a:tab pos="3873500" algn="l"/>
                <a:tab pos="4522470" algn="l"/>
                <a:tab pos="5341620" algn="l"/>
                <a:tab pos="5789930" algn="l"/>
                <a:tab pos="6924040" algn="l"/>
                <a:tab pos="7729220" algn="l"/>
              </a:tabLst>
            </a:pPr>
            <a:r>
              <a:rPr sz="2400" spc="-10" dirty="0">
                <a:latin typeface="Arial"/>
                <a:cs typeface="Arial"/>
              </a:rPr>
              <a:t>Đ</a:t>
            </a:r>
            <a:r>
              <a:rPr sz="2400" spc="5" dirty="0">
                <a:latin typeface="Arial"/>
                <a:cs typeface="Arial"/>
              </a:rPr>
              <a:t>ể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5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45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ễ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ớ,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nê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đăn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5" dirty="0">
                <a:latin typeface="Arial"/>
                <a:cs typeface="Arial"/>
              </a:rPr>
              <a:t>k</a:t>
            </a:r>
            <a:r>
              <a:rPr sz="2400" spc="5" dirty="0">
                <a:latin typeface="Arial"/>
                <a:cs typeface="Arial"/>
              </a:rPr>
              <a:t>ý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d</a:t>
            </a:r>
            <a:r>
              <a:rPr sz="2400" spc="-45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ain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iễn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phí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như </a:t>
            </a:r>
            <a:r>
              <a:rPr sz="2400" spc="-15" dirty="0">
                <a:latin typeface="Arial"/>
                <a:cs typeface="Arial"/>
              </a:rPr>
              <a:t>botay.cu.cc </a:t>
            </a:r>
            <a:r>
              <a:rPr sz="2400" spc="10" dirty="0">
                <a:latin typeface="Arial"/>
                <a:cs typeface="Arial"/>
              </a:rPr>
              <a:t>(miễn </a:t>
            </a:r>
            <a:r>
              <a:rPr sz="2400" spc="-5" dirty="0">
                <a:latin typeface="Arial"/>
                <a:cs typeface="Arial"/>
              </a:rPr>
              <a:t>phí </a:t>
            </a:r>
            <a:r>
              <a:rPr sz="2400" spc="5" dirty="0">
                <a:latin typeface="Arial"/>
                <a:cs typeface="Arial"/>
              </a:rPr>
              <a:t>tại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cu.cc).</a:t>
            </a:r>
            <a:endParaRPr sz="24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  <a:tab pos="927100" algn="l"/>
                <a:tab pos="1466850" algn="l"/>
                <a:tab pos="2647315" algn="l"/>
                <a:tab pos="4088129" algn="l"/>
                <a:tab pos="4696460" algn="l"/>
                <a:tab pos="5876925" algn="l"/>
                <a:tab pos="6549390" algn="l"/>
                <a:tab pos="6901180" algn="l"/>
                <a:tab pos="7756525" algn="l"/>
              </a:tabLst>
            </a:pP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5" dirty="0">
                <a:latin typeface="Arial"/>
                <a:cs typeface="Arial"/>
              </a:rPr>
              <a:t>ể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ỏ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ầ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nhậ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ê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à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ô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nhậ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ll  </a:t>
            </a:r>
            <a:r>
              <a:rPr sz="2400" spc="5" dirty="0">
                <a:latin typeface="Arial"/>
                <a:cs typeface="Arial"/>
              </a:rPr>
              <a:t>domain </a:t>
            </a:r>
            <a:r>
              <a:rPr sz="2400" spc="10" dirty="0">
                <a:latin typeface="Arial"/>
                <a:cs typeface="Arial"/>
              </a:rPr>
              <a:t>name </a:t>
            </a:r>
            <a:r>
              <a:rPr sz="2400" spc="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đó nhấp </a:t>
            </a:r>
            <a:r>
              <a:rPr sz="2400" spc="-5" dirty="0">
                <a:latin typeface="Arial"/>
                <a:cs typeface="Arial"/>
              </a:rPr>
              <a:t>vào nút </a:t>
            </a:r>
            <a:r>
              <a:rPr sz="2400" spc="5" dirty="0">
                <a:latin typeface="Arial"/>
                <a:cs typeface="Arial"/>
              </a:rPr>
              <a:t>[Add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domain]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2670" y="3531108"/>
            <a:ext cx="4877688" cy="290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8586" y="1105789"/>
            <a:ext cx="816927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  <a:tab pos="1215390" algn="l"/>
                <a:tab pos="1796414" algn="l"/>
                <a:tab pos="2738755" algn="l"/>
                <a:tab pos="3237230" algn="l"/>
                <a:tab pos="4056379" algn="l"/>
                <a:tab pos="4728210" algn="l"/>
                <a:tab pos="6480810" algn="l"/>
                <a:tab pos="7152640" algn="l"/>
              </a:tabLst>
            </a:pPr>
            <a:r>
              <a:rPr sz="2400" spc="5" dirty="0">
                <a:latin typeface="Arial"/>
                <a:cs typeface="Arial"/>
              </a:rPr>
              <a:t>Thi</a:t>
            </a:r>
            <a:r>
              <a:rPr sz="2400" spc="-5" dirty="0">
                <a:latin typeface="Arial"/>
                <a:cs typeface="Arial"/>
              </a:rPr>
              <a:t>ế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5" dirty="0">
                <a:latin typeface="Arial"/>
                <a:cs typeface="Arial"/>
              </a:rPr>
              <a:t>lập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hôn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DN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ủ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.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in  </a:t>
            </a:r>
            <a:r>
              <a:rPr sz="2400" spc="-10" dirty="0">
                <a:latin typeface="Arial"/>
                <a:cs typeface="Arial"/>
              </a:rPr>
              <a:t>botay.cu.cc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897760"/>
            <a:ext cx="6934200" cy="442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2.4 </a:t>
            </a:r>
            <a:r>
              <a:rPr spc="-30" dirty="0"/>
              <a:t>QUẢN </a:t>
            </a:r>
            <a:r>
              <a:rPr spc="5" dirty="0"/>
              <a:t>LÝ</a:t>
            </a:r>
            <a:r>
              <a:rPr spc="-15" dirty="0"/>
              <a:t> DOMAIN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586" y="1181989"/>
            <a:ext cx="8166734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9920" algn="l"/>
                <a:tab pos="1270000" algn="l"/>
                <a:tab pos="2884805" algn="l"/>
                <a:tab pos="4188460" algn="l"/>
                <a:tab pos="4856480" algn="l"/>
                <a:tab pos="5565775" algn="l"/>
                <a:tab pos="6553834" algn="l"/>
              </a:tabLst>
            </a:pPr>
            <a:r>
              <a:rPr sz="2400" dirty="0">
                <a:latin typeface="Arial"/>
                <a:cs typeface="Arial"/>
              </a:rPr>
              <a:t>Đợi	</a:t>
            </a:r>
            <a:r>
              <a:rPr sz="2400" spc="5" dirty="0">
                <a:latin typeface="Arial"/>
                <a:cs typeface="Arial"/>
              </a:rPr>
              <a:t>một	khoản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thời	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	</a:t>
            </a:r>
            <a:r>
              <a:rPr sz="2400" spc="-10" dirty="0">
                <a:latin typeface="Arial"/>
                <a:cs typeface="Arial"/>
              </a:rPr>
              <a:t>việc	</a:t>
            </a:r>
            <a:r>
              <a:rPr sz="2400" dirty="0">
                <a:latin typeface="Arial"/>
                <a:cs typeface="Arial"/>
              </a:rPr>
              <a:t>thiết	</a:t>
            </a:r>
            <a:r>
              <a:rPr sz="2400" spc="5" dirty="0">
                <a:latin typeface="Arial"/>
                <a:cs typeface="Arial"/>
              </a:rPr>
              <a:t>lập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có	</a:t>
            </a:r>
            <a:r>
              <a:rPr sz="2400" dirty="0">
                <a:latin typeface="Arial"/>
                <a:cs typeface="Arial"/>
              </a:rPr>
              <a:t>hiệu lực,</a:t>
            </a:r>
            <a:r>
              <a:rPr sz="2400" spc="56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truy </a:t>
            </a:r>
            <a:r>
              <a:rPr sz="2400" spc="-15" dirty="0">
                <a:latin typeface="Arial"/>
                <a:cs typeface="Arial"/>
              </a:rPr>
              <a:t>xuất </a:t>
            </a:r>
            <a:r>
              <a:rPr sz="2400" dirty="0">
                <a:latin typeface="Arial"/>
                <a:cs typeface="Arial"/>
              </a:rPr>
              <a:t>website với </a:t>
            </a:r>
            <a:r>
              <a:rPr sz="2400" spc="5" dirty="0">
                <a:latin typeface="Arial"/>
                <a:cs typeface="Arial"/>
              </a:rPr>
              <a:t>tên domain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mới.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973960"/>
            <a:ext cx="6934200" cy="423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dirty="0"/>
              <a:t>2.4 </a:t>
            </a:r>
            <a:r>
              <a:rPr spc="-30" dirty="0"/>
              <a:t>QUẢN </a:t>
            </a:r>
            <a:r>
              <a:rPr spc="5" dirty="0"/>
              <a:t>LÝ</a:t>
            </a:r>
            <a:r>
              <a:rPr spc="-15" dirty="0"/>
              <a:t> DOMAIN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2.5.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spc="-5" dirty="0"/>
              <a:t>KHÔNG </a:t>
            </a:r>
            <a:r>
              <a:rPr spc="-25" dirty="0"/>
              <a:t>GIAN </a:t>
            </a:r>
            <a:r>
              <a:rPr spc="-45" dirty="0"/>
              <a:t>LƢU</a:t>
            </a:r>
            <a:r>
              <a:rPr spc="114" dirty="0"/>
              <a:t> </a:t>
            </a:r>
            <a:r>
              <a:rPr spc="-10" dirty="0"/>
              <a:t>TRỮ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2472" y="1181989"/>
            <a:ext cx="7633334" cy="219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  <a:tab pos="986790" algn="l"/>
                <a:tab pos="2176145" algn="l"/>
                <a:tab pos="2999105" algn="l"/>
                <a:tab pos="3575685" algn="l"/>
                <a:tab pos="4462780" algn="l"/>
                <a:tab pos="5295900" algn="l"/>
                <a:tab pos="5968365" algn="l"/>
                <a:tab pos="6800215" algn="l"/>
                <a:tab pos="7280909" algn="l"/>
              </a:tabLst>
            </a:pPr>
            <a:r>
              <a:rPr sz="2400" spc="10" dirty="0">
                <a:latin typeface="Arial"/>
                <a:cs typeface="Arial"/>
              </a:rPr>
              <a:t>V</a:t>
            </a:r>
            <a:r>
              <a:rPr sz="2400" spc="5" dirty="0">
                <a:latin typeface="Arial"/>
                <a:cs typeface="Arial"/>
              </a:rPr>
              <a:t>ới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iễn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ph</a:t>
            </a:r>
            <a:r>
              <a:rPr sz="2400" dirty="0">
                <a:latin typeface="Arial"/>
                <a:cs typeface="Arial"/>
              </a:rPr>
              <a:t>í	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5" dirty="0">
                <a:latin typeface="Arial"/>
                <a:cs typeface="Arial"/>
              </a:rPr>
              <a:t>ư</a:t>
            </a:r>
            <a:r>
              <a:rPr sz="2400" spc="-25" dirty="0">
                <a:latin typeface="Arial"/>
                <a:cs typeface="Arial"/>
              </a:rPr>
              <a:t>ợ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ph</a:t>
            </a:r>
            <a:r>
              <a:rPr sz="2400" spc="-45" dirty="0">
                <a:latin typeface="Arial"/>
                <a:cs typeface="Arial"/>
              </a:rPr>
              <a:t>é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ử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dụn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ố</a:t>
            </a:r>
            <a:r>
              <a:rPr sz="2400" dirty="0">
                <a:latin typeface="Arial"/>
                <a:cs typeface="Arial"/>
              </a:rPr>
              <a:t>i	</a:t>
            </a:r>
            <a:r>
              <a:rPr sz="2400" spc="-5" dirty="0">
                <a:latin typeface="Arial"/>
                <a:cs typeface="Arial"/>
              </a:rPr>
              <a:t>đa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150MB.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  <a:tab pos="4742180" algn="l"/>
              </a:tabLst>
            </a:pPr>
            <a:r>
              <a:rPr sz="2400" spc="-20" dirty="0">
                <a:latin typeface="Arial"/>
                <a:cs typeface="Arial"/>
              </a:rPr>
              <a:t>Tuy </a:t>
            </a:r>
            <a:r>
              <a:rPr sz="2400" spc="-5" dirty="0">
                <a:latin typeface="Arial"/>
                <a:cs typeface="Arial"/>
              </a:rPr>
              <a:t>nhiên, </a:t>
            </a:r>
            <a:r>
              <a:rPr sz="2400" spc="5" dirty="0">
                <a:latin typeface="Arial"/>
                <a:cs typeface="Arial"/>
              </a:rPr>
              <a:t>sau khi </a:t>
            </a:r>
            <a:r>
              <a:rPr sz="2400" spc="-5" dirty="0">
                <a:latin typeface="Arial"/>
                <a:cs typeface="Arial"/>
              </a:rPr>
              <a:t>đăng</a:t>
            </a:r>
            <a:r>
              <a:rPr sz="2400" spc="6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ký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chỉ	</a:t>
            </a:r>
            <a:r>
              <a:rPr sz="2400" spc="-5" dirty="0">
                <a:latin typeface="Arial"/>
                <a:cs typeface="Arial"/>
              </a:rPr>
              <a:t>có 100MB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được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kích </a:t>
            </a:r>
            <a:r>
              <a:rPr sz="2400" dirty="0">
                <a:latin typeface="Arial"/>
                <a:cs typeface="Arial"/>
              </a:rPr>
              <a:t> hoạt.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  <a:tab pos="986790" algn="l"/>
                <a:tab pos="1581150" algn="l"/>
              </a:tabLst>
            </a:pPr>
            <a:r>
              <a:rPr sz="2400" spc="-5" dirty="0">
                <a:latin typeface="Arial"/>
                <a:cs typeface="Arial"/>
              </a:rPr>
              <a:t>Để	sử	dụng </a:t>
            </a:r>
            <a:r>
              <a:rPr sz="2400" dirty="0">
                <a:latin typeface="Arial"/>
                <a:cs typeface="Arial"/>
              </a:rPr>
              <a:t>tối đa kích </a:t>
            </a:r>
            <a:r>
              <a:rPr sz="2400" spc="-5" dirty="0">
                <a:latin typeface="Arial"/>
                <a:cs typeface="Arial"/>
              </a:rPr>
              <a:t>thước, phải Click  </a:t>
            </a:r>
            <a:r>
              <a:rPr sz="2400" spc="5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nút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[Add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storage] nhiều </a:t>
            </a:r>
            <a:r>
              <a:rPr sz="2400" spc="5" dirty="0">
                <a:latin typeface="Arial"/>
                <a:cs typeface="Arial"/>
              </a:rPr>
              <a:t>lần </a:t>
            </a:r>
            <a:r>
              <a:rPr sz="2400" dirty="0">
                <a:latin typeface="Arial"/>
                <a:cs typeface="Arial"/>
              </a:rPr>
              <a:t>để tăng kích </a:t>
            </a:r>
            <a:r>
              <a:rPr sz="2400" spc="5" dirty="0">
                <a:latin typeface="Arial"/>
                <a:cs typeface="Arial"/>
              </a:rPr>
              <a:t>thước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lên.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0" y="3428987"/>
            <a:ext cx="5257800" cy="3100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8006080" cy="117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2.6.1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Tạo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tài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khoản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truy xuất</a:t>
            </a:r>
            <a:r>
              <a:rPr sz="2400" b="1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Nhập </a:t>
            </a:r>
            <a:r>
              <a:rPr sz="2400" dirty="0">
                <a:latin typeface="Arial"/>
                <a:cs typeface="Arial"/>
              </a:rPr>
              <a:t>user name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password </a:t>
            </a:r>
            <a:r>
              <a:rPr sz="2400" spc="5" dirty="0">
                <a:latin typeface="Arial"/>
                <a:cs typeface="Arial"/>
              </a:rPr>
              <a:t>2 </a:t>
            </a:r>
            <a:r>
              <a:rPr sz="2400" spc="-10" dirty="0">
                <a:latin typeface="Arial"/>
                <a:cs typeface="Arial"/>
              </a:rPr>
              <a:t>lần </a:t>
            </a:r>
            <a:r>
              <a:rPr sz="2400" spc="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đó </a:t>
            </a:r>
            <a:r>
              <a:rPr sz="2400" spc="-5" dirty="0">
                <a:latin typeface="Arial"/>
                <a:cs typeface="Arial"/>
              </a:rPr>
              <a:t>nhấp </a:t>
            </a:r>
            <a:r>
              <a:rPr sz="2400" dirty="0">
                <a:latin typeface="Arial"/>
                <a:cs typeface="Arial"/>
              </a:rPr>
              <a:t>liên  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kết</a:t>
            </a:r>
            <a:endParaRPr sz="24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tabLst>
                <a:tab pos="2176780" algn="l"/>
              </a:tabLst>
            </a:pPr>
            <a:r>
              <a:rPr sz="2400" spc="5" dirty="0">
                <a:latin typeface="Arial"/>
                <a:cs typeface="Arial"/>
              </a:rPr>
              <a:t>[Add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login]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	tạo tài khoản truy </a:t>
            </a:r>
            <a:r>
              <a:rPr sz="2400" spc="-15" dirty="0">
                <a:latin typeface="Arial"/>
                <a:cs typeface="Arial"/>
              </a:rPr>
              <a:t>xuất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3113" y="2411095"/>
            <a:ext cx="6305550" cy="3380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5321935" cy="80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2.6.2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Tạo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Arial"/>
                <a:cs typeface="Arial"/>
              </a:rPr>
              <a:t>Tạo </a:t>
            </a:r>
            <a:r>
              <a:rPr sz="2400" dirty="0">
                <a:latin typeface="Arial"/>
                <a:cs typeface="Arial"/>
              </a:rPr>
              <a:t>CSDL để </a:t>
            </a:r>
            <a:r>
              <a:rPr sz="2400" spc="5" dirty="0">
                <a:latin typeface="Arial"/>
                <a:cs typeface="Arial"/>
              </a:rPr>
              <a:t>ứng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spc="-15" dirty="0">
                <a:latin typeface="Arial"/>
                <a:cs typeface="Arial"/>
              </a:rPr>
              <a:t>web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044" y="5604662"/>
            <a:ext cx="770572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909319" algn="l"/>
                <a:tab pos="1572260" algn="l"/>
                <a:tab pos="2500630" algn="l"/>
                <a:tab pos="3077210" algn="l"/>
                <a:tab pos="3850640" algn="l"/>
                <a:tab pos="4440555" algn="l"/>
                <a:tab pos="5437505" algn="l"/>
                <a:tab pos="6283960" algn="l"/>
                <a:tab pos="7216775" algn="l"/>
              </a:tabLst>
            </a:pPr>
            <a:r>
              <a:rPr sz="2400" spc="-5" dirty="0">
                <a:latin typeface="Arial"/>
                <a:cs typeface="Arial"/>
              </a:rPr>
              <a:t>Cun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ấ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hôn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in:	</a:t>
            </a:r>
            <a:r>
              <a:rPr sz="2400" spc="5" dirty="0">
                <a:latin typeface="Arial"/>
                <a:cs typeface="Arial"/>
              </a:rPr>
              <a:t>Tê</a:t>
            </a:r>
            <a:r>
              <a:rPr sz="2400" spc="-4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5" dirty="0">
                <a:latin typeface="Arial"/>
                <a:cs typeface="Arial"/>
              </a:rPr>
              <a:t>Tài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hoả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đăn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nhập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5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ạ</a:t>
            </a:r>
            <a:r>
              <a:rPr sz="2400" dirty="0">
                <a:latin typeface="Arial"/>
                <a:cs typeface="Arial"/>
              </a:rPr>
              <a:t>i  CSDL </a:t>
            </a:r>
            <a:r>
              <a:rPr sz="2400" spc="5" dirty="0">
                <a:latin typeface="Arial"/>
                <a:cs typeface="Arial"/>
              </a:rPr>
              <a:t>Click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[Create 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empty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database] </a:t>
            </a:r>
            <a:r>
              <a:rPr sz="2400" dirty="0">
                <a:latin typeface="Arial"/>
                <a:cs typeface="Arial"/>
              </a:rPr>
              <a:t>để </a:t>
            </a:r>
            <a:r>
              <a:rPr sz="2400" spc="5" dirty="0">
                <a:latin typeface="Arial"/>
                <a:cs typeface="Arial"/>
              </a:rPr>
              <a:t>tạo </a:t>
            </a:r>
            <a:r>
              <a:rPr sz="2400" dirty="0">
                <a:latin typeface="Arial"/>
                <a:cs typeface="Arial"/>
              </a:rPr>
              <a:t>CSDL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mới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8513" y="2021839"/>
            <a:ext cx="6334887" cy="3388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2244" y="1113154"/>
            <a:ext cx="224536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2.6.2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Tạo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1561083"/>
            <a:ext cx="7349490" cy="4001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8008620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2.6.2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Tạo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12420" marR="5080" algn="just">
              <a:lnSpc>
                <a:spcPct val="100000"/>
              </a:lnSpc>
              <a:spcBef>
                <a:spcPts val="755"/>
              </a:spcBef>
            </a:pPr>
            <a:r>
              <a:rPr sz="2400" spc="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khi CSDL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5" dirty="0">
                <a:latin typeface="Arial"/>
                <a:cs typeface="Arial"/>
              </a:rPr>
              <a:t>tạo </a:t>
            </a:r>
            <a:r>
              <a:rPr sz="2400" spc="-5" dirty="0">
                <a:latin typeface="Arial"/>
                <a:cs typeface="Arial"/>
              </a:rPr>
              <a:t>ra, kiểm </a:t>
            </a:r>
            <a:r>
              <a:rPr sz="2400" dirty="0">
                <a:latin typeface="Arial"/>
                <a:cs typeface="Arial"/>
              </a:rPr>
              <a:t>soát thông </a:t>
            </a:r>
            <a:r>
              <a:rPr sz="2400" spc="5" dirty="0">
                <a:latin typeface="Arial"/>
                <a:cs typeface="Arial"/>
              </a:rPr>
              <a:t>tin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sau.  </a:t>
            </a:r>
            <a:r>
              <a:rPr sz="2400" spc="-5" dirty="0">
                <a:latin typeface="Arial"/>
                <a:cs typeface="Arial"/>
              </a:rPr>
              <a:t>(Chú </a:t>
            </a:r>
            <a:r>
              <a:rPr sz="2400" spc="5" dirty="0">
                <a:latin typeface="Arial"/>
                <a:cs typeface="Arial"/>
              </a:rPr>
              <a:t>ý </a:t>
            </a:r>
            <a:r>
              <a:rPr sz="2400" dirty="0">
                <a:latin typeface="Arial"/>
                <a:cs typeface="Arial"/>
              </a:rPr>
              <a:t>chuỗi </a:t>
            </a:r>
            <a:r>
              <a:rPr sz="2400" spc="5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nối </a:t>
            </a:r>
            <a:r>
              <a:rPr sz="2400" spc="10" dirty="0">
                <a:latin typeface="Arial"/>
                <a:cs typeface="Arial"/>
              </a:rPr>
              <a:t>sẽ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-10" dirty="0">
                <a:latin typeface="Arial"/>
                <a:cs typeface="Arial"/>
              </a:rPr>
              <a:t>chép </a:t>
            </a:r>
            <a:r>
              <a:rPr sz="2400" spc="-5" dirty="0">
                <a:latin typeface="Arial"/>
                <a:cs typeface="Arial"/>
              </a:rPr>
              <a:t>vào </a:t>
            </a:r>
            <a:r>
              <a:rPr sz="2400" spc="5" dirty="0">
                <a:latin typeface="Arial"/>
                <a:cs typeface="Arial"/>
              </a:rPr>
              <a:t>ứng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để </a:t>
            </a:r>
            <a:r>
              <a:rPr sz="2400" spc="5" dirty="0">
                <a:latin typeface="Arial"/>
                <a:cs typeface="Arial"/>
              </a:rPr>
              <a:t>kết  </a:t>
            </a:r>
            <a:r>
              <a:rPr sz="2400" spc="-5" dirty="0">
                <a:latin typeface="Arial"/>
                <a:cs typeface="Arial"/>
              </a:rPr>
              <a:t>nối </a:t>
            </a:r>
            <a:r>
              <a:rPr sz="2400" dirty="0">
                <a:latin typeface="Arial"/>
                <a:cs typeface="Arial"/>
              </a:rPr>
              <a:t>với CSDL </a:t>
            </a:r>
            <a:r>
              <a:rPr sz="2400" spc="5" dirty="0">
                <a:latin typeface="Arial"/>
                <a:cs typeface="Arial"/>
              </a:rPr>
              <a:t>sau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3141" y="2667000"/>
            <a:ext cx="6139941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151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9B2C1F"/>
                </a:solidFill>
              </a:rPr>
              <a:t>1. </a:t>
            </a:r>
            <a:r>
              <a:rPr spc="-35" dirty="0">
                <a:solidFill>
                  <a:srgbClr val="9B2C1F"/>
                </a:solidFill>
              </a:rPr>
              <a:t>ĐĂNG </a:t>
            </a:r>
            <a:r>
              <a:rPr spc="-5" dirty="0">
                <a:solidFill>
                  <a:srgbClr val="9B2C1F"/>
                </a:solidFill>
              </a:rPr>
              <a:t>KÝ </a:t>
            </a:r>
            <a:r>
              <a:rPr dirty="0">
                <a:solidFill>
                  <a:srgbClr val="9B2C1F"/>
                </a:solidFill>
              </a:rPr>
              <a:t>WEB </a:t>
            </a:r>
            <a:r>
              <a:rPr spc="-5" dirty="0">
                <a:solidFill>
                  <a:srgbClr val="9B2C1F"/>
                </a:solidFill>
              </a:rPr>
              <a:t>HOSTING </a:t>
            </a:r>
            <a:r>
              <a:rPr spc="5" dirty="0">
                <a:solidFill>
                  <a:srgbClr val="9B2C1F"/>
                </a:solidFill>
              </a:rPr>
              <a:t>MIỄN</a:t>
            </a:r>
            <a:r>
              <a:rPr spc="40" dirty="0">
                <a:solidFill>
                  <a:srgbClr val="9B2C1F"/>
                </a:solidFill>
              </a:rPr>
              <a:t> </a:t>
            </a:r>
            <a:r>
              <a:rPr spc="-5" dirty="0">
                <a:solidFill>
                  <a:srgbClr val="9B2C1F"/>
                </a:solidFill>
              </a:rPr>
              <a:t>PHÍ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5876" y="4541266"/>
            <a:ext cx="8146415" cy="18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985" indent="-457200" algn="just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Somee.com </a:t>
            </a:r>
            <a:r>
              <a:rPr sz="2400" i="1" spc="5" dirty="0">
                <a:solidFill>
                  <a:srgbClr val="001F5F"/>
                </a:solidFill>
                <a:latin typeface="Arial"/>
                <a:cs typeface="Arial"/>
              </a:rPr>
              <a:t>là nơi cung cấp </a:t>
            </a:r>
            <a:r>
              <a:rPr sz="2400" i="1" spc="10" dirty="0">
                <a:solidFill>
                  <a:srgbClr val="001F5F"/>
                </a:solidFill>
                <a:latin typeface="Arial"/>
                <a:cs typeface="Arial"/>
              </a:rPr>
              <a:t>web </a:t>
            </a:r>
            <a:r>
              <a:rPr sz="2400" i="1" spc="5" dirty="0">
                <a:solidFill>
                  <a:srgbClr val="001F5F"/>
                </a:solidFill>
                <a:latin typeface="Arial"/>
                <a:cs typeface="Arial"/>
              </a:rPr>
              <a:t>hosting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miễn phí 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với  nhiều </a:t>
            </a:r>
            <a:r>
              <a:rPr sz="2400" i="1" spc="5" dirty="0">
                <a:solidFill>
                  <a:srgbClr val="001F5F"/>
                </a:solidFill>
                <a:latin typeface="Arial"/>
                <a:cs typeface="Arial"/>
              </a:rPr>
              <a:t>dịch </a:t>
            </a:r>
            <a:r>
              <a:rPr sz="2400" i="1" spc="15" dirty="0">
                <a:solidFill>
                  <a:srgbClr val="001F5F"/>
                </a:solidFill>
                <a:latin typeface="Arial"/>
                <a:cs typeface="Arial"/>
              </a:rPr>
              <a:t>vụ và 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hỗ trợ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mạnh</a:t>
            </a:r>
            <a:r>
              <a:rPr sz="2400" i="1" spc="-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Arial"/>
                <a:cs typeface="Arial"/>
              </a:rPr>
              <a:t>mẽ.</a:t>
            </a:r>
            <a:endParaRPr sz="24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2400" i="1" spc="10" dirty="0">
                <a:solidFill>
                  <a:srgbClr val="001F5F"/>
                </a:solidFill>
                <a:latin typeface="Arial"/>
                <a:cs typeface="Arial"/>
              </a:rPr>
              <a:t>Với </a:t>
            </a:r>
            <a:r>
              <a:rPr sz="2400" i="1" spc="-45" dirty="0">
                <a:solidFill>
                  <a:srgbClr val="001F5F"/>
                </a:solidFill>
                <a:latin typeface="Arial"/>
                <a:cs typeface="Arial"/>
              </a:rPr>
              <a:t>ASP.NET </a:t>
            </a:r>
            <a:r>
              <a:rPr sz="2400" i="1" spc="5" dirty="0">
                <a:solidFill>
                  <a:srgbClr val="001F5F"/>
                </a:solidFill>
                <a:latin typeface="Arial"/>
                <a:cs typeface="Arial"/>
              </a:rPr>
              <a:t>MVC,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somee 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hỗ </a:t>
            </a:r>
            <a:r>
              <a:rPr sz="2400" i="1" spc="-10" dirty="0">
                <a:solidFill>
                  <a:srgbClr val="001F5F"/>
                </a:solidFill>
                <a:latin typeface="Arial"/>
                <a:cs typeface="Arial"/>
              </a:rPr>
              <a:t>trợ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đến .NET Framework  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4.5, CSDL </a:t>
            </a:r>
            <a:r>
              <a:rPr sz="2400" i="1" spc="5" dirty="0">
                <a:solidFill>
                  <a:srgbClr val="001F5F"/>
                </a:solidFill>
                <a:latin typeface="Arial"/>
                <a:cs typeface="Arial"/>
              </a:rPr>
              <a:t>SQL 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server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2005/2008/2012... </a:t>
            </a:r>
            <a:r>
              <a:rPr sz="2400" i="1" spc="10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rất 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nhiều  </a:t>
            </a:r>
            <a:r>
              <a:rPr sz="2400" i="1" spc="15" dirty="0">
                <a:solidFill>
                  <a:srgbClr val="001F5F"/>
                </a:solidFill>
                <a:latin typeface="Arial"/>
                <a:cs typeface="Arial"/>
              </a:rPr>
              <a:t>sự 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hỗ trợ 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mạnh </a:t>
            </a:r>
            <a:r>
              <a:rPr sz="2400" i="1" spc="-10" dirty="0">
                <a:solidFill>
                  <a:srgbClr val="001F5F"/>
                </a:solidFill>
                <a:latin typeface="Arial"/>
                <a:cs typeface="Arial"/>
              </a:rPr>
              <a:t>mẽ</a:t>
            </a:r>
            <a:r>
              <a:rPr sz="2400" i="1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001F5F"/>
                </a:solidFill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3139" y="1066546"/>
            <a:ext cx="4290060" cy="3469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800417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2.6.3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và 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Attach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12420" marR="5080">
              <a:lnSpc>
                <a:spcPct val="100000"/>
              </a:lnSpc>
              <a:spcBef>
                <a:spcPts val="755"/>
              </a:spcBef>
              <a:tabLst>
                <a:tab pos="1227455" algn="l"/>
                <a:tab pos="1863089" algn="l"/>
                <a:tab pos="2599690" algn="l"/>
                <a:tab pos="3322320" algn="l"/>
                <a:tab pos="4511675" algn="l"/>
                <a:tab pos="6593205" algn="l"/>
                <a:tab pos="7448550" algn="l"/>
              </a:tabLst>
            </a:pPr>
            <a:r>
              <a:rPr sz="2400" spc="-6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qu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25" dirty="0">
                <a:latin typeface="Arial"/>
                <a:cs typeface="Arial"/>
              </a:rPr>
              <a:t>ì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phá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iển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5" dirty="0">
                <a:latin typeface="Arial"/>
                <a:cs typeface="Arial"/>
              </a:rPr>
              <a:t>ã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ó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5" dirty="0">
                <a:latin typeface="Arial"/>
                <a:cs typeface="Arial"/>
              </a:rPr>
              <a:t>L</a:t>
            </a:r>
            <a:r>
              <a:rPr sz="2400" spc="2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ẵ</a:t>
            </a:r>
            <a:r>
              <a:rPr sz="2400" spc="-3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ôn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iệc  </a:t>
            </a:r>
            <a:r>
              <a:rPr sz="2400" spc="5" dirty="0">
                <a:latin typeface="Arial"/>
                <a:cs typeface="Arial"/>
              </a:rPr>
              <a:t>còn </a:t>
            </a:r>
            <a:r>
              <a:rPr sz="2400" dirty="0">
                <a:latin typeface="Arial"/>
                <a:cs typeface="Arial"/>
              </a:rPr>
              <a:t>lại là </a:t>
            </a:r>
            <a:r>
              <a:rPr sz="2400" spc="-5" dirty="0">
                <a:latin typeface="Arial"/>
                <a:cs typeface="Arial"/>
              </a:rPr>
              <a:t>upload </a:t>
            </a:r>
            <a:r>
              <a:rPr sz="2400" spc="5" dirty="0">
                <a:latin typeface="Arial"/>
                <a:cs typeface="Arial"/>
              </a:rPr>
              <a:t>lên </a:t>
            </a:r>
            <a:r>
              <a:rPr sz="2400" spc="-5" dirty="0">
                <a:latin typeface="Arial"/>
                <a:cs typeface="Arial"/>
              </a:rPr>
              <a:t>server và </a:t>
            </a:r>
            <a:r>
              <a:rPr sz="2400" spc="5" dirty="0">
                <a:latin typeface="Arial"/>
                <a:cs typeface="Arial"/>
              </a:rPr>
              <a:t>attach </a:t>
            </a:r>
            <a:r>
              <a:rPr sz="2400" spc="-5" dirty="0">
                <a:latin typeface="Arial"/>
                <a:cs typeface="Arial"/>
              </a:rPr>
              <a:t>vào </a:t>
            </a:r>
            <a:r>
              <a:rPr sz="2400" dirty="0">
                <a:latin typeface="Arial"/>
                <a:cs typeface="Arial"/>
              </a:rPr>
              <a:t>để </a:t>
            </a:r>
            <a:r>
              <a:rPr sz="2400" spc="10" dirty="0">
                <a:latin typeface="Arial"/>
                <a:cs typeface="Arial"/>
              </a:rPr>
              <a:t>sử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9300" y="2366645"/>
            <a:ext cx="5600700" cy="3424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24" y="6353387"/>
            <a:ext cx="2368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5"/>
              </a:lnSpc>
            </a:pPr>
            <a:r>
              <a:rPr sz="1400" spc="5" dirty="0">
                <a:solidFill>
                  <a:srgbClr val="FFFFFF"/>
                </a:solidFill>
                <a:latin typeface="Franklin Gothic Book"/>
                <a:cs typeface="Franklin Gothic Book"/>
              </a:rPr>
              <a:t>30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648335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2.6.3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và 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Attach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  <a:spcBef>
                <a:spcPts val="755"/>
              </a:spcBef>
            </a:pPr>
            <a:r>
              <a:rPr sz="2400" dirty="0">
                <a:latin typeface="Arial"/>
                <a:cs typeface="Arial"/>
              </a:rPr>
              <a:t>Detach CSDL </a:t>
            </a:r>
            <a:r>
              <a:rPr sz="2400" spc="-5" dirty="0">
                <a:latin typeface="Arial"/>
                <a:cs typeface="Arial"/>
              </a:rPr>
              <a:t>này </a:t>
            </a:r>
            <a:r>
              <a:rPr sz="2400" dirty="0">
                <a:latin typeface="Arial"/>
                <a:cs typeface="Arial"/>
              </a:rPr>
              <a:t>trước khi </a:t>
            </a:r>
            <a:r>
              <a:rPr sz="2400" spc="-5" dirty="0">
                <a:latin typeface="Arial"/>
                <a:cs typeface="Arial"/>
              </a:rPr>
              <a:t>upload </a:t>
            </a:r>
            <a:r>
              <a:rPr sz="2400" spc="5" dirty="0">
                <a:latin typeface="Arial"/>
                <a:cs typeface="Arial"/>
              </a:rPr>
              <a:t>lên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2004567"/>
            <a:ext cx="6248400" cy="2338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8010525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2.6.3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và 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Attach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12420" marR="5080" algn="just">
              <a:lnSpc>
                <a:spcPct val="100000"/>
              </a:lnSpc>
              <a:spcBef>
                <a:spcPts val="755"/>
              </a:spcBef>
            </a:pPr>
            <a:r>
              <a:rPr sz="2400" spc="5" dirty="0">
                <a:latin typeface="Arial"/>
                <a:cs typeface="Arial"/>
              </a:rPr>
              <a:t>Vào </a:t>
            </a:r>
            <a:r>
              <a:rPr sz="2400" spc="-5" dirty="0">
                <a:latin typeface="Arial"/>
                <a:cs typeface="Arial"/>
              </a:rPr>
              <a:t>phần quản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website </a:t>
            </a:r>
            <a:r>
              <a:rPr sz="2400" spc="10" dirty="0">
                <a:latin typeface="Wingdings"/>
                <a:cs typeface="Wingdings"/>
              </a:rPr>
              <a:t>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chọn liên </a:t>
            </a:r>
            <a:r>
              <a:rPr sz="2400" spc="5" dirty="0">
                <a:latin typeface="Arial"/>
                <a:cs typeface="Arial"/>
              </a:rPr>
              <a:t>kết </a:t>
            </a:r>
            <a:r>
              <a:rPr sz="2400" dirty="0">
                <a:latin typeface="Arial"/>
                <a:cs typeface="Arial"/>
              </a:rPr>
              <a:t>[Attach  database] </a:t>
            </a:r>
            <a:r>
              <a:rPr sz="2400" spc="10" dirty="0">
                <a:latin typeface="Wingdings"/>
                <a:cs typeface="Wingdings"/>
              </a:rPr>
              <a:t>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chọn </a:t>
            </a:r>
            <a:r>
              <a:rPr sz="2400" spc="-1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CSDL </a:t>
            </a:r>
            <a:r>
              <a:rPr sz="2400" spc="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đó </a:t>
            </a:r>
            <a:r>
              <a:rPr sz="2400" spc="-5" dirty="0">
                <a:latin typeface="Arial"/>
                <a:cs typeface="Arial"/>
              </a:rPr>
              <a:t>click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[Upload  the files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attach] </a:t>
            </a:r>
            <a:r>
              <a:rPr sz="2400" dirty="0">
                <a:latin typeface="Arial"/>
                <a:cs typeface="Arial"/>
              </a:rPr>
              <a:t>để thay thế CSDL </a:t>
            </a:r>
            <a:r>
              <a:rPr sz="2400" spc="5" dirty="0">
                <a:latin typeface="Arial"/>
                <a:cs typeface="Arial"/>
              </a:rPr>
              <a:t>trước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2204" y="2735960"/>
            <a:ext cx="6368796" cy="328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-5" dirty="0"/>
              <a:t>2.6. </a:t>
            </a:r>
            <a:r>
              <a:rPr spc="-30" dirty="0"/>
              <a:t>QUẢN </a:t>
            </a:r>
            <a:r>
              <a:rPr spc="5" dirty="0"/>
              <a:t>LÝ </a:t>
            </a:r>
            <a:r>
              <a:rPr dirty="0"/>
              <a:t>CƠ </a:t>
            </a:r>
            <a:r>
              <a:rPr spc="5" dirty="0"/>
              <a:t>SỞ </a:t>
            </a:r>
            <a:r>
              <a:rPr dirty="0"/>
              <a:t>DỮ</a:t>
            </a:r>
            <a:r>
              <a:rPr spc="-5" dirty="0"/>
              <a:t> </a:t>
            </a:r>
            <a:r>
              <a:rPr spc="5" dirty="0"/>
              <a:t>LIỆU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1394" lvl="2" indent="-763270">
              <a:lnSpc>
                <a:spcPct val="100000"/>
              </a:lnSpc>
              <a:buAutoNum type="arabicPeriod" startAt="3"/>
              <a:tabLst>
                <a:tab pos="1002665" algn="l"/>
              </a:tabLst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và 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Attach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file</a:t>
            </a:r>
            <a:r>
              <a:rPr sz="24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881380" marR="5080" lvl="3" indent="-343535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882650" algn="l"/>
                <a:tab pos="3919220" algn="l"/>
                <a:tab pos="5629910" algn="l"/>
              </a:tabLst>
            </a:pPr>
            <a:r>
              <a:rPr sz="2400" spc="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khi Attach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CSDL thành </a:t>
            </a:r>
            <a:r>
              <a:rPr sz="2400" spc="-10" dirty="0">
                <a:latin typeface="Arial"/>
                <a:cs typeface="Arial"/>
              </a:rPr>
              <a:t>công, </a:t>
            </a:r>
            <a:r>
              <a:rPr sz="2400" dirty="0">
                <a:latin typeface="Arial"/>
                <a:cs typeface="Arial"/>
              </a:rPr>
              <a:t>để test </a:t>
            </a:r>
            <a:r>
              <a:rPr sz="2400" spc="5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bằng  </a:t>
            </a:r>
            <a:r>
              <a:rPr sz="2400" spc="5" dirty="0">
                <a:latin typeface="Arial"/>
                <a:cs typeface="Arial"/>
              </a:rPr>
              <a:t>cách </a:t>
            </a:r>
            <a:r>
              <a:rPr sz="2400" spc="1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cửa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sổ	</a:t>
            </a:r>
            <a:r>
              <a:rPr sz="2400" dirty="0">
                <a:latin typeface="Arial"/>
                <a:cs typeface="Arial"/>
              </a:rPr>
              <a:t>truy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vấn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	liệu trực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tuyến.</a:t>
            </a:r>
            <a:endParaRPr sz="2400">
              <a:latin typeface="Arial"/>
              <a:cs typeface="Arial"/>
            </a:endParaRPr>
          </a:p>
          <a:p>
            <a:pPr marL="881380" lvl="3" indent="-343535">
              <a:lnSpc>
                <a:spcPct val="100000"/>
              </a:lnSpc>
              <a:buFont typeface="Wingdings"/>
              <a:buChar char=""/>
              <a:tabLst>
                <a:tab pos="882650" algn="l"/>
              </a:tabLst>
            </a:pPr>
            <a:r>
              <a:rPr sz="2400" spc="5" dirty="0">
                <a:latin typeface="Arial"/>
                <a:cs typeface="Arial"/>
              </a:rPr>
              <a:t>Click </a:t>
            </a:r>
            <a:r>
              <a:rPr sz="2400" spc="-5" dirty="0">
                <a:latin typeface="Arial"/>
                <a:cs typeface="Arial"/>
              </a:rPr>
              <a:t>vào </a:t>
            </a:r>
            <a:r>
              <a:rPr sz="2400" dirty="0">
                <a:latin typeface="Arial"/>
                <a:cs typeface="Arial"/>
              </a:rPr>
              <a:t>liên </a:t>
            </a:r>
            <a:r>
              <a:rPr sz="2400" spc="5" dirty="0">
                <a:latin typeface="Arial"/>
                <a:cs typeface="Arial"/>
              </a:rPr>
              <a:t>kết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[New 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SQL</a:t>
            </a:r>
            <a:r>
              <a:rPr sz="2400" spc="-2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Query]</a:t>
            </a:r>
            <a:endParaRPr sz="2400">
              <a:latin typeface="Arial"/>
              <a:cs typeface="Arial"/>
            </a:endParaRPr>
          </a:p>
          <a:p>
            <a:pPr marL="881380" marR="12065" lvl="3" indent="-343535">
              <a:lnSpc>
                <a:spcPct val="100000"/>
              </a:lnSpc>
              <a:buFont typeface="Wingdings"/>
              <a:buChar char=""/>
              <a:tabLst>
                <a:tab pos="882650" algn="l"/>
                <a:tab pos="1760220" algn="l"/>
                <a:tab pos="2404745" algn="l"/>
                <a:tab pos="3132455" algn="l"/>
                <a:tab pos="3790950" algn="l"/>
                <a:tab pos="4431030" algn="l"/>
                <a:tab pos="5121910" algn="l"/>
                <a:tab pos="5849620" algn="l"/>
                <a:tab pos="6489700" algn="l"/>
                <a:tab pos="6960870" algn="l"/>
                <a:tab pos="7788909" algn="l"/>
              </a:tabLst>
            </a:pPr>
            <a:r>
              <a:rPr sz="2400" spc="-5" dirty="0">
                <a:latin typeface="Arial"/>
                <a:cs typeface="Arial"/>
              </a:rPr>
              <a:t>Nhậ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â</a:t>
            </a:r>
            <a:r>
              <a:rPr sz="2400" spc="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lệ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ấ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5" dirty="0">
                <a:latin typeface="Arial"/>
                <a:cs typeface="Arial"/>
              </a:rPr>
              <a:t>ơn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iản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à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" dirty="0">
                <a:latin typeface="Arial"/>
                <a:cs typeface="Arial"/>
              </a:rPr>
              <a:t>v</a:t>
            </a:r>
            <a:r>
              <a:rPr sz="2400" spc="5" dirty="0">
                <a:latin typeface="Arial"/>
                <a:cs typeface="Arial"/>
              </a:rPr>
              <a:t>à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nhấ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nút  </a:t>
            </a:r>
            <a:r>
              <a:rPr sz="2400" dirty="0">
                <a:latin typeface="Arial"/>
                <a:cs typeface="Arial"/>
              </a:rPr>
              <a:t>[Run </a:t>
            </a:r>
            <a:r>
              <a:rPr sz="2400" spc="10" dirty="0">
                <a:latin typeface="Arial"/>
                <a:cs typeface="Arial"/>
              </a:rPr>
              <a:t>simple </a:t>
            </a:r>
            <a:r>
              <a:rPr sz="2400" spc="-5" dirty="0">
                <a:latin typeface="Arial"/>
                <a:cs typeface="Arial"/>
              </a:rPr>
              <a:t>query] </a:t>
            </a:r>
            <a:r>
              <a:rPr sz="2400" dirty="0">
                <a:latin typeface="Arial"/>
                <a:cs typeface="Arial"/>
              </a:rPr>
              <a:t>để </a:t>
            </a:r>
            <a:r>
              <a:rPr sz="2400" spc="5" dirty="0">
                <a:latin typeface="Arial"/>
                <a:cs typeface="Arial"/>
              </a:rPr>
              <a:t>kiểm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thử.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4737" y="3544315"/>
            <a:ext cx="2811399" cy="133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3507994"/>
            <a:ext cx="5029200" cy="2930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5" dirty="0"/>
              <a:t>3 </a:t>
            </a:r>
            <a:r>
              <a:rPr spc="-5" dirty="0"/>
              <a:t>TRIỂN </a:t>
            </a:r>
            <a:r>
              <a:rPr spc="-35" dirty="0"/>
              <a:t>KHAI </a:t>
            </a:r>
            <a:r>
              <a:rPr spc="-5" dirty="0"/>
              <a:t>WEBSITE </a:t>
            </a:r>
            <a:r>
              <a:rPr spc="-70" dirty="0"/>
              <a:t>ASP.NET</a:t>
            </a:r>
            <a:r>
              <a:rPr spc="45" dirty="0"/>
              <a:t> </a:t>
            </a:r>
            <a:r>
              <a:rPr spc="5" dirty="0"/>
              <a:t>MVC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6108065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lvl="1" indent="-507365">
              <a:lnSpc>
                <a:spcPct val="100000"/>
              </a:lnSpc>
              <a:buAutoNum type="arabicPeriod"/>
              <a:tabLst>
                <a:tab pos="520700" algn="l"/>
              </a:tabLst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655955" lvl="2" indent="-343535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656590" algn="l"/>
              </a:tabLst>
            </a:pPr>
            <a:r>
              <a:rPr sz="2400" spc="5" dirty="0">
                <a:latin typeface="Arial"/>
                <a:cs typeface="Arial"/>
              </a:rPr>
              <a:t>Biên dịch </a:t>
            </a:r>
            <a:r>
              <a:rPr sz="2400" spc="-5" dirty="0">
                <a:latin typeface="Arial"/>
                <a:cs typeface="Arial"/>
              </a:rPr>
              <a:t>website </a:t>
            </a:r>
            <a:r>
              <a:rPr sz="2400" dirty="0">
                <a:latin typeface="Arial"/>
                <a:cs typeface="Arial"/>
              </a:rPr>
              <a:t>MVC trước khi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upload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997329"/>
            <a:ext cx="5943600" cy="234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5987" y="4708525"/>
            <a:ext cx="57226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6235" algn="l"/>
                <a:tab pos="1009650" algn="l"/>
                <a:tab pos="2340610" algn="l"/>
                <a:tab pos="3091180" algn="l"/>
                <a:tab pos="3978275" algn="l"/>
                <a:tab pos="4595495" algn="l"/>
              </a:tabLst>
            </a:pPr>
            <a:r>
              <a:rPr sz="2400" spc="5" dirty="0">
                <a:latin typeface="Arial"/>
                <a:cs typeface="Arial"/>
              </a:rPr>
              <a:t>Khi	</a:t>
            </a:r>
            <a:r>
              <a:rPr sz="2400" dirty="0">
                <a:latin typeface="Arial"/>
                <a:cs typeface="Arial"/>
              </a:rPr>
              <a:t>upload	</a:t>
            </a:r>
            <a:r>
              <a:rPr sz="2400" spc="5" dirty="0">
                <a:latin typeface="Arial"/>
                <a:cs typeface="Arial"/>
              </a:rPr>
              <a:t>ứng	</a:t>
            </a:r>
            <a:r>
              <a:rPr sz="2400" spc="-5" dirty="0">
                <a:latin typeface="Arial"/>
                <a:cs typeface="Arial"/>
              </a:rPr>
              <a:t>dụng	</a:t>
            </a:r>
            <a:r>
              <a:rPr sz="2400" spc="5" dirty="0">
                <a:latin typeface="Arial"/>
                <a:cs typeface="Arial"/>
              </a:rPr>
              <a:t>lên	</a:t>
            </a:r>
            <a:r>
              <a:rPr sz="2400" spc="-10" dirty="0">
                <a:latin typeface="Arial"/>
                <a:cs typeface="Arial"/>
              </a:rPr>
              <a:t>website,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971538" y="4708525"/>
            <a:ext cx="16427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4735" algn="l"/>
              </a:tabLst>
            </a:pPr>
            <a:r>
              <a:rPr sz="2400" spc="15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hôn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phải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191" y="5074666"/>
            <a:ext cx="7217409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11550" algn="l"/>
              </a:tabLst>
            </a:pPr>
            <a:r>
              <a:rPr sz="2400" dirty="0">
                <a:latin typeface="Arial"/>
                <a:cs typeface="Arial"/>
              </a:rPr>
              <a:t>upload </a:t>
            </a:r>
            <a:r>
              <a:rPr sz="2400" spc="5" dirty="0">
                <a:latin typeface="Arial"/>
                <a:cs typeface="Arial"/>
              </a:rPr>
              <a:t>các file</a:t>
            </a:r>
            <a:r>
              <a:rPr sz="2400" spc="3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C#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(*.cs)	vì </a:t>
            </a:r>
            <a:r>
              <a:rPr sz="2400" dirty="0">
                <a:latin typeface="Arial"/>
                <a:cs typeface="Arial"/>
              </a:rPr>
              <a:t>đã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spc="5" dirty="0">
                <a:latin typeface="Arial"/>
                <a:cs typeface="Arial"/>
              </a:rPr>
              <a:t>dịch </a:t>
            </a:r>
            <a:r>
              <a:rPr sz="2400" dirty="0">
                <a:latin typeface="Arial"/>
                <a:cs typeface="Arial"/>
              </a:rPr>
              <a:t>thành</a:t>
            </a:r>
            <a:r>
              <a:rPr sz="2400" spc="5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DLL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58235" algn="l"/>
              </a:tabLst>
            </a:pPr>
            <a:r>
              <a:rPr sz="2400" spc="-5" dirty="0">
                <a:latin typeface="Arial"/>
                <a:cs typeface="Arial"/>
              </a:rPr>
              <a:t>đặt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5" dirty="0">
                <a:latin typeface="Arial"/>
                <a:cs typeface="Arial"/>
              </a:rPr>
              <a:t>thư </a:t>
            </a:r>
            <a:r>
              <a:rPr sz="2400" spc="15" dirty="0">
                <a:latin typeface="Arial"/>
                <a:cs typeface="Arial"/>
              </a:rPr>
              <a:t>mục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của	ứng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5" dirty="0"/>
              <a:t>3 </a:t>
            </a:r>
            <a:r>
              <a:rPr spc="-5" dirty="0"/>
              <a:t>TRIỂN </a:t>
            </a:r>
            <a:r>
              <a:rPr spc="-35" dirty="0"/>
              <a:t>KHAI </a:t>
            </a:r>
            <a:r>
              <a:rPr spc="-5" dirty="0"/>
              <a:t>WEBSITE </a:t>
            </a:r>
            <a:r>
              <a:rPr spc="-70" dirty="0"/>
              <a:t>ASP.NET</a:t>
            </a:r>
            <a:r>
              <a:rPr spc="45" dirty="0"/>
              <a:t> </a:t>
            </a:r>
            <a:r>
              <a:rPr spc="5" dirty="0"/>
              <a:t>MVC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783907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 lvl="1" indent="-507365">
              <a:lnSpc>
                <a:spcPct val="100000"/>
              </a:lnSpc>
              <a:buAutoNum type="arabicPeriod"/>
              <a:tabLst>
                <a:tab pos="520700" algn="l"/>
              </a:tabLst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Upload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643890" marR="5080" lvl="2" indent="-3429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644525" algn="l"/>
              </a:tabLst>
            </a:pPr>
            <a:r>
              <a:rPr sz="2400" spc="10" dirty="0">
                <a:latin typeface="Arial"/>
                <a:cs typeface="Arial"/>
              </a:rPr>
              <a:t>Sau </a:t>
            </a:r>
            <a:r>
              <a:rPr sz="2400" spc="5" dirty="0">
                <a:latin typeface="Arial"/>
                <a:cs typeface="Arial"/>
              </a:rPr>
              <a:t>khi </a:t>
            </a:r>
            <a:r>
              <a:rPr sz="2400" spc="-5" dirty="0">
                <a:latin typeface="Arial"/>
                <a:cs typeface="Arial"/>
              </a:rPr>
              <a:t>dịch </a:t>
            </a:r>
            <a:r>
              <a:rPr sz="2400" spc="5" dirty="0">
                <a:latin typeface="Arial"/>
                <a:cs typeface="Arial"/>
              </a:rPr>
              <a:t>chúng </a:t>
            </a:r>
            <a:r>
              <a:rPr sz="2400" spc="10" dirty="0">
                <a:latin typeface="Arial"/>
                <a:cs typeface="Arial"/>
              </a:rPr>
              <a:t>ta </a:t>
            </a:r>
            <a:r>
              <a:rPr sz="2400" spc="5" dirty="0">
                <a:latin typeface="Arial"/>
                <a:cs typeface="Arial"/>
              </a:rPr>
              <a:t>chỉ </a:t>
            </a:r>
            <a:r>
              <a:rPr sz="2400" spc="10" dirty="0">
                <a:latin typeface="Arial"/>
                <a:cs typeface="Arial"/>
              </a:rPr>
              <a:t>cần </a:t>
            </a:r>
            <a:r>
              <a:rPr sz="2400" spc="-5" dirty="0">
                <a:latin typeface="Arial"/>
                <a:cs typeface="Arial"/>
              </a:rPr>
              <a:t>upload </a:t>
            </a:r>
            <a:r>
              <a:rPr sz="2400" spc="1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spc="5" dirty="0">
                <a:latin typeface="Arial"/>
                <a:cs typeface="Arial"/>
              </a:rPr>
              <a:t>thư  </a:t>
            </a:r>
            <a:r>
              <a:rPr sz="2400" spc="20" dirty="0">
                <a:latin typeface="Arial"/>
                <a:cs typeface="Arial"/>
              </a:rPr>
              <a:t>mục </a:t>
            </a:r>
            <a:r>
              <a:rPr sz="2400" spc="10" dirty="0">
                <a:latin typeface="Arial"/>
                <a:cs typeface="Arial"/>
              </a:rPr>
              <a:t>sau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đây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2327" y="2366645"/>
            <a:ext cx="5300472" cy="4072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5" dirty="0"/>
              <a:t>3 </a:t>
            </a:r>
            <a:r>
              <a:rPr spc="-5" dirty="0"/>
              <a:t>TRIỂN </a:t>
            </a:r>
            <a:r>
              <a:rPr spc="-35" dirty="0"/>
              <a:t>KHAI </a:t>
            </a:r>
            <a:r>
              <a:rPr spc="-5" dirty="0"/>
              <a:t>WEBSITE </a:t>
            </a:r>
            <a:r>
              <a:rPr spc="-70" dirty="0"/>
              <a:t>ASP.NET</a:t>
            </a:r>
            <a:r>
              <a:rPr spc="45" dirty="0"/>
              <a:t> </a:t>
            </a:r>
            <a:r>
              <a:rPr spc="5" dirty="0"/>
              <a:t>MVC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8010525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3.2 Upload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và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attach</a:t>
            </a:r>
            <a:r>
              <a:rPr sz="24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12420" marR="5080" algn="just">
              <a:lnSpc>
                <a:spcPct val="100000"/>
              </a:lnSpc>
              <a:spcBef>
                <a:spcPts val="755"/>
              </a:spcBef>
            </a:pPr>
            <a:r>
              <a:rPr sz="2400" spc="5" dirty="0">
                <a:latin typeface="Arial"/>
                <a:cs typeface="Arial"/>
              </a:rPr>
              <a:t>Vào </a:t>
            </a:r>
            <a:r>
              <a:rPr sz="2400" spc="-5" dirty="0">
                <a:latin typeface="Arial"/>
                <a:cs typeface="Arial"/>
              </a:rPr>
              <a:t>phần quản </a:t>
            </a:r>
            <a:r>
              <a:rPr sz="2400" dirty="0">
                <a:latin typeface="Arial"/>
                <a:cs typeface="Arial"/>
              </a:rPr>
              <a:t>trị </a:t>
            </a:r>
            <a:r>
              <a:rPr sz="2400" spc="-5" dirty="0">
                <a:latin typeface="Arial"/>
                <a:cs typeface="Arial"/>
              </a:rPr>
              <a:t>website </a:t>
            </a:r>
            <a:r>
              <a:rPr sz="2400" spc="10" dirty="0">
                <a:latin typeface="Wingdings"/>
                <a:cs typeface="Wingdings"/>
              </a:rPr>
              <a:t>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chọn liên </a:t>
            </a:r>
            <a:r>
              <a:rPr sz="2400" spc="5" dirty="0">
                <a:latin typeface="Arial"/>
                <a:cs typeface="Arial"/>
              </a:rPr>
              <a:t>kết </a:t>
            </a:r>
            <a:r>
              <a:rPr sz="2400" dirty="0">
                <a:latin typeface="Arial"/>
                <a:cs typeface="Arial"/>
              </a:rPr>
              <a:t>[Attach  database] </a:t>
            </a:r>
            <a:r>
              <a:rPr sz="2400" spc="10" dirty="0">
                <a:latin typeface="Wingdings"/>
                <a:cs typeface="Wingdings"/>
              </a:rPr>
              <a:t>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chọn </a:t>
            </a:r>
            <a:r>
              <a:rPr sz="2400" spc="-10" dirty="0">
                <a:latin typeface="Arial"/>
                <a:cs typeface="Arial"/>
              </a:rPr>
              <a:t>các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dirty="0">
                <a:latin typeface="Arial"/>
                <a:cs typeface="Arial"/>
              </a:rPr>
              <a:t>CSDL </a:t>
            </a:r>
            <a:r>
              <a:rPr sz="2400" spc="5" dirty="0">
                <a:latin typeface="Arial"/>
                <a:cs typeface="Arial"/>
              </a:rPr>
              <a:t>sau </a:t>
            </a:r>
            <a:r>
              <a:rPr sz="2400" dirty="0">
                <a:latin typeface="Arial"/>
                <a:cs typeface="Arial"/>
              </a:rPr>
              <a:t>đó </a:t>
            </a:r>
            <a:r>
              <a:rPr sz="2400" spc="-5" dirty="0">
                <a:latin typeface="Arial"/>
                <a:cs typeface="Arial"/>
              </a:rPr>
              <a:t>click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[Upload  the files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attach] </a:t>
            </a:r>
            <a:r>
              <a:rPr sz="2400" dirty="0">
                <a:latin typeface="Arial"/>
                <a:cs typeface="Arial"/>
              </a:rPr>
              <a:t>để thay thế CSDL </a:t>
            </a:r>
            <a:r>
              <a:rPr sz="2400" spc="5" dirty="0">
                <a:latin typeface="Arial"/>
                <a:cs typeface="Arial"/>
              </a:rPr>
              <a:t>trước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đó.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2204" y="2735960"/>
            <a:ext cx="6368796" cy="328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5" dirty="0"/>
              <a:t>3 </a:t>
            </a:r>
            <a:r>
              <a:rPr spc="-5" dirty="0"/>
              <a:t>TRIỂN </a:t>
            </a:r>
            <a:r>
              <a:rPr spc="-35" dirty="0"/>
              <a:t>KHAI </a:t>
            </a:r>
            <a:r>
              <a:rPr spc="-5" dirty="0"/>
              <a:t>WEBSITE </a:t>
            </a:r>
            <a:r>
              <a:rPr spc="-70" dirty="0"/>
              <a:t>ASP.NET</a:t>
            </a:r>
            <a:r>
              <a:rPr spc="45" dirty="0"/>
              <a:t> </a:t>
            </a:r>
            <a:r>
              <a:rPr spc="5" dirty="0"/>
              <a:t>MVC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4059554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3.3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Hiệu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chỉnh chuỗi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kết</a:t>
            </a: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nối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2947" y="1568008"/>
          <a:ext cx="7729428" cy="1131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3856"/>
                <a:gridCol w="763842"/>
                <a:gridCol w="1833029"/>
                <a:gridCol w="1108529"/>
                <a:gridCol w="850172"/>
              </a:tblGrid>
              <a:tr h="39966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1014730" algn="l"/>
                          <a:tab pos="1659255" algn="l"/>
                        </a:tabLst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họ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	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400" spc="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4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400" spc="-2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4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đã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129476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upload	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lên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server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trong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9668">
                <a:tc>
                  <a:txBody>
                    <a:bodyPr/>
                    <a:lstStyle/>
                    <a:p>
                      <a:pPr marL="22225">
                        <a:lnSpc>
                          <a:spcPts val="2670"/>
                        </a:lnSpc>
                        <a:tabLst>
                          <a:tab pos="835660" algn="l"/>
                          <a:tab pos="2684145" algn="l"/>
                        </a:tabLst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Total	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Commander	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và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nhấp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670"/>
                        </a:lnSpc>
                        <a:tabLst>
                          <a:tab pos="68135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nút	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Edit.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00200" y="2507360"/>
            <a:ext cx="6172200" cy="370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5" dirty="0"/>
              <a:t>3 </a:t>
            </a:r>
            <a:r>
              <a:rPr spc="-5" dirty="0"/>
              <a:t>TRIỂN </a:t>
            </a:r>
            <a:r>
              <a:rPr spc="-35" dirty="0"/>
              <a:t>KHAI </a:t>
            </a:r>
            <a:r>
              <a:rPr spc="-5" dirty="0"/>
              <a:t>WEBSITE </a:t>
            </a:r>
            <a:r>
              <a:rPr spc="-70" dirty="0"/>
              <a:t>ASP.NET</a:t>
            </a:r>
            <a:r>
              <a:rPr spc="45" dirty="0"/>
              <a:t> </a:t>
            </a:r>
            <a:r>
              <a:rPr spc="5" dirty="0"/>
              <a:t>MVC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801179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3.3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Hiệu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chỉnh chuỗi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kết</a:t>
            </a: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nối</a:t>
            </a:r>
            <a:endParaRPr sz="2400">
              <a:latin typeface="Arial"/>
              <a:cs typeface="Arial"/>
            </a:endParaRPr>
          </a:p>
          <a:p>
            <a:pPr marL="312420" marR="5080">
              <a:lnSpc>
                <a:spcPct val="100000"/>
              </a:lnSpc>
              <a:spcBef>
                <a:spcPts val="755"/>
              </a:spcBef>
            </a:pP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đổi </a:t>
            </a:r>
            <a:r>
              <a:rPr sz="2400" dirty="0">
                <a:latin typeface="Arial"/>
                <a:cs typeface="Arial"/>
              </a:rPr>
              <a:t>chuỗi </a:t>
            </a:r>
            <a:r>
              <a:rPr sz="2400" spc="-10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nối </a:t>
            </a:r>
            <a:r>
              <a:rPr sz="2400" dirty="0">
                <a:latin typeface="Arial"/>
                <a:cs typeface="Arial"/>
              </a:rPr>
              <a:t>CSDL </a:t>
            </a:r>
            <a:r>
              <a:rPr sz="2400" spc="-5" dirty="0">
                <a:latin typeface="Arial"/>
                <a:cs typeface="Arial"/>
              </a:rPr>
              <a:t>với </a:t>
            </a:r>
            <a:r>
              <a:rPr sz="2400" dirty="0">
                <a:latin typeface="Arial"/>
                <a:cs typeface="Arial"/>
              </a:rPr>
              <a:t>chuỗi </a:t>
            </a:r>
            <a:r>
              <a:rPr sz="2400" spc="5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nối </a:t>
            </a:r>
            <a:r>
              <a:rPr sz="2400" dirty="0">
                <a:latin typeface="Arial"/>
                <a:cs typeface="Arial"/>
              </a:rPr>
              <a:t>copy </a:t>
            </a:r>
            <a:r>
              <a:rPr sz="2400" spc="15" dirty="0">
                <a:latin typeface="Arial"/>
                <a:cs typeface="Arial"/>
              </a:rPr>
              <a:t>từ  </a:t>
            </a:r>
            <a:r>
              <a:rPr sz="2400" dirty="0">
                <a:latin typeface="Arial"/>
                <a:cs typeface="Arial"/>
              </a:rPr>
              <a:t>trang thông </a:t>
            </a:r>
            <a:r>
              <a:rPr sz="2400" spc="5" dirty="0">
                <a:latin typeface="Arial"/>
                <a:cs typeface="Arial"/>
              </a:rPr>
              <a:t>tin </a:t>
            </a:r>
            <a:r>
              <a:rPr sz="2400" dirty="0">
                <a:latin typeface="Arial"/>
                <a:cs typeface="Arial"/>
              </a:rPr>
              <a:t>CSDL </a:t>
            </a:r>
            <a:r>
              <a:rPr sz="2400" spc="10" dirty="0">
                <a:latin typeface="Wingdings"/>
                <a:cs typeface="Wingdings"/>
              </a:rPr>
              <a:t>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Lưu thay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đổi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3287" y="2366657"/>
            <a:ext cx="6333236" cy="3489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8525" y="2361895"/>
            <a:ext cx="6343015" cy="3498850"/>
          </a:xfrm>
          <a:custGeom>
            <a:avLst/>
            <a:gdLst/>
            <a:ahLst/>
            <a:cxnLst/>
            <a:rect l="l" t="t" r="r" b="b"/>
            <a:pathLst>
              <a:path w="6343015" h="3498850">
                <a:moveTo>
                  <a:pt x="0" y="3498596"/>
                </a:moveTo>
                <a:lnTo>
                  <a:pt x="6342761" y="3498596"/>
                </a:lnTo>
                <a:lnTo>
                  <a:pt x="6342761" y="0"/>
                </a:lnTo>
                <a:lnTo>
                  <a:pt x="0" y="0"/>
                </a:lnTo>
                <a:lnTo>
                  <a:pt x="0" y="3498596"/>
                </a:lnTo>
                <a:close/>
              </a:path>
            </a:pathLst>
          </a:custGeom>
          <a:ln w="952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5270423"/>
            <a:ext cx="6295009" cy="1168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1301" y="5265661"/>
            <a:ext cx="6304915" cy="1178560"/>
          </a:xfrm>
          <a:custGeom>
            <a:avLst/>
            <a:gdLst/>
            <a:ahLst/>
            <a:cxnLst/>
            <a:rect l="l" t="t" r="r" b="b"/>
            <a:pathLst>
              <a:path w="6304915" h="1178560">
                <a:moveTo>
                  <a:pt x="0" y="1178001"/>
                </a:moveTo>
                <a:lnTo>
                  <a:pt x="6304533" y="1178001"/>
                </a:lnTo>
                <a:lnTo>
                  <a:pt x="6304533" y="0"/>
                </a:lnTo>
                <a:lnTo>
                  <a:pt x="0" y="0"/>
                </a:lnTo>
                <a:lnTo>
                  <a:pt x="0" y="1178001"/>
                </a:lnTo>
                <a:close/>
              </a:path>
            </a:pathLst>
          </a:custGeom>
          <a:ln w="9525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latin typeface="Times New Roman"/>
                <a:cs typeface="Times New Roman"/>
              </a:rPr>
              <a:t> </a:t>
            </a:r>
            <a:r>
              <a:rPr spc="5" dirty="0"/>
              <a:t>3 </a:t>
            </a:r>
            <a:r>
              <a:rPr spc="-5" dirty="0"/>
              <a:t>TRIỂN </a:t>
            </a:r>
            <a:r>
              <a:rPr spc="-35" dirty="0"/>
              <a:t>KHAI </a:t>
            </a:r>
            <a:r>
              <a:rPr spc="-5" dirty="0"/>
              <a:t>WEBSITE </a:t>
            </a:r>
            <a:r>
              <a:rPr spc="-70" dirty="0"/>
              <a:t>ASP.NET</a:t>
            </a:r>
            <a:r>
              <a:rPr spc="45" dirty="0"/>
              <a:t> </a:t>
            </a:r>
            <a:r>
              <a:rPr spc="5" dirty="0"/>
              <a:t>MVC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244" y="1113154"/>
            <a:ext cx="602615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3.3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Hiệu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chỉnh chuỗi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kết</a:t>
            </a: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nối</a:t>
            </a:r>
            <a:endParaRPr sz="24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  <a:spcBef>
                <a:spcPts val="755"/>
              </a:spcBef>
            </a:pPr>
            <a:r>
              <a:rPr sz="2400" spc="-5" dirty="0">
                <a:latin typeface="Arial"/>
                <a:cs typeface="Arial"/>
              </a:rPr>
              <a:t>Upload </a:t>
            </a:r>
            <a:r>
              <a:rPr sz="2400" spc="5" dirty="0">
                <a:latin typeface="Arial"/>
                <a:cs typeface="Arial"/>
              </a:rPr>
              <a:t>file cấu </a:t>
            </a:r>
            <a:r>
              <a:rPr sz="2400" spc="-10" dirty="0">
                <a:latin typeface="Arial"/>
                <a:cs typeface="Arial"/>
              </a:rPr>
              <a:t>hình </a:t>
            </a:r>
            <a:r>
              <a:rPr sz="2400" dirty="0">
                <a:latin typeface="Arial"/>
                <a:cs typeface="Arial"/>
              </a:rPr>
              <a:t>đã thay </a:t>
            </a:r>
            <a:r>
              <a:rPr sz="2400" spc="-5" dirty="0">
                <a:latin typeface="Arial"/>
                <a:cs typeface="Arial"/>
              </a:rPr>
              <a:t>đổi </a:t>
            </a:r>
            <a:r>
              <a:rPr sz="2400" spc="5" dirty="0">
                <a:latin typeface="Arial"/>
                <a:cs typeface="Arial"/>
              </a:rPr>
              <a:t>lên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2395" y="1997329"/>
            <a:ext cx="2757805" cy="1507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6010" y="3541483"/>
            <a:ext cx="4897754" cy="2870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9373" y="4460747"/>
            <a:ext cx="1761489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spc="5" dirty="0">
                <a:latin typeface="Arial"/>
                <a:cs typeface="Arial"/>
              </a:rPr>
              <a:t>thử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kết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nối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9B2C1F"/>
                </a:solidFill>
              </a:rPr>
              <a:t>1. </a:t>
            </a:r>
            <a:r>
              <a:rPr spc="-35" dirty="0">
                <a:solidFill>
                  <a:srgbClr val="9B2C1F"/>
                </a:solidFill>
              </a:rPr>
              <a:t>ĐĂNG </a:t>
            </a:r>
            <a:r>
              <a:rPr spc="-5" dirty="0">
                <a:solidFill>
                  <a:srgbClr val="9B2C1F"/>
                </a:solidFill>
              </a:rPr>
              <a:t>KÝ </a:t>
            </a:r>
            <a:r>
              <a:rPr dirty="0">
                <a:solidFill>
                  <a:srgbClr val="9B2C1F"/>
                </a:solidFill>
              </a:rPr>
              <a:t>WEB </a:t>
            </a:r>
            <a:r>
              <a:rPr spc="-5" dirty="0">
                <a:solidFill>
                  <a:srgbClr val="9B2C1F"/>
                </a:solidFill>
              </a:rPr>
              <a:t>HOSTING </a:t>
            </a:r>
            <a:r>
              <a:rPr spc="5" dirty="0">
                <a:solidFill>
                  <a:srgbClr val="9B2C1F"/>
                </a:solidFill>
              </a:rPr>
              <a:t>MIỄN</a:t>
            </a:r>
            <a:r>
              <a:rPr spc="40" dirty="0">
                <a:solidFill>
                  <a:srgbClr val="9B2C1F"/>
                </a:solidFill>
              </a:rPr>
              <a:t> </a:t>
            </a:r>
            <a:r>
              <a:rPr spc="-5" dirty="0">
                <a:solidFill>
                  <a:srgbClr val="9B2C1F"/>
                </a:solidFill>
              </a:rPr>
              <a:t>PHÍ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559" y="1086358"/>
            <a:ext cx="814387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972819" algn="l"/>
                <a:tab pos="1416685" algn="l"/>
                <a:tab pos="4481195" algn="l"/>
                <a:tab pos="5267960" algn="l"/>
                <a:tab pos="6329045" algn="l"/>
              </a:tabLst>
            </a:pPr>
            <a:r>
              <a:rPr sz="2400" dirty="0">
                <a:latin typeface="Arial"/>
                <a:cs typeface="Arial"/>
              </a:rPr>
              <a:t>Bước	</a:t>
            </a:r>
            <a:r>
              <a:rPr sz="2400" spc="-20" dirty="0">
                <a:latin typeface="Arial"/>
                <a:cs typeface="Arial"/>
              </a:rPr>
              <a:t>1:	Truy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cập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somee.com	</a:t>
            </a:r>
            <a:r>
              <a:rPr sz="2400" spc="-15" dirty="0">
                <a:latin typeface="Arial"/>
                <a:cs typeface="Arial"/>
              </a:rPr>
              <a:t>(vào	</a:t>
            </a:r>
            <a:r>
              <a:rPr sz="2400" dirty="0">
                <a:latin typeface="Arial"/>
                <a:cs typeface="Arial"/>
              </a:rPr>
              <a:t>[Learn	</a:t>
            </a:r>
            <a:r>
              <a:rPr sz="2400" spc="-10" dirty="0">
                <a:latin typeface="Arial"/>
                <a:cs typeface="Arial"/>
              </a:rPr>
              <a:t>More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xem </a:t>
            </a:r>
            <a:r>
              <a:rPr sz="2400" dirty="0">
                <a:latin typeface="Arial"/>
                <a:cs typeface="Arial"/>
              </a:rPr>
              <a:t> thông </a:t>
            </a:r>
            <a:r>
              <a:rPr sz="2400" spc="5" dirty="0">
                <a:latin typeface="Arial"/>
                <a:cs typeface="Arial"/>
              </a:rPr>
              <a:t>tin chi tiết </a:t>
            </a:r>
            <a:r>
              <a:rPr sz="2400" spc="-5" dirty="0">
                <a:latin typeface="Arial"/>
                <a:cs typeface="Arial"/>
              </a:rPr>
              <a:t>về gói </a:t>
            </a:r>
            <a:r>
              <a:rPr sz="2400" dirty="0">
                <a:latin typeface="Arial"/>
                <a:cs typeface="Arial"/>
              </a:rPr>
              <a:t>host </a:t>
            </a:r>
            <a:r>
              <a:rPr sz="2400" spc="15" dirty="0">
                <a:latin typeface="Arial"/>
                <a:cs typeface="Arial"/>
              </a:rPr>
              <a:t>miễn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phí)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0605" y="1878202"/>
            <a:ext cx="5639562" cy="4560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4405" y="5638800"/>
            <a:ext cx="942975" cy="381000"/>
          </a:xfrm>
          <a:custGeom>
            <a:avLst/>
            <a:gdLst/>
            <a:ahLst/>
            <a:cxnLst/>
            <a:rect l="l" t="t" r="r" b="b"/>
            <a:pathLst>
              <a:path w="942975" h="381000">
                <a:moveTo>
                  <a:pt x="0" y="190500"/>
                </a:moveTo>
                <a:lnTo>
                  <a:pt x="16839" y="139858"/>
                </a:lnTo>
                <a:lnTo>
                  <a:pt x="64360" y="94352"/>
                </a:lnTo>
                <a:lnTo>
                  <a:pt x="98221" y="74092"/>
                </a:lnTo>
                <a:lnTo>
                  <a:pt x="138064" y="55797"/>
                </a:lnTo>
                <a:lnTo>
                  <a:pt x="183330" y="39694"/>
                </a:lnTo>
                <a:lnTo>
                  <a:pt x="233454" y="26009"/>
                </a:lnTo>
                <a:lnTo>
                  <a:pt x="287875" y="14970"/>
                </a:lnTo>
                <a:lnTo>
                  <a:pt x="346030" y="6805"/>
                </a:lnTo>
                <a:lnTo>
                  <a:pt x="407358" y="1739"/>
                </a:lnTo>
                <a:lnTo>
                  <a:pt x="471296" y="0"/>
                </a:lnTo>
                <a:lnTo>
                  <a:pt x="535261" y="1739"/>
                </a:lnTo>
                <a:lnTo>
                  <a:pt x="596607" y="6805"/>
                </a:lnTo>
                <a:lnTo>
                  <a:pt x="654772" y="14970"/>
                </a:lnTo>
                <a:lnTo>
                  <a:pt x="709196" y="26009"/>
                </a:lnTo>
                <a:lnTo>
                  <a:pt x="759318" y="39694"/>
                </a:lnTo>
                <a:lnTo>
                  <a:pt x="804576" y="55797"/>
                </a:lnTo>
                <a:lnTo>
                  <a:pt x="844411" y="74092"/>
                </a:lnTo>
                <a:lnTo>
                  <a:pt x="878261" y="94352"/>
                </a:lnTo>
                <a:lnTo>
                  <a:pt x="925762" y="139858"/>
                </a:lnTo>
                <a:lnTo>
                  <a:pt x="942594" y="190500"/>
                </a:lnTo>
                <a:lnTo>
                  <a:pt x="938292" y="216348"/>
                </a:lnTo>
                <a:lnTo>
                  <a:pt x="905565" y="264649"/>
                </a:lnTo>
                <a:lnTo>
                  <a:pt x="844411" y="306907"/>
                </a:lnTo>
                <a:lnTo>
                  <a:pt x="804576" y="325202"/>
                </a:lnTo>
                <a:lnTo>
                  <a:pt x="759318" y="341305"/>
                </a:lnTo>
                <a:lnTo>
                  <a:pt x="709196" y="354990"/>
                </a:lnTo>
                <a:lnTo>
                  <a:pt x="654772" y="366029"/>
                </a:lnTo>
                <a:lnTo>
                  <a:pt x="596607" y="374194"/>
                </a:lnTo>
                <a:lnTo>
                  <a:pt x="535261" y="379260"/>
                </a:lnTo>
                <a:lnTo>
                  <a:pt x="471296" y="381000"/>
                </a:lnTo>
                <a:lnTo>
                  <a:pt x="407358" y="379260"/>
                </a:lnTo>
                <a:lnTo>
                  <a:pt x="346030" y="374194"/>
                </a:lnTo>
                <a:lnTo>
                  <a:pt x="287875" y="366029"/>
                </a:lnTo>
                <a:lnTo>
                  <a:pt x="233454" y="354990"/>
                </a:lnTo>
                <a:lnTo>
                  <a:pt x="183330" y="341305"/>
                </a:lnTo>
                <a:lnTo>
                  <a:pt x="138064" y="325202"/>
                </a:lnTo>
                <a:lnTo>
                  <a:pt x="98221" y="306907"/>
                </a:lnTo>
                <a:lnTo>
                  <a:pt x="64360" y="286647"/>
                </a:lnTo>
                <a:lnTo>
                  <a:pt x="16839" y="241141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9B2C1F"/>
                </a:solidFill>
              </a:rPr>
              <a:t>1. </a:t>
            </a:r>
            <a:r>
              <a:rPr spc="-35" dirty="0">
                <a:solidFill>
                  <a:srgbClr val="9B2C1F"/>
                </a:solidFill>
              </a:rPr>
              <a:t>ĐĂNG </a:t>
            </a:r>
            <a:r>
              <a:rPr spc="-5" dirty="0">
                <a:solidFill>
                  <a:srgbClr val="9B2C1F"/>
                </a:solidFill>
              </a:rPr>
              <a:t>KÝ </a:t>
            </a:r>
            <a:r>
              <a:rPr dirty="0">
                <a:solidFill>
                  <a:srgbClr val="9B2C1F"/>
                </a:solidFill>
              </a:rPr>
              <a:t>WEB </a:t>
            </a:r>
            <a:r>
              <a:rPr spc="-5" dirty="0">
                <a:solidFill>
                  <a:srgbClr val="9B2C1F"/>
                </a:solidFill>
              </a:rPr>
              <a:t>HOSTING </a:t>
            </a:r>
            <a:r>
              <a:rPr spc="5" dirty="0">
                <a:solidFill>
                  <a:srgbClr val="9B2C1F"/>
                </a:solidFill>
              </a:rPr>
              <a:t>MIỄN</a:t>
            </a:r>
            <a:r>
              <a:rPr spc="40" dirty="0">
                <a:solidFill>
                  <a:srgbClr val="9B2C1F"/>
                </a:solidFill>
              </a:rPr>
              <a:t> </a:t>
            </a:r>
            <a:r>
              <a:rPr spc="-5" dirty="0">
                <a:solidFill>
                  <a:srgbClr val="9B2C1F"/>
                </a:solidFill>
              </a:rPr>
              <a:t>PHÍ	</a:t>
            </a:r>
          </a:p>
        </p:txBody>
      </p:sp>
      <p:sp>
        <p:nvSpPr>
          <p:cNvPr id="5" name="object 5"/>
          <p:cNvSpPr/>
          <p:nvPr/>
        </p:nvSpPr>
        <p:spPr>
          <a:xfrm>
            <a:off x="447675" y="1508886"/>
            <a:ext cx="2066925" cy="4510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5562600"/>
            <a:ext cx="942975" cy="381000"/>
          </a:xfrm>
          <a:custGeom>
            <a:avLst/>
            <a:gdLst/>
            <a:ahLst/>
            <a:cxnLst/>
            <a:rect l="l" t="t" r="r" b="b"/>
            <a:pathLst>
              <a:path w="942975" h="381000">
                <a:moveTo>
                  <a:pt x="0" y="190500"/>
                </a:moveTo>
                <a:lnTo>
                  <a:pt x="16831" y="139858"/>
                </a:lnTo>
                <a:lnTo>
                  <a:pt x="64332" y="94352"/>
                </a:lnTo>
                <a:lnTo>
                  <a:pt x="98182" y="74092"/>
                </a:lnTo>
                <a:lnTo>
                  <a:pt x="138017" y="55797"/>
                </a:lnTo>
                <a:lnTo>
                  <a:pt x="183275" y="39694"/>
                </a:lnTo>
                <a:lnTo>
                  <a:pt x="233397" y="26009"/>
                </a:lnTo>
                <a:lnTo>
                  <a:pt x="287821" y="14970"/>
                </a:lnTo>
                <a:lnTo>
                  <a:pt x="345986" y="6805"/>
                </a:lnTo>
                <a:lnTo>
                  <a:pt x="407332" y="1739"/>
                </a:lnTo>
                <a:lnTo>
                  <a:pt x="471297" y="0"/>
                </a:lnTo>
                <a:lnTo>
                  <a:pt x="535235" y="1739"/>
                </a:lnTo>
                <a:lnTo>
                  <a:pt x="596563" y="6805"/>
                </a:lnTo>
                <a:lnTo>
                  <a:pt x="654718" y="14970"/>
                </a:lnTo>
                <a:lnTo>
                  <a:pt x="709139" y="26009"/>
                </a:lnTo>
                <a:lnTo>
                  <a:pt x="759263" y="39694"/>
                </a:lnTo>
                <a:lnTo>
                  <a:pt x="804529" y="55797"/>
                </a:lnTo>
                <a:lnTo>
                  <a:pt x="844372" y="74092"/>
                </a:lnTo>
                <a:lnTo>
                  <a:pt x="878233" y="94352"/>
                </a:lnTo>
                <a:lnTo>
                  <a:pt x="925754" y="139858"/>
                </a:lnTo>
                <a:lnTo>
                  <a:pt x="942594" y="190500"/>
                </a:lnTo>
                <a:lnTo>
                  <a:pt x="938290" y="216348"/>
                </a:lnTo>
                <a:lnTo>
                  <a:pt x="905547" y="264649"/>
                </a:lnTo>
                <a:lnTo>
                  <a:pt x="844372" y="306907"/>
                </a:lnTo>
                <a:lnTo>
                  <a:pt x="804529" y="325202"/>
                </a:lnTo>
                <a:lnTo>
                  <a:pt x="759263" y="341305"/>
                </a:lnTo>
                <a:lnTo>
                  <a:pt x="709139" y="354990"/>
                </a:lnTo>
                <a:lnTo>
                  <a:pt x="654718" y="366029"/>
                </a:lnTo>
                <a:lnTo>
                  <a:pt x="596563" y="374194"/>
                </a:lnTo>
                <a:lnTo>
                  <a:pt x="535235" y="379260"/>
                </a:lnTo>
                <a:lnTo>
                  <a:pt x="471297" y="381000"/>
                </a:lnTo>
                <a:lnTo>
                  <a:pt x="407332" y="379260"/>
                </a:lnTo>
                <a:lnTo>
                  <a:pt x="345986" y="374194"/>
                </a:lnTo>
                <a:lnTo>
                  <a:pt x="287821" y="366029"/>
                </a:lnTo>
                <a:lnTo>
                  <a:pt x="233397" y="354990"/>
                </a:lnTo>
                <a:lnTo>
                  <a:pt x="183275" y="341305"/>
                </a:lnTo>
                <a:lnTo>
                  <a:pt x="138017" y="325202"/>
                </a:lnTo>
                <a:lnTo>
                  <a:pt x="98182" y="306907"/>
                </a:lnTo>
                <a:lnTo>
                  <a:pt x="64332" y="286647"/>
                </a:lnTo>
                <a:lnTo>
                  <a:pt x="16831" y="241141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3559" y="1086358"/>
            <a:ext cx="8306434" cy="506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45515" algn="l"/>
              </a:tabLst>
            </a:pPr>
            <a:r>
              <a:rPr sz="2400" spc="10" dirty="0">
                <a:latin typeface="Arial"/>
                <a:cs typeface="Arial"/>
              </a:rPr>
              <a:t>Bước	</a:t>
            </a:r>
            <a:r>
              <a:rPr sz="2400" dirty="0">
                <a:latin typeface="Arial"/>
                <a:cs typeface="Arial"/>
              </a:rPr>
              <a:t>2:Thông </a:t>
            </a:r>
            <a:r>
              <a:rPr sz="2400" spc="5" dirty="0">
                <a:latin typeface="Arial"/>
                <a:cs typeface="Arial"/>
              </a:rPr>
              <a:t>tin chi tiết </a:t>
            </a:r>
            <a:r>
              <a:rPr sz="2400" spc="-5" dirty="0">
                <a:latin typeface="Arial"/>
                <a:cs typeface="Arial"/>
              </a:rPr>
              <a:t>về gói </a:t>
            </a:r>
            <a:r>
              <a:rPr sz="2400" spc="5" dirty="0">
                <a:latin typeface="Arial"/>
                <a:cs typeface="Arial"/>
              </a:rPr>
              <a:t>hosting </a:t>
            </a:r>
            <a:r>
              <a:rPr sz="2400" spc="15" dirty="0">
                <a:latin typeface="Arial"/>
                <a:cs typeface="Arial"/>
              </a:rPr>
              <a:t>miễn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phí</a:t>
            </a:r>
            <a:endParaRPr sz="2400">
              <a:latin typeface="Arial"/>
              <a:cs typeface="Arial"/>
            </a:endParaRPr>
          </a:p>
          <a:p>
            <a:pPr marL="2406650" indent="-342900">
              <a:lnSpc>
                <a:spcPct val="100000"/>
              </a:lnSpc>
              <a:spcBef>
                <a:spcPts val="725"/>
              </a:spcBef>
              <a:buFont typeface="Wingdings"/>
              <a:buChar char=""/>
              <a:tabLst>
                <a:tab pos="2407285" algn="l"/>
              </a:tabLst>
            </a:pPr>
            <a:r>
              <a:rPr sz="2200" spc="-5" dirty="0">
                <a:latin typeface="Arial"/>
                <a:cs typeface="Arial"/>
              </a:rPr>
              <a:t>Lưu trữ: 150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MB</a:t>
            </a:r>
            <a:endParaRPr sz="2200">
              <a:latin typeface="Arial"/>
              <a:cs typeface="Arial"/>
            </a:endParaRPr>
          </a:p>
          <a:p>
            <a:pPr marL="2406650" indent="-342900">
              <a:lnSpc>
                <a:spcPct val="100000"/>
              </a:lnSpc>
              <a:spcBef>
                <a:spcPts val="1215"/>
              </a:spcBef>
              <a:buFont typeface="Wingdings"/>
              <a:buChar char=""/>
              <a:tabLst>
                <a:tab pos="2407285" algn="l"/>
              </a:tabLst>
            </a:pPr>
            <a:r>
              <a:rPr sz="2200" dirty="0">
                <a:latin typeface="Arial"/>
                <a:cs typeface="Arial"/>
              </a:rPr>
              <a:t>Băng </a:t>
            </a:r>
            <a:r>
              <a:rPr sz="2200" spc="-5" dirty="0">
                <a:latin typeface="Arial"/>
                <a:cs typeface="Arial"/>
              </a:rPr>
              <a:t>thông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5GB/tháng</a:t>
            </a:r>
            <a:endParaRPr sz="2200">
              <a:latin typeface="Arial"/>
              <a:cs typeface="Arial"/>
            </a:endParaRPr>
          </a:p>
          <a:p>
            <a:pPr marL="2406650" indent="-342900">
              <a:lnSpc>
                <a:spcPct val="100000"/>
              </a:lnSpc>
              <a:spcBef>
                <a:spcPts val="1215"/>
              </a:spcBef>
              <a:buFont typeface="Wingdings"/>
              <a:buChar char=""/>
              <a:tabLst>
                <a:tab pos="2407285" algn="l"/>
              </a:tabLst>
            </a:pPr>
            <a:r>
              <a:rPr sz="2200" dirty="0">
                <a:latin typeface="Arial"/>
                <a:cs typeface="Arial"/>
              </a:rPr>
              <a:t>Số lượng domain </a:t>
            </a:r>
            <a:r>
              <a:rPr sz="2200" spc="-5" dirty="0">
                <a:latin typeface="Arial"/>
                <a:cs typeface="Arial"/>
              </a:rPr>
              <a:t>hỗ </a:t>
            </a:r>
            <a:r>
              <a:rPr sz="2200" spc="-10" dirty="0">
                <a:latin typeface="Arial"/>
                <a:cs typeface="Arial"/>
              </a:rPr>
              <a:t>trợ: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2406650" marR="13335" indent="-342900">
              <a:lnSpc>
                <a:spcPct val="101000"/>
              </a:lnSpc>
              <a:spcBef>
                <a:spcPts val="1150"/>
              </a:spcBef>
              <a:buFont typeface="Wingdings"/>
              <a:buChar char=""/>
              <a:tabLst>
                <a:tab pos="2407285" algn="l"/>
                <a:tab pos="3142615" algn="l"/>
                <a:tab pos="4826635" algn="l"/>
                <a:tab pos="5439410" algn="l"/>
                <a:tab pos="6093460" algn="l"/>
                <a:tab pos="6834505" algn="l"/>
                <a:tab pos="7817484" algn="l"/>
              </a:tabLst>
            </a:pPr>
            <a:r>
              <a:rPr sz="2200" spc="-5" dirty="0">
                <a:latin typeface="Arial"/>
                <a:cs typeface="Arial"/>
              </a:rPr>
              <a:t>Net	f</a:t>
            </a:r>
            <a:r>
              <a:rPr sz="2200" spc="-2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25" dirty="0">
                <a:latin typeface="Arial"/>
                <a:cs typeface="Arial"/>
              </a:rPr>
              <a:t>e</a:t>
            </a:r>
            <a:r>
              <a:rPr sz="2200" spc="-45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20" dirty="0">
                <a:latin typeface="Arial"/>
                <a:cs typeface="Arial"/>
              </a:rPr>
              <a:t>r</a:t>
            </a:r>
            <a:r>
              <a:rPr sz="2200" spc="10" dirty="0">
                <a:latin typeface="Arial"/>
                <a:cs typeface="Arial"/>
              </a:rPr>
              <a:t>k</a:t>
            </a:r>
            <a:r>
              <a:rPr sz="2200" dirty="0">
                <a:latin typeface="Arial"/>
                <a:cs typeface="Arial"/>
              </a:rPr>
              <a:t>:	</a:t>
            </a:r>
            <a:r>
              <a:rPr sz="2200" spc="-5" dirty="0">
                <a:latin typeface="Arial"/>
                <a:cs typeface="Arial"/>
              </a:rPr>
              <a:t>hỗ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2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ợ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ác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4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ên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bản  4.5/4.0/3.5/2.0/1.1</a:t>
            </a:r>
            <a:endParaRPr sz="2200">
              <a:latin typeface="Arial"/>
              <a:cs typeface="Arial"/>
            </a:endParaRPr>
          </a:p>
          <a:p>
            <a:pPr marL="2406650" marR="5080" indent="-342900" algn="just">
              <a:lnSpc>
                <a:spcPct val="100299"/>
              </a:lnSpc>
              <a:spcBef>
                <a:spcPts val="1170"/>
              </a:spcBef>
              <a:buFont typeface="Wingdings"/>
              <a:buChar char=""/>
              <a:tabLst>
                <a:tab pos="2407285" algn="l"/>
              </a:tabLst>
            </a:pPr>
            <a:r>
              <a:rPr sz="2200" spc="-5" dirty="0">
                <a:latin typeface="Arial"/>
                <a:cs typeface="Arial"/>
              </a:rPr>
              <a:t>CSDL: MS access 2003, 2007. 1 </a:t>
            </a:r>
            <a:r>
              <a:rPr sz="2200" spc="-15" dirty="0">
                <a:latin typeface="Arial"/>
                <a:cs typeface="Arial"/>
              </a:rPr>
              <a:t>CSDL </a:t>
            </a:r>
            <a:r>
              <a:rPr sz="2200" spc="-10" dirty="0">
                <a:latin typeface="Arial"/>
                <a:cs typeface="Arial"/>
              </a:rPr>
              <a:t>SQL  </a:t>
            </a:r>
            <a:r>
              <a:rPr sz="2200" spc="-5" dirty="0">
                <a:latin typeface="Arial"/>
                <a:cs typeface="Arial"/>
              </a:rPr>
              <a:t>Server dung </a:t>
            </a:r>
            <a:r>
              <a:rPr sz="2200" dirty="0">
                <a:latin typeface="Arial"/>
                <a:cs typeface="Arial"/>
              </a:rPr>
              <a:t>lượng </a:t>
            </a:r>
            <a:r>
              <a:rPr sz="2200" spc="-5" dirty="0">
                <a:latin typeface="Arial"/>
                <a:cs typeface="Arial"/>
              </a:rPr>
              <a:t>tối đa 15MB </a:t>
            </a:r>
            <a:r>
              <a:rPr sz="2200" dirty="0">
                <a:latin typeface="Arial"/>
                <a:cs typeface="Arial"/>
              </a:rPr>
              <a:t>(mdf) 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dirty="0">
                <a:latin typeface="Arial"/>
                <a:cs typeface="Arial"/>
              </a:rPr>
              <a:t>20MB  </a:t>
            </a:r>
            <a:r>
              <a:rPr sz="2200" spc="-5" dirty="0">
                <a:latin typeface="Arial"/>
                <a:cs typeface="Arial"/>
              </a:rPr>
              <a:t>(ldf) </a:t>
            </a:r>
            <a:r>
              <a:rPr sz="2200" spc="5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dung </a:t>
            </a:r>
            <a:r>
              <a:rPr sz="2200" dirty="0">
                <a:latin typeface="Arial"/>
                <a:cs typeface="Arial"/>
              </a:rPr>
              <a:t>lượng lưu </a:t>
            </a:r>
            <a:r>
              <a:rPr sz="2200" spc="-10" dirty="0">
                <a:latin typeface="Arial"/>
                <a:cs typeface="Arial"/>
              </a:rPr>
              <a:t>trữ </a:t>
            </a:r>
            <a:r>
              <a:rPr sz="2200" spc="-5" dirty="0">
                <a:latin typeface="Arial"/>
                <a:cs typeface="Arial"/>
              </a:rPr>
              <a:t>bản </a:t>
            </a:r>
            <a:r>
              <a:rPr sz="2200" dirty="0">
                <a:latin typeface="Arial"/>
                <a:cs typeface="Arial"/>
              </a:rPr>
              <a:t>sao </a:t>
            </a:r>
            <a:r>
              <a:rPr sz="2200" spc="5" dirty="0">
                <a:latin typeface="Arial"/>
                <a:cs typeface="Arial"/>
              </a:rPr>
              <a:t>là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40MB.</a:t>
            </a:r>
            <a:endParaRPr sz="2200">
              <a:latin typeface="Arial"/>
              <a:cs typeface="Arial"/>
            </a:endParaRPr>
          </a:p>
          <a:p>
            <a:pPr marL="2406650" marR="13970" indent="-342900">
              <a:lnSpc>
                <a:spcPct val="100000"/>
              </a:lnSpc>
              <a:spcBef>
                <a:spcPts val="1215"/>
              </a:spcBef>
              <a:buFont typeface="Wingdings"/>
              <a:buChar char=""/>
              <a:tabLst>
                <a:tab pos="2407285" algn="l"/>
              </a:tabLst>
            </a:pPr>
            <a:r>
              <a:rPr sz="2200" spc="-5" dirty="0">
                <a:latin typeface="Arial"/>
                <a:cs typeface="Arial"/>
              </a:rPr>
              <a:t>Một </a:t>
            </a:r>
            <a:r>
              <a:rPr sz="2200" dirty="0">
                <a:latin typeface="Arial"/>
                <a:cs typeface="Arial"/>
              </a:rPr>
              <a:t>email </a:t>
            </a:r>
            <a:r>
              <a:rPr sz="2200" spc="-5" dirty="0">
                <a:latin typeface="Arial"/>
                <a:cs typeface="Arial"/>
              </a:rPr>
              <a:t>để forward đến nhà </a:t>
            </a:r>
            <a:r>
              <a:rPr sz="2200" dirty="0">
                <a:latin typeface="Arial"/>
                <a:cs typeface="Arial"/>
              </a:rPr>
              <a:t>cung cấp smtp  khác</a:t>
            </a:r>
            <a:endParaRPr sz="2200">
              <a:latin typeface="Arial"/>
              <a:cs typeface="Arial"/>
            </a:endParaRPr>
          </a:p>
          <a:p>
            <a:pPr marL="2406650" indent="-342900">
              <a:lnSpc>
                <a:spcPct val="100000"/>
              </a:lnSpc>
              <a:spcBef>
                <a:spcPts val="1215"/>
              </a:spcBef>
              <a:buFont typeface="Wingdings"/>
              <a:buChar char=""/>
              <a:tabLst>
                <a:tab pos="2407285" algn="l"/>
              </a:tabLst>
            </a:pPr>
            <a:r>
              <a:rPr sz="2200" spc="-5" dirty="0">
                <a:latin typeface="Arial"/>
                <a:cs typeface="Arial"/>
              </a:rPr>
              <a:t>Nhấp nút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[Order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Now] </a:t>
            </a:r>
            <a:r>
              <a:rPr sz="2200" spc="-5" dirty="0">
                <a:latin typeface="Arial"/>
                <a:cs typeface="Arial"/>
              </a:rPr>
              <a:t>để bắt đầu đăng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ký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3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9B2C1F"/>
                </a:solidFill>
              </a:rPr>
              <a:t>1. </a:t>
            </a:r>
            <a:r>
              <a:rPr spc="-35" dirty="0">
                <a:solidFill>
                  <a:srgbClr val="9B2C1F"/>
                </a:solidFill>
              </a:rPr>
              <a:t>ĐĂNG </a:t>
            </a:r>
            <a:r>
              <a:rPr spc="-5" dirty="0">
                <a:solidFill>
                  <a:srgbClr val="9B2C1F"/>
                </a:solidFill>
              </a:rPr>
              <a:t>KÝ </a:t>
            </a:r>
            <a:r>
              <a:rPr dirty="0">
                <a:solidFill>
                  <a:srgbClr val="9B2C1F"/>
                </a:solidFill>
              </a:rPr>
              <a:t>WEB </a:t>
            </a:r>
            <a:r>
              <a:rPr spc="-5" dirty="0">
                <a:solidFill>
                  <a:srgbClr val="9B2C1F"/>
                </a:solidFill>
              </a:rPr>
              <a:t>HOSTING </a:t>
            </a:r>
            <a:r>
              <a:rPr spc="5" dirty="0">
                <a:solidFill>
                  <a:srgbClr val="9B2C1F"/>
                </a:solidFill>
              </a:rPr>
              <a:t>MIỄN</a:t>
            </a:r>
            <a:r>
              <a:rPr spc="40" dirty="0">
                <a:solidFill>
                  <a:srgbClr val="9B2C1F"/>
                </a:solidFill>
              </a:rPr>
              <a:t> </a:t>
            </a:r>
            <a:r>
              <a:rPr spc="-5" dirty="0">
                <a:solidFill>
                  <a:srgbClr val="9B2C1F"/>
                </a:solidFill>
              </a:rPr>
              <a:t>PHÍ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559" y="1086358"/>
            <a:ext cx="8144509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Bước </a:t>
            </a:r>
            <a:r>
              <a:rPr sz="2400" spc="-5" dirty="0">
                <a:latin typeface="Arial"/>
                <a:cs typeface="Arial"/>
              </a:rPr>
              <a:t>3: Nhập </a:t>
            </a:r>
            <a:r>
              <a:rPr sz="2400" dirty="0">
                <a:latin typeface="Arial"/>
                <a:cs typeface="Arial"/>
              </a:rPr>
              <a:t>hồ </a:t>
            </a:r>
            <a:r>
              <a:rPr sz="2400" spc="15" dirty="0">
                <a:latin typeface="Arial"/>
                <a:cs typeface="Arial"/>
              </a:rPr>
              <a:t>sơ cá </a:t>
            </a:r>
            <a:r>
              <a:rPr sz="2400" spc="-5" dirty="0">
                <a:latin typeface="Arial"/>
                <a:cs typeface="Arial"/>
              </a:rPr>
              <a:t>nhân </a:t>
            </a:r>
            <a:r>
              <a:rPr sz="2400" spc="-20" dirty="0">
                <a:latin typeface="Arial"/>
                <a:cs typeface="Arial"/>
              </a:rPr>
              <a:t>vào </a:t>
            </a:r>
            <a:r>
              <a:rPr sz="2400" spc="-1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nhập </a:t>
            </a:r>
            <a:r>
              <a:rPr sz="2400" spc="5" dirty="0">
                <a:latin typeface="Arial"/>
                <a:cs typeface="Arial"/>
              </a:rPr>
              <a:t>sau </a:t>
            </a:r>
            <a:r>
              <a:rPr sz="2400" spc="-5" dirty="0">
                <a:latin typeface="Arial"/>
                <a:cs typeface="Arial"/>
              </a:rPr>
              <a:t>đây </a:t>
            </a:r>
            <a:r>
              <a:rPr sz="2400" spc="-15" dirty="0">
                <a:latin typeface="Arial"/>
                <a:cs typeface="Arial"/>
              </a:rPr>
              <a:t>và  </a:t>
            </a:r>
            <a:r>
              <a:rPr sz="2400" spc="-5" dirty="0">
                <a:latin typeface="Arial"/>
                <a:cs typeface="Arial"/>
              </a:rPr>
              <a:t>nhấp vào nút </a:t>
            </a:r>
            <a:r>
              <a:rPr sz="2400" dirty="0">
                <a:latin typeface="Arial"/>
                <a:cs typeface="Arial"/>
              </a:rPr>
              <a:t>[Register </a:t>
            </a:r>
            <a:r>
              <a:rPr sz="2400" spc="-5" dirty="0">
                <a:latin typeface="Arial"/>
                <a:cs typeface="Arial"/>
              </a:rPr>
              <a:t>new </a:t>
            </a:r>
            <a:r>
              <a:rPr sz="2400" dirty="0">
                <a:latin typeface="Arial"/>
                <a:cs typeface="Arial"/>
              </a:rPr>
              <a:t>user accounnt] để </a:t>
            </a:r>
            <a:r>
              <a:rPr sz="2400" spc="5" dirty="0">
                <a:latin typeface="Arial"/>
                <a:cs typeface="Arial"/>
              </a:rPr>
              <a:t>tiếp </a:t>
            </a:r>
            <a:r>
              <a:rPr sz="2400" dirty="0">
                <a:latin typeface="Arial"/>
                <a:cs typeface="Arial"/>
              </a:rPr>
              <a:t>tục </a:t>
            </a:r>
            <a:r>
              <a:rPr sz="2400" spc="-10" dirty="0">
                <a:latin typeface="Arial"/>
                <a:cs typeface="Arial"/>
              </a:rPr>
              <a:t>quá  </a:t>
            </a:r>
            <a:r>
              <a:rPr sz="2400" spc="-5" dirty="0">
                <a:latin typeface="Arial"/>
                <a:cs typeface="Arial"/>
              </a:rPr>
              <a:t>trình đăng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1980692"/>
            <a:ext cx="4297045" cy="4591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5848350"/>
            <a:ext cx="942975" cy="381000"/>
          </a:xfrm>
          <a:custGeom>
            <a:avLst/>
            <a:gdLst/>
            <a:ahLst/>
            <a:cxnLst/>
            <a:rect l="l" t="t" r="r" b="b"/>
            <a:pathLst>
              <a:path w="942975" h="381000">
                <a:moveTo>
                  <a:pt x="0" y="190500"/>
                </a:moveTo>
                <a:lnTo>
                  <a:pt x="16831" y="139858"/>
                </a:lnTo>
                <a:lnTo>
                  <a:pt x="64332" y="94352"/>
                </a:lnTo>
                <a:lnTo>
                  <a:pt x="98182" y="74092"/>
                </a:lnTo>
                <a:lnTo>
                  <a:pt x="138017" y="55797"/>
                </a:lnTo>
                <a:lnTo>
                  <a:pt x="183275" y="39694"/>
                </a:lnTo>
                <a:lnTo>
                  <a:pt x="233397" y="26009"/>
                </a:lnTo>
                <a:lnTo>
                  <a:pt x="287821" y="14970"/>
                </a:lnTo>
                <a:lnTo>
                  <a:pt x="345986" y="6805"/>
                </a:lnTo>
                <a:lnTo>
                  <a:pt x="407332" y="1739"/>
                </a:lnTo>
                <a:lnTo>
                  <a:pt x="471297" y="0"/>
                </a:lnTo>
                <a:lnTo>
                  <a:pt x="535235" y="1739"/>
                </a:lnTo>
                <a:lnTo>
                  <a:pt x="596563" y="6805"/>
                </a:lnTo>
                <a:lnTo>
                  <a:pt x="654718" y="14970"/>
                </a:lnTo>
                <a:lnTo>
                  <a:pt x="709139" y="26009"/>
                </a:lnTo>
                <a:lnTo>
                  <a:pt x="759263" y="39694"/>
                </a:lnTo>
                <a:lnTo>
                  <a:pt x="804529" y="55797"/>
                </a:lnTo>
                <a:lnTo>
                  <a:pt x="844372" y="74092"/>
                </a:lnTo>
                <a:lnTo>
                  <a:pt x="878233" y="94352"/>
                </a:lnTo>
                <a:lnTo>
                  <a:pt x="925754" y="139858"/>
                </a:lnTo>
                <a:lnTo>
                  <a:pt x="942594" y="190500"/>
                </a:lnTo>
                <a:lnTo>
                  <a:pt x="938290" y="216348"/>
                </a:lnTo>
                <a:lnTo>
                  <a:pt x="905547" y="264649"/>
                </a:lnTo>
                <a:lnTo>
                  <a:pt x="844372" y="306907"/>
                </a:lnTo>
                <a:lnTo>
                  <a:pt x="804529" y="325202"/>
                </a:lnTo>
                <a:lnTo>
                  <a:pt x="759263" y="341305"/>
                </a:lnTo>
                <a:lnTo>
                  <a:pt x="709139" y="354990"/>
                </a:lnTo>
                <a:lnTo>
                  <a:pt x="654718" y="366029"/>
                </a:lnTo>
                <a:lnTo>
                  <a:pt x="596563" y="374194"/>
                </a:lnTo>
                <a:lnTo>
                  <a:pt x="535235" y="379260"/>
                </a:lnTo>
                <a:lnTo>
                  <a:pt x="471297" y="381000"/>
                </a:lnTo>
                <a:lnTo>
                  <a:pt x="407332" y="379260"/>
                </a:lnTo>
                <a:lnTo>
                  <a:pt x="345986" y="374194"/>
                </a:lnTo>
                <a:lnTo>
                  <a:pt x="287821" y="366029"/>
                </a:lnTo>
                <a:lnTo>
                  <a:pt x="233397" y="354990"/>
                </a:lnTo>
                <a:lnTo>
                  <a:pt x="183275" y="341305"/>
                </a:lnTo>
                <a:lnTo>
                  <a:pt x="138017" y="325202"/>
                </a:lnTo>
                <a:lnTo>
                  <a:pt x="98182" y="306907"/>
                </a:lnTo>
                <a:lnTo>
                  <a:pt x="64332" y="286647"/>
                </a:lnTo>
                <a:lnTo>
                  <a:pt x="16831" y="241141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9B2C1F"/>
                </a:solidFill>
              </a:rPr>
              <a:t>1. </a:t>
            </a:r>
            <a:r>
              <a:rPr spc="-35" dirty="0">
                <a:solidFill>
                  <a:srgbClr val="9B2C1F"/>
                </a:solidFill>
              </a:rPr>
              <a:t>ĐĂNG </a:t>
            </a:r>
            <a:r>
              <a:rPr spc="-5" dirty="0">
                <a:solidFill>
                  <a:srgbClr val="9B2C1F"/>
                </a:solidFill>
              </a:rPr>
              <a:t>KÝ </a:t>
            </a:r>
            <a:r>
              <a:rPr dirty="0">
                <a:solidFill>
                  <a:srgbClr val="9B2C1F"/>
                </a:solidFill>
              </a:rPr>
              <a:t>WEB </a:t>
            </a:r>
            <a:r>
              <a:rPr spc="-5" dirty="0">
                <a:solidFill>
                  <a:srgbClr val="9B2C1F"/>
                </a:solidFill>
              </a:rPr>
              <a:t>HOSTING </a:t>
            </a:r>
            <a:r>
              <a:rPr spc="5" dirty="0">
                <a:solidFill>
                  <a:srgbClr val="9B2C1F"/>
                </a:solidFill>
              </a:rPr>
              <a:t>MIỄN</a:t>
            </a:r>
            <a:r>
              <a:rPr spc="40" dirty="0">
                <a:solidFill>
                  <a:srgbClr val="9B2C1F"/>
                </a:solidFill>
              </a:rPr>
              <a:t> </a:t>
            </a:r>
            <a:r>
              <a:rPr spc="-5" dirty="0">
                <a:solidFill>
                  <a:srgbClr val="9B2C1F"/>
                </a:solidFill>
              </a:rPr>
              <a:t>PHÍ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559" y="1086358"/>
            <a:ext cx="67932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Bước </a:t>
            </a:r>
            <a:r>
              <a:rPr sz="2400" spc="-5" dirty="0">
                <a:latin typeface="Arial"/>
                <a:cs typeface="Arial"/>
              </a:rPr>
              <a:t>4: </a:t>
            </a:r>
            <a:r>
              <a:rPr sz="2400" spc="-20" dirty="0">
                <a:latin typeface="Arial"/>
                <a:cs typeface="Arial"/>
              </a:rPr>
              <a:t>Xác </a:t>
            </a:r>
            <a:r>
              <a:rPr sz="2400" spc="-5" dirty="0">
                <a:latin typeface="Arial"/>
                <a:cs typeface="Arial"/>
              </a:rPr>
              <a:t>nhận đồng </a:t>
            </a:r>
            <a:r>
              <a:rPr sz="2400" spc="5" dirty="0">
                <a:latin typeface="Arial"/>
                <a:cs typeface="Arial"/>
              </a:rPr>
              <a:t>ý các </a:t>
            </a:r>
            <a:r>
              <a:rPr sz="2400" dirty="0">
                <a:latin typeface="Arial"/>
                <a:cs typeface="Arial"/>
              </a:rPr>
              <a:t>điều khoản </a:t>
            </a:r>
            <a:r>
              <a:rPr sz="2400" spc="-5" dirty="0">
                <a:latin typeface="Arial"/>
                <a:cs typeface="Arial"/>
              </a:rPr>
              <a:t>qui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6050" y="1600200"/>
            <a:ext cx="650875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873252"/>
            <a:ext cx="8321040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79765" algn="l"/>
              </a:tabLst>
            </a:pPr>
            <a:r>
              <a:rPr b="0" spc="-434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9B2C1F"/>
                </a:solidFill>
              </a:rPr>
              <a:t>1. </a:t>
            </a:r>
            <a:r>
              <a:rPr spc="-35" dirty="0">
                <a:solidFill>
                  <a:srgbClr val="9B2C1F"/>
                </a:solidFill>
              </a:rPr>
              <a:t>ĐĂNG </a:t>
            </a:r>
            <a:r>
              <a:rPr spc="-5" dirty="0">
                <a:solidFill>
                  <a:srgbClr val="9B2C1F"/>
                </a:solidFill>
              </a:rPr>
              <a:t>KÝ </a:t>
            </a:r>
            <a:r>
              <a:rPr dirty="0">
                <a:solidFill>
                  <a:srgbClr val="9B2C1F"/>
                </a:solidFill>
              </a:rPr>
              <a:t>WEB </a:t>
            </a:r>
            <a:r>
              <a:rPr spc="-5" dirty="0">
                <a:solidFill>
                  <a:srgbClr val="9B2C1F"/>
                </a:solidFill>
              </a:rPr>
              <a:t>HOSTING </a:t>
            </a:r>
            <a:r>
              <a:rPr spc="5" dirty="0">
                <a:solidFill>
                  <a:srgbClr val="9B2C1F"/>
                </a:solidFill>
              </a:rPr>
              <a:t>MIỄN</a:t>
            </a:r>
            <a:r>
              <a:rPr spc="40" dirty="0">
                <a:solidFill>
                  <a:srgbClr val="9B2C1F"/>
                </a:solidFill>
              </a:rPr>
              <a:t> </a:t>
            </a:r>
            <a:r>
              <a:rPr spc="-5" dirty="0">
                <a:solidFill>
                  <a:srgbClr val="9B2C1F"/>
                </a:solidFill>
              </a:rPr>
              <a:t>PHÍ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559" y="1086358"/>
            <a:ext cx="8110220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943610" algn="l"/>
                <a:tab pos="1363345" algn="l"/>
                <a:tab pos="2259330" algn="l"/>
                <a:tab pos="2853055" algn="l"/>
                <a:tab pos="4516755" algn="l"/>
                <a:tab pos="5174615" algn="l"/>
                <a:tab pos="5750560" algn="l"/>
                <a:tab pos="6307455" algn="l"/>
                <a:tab pos="6978650" algn="l"/>
              </a:tabLst>
            </a:pPr>
            <a:r>
              <a:rPr sz="2400" spc="10" dirty="0">
                <a:latin typeface="Arial"/>
                <a:cs typeface="Arial"/>
              </a:rPr>
              <a:t>B</a:t>
            </a:r>
            <a:r>
              <a:rPr sz="2400" spc="5" dirty="0">
                <a:latin typeface="Arial"/>
                <a:cs typeface="Arial"/>
              </a:rPr>
              <a:t>ước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Nhậ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ê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ubdo</a:t>
            </a:r>
            <a:r>
              <a:rPr sz="2400" spc="4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spc="5" dirty="0">
                <a:latin typeface="Arial"/>
                <a:cs typeface="Arial"/>
              </a:rPr>
              <a:t>ịa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ỉ	</a:t>
            </a:r>
            <a:r>
              <a:rPr sz="2400" spc="1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ủ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eb</a:t>
            </a:r>
            <a:r>
              <a:rPr sz="2400" spc="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  </a:t>
            </a:r>
            <a:r>
              <a:rPr sz="2400" spc="-5" dirty="0">
                <a:latin typeface="Arial"/>
                <a:cs typeface="Arial"/>
              </a:rPr>
              <a:t>Nhấp vào nút </a:t>
            </a:r>
            <a:r>
              <a:rPr sz="2400" dirty="0">
                <a:latin typeface="Arial"/>
                <a:cs typeface="Arial"/>
              </a:rPr>
              <a:t>[Create </a:t>
            </a:r>
            <a:r>
              <a:rPr sz="2400" spc="5" dirty="0">
                <a:latin typeface="Arial"/>
                <a:cs typeface="Arial"/>
              </a:rPr>
              <a:t>Website] </a:t>
            </a:r>
            <a:r>
              <a:rPr sz="2400" dirty="0">
                <a:latin typeface="Arial"/>
                <a:cs typeface="Arial"/>
              </a:rPr>
              <a:t>để hoàn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tất.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0351" y="1878202"/>
            <a:ext cx="5634990" cy="4560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3810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6572250"/>
            <a:ext cx="2741930" cy="190500"/>
          </a:xfrm>
          <a:custGeom>
            <a:avLst/>
            <a:gdLst/>
            <a:ahLst/>
            <a:cxnLst/>
            <a:rect l="l" t="t" r="r" b="b"/>
            <a:pathLst>
              <a:path w="2741930" h="190500">
                <a:moveTo>
                  <a:pt x="2563876" y="0"/>
                </a:moveTo>
                <a:lnTo>
                  <a:pt x="177800" y="0"/>
                </a:lnTo>
                <a:lnTo>
                  <a:pt x="130533" y="6805"/>
                </a:lnTo>
                <a:lnTo>
                  <a:pt x="88060" y="26009"/>
                </a:lnTo>
                <a:lnTo>
                  <a:pt x="52076" y="55797"/>
                </a:lnTo>
                <a:lnTo>
                  <a:pt x="24274" y="94352"/>
                </a:lnTo>
                <a:lnTo>
                  <a:pt x="6351" y="139858"/>
                </a:lnTo>
                <a:lnTo>
                  <a:pt x="0" y="190500"/>
                </a:lnTo>
                <a:lnTo>
                  <a:pt x="2741676" y="190500"/>
                </a:lnTo>
                <a:lnTo>
                  <a:pt x="2735323" y="139858"/>
                </a:lnTo>
                <a:lnTo>
                  <a:pt x="2717395" y="94352"/>
                </a:lnTo>
                <a:lnTo>
                  <a:pt x="2689590" y="55797"/>
                </a:lnTo>
                <a:lnTo>
                  <a:pt x="2653603" y="26009"/>
                </a:lnTo>
                <a:lnTo>
                  <a:pt x="2611133" y="6805"/>
                </a:lnTo>
                <a:lnTo>
                  <a:pt x="2563876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567487"/>
            <a:ext cx="2743200" cy="190500"/>
          </a:xfrm>
          <a:custGeom>
            <a:avLst/>
            <a:gdLst/>
            <a:ahLst/>
            <a:cxnLst/>
            <a:rect l="l" t="t" r="r" b="b"/>
            <a:pathLst>
              <a:path w="2743200" h="190500">
                <a:moveTo>
                  <a:pt x="2565400" y="0"/>
                </a:moveTo>
                <a:lnTo>
                  <a:pt x="177800" y="0"/>
                </a:lnTo>
                <a:lnTo>
                  <a:pt x="130542" y="6805"/>
                </a:lnTo>
                <a:lnTo>
                  <a:pt x="88072" y="26009"/>
                </a:lnTo>
                <a:lnTo>
                  <a:pt x="52085" y="55797"/>
                </a:lnTo>
                <a:lnTo>
                  <a:pt x="24280" y="94352"/>
                </a:lnTo>
                <a:lnTo>
                  <a:pt x="6352" y="139859"/>
                </a:lnTo>
                <a:lnTo>
                  <a:pt x="0" y="190501"/>
                </a:lnTo>
                <a:lnTo>
                  <a:pt x="2743200" y="190501"/>
                </a:lnTo>
                <a:lnTo>
                  <a:pt x="2736847" y="139859"/>
                </a:lnTo>
                <a:lnTo>
                  <a:pt x="2718919" y="94352"/>
                </a:lnTo>
                <a:lnTo>
                  <a:pt x="2691114" y="55797"/>
                </a:lnTo>
                <a:lnTo>
                  <a:pt x="2655127" y="26009"/>
                </a:lnTo>
                <a:lnTo>
                  <a:pt x="2612657" y="6805"/>
                </a:lnTo>
                <a:lnTo>
                  <a:pt x="25654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044" y="384175"/>
            <a:ext cx="51949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none" dirty="0"/>
              <a:t>2 </a:t>
            </a:r>
            <a:r>
              <a:rPr u="none" spc="-30" dirty="0"/>
              <a:t>QUẢN </a:t>
            </a:r>
            <a:r>
              <a:rPr u="none" spc="5" dirty="0"/>
              <a:t>LÝ </a:t>
            </a:r>
            <a:r>
              <a:rPr u="none" spc="-5" dirty="0"/>
              <a:t>HOSTING SERVER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5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69482" y="6607454"/>
            <a:ext cx="225996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mtClean="0"/>
              <a:t> </a:t>
            </a:r>
            <a:endParaRPr spc="-10" dirty="0">
              <a:hlinkClick r:id="rId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239418" y="6612331"/>
            <a:ext cx="124396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lang="en-US" spc="5" smtClean="0"/>
              <a:t>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53464" y="1220089"/>
            <a:ext cx="3849370" cy="202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Quản </a:t>
            </a:r>
            <a:r>
              <a:rPr sz="2400" spc="5" dirty="0">
                <a:latin typeface="Arial"/>
                <a:cs typeface="Arial"/>
              </a:rPr>
              <a:t>lý file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online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Quản lý </a:t>
            </a:r>
            <a:r>
              <a:rPr sz="2400" spc="5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với </a:t>
            </a:r>
            <a:r>
              <a:rPr sz="2400" spc="5" dirty="0">
                <a:latin typeface="Arial"/>
                <a:cs typeface="Arial"/>
              </a:rPr>
              <a:t>FTP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Quản lý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CSDL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Quản </a:t>
            </a:r>
            <a:r>
              <a:rPr sz="2400" spc="5" dirty="0">
                <a:latin typeface="Arial"/>
                <a:cs typeface="Arial"/>
              </a:rPr>
              <a:t>lý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990</Words>
  <Application>Microsoft Office PowerPoint</Application>
  <PresentationFormat>On-screen Show (4:3)</PresentationFormat>
  <Paragraphs>275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LẬP TRÌNH WEBSITE</vt:lpstr>
      <vt:lpstr>PowerPoint Presentation</vt:lpstr>
      <vt:lpstr> 1. ĐĂNG KÝ WEB HOSTING MIỄN PHÍ </vt:lpstr>
      <vt:lpstr> 1. ĐĂNG KÝ WEB HOSTING MIỄN PHÍ </vt:lpstr>
      <vt:lpstr> 1. ĐĂNG KÝ WEB HOSTING MIỄN PHÍ </vt:lpstr>
      <vt:lpstr> 1. ĐĂNG KÝ WEB HOSTING MIỄN PHÍ </vt:lpstr>
      <vt:lpstr> 1. ĐĂNG KÝ WEB HOSTING MIỄN PHÍ </vt:lpstr>
      <vt:lpstr> 1. ĐĂNG KÝ WEB HOSTING MIỄN PHÍ </vt:lpstr>
      <vt:lpstr>2 QUẢN LÝ HOSTING SERVER</vt:lpstr>
      <vt:lpstr> 2.1 ĐĂNG NHẬP CONTROL PANEL </vt:lpstr>
      <vt:lpstr> 2.2 QUẢN LÝ TÀI KHOẢN </vt:lpstr>
      <vt:lpstr> 2.2 QUẢN LÝ TÀI KHOẢN </vt:lpstr>
      <vt:lpstr> 2.3 QUẢN LÝ FILE </vt:lpstr>
      <vt:lpstr> 2.3 QUẢN LÝ FILE </vt:lpstr>
      <vt:lpstr> 2.3 QUẢN LÝ FILE </vt:lpstr>
      <vt:lpstr> 2.3 QUẢN LÝ FILE </vt:lpstr>
      <vt:lpstr> 2.3 QUẢN LÝ FILE </vt:lpstr>
      <vt:lpstr> 2.3 QUẢN LÝ FILE </vt:lpstr>
      <vt:lpstr> 2.3 QUẢN LÝ FILE </vt:lpstr>
      <vt:lpstr> 2.3 QUẢN LÝ FILE </vt:lpstr>
      <vt:lpstr> 2.3 QUẢN LÝ FILE </vt:lpstr>
      <vt:lpstr> 2.4 QUẢN LÝ DOMAIN </vt:lpstr>
      <vt:lpstr> 2.4 QUẢN LÝ DOMAIN </vt:lpstr>
      <vt:lpstr> 2.4 QUẢN LÝ DOMAIN </vt:lpstr>
      <vt:lpstr> 2.5. QUẢN LÝ KHÔNG GIAN LƢU TRỮ </vt:lpstr>
      <vt:lpstr> 2.6. QUẢN LÝ CƠ SỞ DỮ LIỆU </vt:lpstr>
      <vt:lpstr> 2.6. QUẢN LÝ CƠ SỞ DỮ LIỆU </vt:lpstr>
      <vt:lpstr> 2.6. QUẢN LÝ CƠ SỞ DỮ LIỆU </vt:lpstr>
      <vt:lpstr> 2.6. QUẢN LÝ CƠ SỞ DỮ LIỆU </vt:lpstr>
      <vt:lpstr> 2.6. QUẢN LÝ CƠ SỞ DỮ LIỆU </vt:lpstr>
      <vt:lpstr> 2.6. QUẢN LÝ CƠ SỞ DỮ LIỆU </vt:lpstr>
      <vt:lpstr> 2.6. QUẢN LÝ CƠ SỞ DỮ LIỆU </vt:lpstr>
      <vt:lpstr> 2.6. QUẢN LÝ CƠ SỞ DỮ LIỆU </vt:lpstr>
      <vt:lpstr> 3 TRIỂN KHAI WEBSITE ASP.NET MVC </vt:lpstr>
      <vt:lpstr> 3 TRIỂN KHAI WEBSITE ASP.NET MVC </vt:lpstr>
      <vt:lpstr> 3 TRIỂN KHAI WEBSITE ASP.NET MVC </vt:lpstr>
      <vt:lpstr> 3 TRIỂN KHAI WEBSITE ASP.NET MVC </vt:lpstr>
      <vt:lpstr> 3 TRIỂN KHAI WEBSITE ASP.NET MVC </vt:lpstr>
      <vt:lpstr> 3 TRIỂN KHAI WEBSITE ASP.NET MVC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VI Đại Số Bool và hàm Bool</dc:title>
  <dc:creator>Nguyen Viet Dong</dc:creator>
  <cp:lastModifiedBy>Khoa CNTT</cp:lastModifiedBy>
  <cp:revision>2</cp:revision>
  <dcterms:created xsi:type="dcterms:W3CDTF">2017-03-29T08:44:47Z</dcterms:created>
  <dcterms:modified xsi:type="dcterms:W3CDTF">2017-04-28T06:50:34Z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2017-03-29T00:00:00Z</vt:filetime>
  </property>
</Properties>
</file>