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278" y="-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1914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BC40F-06C6-4E10-913C-8F2ECD9D843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9ED58-047F-406B-8596-A21C6511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65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5" dirty="0"/>
              <a:t>© Dương Thành</a:t>
            </a:r>
            <a:r>
              <a:rPr spc="-90" dirty="0"/>
              <a:t> </a:t>
            </a:r>
            <a:r>
              <a:rPr spc="-5" dirty="0"/>
              <a:t>Phết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10" dirty="0"/>
              <a:t>www.thayphet.net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-5" dirty="0"/>
              <a:t>phetcm@gmail.com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B2C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B2C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5" dirty="0"/>
              <a:t>© Dương Thành</a:t>
            </a:r>
            <a:r>
              <a:rPr spc="-90" dirty="0"/>
              <a:t> </a:t>
            </a:r>
            <a:r>
              <a:rPr spc="-5" dirty="0"/>
              <a:t>Phết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10" dirty="0"/>
              <a:t>www.thayphet.net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-5" dirty="0"/>
              <a:t>phetcm@gmail.com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B2C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5" dirty="0"/>
              <a:t>© Dương Thành</a:t>
            </a:r>
            <a:r>
              <a:rPr spc="-90" dirty="0"/>
              <a:t> </a:t>
            </a:r>
            <a:r>
              <a:rPr spc="-5" dirty="0"/>
              <a:t>Phết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10" dirty="0"/>
              <a:t>www.thayphet.net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-5" dirty="0"/>
              <a:t>phetcm@gmail.com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B2C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5" dirty="0"/>
              <a:t>© Dương Thành</a:t>
            </a:r>
            <a:r>
              <a:rPr spc="-90" dirty="0"/>
              <a:t> </a:t>
            </a:r>
            <a:r>
              <a:rPr spc="-5" dirty="0"/>
              <a:t>Phết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10" dirty="0"/>
              <a:t>www.thayphet.net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-5" dirty="0"/>
              <a:t>phetcm@gmail.com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7576" y="880872"/>
            <a:ext cx="8308848" cy="118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 userDrawn="1"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7576" y="880872"/>
            <a:ext cx="8308848" cy="118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176" y="497078"/>
            <a:ext cx="8397646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9B2C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64" y="1104265"/>
            <a:ext cx="8967470" cy="4565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9B2C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41856" y="6610823"/>
            <a:ext cx="124015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5" dirty="0"/>
              <a:t>© Dương Thành</a:t>
            </a:r>
            <a:r>
              <a:rPr spc="-90" dirty="0"/>
              <a:t> </a:t>
            </a:r>
            <a:r>
              <a:rPr spc="-5" dirty="0"/>
              <a:t>Phết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67450" y="6605946"/>
            <a:ext cx="226440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10" dirty="0"/>
              <a:t>www.thayphet.net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-5" dirty="0"/>
              <a:t>phetcm@gmail.com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0443" y="6348770"/>
            <a:ext cx="24892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tuoitre.com.v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scap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7" y="69850"/>
            <a:ext cx="9013888" cy="66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7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0" y="329819"/>
                </a:moveTo>
                <a:lnTo>
                  <a:pt x="3576" y="281088"/>
                </a:lnTo>
                <a:lnTo>
                  <a:pt x="13964" y="234576"/>
                </a:lnTo>
                <a:lnTo>
                  <a:pt x="30653" y="190791"/>
                </a:lnTo>
                <a:lnTo>
                  <a:pt x="53135" y="150245"/>
                </a:lnTo>
                <a:lnTo>
                  <a:pt x="80898" y="113448"/>
                </a:lnTo>
                <a:lnTo>
                  <a:pt x="113432" y="80911"/>
                </a:lnTo>
                <a:lnTo>
                  <a:pt x="150228" y="53144"/>
                </a:lnTo>
                <a:lnTo>
                  <a:pt x="190774" y="30660"/>
                </a:lnTo>
                <a:lnTo>
                  <a:pt x="234562" y="13967"/>
                </a:lnTo>
                <a:lnTo>
                  <a:pt x="281080" y="3576"/>
                </a:lnTo>
                <a:lnTo>
                  <a:pt x="329819" y="0"/>
                </a:lnTo>
                <a:lnTo>
                  <a:pt x="8684069" y="0"/>
                </a:lnTo>
                <a:lnTo>
                  <a:pt x="8732799" y="3576"/>
                </a:lnTo>
                <a:lnTo>
                  <a:pt x="8779312" y="13967"/>
                </a:lnTo>
                <a:lnTo>
                  <a:pt x="8823097" y="30660"/>
                </a:lnTo>
                <a:lnTo>
                  <a:pt x="8863643" y="53144"/>
                </a:lnTo>
                <a:lnTo>
                  <a:pt x="8900440" y="80911"/>
                </a:lnTo>
                <a:lnTo>
                  <a:pt x="8932977" y="113448"/>
                </a:lnTo>
                <a:lnTo>
                  <a:pt x="8960743" y="150245"/>
                </a:lnTo>
                <a:lnTo>
                  <a:pt x="8983228" y="190791"/>
                </a:lnTo>
                <a:lnTo>
                  <a:pt x="8999921" y="234576"/>
                </a:lnTo>
                <a:lnTo>
                  <a:pt x="9010311" y="281088"/>
                </a:lnTo>
                <a:lnTo>
                  <a:pt x="9013888" y="329819"/>
                </a:lnTo>
                <a:lnTo>
                  <a:pt x="9013888" y="6361493"/>
                </a:lnTo>
                <a:lnTo>
                  <a:pt x="9010311" y="6410232"/>
                </a:lnTo>
                <a:lnTo>
                  <a:pt x="8999921" y="6456750"/>
                </a:lnTo>
                <a:lnTo>
                  <a:pt x="8983228" y="6500537"/>
                </a:lnTo>
                <a:lnTo>
                  <a:pt x="8960743" y="6541084"/>
                </a:lnTo>
                <a:lnTo>
                  <a:pt x="8932977" y="6577879"/>
                </a:lnTo>
                <a:lnTo>
                  <a:pt x="8900440" y="6610414"/>
                </a:lnTo>
                <a:lnTo>
                  <a:pt x="8863643" y="6638177"/>
                </a:lnTo>
                <a:lnTo>
                  <a:pt x="8823097" y="6660658"/>
                </a:lnTo>
                <a:lnTo>
                  <a:pt x="8779312" y="6677348"/>
                </a:lnTo>
                <a:lnTo>
                  <a:pt x="8732799" y="6687736"/>
                </a:lnTo>
                <a:lnTo>
                  <a:pt x="8684069" y="6691312"/>
                </a:lnTo>
                <a:lnTo>
                  <a:pt x="329819" y="6691312"/>
                </a:lnTo>
                <a:lnTo>
                  <a:pt x="281080" y="6687736"/>
                </a:lnTo>
                <a:lnTo>
                  <a:pt x="234562" y="6677348"/>
                </a:lnTo>
                <a:lnTo>
                  <a:pt x="190774" y="6660658"/>
                </a:lnTo>
                <a:lnTo>
                  <a:pt x="150228" y="6638177"/>
                </a:lnTo>
                <a:lnTo>
                  <a:pt x="113432" y="6610414"/>
                </a:lnTo>
                <a:lnTo>
                  <a:pt x="80898" y="6577879"/>
                </a:lnTo>
                <a:lnTo>
                  <a:pt x="53135" y="6541084"/>
                </a:lnTo>
                <a:lnTo>
                  <a:pt x="30653" y="6500537"/>
                </a:lnTo>
                <a:lnTo>
                  <a:pt x="13964" y="6456750"/>
                </a:lnTo>
                <a:lnTo>
                  <a:pt x="3576" y="6410232"/>
                </a:lnTo>
                <a:lnTo>
                  <a:pt x="0" y="6361493"/>
                </a:lnTo>
                <a:lnTo>
                  <a:pt x="0" y="329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" y="1517650"/>
            <a:ext cx="9020175" cy="1459230"/>
          </a:xfrm>
          <a:custGeom>
            <a:avLst/>
            <a:gdLst/>
            <a:ahLst/>
            <a:cxnLst/>
            <a:rect l="l" t="t" r="r" b="b"/>
            <a:pathLst>
              <a:path w="9020175" h="1459230">
                <a:moveTo>
                  <a:pt x="0" y="1458849"/>
                </a:moveTo>
                <a:lnTo>
                  <a:pt x="9020175" y="1458849"/>
                </a:lnTo>
                <a:lnTo>
                  <a:pt x="9020175" y="0"/>
                </a:lnTo>
                <a:lnTo>
                  <a:pt x="0" y="0"/>
                </a:lnTo>
                <a:lnTo>
                  <a:pt x="0" y="1458849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0" y="1397000"/>
            <a:ext cx="9020175" cy="120650"/>
          </a:xfrm>
          <a:custGeom>
            <a:avLst/>
            <a:gdLst/>
            <a:ahLst/>
            <a:cxnLst/>
            <a:rect l="l" t="t" r="r" b="b"/>
            <a:pathLst>
              <a:path w="9020175" h="120650">
                <a:moveTo>
                  <a:pt x="0" y="120650"/>
                </a:moveTo>
                <a:lnTo>
                  <a:pt x="9020175" y="120650"/>
                </a:lnTo>
                <a:lnTo>
                  <a:pt x="9020175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00" y="2976626"/>
            <a:ext cx="9020175" cy="111125"/>
          </a:xfrm>
          <a:custGeom>
            <a:avLst/>
            <a:gdLst/>
            <a:ahLst/>
            <a:cxnLst/>
            <a:rect l="l" t="t" r="r" b="b"/>
            <a:pathLst>
              <a:path w="9020175" h="111125">
                <a:moveTo>
                  <a:pt x="0" y="111125"/>
                </a:moveTo>
                <a:lnTo>
                  <a:pt x="9020175" y="111125"/>
                </a:lnTo>
                <a:lnTo>
                  <a:pt x="902017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76400" y="3276600"/>
            <a:ext cx="5358130" cy="2593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7990" algn="ctr">
              <a:lnSpc>
                <a:spcPct val="100000"/>
              </a:lnSpc>
            </a:pPr>
            <a:r>
              <a:rPr lang="en-US" sz="3200">
                <a:solidFill>
                  <a:srgbClr val="C00000"/>
                </a:solidFill>
                <a:latin typeface="Arial"/>
                <a:cs typeface="Arial"/>
              </a:rPr>
              <a:t>CHƯƠNG 5</a:t>
            </a:r>
            <a:endParaRPr sz="3200">
              <a:solidFill>
                <a:srgbClr val="C00000"/>
              </a:solidFill>
              <a:latin typeface="Arial"/>
              <a:cs typeface="Arial"/>
            </a:endParaRPr>
          </a:p>
          <a:p>
            <a:pPr marL="425450" algn="ctr">
              <a:lnSpc>
                <a:spcPct val="100000"/>
              </a:lnSpc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NGÔN NGỮ</a:t>
            </a:r>
            <a:r>
              <a:rPr sz="32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50" dirty="0">
                <a:solidFill>
                  <a:srgbClr val="C00000"/>
                </a:solidFill>
                <a:latin typeface="Arial"/>
                <a:cs typeface="Arial"/>
              </a:rPr>
              <a:t>JAVASCRIPT</a:t>
            </a:r>
            <a:endParaRPr sz="3200">
              <a:latin typeface="Arial"/>
              <a:cs typeface="Arial"/>
            </a:endParaRPr>
          </a:p>
          <a:p>
            <a:pPr marL="344805" indent="-332105">
              <a:lnSpc>
                <a:spcPct val="100000"/>
              </a:lnSpc>
              <a:spcBef>
                <a:spcPts val="2675"/>
              </a:spcBef>
              <a:buAutoNum type="arabicPeriod"/>
              <a:tabLst>
                <a:tab pos="345440" algn="l"/>
              </a:tabLst>
            </a:pPr>
            <a:r>
              <a:rPr sz="2400" spc="-5" smtClean="0">
                <a:latin typeface="Arial"/>
                <a:cs typeface="Arial"/>
              </a:rPr>
              <a:t>Tổng </a:t>
            </a:r>
            <a:r>
              <a:rPr sz="2400" spc="-5" dirty="0">
                <a:latin typeface="Arial"/>
                <a:cs typeface="Arial"/>
              </a:rPr>
              <a:t>quan về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Javascript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Ngôn ngữ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JavaScript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Đối </a:t>
            </a:r>
            <a:r>
              <a:rPr sz="2400" dirty="0">
                <a:latin typeface="Arial"/>
                <a:cs typeface="Arial"/>
              </a:rPr>
              <a:t>tượng </a:t>
            </a:r>
            <a:r>
              <a:rPr sz="2400" spc="-5" dirty="0">
                <a:latin typeface="Arial"/>
                <a:cs typeface="Arial"/>
              </a:rPr>
              <a:t>và sự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kiện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50545" y="1828800"/>
            <a:ext cx="821245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 algn="ctr">
              <a:lnSpc>
                <a:spcPct val="100000"/>
              </a:lnSpc>
            </a:pPr>
            <a:r>
              <a:rPr sz="4000" spc="-5">
                <a:solidFill>
                  <a:srgbClr val="FFFFFF"/>
                </a:solidFill>
              </a:rPr>
              <a:t>THIẾT </a:t>
            </a:r>
            <a:r>
              <a:rPr sz="4000" spc="-5" smtClean="0">
                <a:solidFill>
                  <a:srgbClr val="FFFFFF"/>
                </a:solidFill>
              </a:rPr>
              <a:t>KẾ</a:t>
            </a:r>
            <a:r>
              <a:rPr lang="en-US" sz="4000" spc="-5" smtClean="0">
                <a:solidFill>
                  <a:srgbClr val="FFFFFF"/>
                </a:solidFill>
              </a:rPr>
              <a:t> WEB CƠ BẢN</a:t>
            </a:r>
            <a:endParaRPr sz="3200"/>
          </a:p>
        </p:txBody>
      </p:sp>
      <p:sp>
        <p:nvSpPr>
          <p:cNvPr id="15" name="object 15"/>
          <p:cNvSpPr/>
          <p:nvPr/>
        </p:nvSpPr>
        <p:spPr>
          <a:xfrm>
            <a:off x="6553200" y="4267199"/>
            <a:ext cx="2362200" cy="1933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2362200"/>
            <a:ext cx="7772400" cy="2949575"/>
          </a:xfrm>
          <a:custGeom>
            <a:avLst/>
            <a:gdLst/>
            <a:ahLst/>
            <a:cxnLst/>
            <a:rect l="l" t="t" r="r" b="b"/>
            <a:pathLst>
              <a:path w="7772400" h="2949575">
                <a:moveTo>
                  <a:pt x="0" y="2949575"/>
                </a:moveTo>
                <a:lnTo>
                  <a:pt x="7772400" y="2949575"/>
                </a:lnTo>
                <a:lnTo>
                  <a:pt x="7772400" y="0"/>
                </a:lnTo>
                <a:lnTo>
                  <a:pt x="0" y="0"/>
                </a:lnTo>
                <a:lnTo>
                  <a:pt x="0" y="2949575"/>
                </a:lnTo>
                <a:close/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340" y="1105153"/>
            <a:ext cx="7086600" cy="350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8519" lvl="2" indent="-845819">
              <a:lnSpc>
                <a:spcPct val="100000"/>
              </a:lnSpc>
              <a:buAutoNum type="arabicPeriod"/>
              <a:tabLst>
                <a:tab pos="859155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Cú pháp cơ bản của</a:t>
            </a:r>
            <a:r>
              <a:rPr sz="2400" b="1" spc="-6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lệnh(tt)</a:t>
            </a:r>
            <a:endParaRPr sz="2400">
              <a:latin typeface="Arial"/>
              <a:cs typeface="Arial"/>
            </a:endParaRPr>
          </a:p>
          <a:p>
            <a:pPr marL="622300" lvl="3" indent="-457200">
              <a:lnSpc>
                <a:spcPct val="100000"/>
              </a:lnSpc>
              <a:spcBef>
                <a:spcPts val="845"/>
              </a:spcBef>
              <a:buFont typeface="Wingdings"/>
              <a:buChar char=""/>
              <a:tabLst>
                <a:tab pos="622300" algn="l"/>
                <a:tab pos="622935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Hỏi đáp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ngƣời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sử dụng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–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Lệnh</a:t>
            </a:r>
            <a:r>
              <a:rPr sz="2400" b="1" spc="-7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confirm()</a:t>
            </a:r>
            <a:endParaRPr sz="2400">
              <a:latin typeface="Arial"/>
              <a:cs typeface="Arial"/>
            </a:endParaRPr>
          </a:p>
          <a:p>
            <a:pPr marL="2178685">
              <a:lnSpc>
                <a:spcPct val="100000"/>
              </a:lnSpc>
            </a:pP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confirm("Câu thông báo hỏi</a:t>
            </a:r>
            <a:r>
              <a:rPr sz="2400" spc="4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B2C1F"/>
                </a:solidFill>
                <a:latin typeface="Arial"/>
                <a:cs typeface="Arial"/>
              </a:rPr>
              <a:t>?");</a:t>
            </a:r>
            <a:endParaRPr sz="2400">
              <a:latin typeface="Arial"/>
              <a:cs typeface="Arial"/>
            </a:endParaRPr>
          </a:p>
          <a:p>
            <a:pPr marL="850900">
              <a:lnSpc>
                <a:spcPts val="1945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&lt;html&gt;&lt;head&gt;</a:t>
            </a:r>
            <a:endParaRPr sz="1800">
              <a:latin typeface="Arial"/>
              <a:cs typeface="Arial"/>
            </a:endParaRPr>
          </a:p>
          <a:p>
            <a:pPr marL="850900">
              <a:lnSpc>
                <a:spcPts val="1730"/>
              </a:lnSpc>
            </a:pPr>
            <a:r>
              <a:rPr sz="1800" spc="-5" dirty="0">
                <a:latin typeface="Arial"/>
                <a:cs typeface="Arial"/>
              </a:rPr>
              <a:t>&lt;script&gt;</a:t>
            </a:r>
            <a:endParaRPr sz="1800">
              <a:latin typeface="Arial"/>
              <a:cs typeface="Arial"/>
            </a:endParaRPr>
          </a:p>
          <a:p>
            <a:pPr marL="850900">
              <a:lnSpc>
                <a:spcPts val="1730"/>
              </a:lnSpc>
            </a:pPr>
            <a:r>
              <a:rPr sz="1800" spc="-5" dirty="0">
                <a:latin typeface="Arial"/>
                <a:cs typeface="Arial"/>
              </a:rPr>
              <a:t>function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Hoidap(){</a:t>
            </a:r>
            <a:endParaRPr sz="1800">
              <a:latin typeface="Arial"/>
              <a:cs typeface="Arial"/>
            </a:endParaRPr>
          </a:p>
          <a:p>
            <a:pPr marL="1308100" marR="5080">
              <a:lnSpc>
                <a:spcPct val="8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question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confirm("Bạn thật sự muốn </a:t>
            </a:r>
            <a:r>
              <a:rPr sz="1800" dirty="0">
                <a:latin typeface="Arial"/>
                <a:cs typeface="Arial"/>
              </a:rPr>
              <a:t>truy </a:t>
            </a:r>
            <a:r>
              <a:rPr sz="1800" spc="-5" dirty="0">
                <a:latin typeface="Arial"/>
                <a:cs typeface="Arial"/>
              </a:rPr>
              <a:t>cập </a:t>
            </a:r>
            <a:r>
              <a:rPr sz="1800" spc="-10" dirty="0">
                <a:latin typeface="Arial"/>
                <a:cs typeface="Arial"/>
              </a:rPr>
              <a:t>Website")  </a:t>
            </a:r>
            <a:r>
              <a:rPr sz="1800" spc="-5" dirty="0">
                <a:latin typeface="Arial"/>
                <a:cs typeface="Arial"/>
              </a:rPr>
              <a:t>if (question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!="0"){</a:t>
            </a:r>
            <a:endParaRPr sz="1800">
              <a:latin typeface="Arial"/>
              <a:cs typeface="Arial"/>
            </a:endParaRPr>
          </a:p>
          <a:p>
            <a:pPr marL="2223135">
              <a:lnSpc>
                <a:spcPts val="1515"/>
              </a:lnSpc>
            </a:pPr>
            <a:r>
              <a:rPr sz="1800" spc="-5" dirty="0">
                <a:latin typeface="Arial"/>
                <a:cs typeface="Arial"/>
              </a:rPr>
              <a:t>top.location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  <a:hlinkClick r:id="rId2"/>
              </a:rPr>
              <a:t>"htt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  <a:hlinkClick r:id="rId2"/>
              </a:rPr>
              <a:t>://www.tuoitre.com.vn/"</a:t>
            </a:r>
            <a:endParaRPr sz="1800">
              <a:latin typeface="Arial"/>
              <a:cs typeface="Arial"/>
            </a:endParaRPr>
          </a:p>
          <a:p>
            <a:pPr marL="1308100">
              <a:lnSpc>
                <a:spcPts val="173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850900">
              <a:lnSpc>
                <a:spcPts val="173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850900">
              <a:lnSpc>
                <a:spcPts val="1730"/>
              </a:lnSpc>
            </a:pPr>
            <a:r>
              <a:rPr sz="1800" spc="-5" dirty="0">
                <a:latin typeface="Arial"/>
                <a:cs typeface="Arial"/>
              </a:rPr>
              <a:t>&lt;/script&gt;</a:t>
            </a:r>
            <a:endParaRPr sz="1800">
              <a:latin typeface="Arial"/>
              <a:cs typeface="Arial"/>
            </a:endParaRPr>
          </a:p>
          <a:p>
            <a:pPr marL="850900">
              <a:lnSpc>
                <a:spcPts val="1945"/>
              </a:lnSpc>
            </a:pPr>
            <a:r>
              <a:rPr sz="1800" spc="-5" dirty="0">
                <a:latin typeface="Arial"/>
                <a:cs typeface="Arial"/>
              </a:rPr>
              <a:t>&lt;/head&gt;&lt;body&gt;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794" y="4545203"/>
            <a:ext cx="55670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8685" algn="l"/>
                <a:tab pos="1847850" algn="l"/>
                <a:tab pos="2707005" algn="l"/>
                <a:tab pos="3565525" algn="l"/>
                <a:tab pos="4312285" algn="l"/>
                <a:tab pos="5184140" algn="l"/>
              </a:tabLst>
            </a:pPr>
            <a:r>
              <a:rPr sz="1800" spc="-5" dirty="0">
                <a:latin typeface="Arial"/>
                <a:cs typeface="Arial"/>
              </a:rPr>
              <a:t>Hãy	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	</a:t>
            </a:r>
            <a:r>
              <a:rPr sz="1800" spc="-5" dirty="0">
                <a:latin typeface="Arial"/>
                <a:cs typeface="Arial"/>
              </a:rPr>
              <a:t>vào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đây</a:t>
            </a:r>
            <a:r>
              <a:rPr sz="1800" dirty="0">
                <a:latin typeface="Arial"/>
                <a:cs typeface="Arial"/>
              </a:rPr>
              <a:t>	đ</a:t>
            </a:r>
            <a:r>
              <a:rPr sz="1800" spc="-5" dirty="0">
                <a:latin typeface="Arial"/>
                <a:cs typeface="Arial"/>
              </a:rPr>
              <a:t>ể</a:t>
            </a:r>
            <a:r>
              <a:rPr sz="1800" dirty="0">
                <a:latin typeface="Arial"/>
                <a:cs typeface="Arial"/>
              </a:rPr>
              <a:t>	tr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y	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ậ</a:t>
            </a:r>
            <a:r>
              <a:rPr sz="1800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2850" y="4545203"/>
            <a:ext cx="112268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bs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te:</a:t>
            </a:r>
            <a:r>
              <a:rPr sz="1800" spc="-5" dirty="0">
                <a:latin typeface="Arial"/>
                <a:cs typeface="Arial"/>
              </a:rPr>
              <a:t>&lt;a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644" y="4764913"/>
            <a:ext cx="5857240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45"/>
              </a:lnSpc>
            </a:pPr>
            <a:r>
              <a:rPr sz="1800" spc="-5" dirty="0">
                <a:latin typeface="Arial"/>
                <a:cs typeface="Arial"/>
              </a:rPr>
              <a:t>href=""onClick="Hoidap();return false;"&gt;Báo </a:t>
            </a:r>
            <a:r>
              <a:rPr sz="1800" spc="-20" dirty="0">
                <a:latin typeface="Arial"/>
                <a:cs typeface="Arial"/>
              </a:rPr>
              <a:t>Tuổi Trẻ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&lt;/a&gt;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ts val="1945"/>
              </a:lnSpc>
            </a:pPr>
            <a:r>
              <a:rPr sz="1800" spc="-5" dirty="0">
                <a:latin typeface="Arial"/>
                <a:cs typeface="Arial"/>
              </a:rPr>
              <a:t>&lt;/body&gt;&lt;/html&gt;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24200" y="5075237"/>
            <a:ext cx="2895600" cy="1736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ct val="100000"/>
              </a:lnSpc>
            </a:pPr>
            <a:r>
              <a:rPr spc="-5" dirty="0"/>
              <a:t>1.3. CÁC LỆNH CƠ</a:t>
            </a:r>
            <a:r>
              <a:rPr spc="-15" dirty="0"/>
              <a:t> </a:t>
            </a:r>
            <a:r>
              <a:rPr spc="-10" dirty="0"/>
              <a:t>BẢN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5450" y="503682"/>
            <a:ext cx="829310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sz="2800" b="0" u="heavy" spc="160" dirty="0">
                <a:latin typeface="Times New Roman"/>
                <a:cs typeface="Times New Roman"/>
              </a:rPr>
              <a:t> </a:t>
            </a:r>
            <a:r>
              <a:rPr sz="2800" u="heavy" spc="-5" dirty="0"/>
              <a:t>2. </a:t>
            </a:r>
            <a:r>
              <a:rPr sz="2800" u="heavy" spc="-10" dirty="0"/>
              <a:t>NGÔN </a:t>
            </a:r>
            <a:r>
              <a:rPr sz="2800" u="heavy" spc="-5" dirty="0"/>
              <a:t>NGỮ KỊCH BẢN</a:t>
            </a:r>
            <a:r>
              <a:rPr sz="2800" u="heavy" spc="45" dirty="0"/>
              <a:t> </a:t>
            </a:r>
            <a:r>
              <a:rPr sz="2800" u="heavy" spc="-50" dirty="0"/>
              <a:t>JAVASCRIPT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79194" y="1303654"/>
            <a:ext cx="5645150" cy="261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155" lvl="1" indent="-592455">
              <a:lnSpc>
                <a:spcPct val="100000"/>
              </a:lnSpc>
              <a:buAutoNum type="arabicPeriod"/>
              <a:tabLst>
                <a:tab pos="605790" algn="l"/>
              </a:tabLst>
            </a:pPr>
            <a:r>
              <a:rPr sz="2400" spc="-5" dirty="0">
                <a:latin typeface="Arial"/>
                <a:cs typeface="Arial"/>
              </a:rPr>
              <a:t>Biến</a:t>
            </a:r>
            <a:endParaRPr sz="2400">
              <a:latin typeface="Arial"/>
              <a:cs typeface="Arial"/>
            </a:endParaRPr>
          </a:p>
          <a:p>
            <a:pPr marL="605155" lvl="1" indent="-592455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605790" algn="l"/>
              </a:tabLst>
            </a:pPr>
            <a:r>
              <a:rPr sz="2400" spc="-5" dirty="0">
                <a:latin typeface="Arial"/>
                <a:cs typeface="Arial"/>
              </a:rPr>
              <a:t>Kiểu dữ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599440" lvl="1" indent="-58674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99440" algn="l"/>
              </a:tabLst>
            </a:pPr>
            <a:r>
              <a:rPr sz="2400" spc="-5" dirty="0">
                <a:latin typeface="Arial"/>
                <a:cs typeface="Arial"/>
              </a:rPr>
              <a:t>Tóan tử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Biểu thức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JavaScript</a:t>
            </a:r>
            <a:endParaRPr sz="2400">
              <a:latin typeface="Arial"/>
              <a:cs typeface="Arial"/>
            </a:endParaRPr>
          </a:p>
          <a:p>
            <a:pPr marL="605790" lvl="1" indent="-59309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606425" algn="l"/>
              </a:tabLst>
            </a:pPr>
            <a:r>
              <a:rPr sz="2400" spc="-5" dirty="0">
                <a:latin typeface="Arial"/>
                <a:cs typeface="Arial"/>
              </a:rPr>
              <a:t>Cấu </a:t>
            </a:r>
            <a:r>
              <a:rPr sz="2400" dirty="0">
                <a:latin typeface="Arial"/>
                <a:cs typeface="Arial"/>
              </a:rPr>
              <a:t>trúc </a:t>
            </a:r>
            <a:r>
              <a:rPr sz="2400" spc="-5" dirty="0">
                <a:latin typeface="Arial"/>
                <a:cs typeface="Arial"/>
              </a:rPr>
              <a:t>lập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  <a:p>
            <a:pPr marL="605155" lvl="1" indent="-59245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605790" algn="l"/>
                <a:tab pos="1621790" algn="l"/>
              </a:tabLst>
            </a:pPr>
            <a:r>
              <a:rPr sz="2400" spc="-5" dirty="0">
                <a:latin typeface="Arial"/>
                <a:cs typeface="Arial"/>
              </a:rPr>
              <a:t>Mảng	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  <a:p>
            <a:pPr marL="605155" lvl="1" indent="-59245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605790" algn="l"/>
              </a:tabLst>
            </a:pPr>
            <a:r>
              <a:rPr sz="2400" spc="-5" dirty="0">
                <a:latin typeface="Arial"/>
                <a:cs typeface="Arial"/>
              </a:rPr>
              <a:t>Hàm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1" y="495553"/>
            <a:ext cx="8035925" cy="501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2.1.</a:t>
            </a:r>
            <a:r>
              <a:rPr sz="2400" b="1" spc="-8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BIẾN</a:t>
            </a:r>
            <a:endParaRPr sz="2400">
              <a:latin typeface="Arial"/>
              <a:cs typeface="Arial"/>
            </a:endParaRPr>
          </a:p>
          <a:p>
            <a:pPr marL="358775">
              <a:lnSpc>
                <a:spcPct val="100000"/>
              </a:lnSpc>
              <a:spcBef>
                <a:spcPts val="1725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2.1.</a:t>
            </a:r>
            <a:r>
              <a:rPr sz="2400" b="1" spc="-9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Biến</a:t>
            </a:r>
            <a:endParaRPr sz="2400">
              <a:latin typeface="Arial"/>
              <a:cs typeface="Arial"/>
            </a:endParaRPr>
          </a:p>
          <a:p>
            <a:pPr marL="683260" indent="-32448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683895" algn="l"/>
              </a:tabLst>
            </a:pPr>
            <a:r>
              <a:rPr sz="2400" spc="-5" dirty="0">
                <a:latin typeface="Arial"/>
                <a:cs typeface="Arial"/>
              </a:rPr>
              <a:t>Như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ngôn ngữ lập </a:t>
            </a:r>
            <a:r>
              <a:rPr sz="2400" dirty="0">
                <a:latin typeface="Arial"/>
                <a:cs typeface="Arial"/>
              </a:rPr>
              <a:t>trình </a:t>
            </a:r>
            <a:r>
              <a:rPr sz="2400" spc="-5" dirty="0">
                <a:latin typeface="Arial"/>
                <a:cs typeface="Arial"/>
              </a:rPr>
              <a:t>khác javascript dùng 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biến</a:t>
            </a:r>
            <a:endParaRPr sz="2400">
              <a:latin typeface="Arial"/>
              <a:cs typeface="Arial"/>
            </a:endParaRPr>
          </a:p>
          <a:p>
            <a:pPr marL="35877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để </a:t>
            </a:r>
            <a:r>
              <a:rPr sz="2400" dirty="0">
                <a:latin typeface="Arial"/>
                <a:cs typeface="Arial"/>
              </a:rPr>
              <a:t>lưu trữ các </a:t>
            </a:r>
            <a:r>
              <a:rPr sz="2400" spc="-5" dirty="0">
                <a:latin typeface="Arial"/>
                <a:cs typeface="Arial"/>
              </a:rPr>
              <a:t>giá </a:t>
            </a:r>
            <a:r>
              <a:rPr sz="2400" dirty="0">
                <a:latin typeface="Arial"/>
                <a:cs typeface="Arial"/>
              </a:rPr>
              <a:t>trị </a:t>
            </a:r>
            <a:r>
              <a:rPr sz="2400" spc="-5" dirty="0">
                <a:latin typeface="Arial"/>
                <a:cs typeface="Arial"/>
              </a:rPr>
              <a:t>nhập vào,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giá </a:t>
            </a:r>
            <a:r>
              <a:rPr sz="2400" dirty="0">
                <a:latin typeface="Arial"/>
                <a:cs typeface="Arial"/>
              </a:rPr>
              <a:t>trị tính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toán...</a:t>
            </a:r>
            <a:endParaRPr sz="2400">
              <a:latin typeface="Arial"/>
              <a:cs typeface="Arial"/>
            </a:endParaRPr>
          </a:p>
          <a:p>
            <a:pPr marL="35877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Wingdings"/>
                <a:cs typeface="Wingdings"/>
              </a:rPr>
              <a:t></a:t>
            </a:r>
            <a:r>
              <a:rPr sz="2400" spc="-5" dirty="0">
                <a:latin typeface="Arial"/>
                <a:cs typeface="Arial"/>
              </a:rPr>
              <a:t>Mỗi biến có </a:t>
            </a:r>
            <a:r>
              <a:rPr sz="2400" dirty="0">
                <a:latin typeface="Arial"/>
                <a:cs typeface="Arial"/>
              </a:rPr>
              <a:t>một tên, tên </a:t>
            </a:r>
            <a:r>
              <a:rPr sz="2400" spc="-5" dirty="0">
                <a:latin typeface="Arial"/>
                <a:cs typeface="Arial"/>
              </a:rPr>
              <a:t>biến phải bắt đầu bằng </a:t>
            </a:r>
            <a:r>
              <a:rPr sz="2400" dirty="0">
                <a:latin typeface="Arial"/>
                <a:cs typeface="Arial"/>
              </a:rPr>
              <a:t>ký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tự.</a:t>
            </a:r>
            <a:endParaRPr sz="2400">
              <a:latin typeface="Arial"/>
              <a:cs typeface="Arial"/>
            </a:endParaRPr>
          </a:p>
          <a:p>
            <a:pPr marL="35877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Wingdings"/>
                <a:cs typeface="Wingdings"/>
              </a:rPr>
              <a:t></a:t>
            </a:r>
            <a:r>
              <a:rPr sz="2400" spc="-5" dirty="0">
                <a:latin typeface="Arial"/>
                <a:cs typeface="Arial"/>
              </a:rPr>
              <a:t>Phạm vi của biến có </a:t>
            </a:r>
            <a:r>
              <a:rPr sz="2400" dirty="0">
                <a:latin typeface="Arial"/>
                <a:cs typeface="Arial"/>
              </a:rPr>
              <a:t>thể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dirty="0">
                <a:latin typeface="Arial"/>
                <a:cs typeface="Arial"/>
              </a:rPr>
              <a:t>một trong </a:t>
            </a:r>
            <a:r>
              <a:rPr sz="2400" spc="-5" dirty="0">
                <a:latin typeface="Arial"/>
                <a:cs typeface="Arial"/>
              </a:rPr>
              <a:t>hai kiểu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  <a:p>
            <a:pPr marL="701675" marR="5080" indent="-342900">
              <a:lnSpc>
                <a:spcPct val="100000"/>
              </a:lnSpc>
              <a:spcBef>
                <a:spcPts val="1200"/>
              </a:spcBef>
              <a:buChar char="-"/>
              <a:tabLst>
                <a:tab pos="701675" algn="l"/>
                <a:tab pos="702310" algn="l"/>
                <a:tab pos="1448435" algn="l"/>
                <a:tab pos="2176780" algn="l"/>
                <a:tab pos="2872105" algn="l"/>
                <a:tab pos="3397885" algn="l"/>
                <a:tab pos="3957320" algn="l"/>
                <a:tab pos="4818380" algn="l"/>
                <a:tab pos="5464810" algn="l"/>
                <a:tab pos="6091555" algn="l"/>
                <a:tab pos="6516370" algn="l"/>
                <a:tab pos="7074534" algn="l"/>
                <a:tab pos="7515225" algn="l"/>
              </a:tabLst>
            </a:pPr>
            <a:r>
              <a:rPr sz="2400" spc="-5" dirty="0">
                <a:latin typeface="Arial"/>
                <a:cs typeface="Arial"/>
              </a:rPr>
              <a:t>Biến	toàn	cục</a:t>
            </a:r>
            <a:r>
              <a:rPr sz="2400" dirty="0">
                <a:latin typeface="Arial"/>
                <a:cs typeface="Arial"/>
              </a:rPr>
              <a:t>:	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ể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dirty="0">
                <a:latin typeface="Arial"/>
                <a:cs typeface="Arial"/>
              </a:rPr>
              <a:t>	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uy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cập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từ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ất	kỳ	</a:t>
            </a:r>
            <a:r>
              <a:rPr sz="2400" spc="-10" dirty="0">
                <a:latin typeface="Arial"/>
                <a:cs typeface="Arial"/>
              </a:rPr>
              <a:t>đâu 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ứng dụng. Được khai báo: </a:t>
            </a:r>
            <a:r>
              <a:rPr sz="2400" dirty="0">
                <a:latin typeface="Arial"/>
                <a:cs typeface="Arial"/>
              </a:rPr>
              <a:t>x 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 marL="701675" marR="5080" indent="-342900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702310" algn="l"/>
                <a:tab pos="5845810" algn="l"/>
              </a:tabLst>
            </a:pPr>
            <a:r>
              <a:rPr sz="2400" spc="-5" dirty="0">
                <a:latin typeface="Arial"/>
                <a:cs typeface="Arial"/>
              </a:rPr>
              <a:t>Biến </a:t>
            </a:r>
            <a:r>
              <a:rPr sz="2400" dirty="0">
                <a:latin typeface="Arial"/>
                <a:cs typeface="Arial"/>
              </a:rPr>
              <a:t>cục bộ: </a:t>
            </a:r>
            <a:r>
              <a:rPr sz="2400" spc="-5" dirty="0">
                <a:latin typeface="Arial"/>
                <a:cs typeface="Arial"/>
              </a:rPr>
              <a:t>Chỉ </a:t>
            </a:r>
            <a:r>
              <a:rPr sz="2400" dirty="0">
                <a:latin typeface="Arial"/>
                <a:cs typeface="Arial"/>
              </a:rPr>
              <a:t>được truy </a:t>
            </a:r>
            <a:r>
              <a:rPr sz="2400" spc="-5" dirty="0">
                <a:latin typeface="Arial"/>
                <a:cs typeface="Arial"/>
              </a:rPr>
              <a:t>cập trong </a:t>
            </a:r>
            <a:r>
              <a:rPr sz="2400" dirty="0">
                <a:latin typeface="Arial"/>
                <a:cs typeface="Arial"/>
              </a:rPr>
              <a:t>phạm </a:t>
            </a:r>
            <a:r>
              <a:rPr sz="2400" spc="-5" dirty="0">
                <a:latin typeface="Arial"/>
                <a:cs typeface="Arial"/>
              </a:rPr>
              <a:t>vi </a:t>
            </a:r>
            <a:r>
              <a:rPr sz="2400" dirty="0">
                <a:latin typeface="Arial"/>
                <a:cs typeface="Arial"/>
              </a:rPr>
              <a:t>chương  trình </a:t>
            </a:r>
            <a:r>
              <a:rPr sz="2400" spc="-5" dirty="0">
                <a:latin typeface="Arial"/>
                <a:cs typeface="Arial"/>
              </a:rPr>
              <a:t>mà nó khai </a:t>
            </a:r>
            <a:r>
              <a:rPr sz="2400" dirty="0">
                <a:latin typeface="Arial"/>
                <a:cs typeface="Arial"/>
              </a:rPr>
              <a:t>báo. </a:t>
            </a:r>
            <a:r>
              <a:rPr sz="2400" spc="-5" dirty="0">
                <a:latin typeface="Arial"/>
                <a:cs typeface="Arial"/>
              </a:rPr>
              <a:t>Biến </a:t>
            </a:r>
            <a:r>
              <a:rPr sz="2400" dirty="0">
                <a:latin typeface="Arial"/>
                <a:cs typeface="Arial"/>
              </a:rPr>
              <a:t>cục </a:t>
            </a:r>
            <a:r>
              <a:rPr sz="2400" spc="-5" dirty="0">
                <a:latin typeface="Arial"/>
                <a:cs typeface="Arial"/>
              </a:rPr>
              <a:t>bộ được khai </a:t>
            </a:r>
            <a:r>
              <a:rPr sz="2400" spc="-10" dirty="0">
                <a:latin typeface="Arial"/>
                <a:cs typeface="Arial"/>
              </a:rPr>
              <a:t>báo  </a:t>
            </a:r>
            <a:r>
              <a:rPr sz="2400" dirty="0">
                <a:latin typeface="Arial"/>
                <a:cs typeface="Arial"/>
              </a:rPr>
              <a:t>trong một </a:t>
            </a:r>
            <a:r>
              <a:rPr sz="2400" spc="-5" dirty="0">
                <a:latin typeface="Arial"/>
                <a:cs typeface="Arial"/>
              </a:rPr>
              <a:t>hàm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từ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khoá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var:	</a:t>
            </a:r>
            <a:r>
              <a:rPr sz="2400" spc="-5" dirty="0">
                <a:latin typeface="Arial"/>
                <a:cs typeface="Arial"/>
              </a:rPr>
              <a:t>var </a:t>
            </a:r>
            <a:r>
              <a:rPr sz="2400" dirty="0">
                <a:latin typeface="Arial"/>
                <a:cs typeface="Arial"/>
              </a:rPr>
              <a:t>x =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ct val="100000"/>
              </a:lnSpc>
            </a:pPr>
            <a:r>
              <a:rPr spc="-5" dirty="0"/>
              <a:t>2.2. KIỂU DỮ</a:t>
            </a:r>
            <a:r>
              <a:rPr spc="-60" dirty="0"/>
              <a:t> </a:t>
            </a:r>
            <a:r>
              <a:rPr dirty="0"/>
              <a:t>LIỆU</a:t>
            </a:r>
          </a:p>
        </p:txBody>
      </p:sp>
      <p:sp>
        <p:nvSpPr>
          <p:cNvPr id="6" name="object 6"/>
          <p:cNvSpPr/>
          <p:nvPr/>
        </p:nvSpPr>
        <p:spPr>
          <a:xfrm>
            <a:off x="2362200" y="4952936"/>
            <a:ext cx="6400800" cy="1335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044" y="1287145"/>
            <a:ext cx="7766684" cy="380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Khác </a:t>
            </a:r>
            <a:r>
              <a:rPr sz="2400" dirty="0">
                <a:latin typeface="Arial"/>
                <a:cs typeface="Arial"/>
              </a:rPr>
              <a:t>với C++/Java, </a:t>
            </a:r>
            <a:r>
              <a:rPr sz="2400" spc="-5" dirty="0">
                <a:latin typeface="Arial"/>
                <a:cs typeface="Arial"/>
              </a:rPr>
              <a:t>JavaScript có </a:t>
            </a:r>
            <a:r>
              <a:rPr sz="2400" dirty="0">
                <a:latin typeface="Arial"/>
                <a:cs typeface="Arial"/>
              </a:rPr>
              <a:t>tính </a:t>
            </a:r>
            <a:r>
              <a:rPr sz="2400" spc="-5" dirty="0">
                <a:latin typeface="Arial"/>
                <a:cs typeface="Arial"/>
              </a:rPr>
              <a:t>định kiểu thấp.  Nghĩa </a:t>
            </a:r>
            <a:r>
              <a:rPr sz="2400" dirty="0">
                <a:latin typeface="Arial"/>
                <a:cs typeface="Arial"/>
              </a:rPr>
              <a:t>là không phải </a:t>
            </a:r>
            <a:r>
              <a:rPr sz="2400" spc="-5" dirty="0">
                <a:latin typeface="Arial"/>
                <a:cs typeface="Arial"/>
              </a:rPr>
              <a:t>chỉ ra kiểu dữ liệu cho biến. Kiểu </a:t>
            </a:r>
            <a:r>
              <a:rPr sz="2400" spc="-10" dirty="0">
                <a:latin typeface="Arial"/>
                <a:cs typeface="Arial"/>
              </a:rPr>
              <a:t>dữ  </a:t>
            </a:r>
            <a:r>
              <a:rPr sz="2400" spc="-5" dirty="0">
                <a:latin typeface="Arial"/>
                <a:cs typeface="Arial"/>
              </a:rPr>
              <a:t>liệu được tự động chuyển thành kiểu phù hợp khi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cần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40690">
              <a:lnSpc>
                <a:spcPct val="100000"/>
              </a:lnSpc>
              <a:spcBef>
                <a:spcPts val="1635"/>
              </a:spcBef>
            </a:pPr>
            <a:r>
              <a:rPr sz="2000" dirty="0">
                <a:latin typeface="Arial"/>
                <a:cs typeface="Arial"/>
              </a:rPr>
              <a:t>&lt;HTML&gt;&lt;Body&gt; &lt;Script Language=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"JavaScript"&gt;</a:t>
            </a:r>
            <a:endParaRPr sz="2000">
              <a:latin typeface="Arial"/>
              <a:cs typeface="Arial"/>
            </a:endParaRPr>
          </a:p>
          <a:p>
            <a:pPr marL="440690" marR="558482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var </a:t>
            </a:r>
            <a:r>
              <a:rPr sz="2000" spc="-10" dirty="0">
                <a:latin typeface="Arial"/>
                <a:cs typeface="Arial"/>
              </a:rPr>
              <a:t>a='Trái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táo';  var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n=12;</a:t>
            </a:r>
            <a:endParaRPr sz="200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n = n +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20;</a:t>
            </a:r>
            <a:endParaRPr sz="200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var tb </a:t>
            </a:r>
            <a:r>
              <a:rPr sz="2000" dirty="0">
                <a:latin typeface="Arial"/>
                <a:cs typeface="Arial"/>
              </a:rPr>
              <a:t>="Có tất cả " + n + " " +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a;</a:t>
            </a:r>
            <a:endParaRPr sz="200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document.write(tb);</a:t>
            </a:r>
            <a:endParaRPr sz="200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&lt;/Script&gt;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261" y="495553"/>
            <a:ext cx="8091805" cy="406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2.2. KIỂU DỮ</a:t>
            </a:r>
            <a:r>
              <a:rPr sz="2400" b="1" spc="-3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LIỆU(TT)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JavaScript, có bốn kiểu dữ liệu sau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đây:</a:t>
            </a:r>
            <a:endParaRPr sz="2400">
              <a:latin typeface="Arial"/>
              <a:cs typeface="Arial"/>
            </a:endParaRPr>
          </a:p>
          <a:p>
            <a:pPr marL="5638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Kiểu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nguyên</a:t>
            </a:r>
            <a:r>
              <a:rPr sz="2400" b="1" spc="-3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(Interger)</a:t>
            </a:r>
            <a:endParaRPr sz="2400">
              <a:latin typeface="Arial"/>
              <a:cs typeface="Arial"/>
            </a:endParaRPr>
          </a:p>
          <a:p>
            <a:pPr marL="5638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Kiểu dấu phẩy động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(Floating</a:t>
            </a:r>
            <a:r>
              <a:rPr sz="2400" b="1" spc="-10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Point)</a:t>
            </a:r>
            <a:endParaRPr sz="2400">
              <a:latin typeface="Arial"/>
              <a:cs typeface="Arial"/>
            </a:endParaRPr>
          </a:p>
          <a:p>
            <a:pPr marL="5638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Kiểu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logic</a:t>
            </a:r>
            <a:r>
              <a:rPr sz="2400" b="1" spc="-7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(Boolean)</a:t>
            </a:r>
            <a:endParaRPr sz="2400">
              <a:latin typeface="Arial"/>
              <a:cs typeface="Arial"/>
            </a:endParaRPr>
          </a:p>
          <a:p>
            <a:pPr marL="81661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Có hai giá </a:t>
            </a:r>
            <a:r>
              <a:rPr sz="2400" dirty="0">
                <a:latin typeface="Arial"/>
                <a:cs typeface="Arial"/>
              </a:rPr>
              <a:t>trị : true 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false.</a:t>
            </a:r>
            <a:endParaRPr sz="2400">
              <a:latin typeface="Arial"/>
              <a:cs typeface="Arial"/>
            </a:endParaRPr>
          </a:p>
          <a:p>
            <a:pPr marL="5638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Kiểu chuỗi</a:t>
            </a:r>
            <a:r>
              <a:rPr sz="2400" b="1" spc="-8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(String)</a:t>
            </a:r>
            <a:endParaRPr sz="2400">
              <a:latin typeface="Arial"/>
              <a:cs typeface="Arial"/>
            </a:endParaRPr>
          </a:p>
          <a:p>
            <a:pPr marL="81661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biến kiểu chuỗi biểu diễn </a:t>
            </a:r>
            <a:r>
              <a:rPr sz="2400" dirty="0">
                <a:latin typeface="Arial"/>
                <a:cs typeface="Arial"/>
              </a:rPr>
              <a:t>bởi </a:t>
            </a:r>
            <a:r>
              <a:rPr sz="2400" spc="-5" dirty="0">
                <a:latin typeface="Arial"/>
                <a:cs typeface="Arial"/>
              </a:rPr>
              <a:t>không hay nhiều 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ký</a:t>
            </a:r>
            <a:endParaRPr sz="2400">
              <a:latin typeface="Arial"/>
              <a:cs typeface="Arial"/>
            </a:endParaRPr>
          </a:p>
          <a:p>
            <a:pPr marL="5638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tự </a:t>
            </a:r>
            <a:r>
              <a:rPr sz="2400" spc="-5" dirty="0">
                <a:latin typeface="Arial"/>
                <a:cs typeface="Arial"/>
              </a:rPr>
              <a:t>đặt trong </a:t>
            </a:r>
            <a:r>
              <a:rPr sz="2400" dirty="0">
                <a:latin typeface="Arial"/>
                <a:cs typeface="Arial"/>
              </a:rPr>
              <a:t>cặp </a:t>
            </a:r>
            <a:r>
              <a:rPr sz="2400" spc="-5" dirty="0">
                <a:latin typeface="Arial"/>
                <a:cs typeface="Arial"/>
              </a:rPr>
              <a:t>dấu </a:t>
            </a:r>
            <a:r>
              <a:rPr sz="2400" dirty="0">
                <a:latin typeface="Arial"/>
                <a:cs typeface="Arial"/>
              </a:rPr>
              <a:t>" ... " </a:t>
            </a:r>
            <a:r>
              <a:rPr sz="2400" spc="-5" dirty="0">
                <a:latin typeface="Arial"/>
                <a:cs typeface="Arial"/>
              </a:rPr>
              <a:t>hay '...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'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667" y="495553"/>
            <a:ext cx="8199120" cy="304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790" lvl="1" indent="-593090">
              <a:lnSpc>
                <a:spcPct val="100000"/>
              </a:lnSpc>
              <a:buAutoNum type="arabicPeriod" startAt="3"/>
              <a:tabLst>
                <a:tab pos="606425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LỆNH, KHỐI LỆNH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TRONG</a:t>
            </a:r>
            <a:r>
              <a:rPr sz="2400" b="1" spc="-2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9B2C1F"/>
                </a:solidFill>
                <a:latin typeface="Arial"/>
                <a:cs typeface="Arial"/>
              </a:rPr>
              <a:t>JAVASCRIPT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B2C1F"/>
              </a:buClr>
              <a:buFont typeface="Arial"/>
              <a:buAutoNum type="arabicPeriod" startAt="3"/>
            </a:pPr>
            <a:endParaRPr sz="1950">
              <a:latin typeface="Times New Roman"/>
              <a:cs typeface="Times New Roman"/>
            </a:endParaRPr>
          </a:p>
          <a:p>
            <a:pPr marL="380365" lvl="2">
              <a:lnSpc>
                <a:spcPct val="100000"/>
              </a:lnSpc>
              <a:buFont typeface="Wingdings"/>
              <a:buChar char=""/>
              <a:tabLst>
                <a:tab pos="706120" algn="l"/>
              </a:tabLst>
            </a:pPr>
            <a:r>
              <a:rPr sz="2400" spc="-5" dirty="0">
                <a:latin typeface="Arial"/>
                <a:cs typeface="Arial"/>
              </a:rPr>
              <a:t>Các câu lệnh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JavaScript </a:t>
            </a:r>
            <a:r>
              <a:rPr sz="2400" dirty="0">
                <a:latin typeface="Arial"/>
                <a:cs typeface="Arial"/>
              </a:rPr>
              <a:t>kết thúc </a:t>
            </a:r>
            <a:r>
              <a:rPr sz="2400" spc="-5" dirty="0">
                <a:latin typeface="Arial"/>
                <a:cs typeface="Arial"/>
              </a:rPr>
              <a:t>bằng </a:t>
            </a:r>
            <a:r>
              <a:rPr sz="2400" dirty="0">
                <a:latin typeface="Arial"/>
                <a:cs typeface="Arial"/>
              </a:rPr>
              <a:t>một   </a:t>
            </a:r>
            <a:r>
              <a:rPr sz="2400" spc="4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dấu</a:t>
            </a:r>
            <a:endParaRPr sz="2400">
              <a:latin typeface="Arial"/>
              <a:cs typeface="Arial"/>
            </a:endParaRPr>
          </a:p>
          <a:p>
            <a:pPr marL="3803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chấm phẩy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(;).</a:t>
            </a:r>
            <a:endParaRPr sz="2400">
              <a:latin typeface="Arial"/>
              <a:cs typeface="Arial"/>
            </a:endParaRPr>
          </a:p>
          <a:p>
            <a:pPr marL="380365" marR="5080" lvl="2">
              <a:lnSpc>
                <a:spcPct val="100000"/>
              </a:lnSpc>
              <a:spcBef>
                <a:spcPts val="720"/>
              </a:spcBef>
              <a:buFont typeface="Wingdings"/>
              <a:buChar char=""/>
              <a:tabLst>
                <a:tab pos="706120" algn="l"/>
                <a:tab pos="1341120" algn="l"/>
                <a:tab pos="2684145" algn="l"/>
                <a:tab pos="2733040" algn="l"/>
                <a:tab pos="3096895" algn="l"/>
                <a:tab pos="3904615" algn="l"/>
                <a:tab pos="5099685" algn="l"/>
                <a:tab pos="5837555" algn="l"/>
                <a:tab pos="6558280" algn="l"/>
                <a:tab pos="7093584" algn="l"/>
                <a:tab pos="7797800" algn="l"/>
              </a:tabLst>
            </a:pPr>
            <a:r>
              <a:rPr sz="2400" dirty="0">
                <a:latin typeface="Arial"/>
                <a:cs typeface="Arial"/>
              </a:rPr>
              <a:t>Một	</a:t>
            </a:r>
            <a:r>
              <a:rPr sz="2400" spc="-5" dirty="0">
                <a:latin typeface="Arial"/>
                <a:cs typeface="Arial"/>
              </a:rPr>
              <a:t>khối</a:t>
            </a:r>
            <a:r>
              <a:rPr sz="2400" spc="3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lệnh</a:t>
            </a:r>
            <a:r>
              <a:rPr sz="2400" dirty="0">
                <a:latin typeface="Arial"/>
                <a:cs typeface="Arial"/>
              </a:rPr>
              <a:t>		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à</a:t>
            </a:r>
            <a:r>
              <a:rPr sz="2400" dirty="0">
                <a:latin typeface="Arial"/>
                <a:cs typeface="Arial"/>
              </a:rPr>
              <a:t>	đ</a:t>
            </a:r>
            <a:r>
              <a:rPr sz="2400" spc="-5" dirty="0">
                <a:latin typeface="Arial"/>
                <a:cs typeface="Arial"/>
              </a:rPr>
              <a:t>oạn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chư</a:t>
            </a:r>
            <a:r>
              <a:rPr sz="2400" dirty="0">
                <a:latin typeface="Arial"/>
                <a:cs typeface="Arial"/>
              </a:rPr>
              <a:t>ơ</a:t>
            </a:r>
            <a:r>
              <a:rPr sz="2400" spc="-5" dirty="0">
                <a:latin typeface="Arial"/>
                <a:cs typeface="Arial"/>
              </a:rPr>
              <a:t>ng</a:t>
            </a:r>
            <a:r>
              <a:rPr sz="2400" dirty="0">
                <a:latin typeface="Arial"/>
                <a:cs typeface="Arial"/>
              </a:rPr>
              <a:t>	trình	</a:t>
            </a:r>
            <a:r>
              <a:rPr sz="2400" spc="-10" dirty="0">
                <a:latin typeface="Arial"/>
                <a:cs typeface="Arial"/>
              </a:rPr>
              <a:t>gồ</a:t>
            </a:r>
            <a:r>
              <a:rPr sz="2400" spc="-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hai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lệnh</a:t>
            </a:r>
            <a:r>
              <a:rPr sz="2400" dirty="0">
                <a:latin typeface="Arial"/>
                <a:cs typeface="Arial"/>
              </a:rPr>
              <a:t>	trở  </a:t>
            </a:r>
            <a:r>
              <a:rPr sz="2400" spc="-5" dirty="0">
                <a:latin typeface="Arial"/>
                <a:cs typeface="Arial"/>
              </a:rPr>
              <a:t>lên và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đặt	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cặp ngoặc nhọn: </a:t>
            </a:r>
            <a:r>
              <a:rPr sz="2400" dirty="0">
                <a:latin typeface="Arial"/>
                <a:cs typeface="Arial"/>
              </a:rPr>
              <a:t>{ . . .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705485" lvl="2" indent="-325120">
              <a:lnSpc>
                <a:spcPct val="100000"/>
              </a:lnSpc>
              <a:spcBef>
                <a:spcPts val="720"/>
              </a:spcBef>
              <a:buFont typeface="Wingdings"/>
              <a:buChar char=""/>
              <a:tabLst>
                <a:tab pos="706120" algn="l"/>
                <a:tab pos="1388110" algn="l"/>
                <a:tab pos="2225040" algn="l"/>
                <a:tab pos="2872740" algn="l"/>
                <a:tab pos="3572510" algn="l"/>
                <a:tab pos="4290060" algn="l"/>
                <a:tab pos="4753610" algn="l"/>
                <a:tab pos="5319395" algn="l"/>
                <a:tab pos="6156325" algn="l"/>
                <a:tab pos="6805295" algn="l"/>
                <a:tab pos="7437755" algn="l"/>
              </a:tabLst>
            </a:pPr>
            <a:r>
              <a:rPr sz="2400" spc="-5" dirty="0">
                <a:latin typeface="Arial"/>
                <a:cs typeface="Arial"/>
              </a:rPr>
              <a:t>Bên	trong	một	khối	</a:t>
            </a:r>
            <a:r>
              <a:rPr sz="2400" dirty="0">
                <a:latin typeface="Arial"/>
                <a:cs typeface="Arial"/>
              </a:rPr>
              <a:t>lệnh	</a:t>
            </a:r>
            <a:r>
              <a:rPr sz="2400" spc="-5" dirty="0">
                <a:latin typeface="Arial"/>
                <a:cs typeface="Arial"/>
              </a:rPr>
              <a:t>có	</a:t>
            </a:r>
            <a:r>
              <a:rPr sz="2400" dirty="0">
                <a:latin typeface="Arial"/>
                <a:cs typeface="Arial"/>
              </a:rPr>
              <a:t>thể	chứa	một	</a:t>
            </a:r>
            <a:r>
              <a:rPr sz="2400" spc="-5" dirty="0">
                <a:latin typeface="Arial"/>
                <a:cs typeface="Arial"/>
              </a:rPr>
              <a:t>hay	nhiều</a:t>
            </a:r>
            <a:endParaRPr sz="2400">
              <a:latin typeface="Arial"/>
              <a:cs typeface="Arial"/>
            </a:endParaRPr>
          </a:p>
          <a:p>
            <a:pPr marL="3803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khối lệnh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khác.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11" y="495553"/>
            <a:ext cx="7624445" cy="5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155" lvl="1" indent="-592455">
              <a:lnSpc>
                <a:spcPct val="100000"/>
              </a:lnSpc>
              <a:buAutoNum type="arabicPeriod" startAt="4"/>
              <a:tabLst>
                <a:tab pos="605790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TÓAN TỬ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&amp;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BIỂU THỨC TRONG</a:t>
            </a:r>
            <a:r>
              <a:rPr sz="2400" b="1" spc="-2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9B2C1F"/>
                </a:solidFill>
                <a:latin typeface="Arial"/>
                <a:cs typeface="Arial"/>
              </a:rPr>
              <a:t>JAVASCRIPT</a:t>
            </a:r>
            <a:endParaRPr sz="2400">
              <a:latin typeface="Arial"/>
              <a:cs typeface="Arial"/>
            </a:endParaRPr>
          </a:p>
          <a:p>
            <a:pPr marL="1098550" lvl="2" indent="-845819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1099185" algn="l"/>
              </a:tabLst>
            </a:pP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Định nghĩa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và phân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loại biểu</a:t>
            </a:r>
            <a:r>
              <a:rPr sz="2400" b="1" spc="-14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  <a:p>
            <a:pPr marL="575945" indent="-32321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576580" algn="l"/>
              </a:tabLst>
            </a:pP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Biểu thức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(expression) có ba</a:t>
            </a:r>
            <a:r>
              <a:rPr sz="2400" b="1" spc="-2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kiểu:</a:t>
            </a:r>
            <a:endParaRPr sz="2400">
              <a:latin typeface="Arial"/>
              <a:cs typeface="Arial"/>
            </a:endParaRPr>
          </a:p>
          <a:p>
            <a:pPr marL="1167130">
              <a:lnSpc>
                <a:spcPct val="100000"/>
              </a:lnSpc>
            </a:pP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Số học: </a:t>
            </a:r>
            <a:r>
              <a:rPr sz="2400" spc="-5" dirty="0">
                <a:latin typeface="Arial"/>
                <a:cs typeface="Arial"/>
              </a:rPr>
              <a:t>Nhằm để lượng giá giá </a:t>
            </a:r>
            <a:r>
              <a:rPr sz="2400" dirty="0">
                <a:latin typeface="Arial"/>
                <a:cs typeface="Arial"/>
              </a:rPr>
              <a:t>trị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số.</a:t>
            </a:r>
            <a:endParaRPr sz="2400">
              <a:latin typeface="Arial"/>
              <a:cs typeface="Arial"/>
            </a:endParaRPr>
          </a:p>
          <a:p>
            <a:pPr marL="116713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Ví dụ: (3+4)+(84.5/3) bằng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197.1666666667.</a:t>
            </a:r>
            <a:endParaRPr sz="2400">
              <a:latin typeface="Arial"/>
              <a:cs typeface="Arial"/>
            </a:endParaRPr>
          </a:p>
          <a:p>
            <a:pPr marL="1167130">
              <a:lnSpc>
                <a:spcPct val="100000"/>
              </a:lnSpc>
              <a:tabLst>
                <a:tab pos="2218690" algn="l"/>
              </a:tabLst>
            </a:pP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Chuỗi:	</a:t>
            </a:r>
            <a:r>
              <a:rPr sz="2400" spc="-5" dirty="0">
                <a:latin typeface="Arial"/>
                <a:cs typeface="Arial"/>
              </a:rPr>
              <a:t>Nhằm để đánh giá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chuỗi.</a:t>
            </a:r>
            <a:endParaRPr sz="2400">
              <a:latin typeface="Arial"/>
              <a:cs typeface="Arial"/>
            </a:endParaRPr>
          </a:p>
          <a:p>
            <a:pPr marL="116713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Ví dụ: "The </a:t>
            </a:r>
            <a:r>
              <a:rPr sz="2400" dirty="0">
                <a:latin typeface="Arial"/>
                <a:cs typeface="Arial"/>
              </a:rPr>
              <a:t>dog”+”barked!" </a:t>
            </a:r>
            <a:r>
              <a:rPr sz="2400" spc="-5" dirty="0">
                <a:latin typeface="Arial"/>
                <a:cs typeface="Arial"/>
              </a:rPr>
              <a:t>là </a:t>
            </a:r>
            <a:r>
              <a:rPr sz="2400" dirty="0">
                <a:latin typeface="Arial"/>
                <a:cs typeface="Arial"/>
              </a:rPr>
              <a:t>“The </a:t>
            </a:r>
            <a:r>
              <a:rPr sz="2400" spc="-5" dirty="0">
                <a:latin typeface="Arial"/>
                <a:cs typeface="Arial"/>
              </a:rPr>
              <a:t>dog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barked!”</a:t>
            </a:r>
            <a:endParaRPr sz="2400">
              <a:latin typeface="Arial"/>
              <a:cs typeface="Arial"/>
            </a:endParaRPr>
          </a:p>
          <a:p>
            <a:pPr marL="1167130" marR="1854835">
              <a:lnSpc>
                <a:spcPct val="100000"/>
              </a:lnSpc>
            </a:pP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Logic: </a:t>
            </a:r>
            <a:r>
              <a:rPr sz="2400" spc="-5" dirty="0">
                <a:latin typeface="Arial"/>
                <a:cs typeface="Arial"/>
              </a:rPr>
              <a:t>Nhằm đánh giá giá </a:t>
            </a:r>
            <a:r>
              <a:rPr sz="2400" dirty="0">
                <a:latin typeface="Arial"/>
                <a:cs typeface="Arial"/>
              </a:rPr>
              <a:t>trị </a:t>
            </a:r>
            <a:r>
              <a:rPr sz="2400" spc="-5" dirty="0">
                <a:latin typeface="Arial"/>
                <a:cs typeface="Arial"/>
              </a:rPr>
              <a:t>logic.  Ví dụ: 23&gt;32 là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False.</a:t>
            </a:r>
            <a:endParaRPr sz="2400">
              <a:latin typeface="Arial"/>
              <a:cs typeface="Arial"/>
            </a:endParaRPr>
          </a:p>
          <a:p>
            <a:pPr marL="1167130">
              <a:lnSpc>
                <a:spcPct val="100000"/>
              </a:lnSpc>
            </a:pP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Biểu thức điều</a:t>
            </a:r>
            <a:r>
              <a:rPr sz="2400" spc="-1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kiện:</a:t>
            </a:r>
            <a:endParaRPr sz="2400">
              <a:latin typeface="Arial"/>
              <a:cs typeface="Arial"/>
            </a:endParaRPr>
          </a:p>
          <a:p>
            <a:pPr marL="2081530">
              <a:lnSpc>
                <a:spcPct val="100000"/>
              </a:lnSpc>
            </a:pP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(condition) ? </a:t>
            </a:r>
            <a:r>
              <a:rPr sz="2400" b="1" spc="-20" dirty="0">
                <a:solidFill>
                  <a:srgbClr val="9B2C1F"/>
                </a:solidFill>
                <a:latin typeface="Arial"/>
                <a:cs typeface="Arial"/>
              </a:rPr>
              <a:t>valTrue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:</a:t>
            </a:r>
            <a:r>
              <a:rPr sz="2400" b="1" spc="-9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valFalse</a:t>
            </a:r>
            <a:endParaRPr sz="2400">
              <a:latin typeface="Arial"/>
              <a:cs typeface="Arial"/>
            </a:endParaRPr>
          </a:p>
          <a:p>
            <a:pPr marL="116713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Ví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1167130">
              <a:lnSpc>
                <a:spcPts val="2875"/>
              </a:lnSpc>
            </a:pPr>
            <a:r>
              <a:rPr sz="2400" spc="-5" dirty="0">
                <a:latin typeface="Arial"/>
                <a:cs typeface="Arial"/>
              </a:rPr>
              <a:t>ketqua </a:t>
            </a:r>
            <a:r>
              <a:rPr sz="2400" dirty="0">
                <a:latin typeface="Arial"/>
                <a:cs typeface="Arial"/>
              </a:rPr>
              <a:t>= (diemtb&gt;=5) </a:t>
            </a:r>
            <a:r>
              <a:rPr sz="2400" spc="-5" dirty="0">
                <a:latin typeface="Arial"/>
                <a:cs typeface="Arial"/>
              </a:rPr>
              <a:t>? "Đậu"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"Rớt"</a:t>
            </a:r>
            <a:endParaRPr sz="2400">
              <a:latin typeface="Arial"/>
              <a:cs typeface="Arial"/>
            </a:endParaRPr>
          </a:p>
          <a:p>
            <a:pPr marL="252729">
              <a:lnSpc>
                <a:spcPts val="2875"/>
              </a:lnSpc>
            </a:pP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ví dụ này biến ketqua </a:t>
            </a:r>
            <a:r>
              <a:rPr sz="2400" dirty="0">
                <a:latin typeface="Arial"/>
                <a:cs typeface="Arial"/>
              </a:rPr>
              <a:t>được </a:t>
            </a:r>
            <a:r>
              <a:rPr sz="2400" spc="-5" dirty="0">
                <a:latin typeface="Arial"/>
                <a:cs typeface="Arial"/>
              </a:rPr>
              <a:t>gán giá </a:t>
            </a:r>
            <a:r>
              <a:rPr sz="2400" dirty="0">
                <a:latin typeface="Arial"/>
                <a:cs typeface="Arial"/>
              </a:rPr>
              <a:t>trị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"Đậu"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84250" y="1822450"/>
          <a:ext cx="8089900" cy="4693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/>
                <a:gridCol w="6508750"/>
              </a:tblGrid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Gán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==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Bằng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!=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Khác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Lớn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hơn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&gt;=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Lớn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hơn hoặc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bằng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&lt;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Nhỏ</a:t>
                      </a: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hơn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&lt;=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Nhỏ hơn hoặc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bằng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var1 %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var2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Chia lấy phần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dư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Phủ</a:t>
                      </a:r>
                      <a:r>
                        <a:rPr sz="16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định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var++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Tăng var lên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var--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Giảm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var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đi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Kết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hợp hai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chuỗi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expr1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&amp;&amp;</a:t>
                      </a:r>
                      <a:r>
                        <a:rPr sz="1600" spc="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expr2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Toán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tử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về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giá trị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đúng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nếu expr1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và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expr2 cùng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đúng.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expr1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||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expr2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Toán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tử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về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giá trị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đúng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nếu ít nhất 1 trong 2 expr1,expr2</a:t>
                      </a:r>
                      <a:r>
                        <a:rPr sz="1600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đúng.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911" y="495553"/>
            <a:ext cx="7235825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155" lvl="1" indent="-592455">
              <a:lnSpc>
                <a:spcPct val="100000"/>
              </a:lnSpc>
              <a:buAutoNum type="arabicPeriod" startAt="4"/>
              <a:tabLst>
                <a:tab pos="605790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TÓAN TỬ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&amp;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BIỂU THỨC TRONG</a:t>
            </a:r>
            <a:r>
              <a:rPr sz="2400" b="1" spc="-2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9B2C1F"/>
                </a:solidFill>
                <a:latin typeface="Arial"/>
                <a:cs typeface="Arial"/>
              </a:rPr>
              <a:t>JAVASCRIPT</a:t>
            </a:r>
            <a:endParaRPr sz="2400">
              <a:latin typeface="Arial"/>
              <a:cs typeface="Arial"/>
            </a:endParaRPr>
          </a:p>
          <a:p>
            <a:pPr marL="1317625" lvl="2" indent="-845819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1318260" algn="l"/>
              </a:tabLst>
            </a:pP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Định nghĩa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và phân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loại biểu</a:t>
            </a:r>
            <a:r>
              <a:rPr sz="2400" b="1" spc="-14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  <a:p>
            <a:pPr marL="471805">
              <a:lnSpc>
                <a:spcPct val="100000"/>
              </a:lnSpc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Các </a:t>
            </a:r>
            <a:r>
              <a:rPr sz="2400" b="1" spc="-50" dirty="0">
                <a:solidFill>
                  <a:srgbClr val="9B2C1F"/>
                </a:solidFill>
                <a:latin typeface="Arial"/>
                <a:cs typeface="Arial"/>
              </a:rPr>
              <a:t>Toán</a:t>
            </a:r>
            <a:r>
              <a:rPr sz="2400" b="1" spc="-7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tử</a:t>
            </a:r>
            <a:r>
              <a:rPr sz="2400" dirty="0">
                <a:solidFill>
                  <a:srgbClr val="9B2C1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434" y="495553"/>
            <a:ext cx="6539865" cy="985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6425" lvl="1" indent="-593725">
              <a:lnSpc>
                <a:spcPct val="100000"/>
              </a:lnSpc>
              <a:buAutoNum type="arabicPeriod" startAt="5"/>
              <a:tabLst>
                <a:tab pos="606425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CẤU TRÚC LẬP</a:t>
            </a:r>
            <a:r>
              <a:rPr sz="2400" b="1" spc="-8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  <a:p>
            <a:pPr marL="941069" lvl="2" indent="-845819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941705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Cấu trúc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lập trình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rẽ nhánh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(Điều</a:t>
            </a:r>
            <a:r>
              <a:rPr sz="2400" b="1" spc="-8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Kiện)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593850"/>
            <a:ext cx="8077200" cy="2292350"/>
          </a:xfrm>
          <a:prstGeom prst="rect">
            <a:avLst/>
          </a:prstGeom>
          <a:ln w="9525">
            <a:solidFill>
              <a:srgbClr val="9B2C1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( </a:t>
            </a:r>
            <a:r>
              <a:rPr sz="2400" spc="-5" dirty="0">
                <a:latin typeface="Arial"/>
                <a:cs typeface="Arial"/>
              </a:rPr>
              <a:t>&lt;điều kiện&gt; 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00076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//Các câu lệnh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điều kiện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đúng</a:t>
            </a:r>
            <a:endParaRPr sz="2400">
              <a:latin typeface="Arial"/>
              <a:cs typeface="Arial"/>
            </a:endParaRPr>
          </a:p>
          <a:p>
            <a:pPr marL="54356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54356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else{</a:t>
            </a:r>
            <a:endParaRPr sz="2400">
              <a:latin typeface="Arial"/>
              <a:cs typeface="Arial"/>
            </a:endParaRPr>
          </a:p>
          <a:p>
            <a:pPr marL="100076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//Các câu lệnh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điều kiện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sai</a:t>
            </a:r>
            <a:endParaRPr sz="2400">
              <a:latin typeface="Arial"/>
              <a:cs typeface="Arial"/>
            </a:endParaRPr>
          </a:p>
          <a:p>
            <a:pPr marL="54356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95553"/>
            <a:ext cx="3914140" cy="985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2.5.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CẤU TRÚC LẬP</a:t>
            </a:r>
            <a:r>
              <a:rPr sz="2400" b="1" spc="-7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2.5.2. Vòng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lặp</a:t>
            </a:r>
            <a:r>
              <a:rPr sz="2400" b="1" spc="-8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1600200"/>
            <a:ext cx="7543800" cy="1562100"/>
          </a:xfrm>
          <a:prstGeom prst="rect">
            <a:avLst/>
          </a:prstGeom>
          <a:ln w="9525">
            <a:solidFill>
              <a:srgbClr val="9B2C1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(initExpr; &lt;điều kiện&gt;;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incrExpr)</a:t>
            </a:r>
            <a:endParaRPr sz="24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//Các lệnh được thực hiện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khi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lặp</a:t>
            </a:r>
            <a:endParaRPr sz="24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3242817"/>
            <a:ext cx="7308850" cy="183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Vòng lặp for </a:t>
            </a:r>
            <a:r>
              <a:rPr sz="2400" dirty="0">
                <a:latin typeface="Arial"/>
                <a:cs typeface="Arial"/>
              </a:rPr>
              <a:t>thiết </a:t>
            </a:r>
            <a:r>
              <a:rPr sz="2400" spc="-5" dirty="0">
                <a:latin typeface="Arial"/>
                <a:cs typeface="Arial"/>
              </a:rPr>
              <a:t>lập 1 biểu thức </a:t>
            </a:r>
            <a:r>
              <a:rPr sz="2400" dirty="0">
                <a:latin typeface="Arial"/>
                <a:cs typeface="Arial"/>
              </a:rPr>
              <a:t>khởi </a:t>
            </a:r>
            <a:r>
              <a:rPr sz="2400" spc="-5" dirty="0">
                <a:latin typeface="Arial"/>
                <a:cs typeface="Arial"/>
              </a:rPr>
              <a:t>đầu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20" dirty="0">
                <a:latin typeface="Arial"/>
                <a:cs typeface="Arial"/>
              </a:rPr>
              <a:t>initExpr,  </a:t>
            </a:r>
            <a:r>
              <a:rPr sz="2400" dirty="0">
                <a:latin typeface="Arial"/>
                <a:cs typeface="Arial"/>
              </a:rPr>
              <a:t>sau </a:t>
            </a:r>
            <a:r>
              <a:rPr sz="2400" spc="-5" dirty="0">
                <a:latin typeface="Arial"/>
                <a:cs typeface="Arial"/>
              </a:rPr>
              <a:t>đó </a:t>
            </a:r>
            <a:r>
              <a:rPr sz="2400" dirty="0">
                <a:latin typeface="Arial"/>
                <a:cs typeface="Arial"/>
              </a:rPr>
              <a:t>lặp 1 </a:t>
            </a:r>
            <a:r>
              <a:rPr sz="2400" spc="-5" dirty="0">
                <a:latin typeface="Arial"/>
                <a:cs typeface="Arial"/>
              </a:rPr>
              <a:t>đoạn </a:t>
            </a:r>
            <a:r>
              <a:rPr sz="2400" dirty="0">
                <a:latin typeface="Arial"/>
                <a:cs typeface="Arial"/>
              </a:rPr>
              <a:t>mã cho đến khi </a:t>
            </a:r>
            <a:r>
              <a:rPr sz="2400" spc="-5" dirty="0">
                <a:latin typeface="Arial"/>
                <a:cs typeface="Arial"/>
              </a:rPr>
              <a:t>biểu </a:t>
            </a:r>
            <a:r>
              <a:rPr sz="2400" dirty="0">
                <a:latin typeface="Arial"/>
                <a:cs typeface="Arial"/>
              </a:rPr>
              <a:t>thức &lt;điều  </a:t>
            </a:r>
            <a:r>
              <a:rPr sz="2400" spc="-5" dirty="0">
                <a:latin typeface="Arial"/>
                <a:cs typeface="Arial"/>
              </a:rPr>
              <a:t>kiện&gt; </a:t>
            </a:r>
            <a:r>
              <a:rPr sz="2400" dirty="0">
                <a:latin typeface="Arial"/>
                <a:cs typeface="Arial"/>
              </a:rPr>
              <a:t>được </a:t>
            </a:r>
            <a:r>
              <a:rPr sz="2400" spc="-5" dirty="0">
                <a:latin typeface="Arial"/>
                <a:cs typeface="Arial"/>
              </a:rPr>
              <a:t>đánh giá là đúng. Sau </a:t>
            </a:r>
            <a:r>
              <a:rPr sz="2400" dirty="0">
                <a:latin typeface="Arial"/>
                <a:cs typeface="Arial"/>
              </a:rPr>
              <a:t>khi kết thúc </a:t>
            </a:r>
            <a:r>
              <a:rPr sz="2400" spc="-5" dirty="0">
                <a:latin typeface="Arial"/>
                <a:cs typeface="Arial"/>
              </a:rPr>
              <a:t>mỗi  vòng lặp, biểu thức incrExpr được đánh giá  lại(thường là tăng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417321"/>
            <a:ext cx="545973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1. </a:t>
            </a:r>
            <a:r>
              <a:rPr sz="2800" spc="-10" dirty="0"/>
              <a:t>TỔNG </a:t>
            </a:r>
            <a:r>
              <a:rPr sz="2800" spc="-5" dirty="0"/>
              <a:t>QUAN VỀ</a:t>
            </a:r>
            <a:r>
              <a:rPr sz="2800" spc="15" dirty="0"/>
              <a:t> </a:t>
            </a:r>
            <a:r>
              <a:rPr sz="2800" spc="-50" dirty="0"/>
              <a:t>JAVASCRIPT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9200" y="1371600"/>
            <a:ext cx="6553200" cy="1472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155" lvl="1" indent="-592455">
              <a:lnSpc>
                <a:spcPct val="100000"/>
              </a:lnSpc>
              <a:buAutoNum type="arabicPeriod"/>
              <a:tabLst>
                <a:tab pos="605790" algn="l"/>
              </a:tabLst>
            </a:pPr>
            <a:r>
              <a:rPr sz="2800" dirty="0">
                <a:latin typeface="Arial"/>
                <a:cs typeface="Arial"/>
              </a:rPr>
              <a:t>Giới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thiệu</a:t>
            </a:r>
            <a:endParaRPr sz="2800">
              <a:latin typeface="Arial"/>
              <a:cs typeface="Arial"/>
            </a:endParaRPr>
          </a:p>
          <a:p>
            <a:pPr marL="605155" lvl="1" indent="-592455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605790" algn="l"/>
              </a:tabLst>
            </a:pPr>
            <a:r>
              <a:rPr sz="2800" spc="-5" dirty="0">
                <a:latin typeface="Arial"/>
                <a:cs typeface="Arial"/>
              </a:rPr>
              <a:t>Nhúng JavaScript </a:t>
            </a:r>
            <a:r>
              <a:rPr sz="2800" dirty="0">
                <a:latin typeface="Arial"/>
                <a:cs typeface="Arial"/>
              </a:rPr>
              <a:t>vào </a:t>
            </a:r>
            <a:r>
              <a:rPr sz="2800" spc="-5" dirty="0">
                <a:latin typeface="Arial"/>
                <a:cs typeface="Arial"/>
              </a:rPr>
              <a:t>File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HTML</a:t>
            </a:r>
            <a:endParaRPr sz="2800">
              <a:latin typeface="Arial"/>
              <a:cs typeface="Arial"/>
            </a:endParaRPr>
          </a:p>
          <a:p>
            <a:pPr marL="605155" lvl="1" indent="-592455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605790" algn="l"/>
              </a:tabLst>
            </a:pPr>
            <a:r>
              <a:rPr sz="2800" spc="-5" dirty="0">
                <a:latin typeface="Arial"/>
                <a:cs typeface="Arial"/>
              </a:rPr>
              <a:t>Các lệnh </a:t>
            </a:r>
            <a:r>
              <a:rPr sz="2800" dirty="0">
                <a:latin typeface="Arial"/>
                <a:cs typeface="Arial"/>
              </a:rPr>
              <a:t>cơ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bản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95553"/>
            <a:ext cx="7989570" cy="298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2.5.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CẤU TRÚC LẬP</a:t>
            </a:r>
            <a:r>
              <a:rPr sz="2400" b="1" spc="-7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2.5.2. Vòng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lặp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For</a:t>
            </a:r>
            <a:r>
              <a:rPr sz="2400" b="1" spc="-8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(tt)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310"/>
              </a:spcBef>
            </a:pP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Ví</a:t>
            </a:r>
            <a:r>
              <a:rPr sz="2400" spc="-9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(x=1; x&lt;=10 </a:t>
            </a:r>
            <a:r>
              <a:rPr sz="2400" dirty="0">
                <a:latin typeface="Arial"/>
                <a:cs typeface="Arial"/>
              </a:rPr>
              <a:t>; </a:t>
            </a:r>
            <a:r>
              <a:rPr sz="2400" spc="-5" dirty="0">
                <a:latin typeface="Arial"/>
                <a:cs typeface="Arial"/>
              </a:rPr>
              <a:t>x++)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y=x*25;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document.write("x </a:t>
            </a:r>
            <a:r>
              <a:rPr sz="2400" dirty="0">
                <a:latin typeface="Arial"/>
                <a:cs typeface="Arial"/>
              </a:rPr>
              <a:t>="+ x +";y= "+ y +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"&lt;BR&gt;");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5600" y="3886200"/>
            <a:ext cx="3581400" cy="2101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95553"/>
            <a:ext cx="3914140" cy="985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2.5.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CẤU TRÚC LẬP</a:t>
            </a:r>
            <a:r>
              <a:rPr sz="2400" b="1" spc="-7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2.5.3. Vòng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lặp</a:t>
            </a:r>
            <a:r>
              <a:rPr sz="2400" b="1" spc="-7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While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52600" y="1642998"/>
            <a:ext cx="6161405" cy="1562100"/>
          </a:xfrm>
          <a:prstGeom prst="rect">
            <a:avLst/>
          </a:prstGeom>
          <a:ln w="9525">
            <a:solidFill>
              <a:srgbClr val="9B2C1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latin typeface="Arial"/>
                <a:cs typeface="Arial"/>
              </a:rPr>
              <a:t>while (&lt;điều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kiện&gt;)</a:t>
            </a:r>
            <a:endParaRPr sz="24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001394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//Các câu lệnh thực hiện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khi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lặp</a:t>
            </a:r>
            <a:endParaRPr sz="24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3331209"/>
            <a:ext cx="740664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Vòng lặp </a:t>
            </a:r>
            <a:r>
              <a:rPr sz="2400" dirty="0">
                <a:latin typeface="Arial"/>
                <a:cs typeface="Arial"/>
              </a:rPr>
              <a:t>while </a:t>
            </a:r>
            <a:r>
              <a:rPr sz="2400" spc="-5" dirty="0">
                <a:latin typeface="Arial"/>
                <a:cs typeface="Arial"/>
              </a:rPr>
              <a:t>lặp khối lệnh </a:t>
            </a:r>
            <a:r>
              <a:rPr sz="2400" dirty="0">
                <a:latin typeface="Arial"/>
                <a:cs typeface="Arial"/>
              </a:rPr>
              <a:t>khi </a:t>
            </a:r>
            <a:r>
              <a:rPr sz="2400" spc="-5" dirty="0">
                <a:latin typeface="Arial"/>
                <a:cs typeface="Arial"/>
              </a:rPr>
              <a:t>nào &lt;điều kiện&gt; còn  được đánh giá là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đúng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95553"/>
            <a:ext cx="8141970" cy="3726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2.5.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CẤU TRÚC LẬP</a:t>
            </a:r>
            <a:r>
              <a:rPr sz="2400" b="1" spc="-7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  <a:p>
            <a:pPr marL="1079500" marR="4473575" indent="-855344">
              <a:lnSpc>
                <a:spcPct val="149300"/>
              </a:lnSpc>
              <a:spcBef>
                <a:spcPts val="500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2.5.3. Vòng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lặp</a:t>
            </a:r>
            <a:r>
              <a:rPr sz="2400" b="1" spc="-7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While(tt) 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Ví</a:t>
            </a:r>
            <a:r>
              <a:rPr sz="2400" b="1" spc="-9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10795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x=1;</a:t>
            </a:r>
            <a:endParaRPr sz="2400">
              <a:latin typeface="Arial"/>
              <a:cs typeface="Arial"/>
            </a:endParaRPr>
          </a:p>
          <a:p>
            <a:pPr marL="10795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while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(x&lt;=10){</a:t>
            </a:r>
            <a:endParaRPr sz="2400">
              <a:latin typeface="Arial"/>
              <a:cs typeface="Arial"/>
            </a:endParaRPr>
          </a:p>
          <a:p>
            <a:pPr marL="19939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y=x*25;</a:t>
            </a:r>
            <a:endParaRPr sz="2400">
              <a:latin typeface="Arial"/>
              <a:cs typeface="Arial"/>
            </a:endParaRPr>
          </a:p>
          <a:p>
            <a:pPr marL="19939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document.write("x="+x </a:t>
            </a:r>
            <a:r>
              <a:rPr sz="2400" dirty="0">
                <a:latin typeface="Arial"/>
                <a:cs typeface="Arial"/>
              </a:rPr>
              <a:t>+"; y = "+ y +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"&lt;BR&gt;");</a:t>
            </a:r>
            <a:endParaRPr sz="2400">
              <a:latin typeface="Arial"/>
              <a:cs typeface="Arial"/>
            </a:endParaRPr>
          </a:p>
          <a:p>
            <a:pPr marL="19939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x++;</a:t>
            </a:r>
            <a:endParaRPr sz="2400">
              <a:latin typeface="Arial"/>
              <a:cs typeface="Arial"/>
            </a:endParaRPr>
          </a:p>
          <a:p>
            <a:pPr marL="10795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8400" y="4114736"/>
            <a:ext cx="3810000" cy="2236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95553"/>
            <a:ext cx="8225155" cy="548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2.5.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CẤU TRÚC LẬP</a:t>
            </a:r>
            <a:r>
              <a:rPr sz="2400" b="1" spc="-7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2.5.4. Lệnh</a:t>
            </a:r>
            <a:r>
              <a:rPr sz="2400" b="1" spc="-7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Break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  <a:tabLst>
                <a:tab pos="2298700" algn="l"/>
              </a:tabLst>
            </a:pP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Cú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 pháp:	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break;</a:t>
            </a:r>
            <a:endParaRPr sz="2400">
              <a:latin typeface="Arial"/>
              <a:cs typeface="Arial"/>
            </a:endParaRPr>
          </a:p>
          <a:p>
            <a:pPr marL="317500" marR="19050" algn="just">
              <a:lnSpc>
                <a:spcPct val="100000"/>
              </a:lnSpc>
              <a:spcBef>
                <a:spcPts val="850"/>
              </a:spcBef>
            </a:pPr>
            <a:r>
              <a:rPr sz="2400" spc="-5" dirty="0">
                <a:latin typeface="Arial"/>
                <a:cs typeface="Arial"/>
              </a:rPr>
              <a:t>Dùng </a:t>
            </a:r>
            <a:r>
              <a:rPr sz="2400" dirty="0">
                <a:latin typeface="Arial"/>
                <a:cs typeface="Arial"/>
              </a:rPr>
              <a:t>để kết thúc </a:t>
            </a:r>
            <a:r>
              <a:rPr sz="2400" spc="-5" dirty="0">
                <a:latin typeface="Arial"/>
                <a:cs typeface="Arial"/>
              </a:rPr>
              <a:t>việc thực hiện của vòng lặp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hay  while. Chương </a:t>
            </a:r>
            <a:r>
              <a:rPr sz="2400" dirty="0">
                <a:latin typeface="Arial"/>
                <a:cs typeface="Arial"/>
              </a:rPr>
              <a:t>trình </a:t>
            </a:r>
            <a:r>
              <a:rPr sz="2400" spc="-5" dirty="0">
                <a:latin typeface="Arial"/>
                <a:cs typeface="Arial"/>
              </a:rPr>
              <a:t>được tiếp </a:t>
            </a:r>
            <a:r>
              <a:rPr sz="2400" dirty="0">
                <a:latin typeface="Arial"/>
                <a:cs typeface="Arial"/>
              </a:rPr>
              <a:t>tục </a:t>
            </a:r>
            <a:r>
              <a:rPr sz="2400" spc="-5" dirty="0">
                <a:latin typeface="Arial"/>
                <a:cs typeface="Arial"/>
              </a:rPr>
              <a:t>thực hiện tại câu lệnh  ngay sau chỗ </a:t>
            </a:r>
            <a:r>
              <a:rPr sz="2400" dirty="0">
                <a:latin typeface="Arial"/>
                <a:cs typeface="Arial"/>
              </a:rPr>
              <a:t>kết thúc </a:t>
            </a:r>
            <a:r>
              <a:rPr sz="2400" spc="-5" dirty="0">
                <a:latin typeface="Arial"/>
                <a:cs typeface="Arial"/>
              </a:rPr>
              <a:t>của vòng lặp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560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Ví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dụ: </a:t>
            </a:r>
            <a:r>
              <a:rPr sz="2400" spc="-5" dirty="0">
                <a:latin typeface="Arial"/>
                <a:cs typeface="Arial"/>
              </a:rPr>
              <a:t>Nếu giá </a:t>
            </a:r>
            <a:r>
              <a:rPr sz="2400" dirty="0">
                <a:latin typeface="Arial"/>
                <a:cs typeface="Arial"/>
              </a:rPr>
              <a:t>trị x đưa </a:t>
            </a:r>
            <a:r>
              <a:rPr sz="2400" spc="-5" dirty="0">
                <a:latin typeface="Arial"/>
                <a:cs typeface="Arial"/>
              </a:rPr>
              <a:t>vào </a:t>
            </a:r>
            <a:r>
              <a:rPr sz="2400" dirty="0">
                <a:latin typeface="Arial"/>
                <a:cs typeface="Arial"/>
              </a:rPr>
              <a:t>vòng </a:t>
            </a:r>
            <a:r>
              <a:rPr sz="2400" spc="-5" dirty="0">
                <a:latin typeface="Arial"/>
                <a:cs typeface="Arial"/>
              </a:rPr>
              <a:t>lặp </a:t>
            </a:r>
            <a:r>
              <a:rPr sz="2400" dirty="0">
                <a:latin typeface="Arial"/>
                <a:cs typeface="Arial"/>
              </a:rPr>
              <a:t>nhỏ hơn </a:t>
            </a:r>
            <a:r>
              <a:rPr sz="2400" spc="-5" dirty="0">
                <a:latin typeface="Arial"/>
                <a:cs typeface="Arial"/>
              </a:rPr>
              <a:t>50, vòng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lặp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sẽ kết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thúc.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while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(x&lt;100){</a:t>
            </a:r>
            <a:endParaRPr sz="2400">
              <a:latin typeface="Arial"/>
              <a:cs typeface="Arial"/>
            </a:endParaRPr>
          </a:p>
          <a:p>
            <a:pPr marL="1155700" marR="502031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if (x&lt;50)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break;  x++;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/>
              <a:t>2.5. </a:t>
            </a:r>
            <a:r>
              <a:rPr spc="-5" dirty="0"/>
              <a:t>CẤU TRÚC LẬP</a:t>
            </a:r>
            <a:r>
              <a:rPr spc="-75" dirty="0"/>
              <a:t> </a:t>
            </a:r>
            <a:r>
              <a:rPr spc="-5" dirty="0"/>
              <a:t>TRÌNH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88340" y="1105153"/>
            <a:ext cx="7921625" cy="534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2.5.5. Lệnh</a:t>
            </a:r>
            <a:r>
              <a:rPr sz="2400" b="1" spc="-5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Continue</a:t>
            </a:r>
            <a:endParaRPr sz="2400">
              <a:latin typeface="Arial"/>
              <a:cs typeface="Arial"/>
            </a:endParaRPr>
          </a:p>
          <a:p>
            <a:pPr marL="410845">
              <a:lnSpc>
                <a:spcPct val="100000"/>
              </a:lnSpc>
              <a:spcBef>
                <a:spcPts val="1320"/>
              </a:spcBef>
              <a:tabLst>
                <a:tab pos="2240280" algn="l"/>
              </a:tabLst>
            </a:pP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Cú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 pháp:	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continue;</a:t>
            </a:r>
            <a:endParaRPr sz="24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850"/>
              </a:spcBef>
            </a:pPr>
            <a:r>
              <a:rPr sz="2400" dirty="0">
                <a:latin typeface="Arial"/>
                <a:cs typeface="Arial"/>
              </a:rPr>
              <a:t>Đối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vòng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lặp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while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lệnh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continue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điều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khiển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quay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lại</a:t>
            </a:r>
            <a:endParaRPr sz="2400">
              <a:latin typeface="Arial"/>
              <a:cs typeface="Arial"/>
            </a:endParaRPr>
          </a:p>
          <a:p>
            <a:pPr marL="88900" marR="5080">
              <a:lnSpc>
                <a:spcPct val="100000"/>
              </a:lnSpc>
              <a:tabLst>
                <a:tab pos="1006475" algn="l"/>
                <a:tab pos="1992630" algn="l"/>
                <a:tab pos="2573020" algn="l"/>
                <a:tab pos="3089910" algn="l"/>
                <a:tab pos="3829050" algn="l"/>
                <a:tab pos="5146040" algn="l"/>
                <a:tab pos="5885815" algn="l"/>
                <a:tab pos="6777355" algn="l"/>
                <a:tab pos="7603490" algn="l"/>
              </a:tabLst>
            </a:pPr>
            <a:r>
              <a:rPr sz="2400" spc="-5" dirty="0">
                <a:latin typeface="Arial"/>
                <a:cs typeface="Arial"/>
              </a:rPr>
              <a:t>&lt;đi</a:t>
            </a:r>
            <a:r>
              <a:rPr sz="2400" dirty="0">
                <a:latin typeface="Arial"/>
                <a:cs typeface="Arial"/>
              </a:rPr>
              <a:t>ề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ki</a:t>
            </a:r>
            <a:r>
              <a:rPr sz="2400" dirty="0">
                <a:latin typeface="Arial"/>
                <a:cs typeface="Arial"/>
              </a:rPr>
              <a:t>ện&gt;;	với	for	</a:t>
            </a:r>
            <a:r>
              <a:rPr sz="2400" spc="-5" dirty="0">
                <a:latin typeface="Arial"/>
                <a:cs typeface="Arial"/>
              </a:rPr>
              <a:t>lệnh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cont</a:t>
            </a:r>
            <a:r>
              <a:rPr sz="2400" spc="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ue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điều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kh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ển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ay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lại  incrExpr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80"/>
              </a:spcBef>
              <a:tabLst>
                <a:tab pos="1315720" algn="l"/>
              </a:tabLst>
            </a:pP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Ví dụ:	</a:t>
            </a:r>
            <a:r>
              <a:rPr sz="2000" spc="-5" dirty="0">
                <a:latin typeface="Arial"/>
                <a:cs typeface="Arial"/>
              </a:rPr>
              <a:t>Đoạn </a:t>
            </a:r>
            <a:r>
              <a:rPr sz="2000" dirty="0">
                <a:latin typeface="Arial"/>
                <a:cs typeface="Arial"/>
              </a:rPr>
              <a:t>mã sau </a:t>
            </a:r>
            <a:r>
              <a:rPr sz="2000" spc="-5" dirty="0">
                <a:latin typeface="Arial"/>
                <a:cs typeface="Arial"/>
              </a:rPr>
              <a:t>tăng 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từ </a:t>
            </a:r>
            <a:r>
              <a:rPr sz="2000" dirty="0">
                <a:latin typeface="Arial"/>
                <a:cs typeface="Arial"/>
              </a:rPr>
              <a:t>0 lên 5, </a:t>
            </a:r>
            <a:r>
              <a:rPr sz="2000" spc="-5" dirty="0">
                <a:latin typeface="Arial"/>
                <a:cs typeface="Arial"/>
              </a:rPr>
              <a:t>nhảy </a:t>
            </a:r>
            <a:r>
              <a:rPr sz="2000" dirty="0">
                <a:latin typeface="Arial"/>
                <a:cs typeface="Arial"/>
              </a:rPr>
              <a:t>lên 8 </a:t>
            </a:r>
            <a:r>
              <a:rPr sz="2000" spc="-5" dirty="0">
                <a:latin typeface="Arial"/>
                <a:cs typeface="Arial"/>
              </a:rPr>
              <a:t>và tiếp </a:t>
            </a:r>
            <a:r>
              <a:rPr sz="2000" dirty="0">
                <a:latin typeface="Arial"/>
                <a:cs typeface="Arial"/>
              </a:rPr>
              <a:t>tục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tăng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lên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x=0;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while (x&lt;=10)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384300" marR="139446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latin typeface="Arial"/>
                <a:cs typeface="Arial"/>
              </a:rPr>
              <a:t>document.write(“Giá trị của x </a:t>
            </a:r>
            <a:r>
              <a:rPr sz="2000" spc="-5" dirty="0">
                <a:latin typeface="Arial"/>
                <a:cs typeface="Arial"/>
              </a:rPr>
              <a:t>là:”+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x+”&lt;BR&gt;”);  </a:t>
            </a:r>
            <a:r>
              <a:rPr sz="2000" spc="-5" dirty="0">
                <a:latin typeface="Arial"/>
                <a:cs typeface="Arial"/>
              </a:rPr>
              <a:t>if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(x=5){</a:t>
            </a:r>
            <a:endParaRPr sz="2000">
              <a:latin typeface="Arial"/>
              <a:cs typeface="Arial"/>
            </a:endParaRPr>
          </a:p>
          <a:p>
            <a:pPr marL="2299335">
              <a:lnSpc>
                <a:spcPts val="2010"/>
              </a:lnSpc>
            </a:pPr>
            <a:r>
              <a:rPr sz="2000" dirty="0">
                <a:latin typeface="Arial"/>
                <a:cs typeface="Arial"/>
              </a:rPr>
              <a:t>x=8;</a:t>
            </a:r>
            <a:endParaRPr sz="2000">
              <a:latin typeface="Arial"/>
              <a:cs typeface="Arial"/>
            </a:endParaRPr>
          </a:p>
          <a:p>
            <a:pPr marL="2299335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continue;</a:t>
            </a:r>
            <a:endParaRPr sz="2000">
              <a:latin typeface="Arial"/>
              <a:cs typeface="Arial"/>
            </a:endParaRPr>
          </a:p>
          <a:p>
            <a:pPr marL="1384300" marR="603250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latin typeface="Arial"/>
                <a:cs typeface="Arial"/>
              </a:rPr>
              <a:t>}  x+</a:t>
            </a:r>
            <a:r>
              <a:rPr sz="2000" spc="5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13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3689" y="495553"/>
            <a:ext cx="303085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89430" algn="l"/>
              </a:tabLst>
            </a:pPr>
            <a:r>
              <a:rPr spc="-5" dirty="0"/>
              <a:t>2.6.</a:t>
            </a:r>
            <a:r>
              <a:rPr dirty="0"/>
              <a:t> </a:t>
            </a:r>
            <a:r>
              <a:rPr spc="-5" dirty="0"/>
              <a:t>MẢNG	</a:t>
            </a:r>
            <a:r>
              <a:rPr dirty="0"/>
              <a:t>-</a:t>
            </a:r>
            <a:r>
              <a:rPr spc="-190" dirty="0"/>
              <a:t> </a:t>
            </a:r>
            <a:r>
              <a:rPr spc="-50" dirty="0"/>
              <a:t>ARRAY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7244" y="1136269"/>
            <a:ext cx="7862570" cy="432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53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JavaScript không hỗ </a:t>
            </a:r>
            <a:r>
              <a:rPr sz="2400" dirty="0">
                <a:latin typeface="Arial"/>
                <a:cs typeface="Arial"/>
              </a:rPr>
              <a:t>trợ </a:t>
            </a:r>
            <a:r>
              <a:rPr sz="2400" spc="-5" dirty="0">
                <a:latin typeface="Arial"/>
                <a:cs typeface="Arial"/>
              </a:rPr>
              <a:t>cấu </a:t>
            </a:r>
            <a:r>
              <a:rPr sz="2400" dirty="0">
                <a:latin typeface="Arial"/>
                <a:cs typeface="Arial"/>
              </a:rPr>
              <a:t>trúc </a:t>
            </a:r>
            <a:r>
              <a:rPr sz="2400" spc="-5" dirty="0">
                <a:latin typeface="Arial"/>
                <a:cs typeface="Arial"/>
              </a:rPr>
              <a:t>dữ liệu mảng </a:t>
            </a:r>
            <a:r>
              <a:rPr sz="2400" dirty="0">
                <a:latin typeface="Arial"/>
                <a:cs typeface="Arial"/>
              </a:rPr>
              <a:t>nhưng  tạo ra </a:t>
            </a:r>
            <a:r>
              <a:rPr sz="2400" spc="-5" dirty="0">
                <a:latin typeface="Arial"/>
                <a:cs typeface="Arial"/>
              </a:rPr>
              <a:t>phương </a:t>
            </a:r>
            <a:r>
              <a:rPr sz="2400" dirty="0">
                <a:latin typeface="Arial"/>
                <a:cs typeface="Arial"/>
              </a:rPr>
              <a:t>thức cho phép tự tạo ra các </a:t>
            </a:r>
            <a:r>
              <a:rPr sz="2400" spc="-5" dirty="0">
                <a:latin typeface="Arial"/>
                <a:cs typeface="Arial"/>
              </a:rPr>
              <a:t>hàm </a:t>
            </a:r>
            <a:r>
              <a:rPr sz="2400" dirty="0">
                <a:latin typeface="Arial"/>
                <a:cs typeface="Arial"/>
              </a:rPr>
              <a:t>khởi tạo  </a:t>
            </a:r>
            <a:r>
              <a:rPr sz="2400" spc="-5" dirty="0">
                <a:latin typeface="Arial"/>
                <a:cs typeface="Arial"/>
              </a:rPr>
              <a:t>mảng:</a:t>
            </a:r>
            <a:endParaRPr sz="2400">
              <a:latin typeface="Arial"/>
              <a:cs typeface="Arial"/>
            </a:endParaRPr>
          </a:p>
          <a:p>
            <a:pPr marL="850265">
              <a:lnSpc>
                <a:spcPts val="2735"/>
              </a:lnSpc>
              <a:spcBef>
                <a:spcPts val="965"/>
              </a:spcBef>
            </a:pPr>
            <a:r>
              <a:rPr sz="2400" spc="-5" dirty="0">
                <a:latin typeface="Arial"/>
                <a:cs typeface="Arial"/>
              </a:rPr>
              <a:t>function taomang(n)</a:t>
            </a:r>
            <a:r>
              <a:rPr sz="2400" dirty="0">
                <a:latin typeface="Arial"/>
                <a:cs typeface="Arial"/>
              </a:rPr>
              <a:t> {</a:t>
            </a:r>
            <a:endParaRPr sz="2400">
              <a:latin typeface="Arial"/>
              <a:cs typeface="Arial"/>
            </a:endParaRPr>
          </a:p>
          <a:p>
            <a:pPr marL="1765300">
              <a:lnSpc>
                <a:spcPts val="2590"/>
              </a:lnSpc>
            </a:pPr>
            <a:r>
              <a:rPr sz="2400" spc="-5" dirty="0">
                <a:latin typeface="Arial"/>
                <a:cs typeface="Arial"/>
              </a:rPr>
              <a:t>this.length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n;</a:t>
            </a:r>
            <a:endParaRPr sz="2400">
              <a:latin typeface="Arial"/>
              <a:cs typeface="Arial"/>
            </a:endParaRPr>
          </a:p>
          <a:p>
            <a:pPr marL="1765300">
              <a:lnSpc>
                <a:spcPts val="2595"/>
              </a:lnSpc>
            </a:pPr>
            <a:r>
              <a:rPr sz="2400" dirty="0">
                <a:latin typeface="Arial"/>
                <a:cs typeface="Arial"/>
              </a:rPr>
              <a:t>for (var </a:t>
            </a:r>
            <a:r>
              <a:rPr sz="2400" spc="-5" dirty="0">
                <a:latin typeface="Arial"/>
                <a:cs typeface="Arial"/>
              </a:rPr>
              <a:t>i=1; i&lt;=n;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i++){</a:t>
            </a:r>
            <a:endParaRPr sz="2400">
              <a:latin typeface="Arial"/>
              <a:cs typeface="Arial"/>
            </a:endParaRPr>
          </a:p>
          <a:p>
            <a:pPr marR="1434465" algn="ctr">
              <a:lnSpc>
                <a:spcPts val="2595"/>
              </a:lnSpc>
            </a:pPr>
            <a:r>
              <a:rPr sz="2400" dirty="0">
                <a:latin typeface="Arial"/>
                <a:cs typeface="Arial"/>
              </a:rPr>
              <a:t>this[i]=0</a:t>
            </a:r>
            <a:endParaRPr sz="2400">
              <a:latin typeface="Arial"/>
              <a:cs typeface="Arial"/>
            </a:endParaRPr>
          </a:p>
          <a:p>
            <a:pPr marL="17653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7653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return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this;</a:t>
            </a:r>
            <a:endParaRPr sz="2400">
              <a:latin typeface="Arial"/>
              <a:cs typeface="Arial"/>
            </a:endParaRPr>
          </a:p>
          <a:p>
            <a:pPr marL="850265">
              <a:lnSpc>
                <a:spcPts val="2735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Tạo ra 1 mảng với kích thước xác định trước (n) </a:t>
            </a:r>
            <a:r>
              <a:rPr sz="2000" spc="-5" dirty="0">
                <a:latin typeface="Arial"/>
                <a:cs typeface="Arial"/>
              </a:rPr>
              <a:t>và </a:t>
            </a:r>
            <a:r>
              <a:rPr sz="2000" dirty="0">
                <a:latin typeface="Arial"/>
                <a:cs typeface="Arial"/>
              </a:rPr>
              <a:t>điền các giá trị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6750" y="495553"/>
            <a:ext cx="3605529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89430" algn="l"/>
              </a:tabLst>
            </a:pPr>
            <a:r>
              <a:rPr spc="-5" dirty="0"/>
              <a:t>2.6.</a:t>
            </a:r>
            <a:r>
              <a:rPr dirty="0"/>
              <a:t> </a:t>
            </a:r>
            <a:r>
              <a:rPr spc="-5" dirty="0"/>
              <a:t>MẢNG	</a:t>
            </a:r>
            <a:r>
              <a:rPr dirty="0"/>
              <a:t>-</a:t>
            </a:r>
            <a:r>
              <a:rPr spc="-175" dirty="0"/>
              <a:t> </a:t>
            </a:r>
            <a:r>
              <a:rPr spc="-30" dirty="0"/>
              <a:t>ARRAY(TT)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340" y="1082294"/>
            <a:ext cx="3757295" cy="514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Ví dụ: </a:t>
            </a:r>
            <a:r>
              <a:rPr sz="2400" spc="-5" dirty="0">
                <a:latin typeface="Arial"/>
                <a:cs typeface="Arial"/>
              </a:rPr>
              <a:t>Tạo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630"/>
              </a:spcBef>
            </a:pPr>
            <a:r>
              <a:rPr sz="2000" spc="5" dirty="0">
                <a:latin typeface="Arial"/>
                <a:cs typeface="Arial"/>
              </a:rPr>
              <a:t>&lt;HTML&gt;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&lt;Head&gt;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latin typeface="Arial"/>
                <a:cs typeface="Arial"/>
              </a:rPr>
              <a:t>&lt;Script Language=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"JavaScript"&gt;  function taomang(n)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010"/>
              </a:lnSpc>
            </a:pPr>
            <a:r>
              <a:rPr sz="2000" dirty="0">
                <a:latin typeface="Arial"/>
                <a:cs typeface="Arial"/>
              </a:rPr>
              <a:t>this.length =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for (var i=1; i&lt;=n;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i++){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this[i]=0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return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a = new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taomang(10);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latin typeface="Arial"/>
                <a:cs typeface="Arial"/>
              </a:rPr>
              <a:t>a[1] </a:t>
            </a:r>
            <a:r>
              <a:rPr sz="2000" dirty="0">
                <a:latin typeface="Arial"/>
                <a:cs typeface="Arial"/>
              </a:rPr>
              <a:t>= "Nghệ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An";</a:t>
            </a:r>
            <a:endParaRPr sz="2000">
              <a:latin typeface="Arial"/>
              <a:cs typeface="Arial"/>
            </a:endParaRPr>
          </a:p>
          <a:p>
            <a:pPr marL="12700" marR="233045">
              <a:lnSpc>
                <a:spcPts val="2160"/>
              </a:lnSpc>
              <a:spcBef>
                <a:spcPts val="150"/>
              </a:spcBef>
            </a:pPr>
            <a:r>
              <a:rPr sz="2000" spc="-5" dirty="0">
                <a:latin typeface="Arial"/>
                <a:cs typeface="Arial"/>
              </a:rPr>
              <a:t>a[2] </a:t>
            </a:r>
            <a:r>
              <a:rPr sz="2000" dirty="0">
                <a:latin typeface="Arial"/>
                <a:cs typeface="Arial"/>
              </a:rPr>
              <a:t>= "Hà Nội";  document.write(a[1] +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"&lt;BR&gt;");  document.write(a[2] +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"&lt;BR&gt;");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010"/>
              </a:lnSpc>
            </a:pPr>
            <a:r>
              <a:rPr sz="2000" dirty="0">
                <a:latin typeface="Arial"/>
                <a:cs typeface="Arial"/>
              </a:rPr>
              <a:t>&lt;/Script&gt;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&lt;Body&gt;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&lt;/Body&gt;&lt;/HTML&gt;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5400" y="2438400"/>
            <a:ext cx="3810000" cy="209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426" y="495553"/>
            <a:ext cx="7989570" cy="571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2.7.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HÀM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-</a:t>
            </a:r>
            <a:r>
              <a:rPr sz="2400" b="1" spc="-3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311785">
              <a:lnSpc>
                <a:spcPct val="100000"/>
              </a:lnSpc>
              <a:spcBef>
                <a:spcPts val="2055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2.6.1.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Giới</a:t>
            </a:r>
            <a:r>
              <a:rPr sz="2400" b="1" spc="-9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thiệu</a:t>
            </a:r>
            <a:endParaRPr sz="2400">
              <a:latin typeface="Arial"/>
              <a:cs typeface="Arial"/>
            </a:endParaRPr>
          </a:p>
          <a:p>
            <a:pPr marL="654685" marR="508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655320" algn="l"/>
              </a:tabLst>
            </a:pPr>
            <a:r>
              <a:rPr sz="2400" spc="-2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lập </a:t>
            </a:r>
            <a:r>
              <a:rPr sz="2400" dirty="0">
                <a:latin typeface="Arial"/>
                <a:cs typeface="Arial"/>
              </a:rPr>
              <a:t>trình </a:t>
            </a:r>
            <a:r>
              <a:rPr sz="2400" spc="-5" dirty="0">
                <a:latin typeface="Arial"/>
                <a:cs typeface="Arial"/>
              </a:rPr>
              <a:t>sử dụng hàm </a:t>
            </a:r>
            <a:r>
              <a:rPr sz="2400" dirty="0">
                <a:latin typeface="Arial"/>
                <a:cs typeface="Arial"/>
              </a:rPr>
              <a:t>là để </a:t>
            </a:r>
            <a:r>
              <a:rPr sz="2400" spc="-5" dirty="0">
                <a:latin typeface="Arial"/>
                <a:cs typeface="Arial"/>
              </a:rPr>
              <a:t>thực hiện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10" dirty="0">
                <a:latin typeface="Arial"/>
                <a:cs typeface="Arial"/>
              </a:rPr>
              <a:t>đoạn  </a:t>
            </a:r>
            <a:r>
              <a:rPr sz="2400" dirty="0">
                <a:latin typeface="Arial"/>
                <a:cs typeface="Arial"/>
              </a:rPr>
              <a:t>chương </a:t>
            </a:r>
            <a:r>
              <a:rPr sz="2400" spc="-5" dirty="0">
                <a:latin typeface="Arial"/>
                <a:cs typeface="Arial"/>
              </a:rPr>
              <a:t>trình </a:t>
            </a:r>
            <a:r>
              <a:rPr sz="2400" dirty="0">
                <a:latin typeface="Arial"/>
                <a:cs typeface="Arial"/>
              </a:rPr>
              <a:t>nào </a:t>
            </a:r>
            <a:r>
              <a:rPr sz="2400" spc="-5" dirty="0">
                <a:latin typeface="Arial"/>
                <a:cs typeface="Arial"/>
              </a:rPr>
              <a:t>đó. Và </a:t>
            </a:r>
            <a:r>
              <a:rPr sz="2400" dirty="0">
                <a:latin typeface="Arial"/>
                <a:cs typeface="Arial"/>
              </a:rPr>
              <a:t>rong Javascript </a:t>
            </a:r>
            <a:r>
              <a:rPr sz="2400" spc="-10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hàm  được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dirty="0">
                <a:latin typeface="Arial"/>
                <a:cs typeface="Arial"/>
              </a:rPr>
              <a:t>dựng sẵn để </a:t>
            </a:r>
            <a:r>
              <a:rPr sz="2400" spc="-5" dirty="0">
                <a:latin typeface="Arial"/>
                <a:cs typeface="Arial"/>
              </a:rPr>
              <a:t>giúp thực hiện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chức </a:t>
            </a:r>
            <a:r>
              <a:rPr sz="2400" dirty="0">
                <a:latin typeface="Arial"/>
                <a:cs typeface="Arial"/>
              </a:rPr>
              <a:t>năng  </a:t>
            </a:r>
            <a:r>
              <a:rPr sz="2400" spc="-5" dirty="0">
                <a:latin typeface="Arial"/>
                <a:cs typeface="Arial"/>
              </a:rPr>
              <a:t>nào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đó.</a:t>
            </a:r>
            <a:endParaRPr sz="2400">
              <a:latin typeface="Arial"/>
              <a:cs typeface="Arial"/>
            </a:endParaRPr>
          </a:p>
          <a:p>
            <a:pPr marL="654685" marR="508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655320" algn="l"/>
              </a:tabLst>
            </a:pPr>
            <a:r>
              <a:rPr sz="2400" spc="-5" dirty="0">
                <a:latin typeface="Arial"/>
                <a:cs typeface="Arial"/>
              </a:rPr>
              <a:t>Hàm có </a:t>
            </a:r>
            <a:r>
              <a:rPr sz="2400" dirty="0">
                <a:latin typeface="Arial"/>
                <a:cs typeface="Arial"/>
              </a:rPr>
              <a:t>thể </a:t>
            </a:r>
            <a:r>
              <a:rPr sz="2400" spc="-5" dirty="0">
                <a:latin typeface="Arial"/>
                <a:cs typeface="Arial"/>
              </a:rPr>
              <a:t>có 1 hay nhiều </a:t>
            </a:r>
            <a:r>
              <a:rPr sz="2400" dirty="0">
                <a:latin typeface="Arial"/>
                <a:cs typeface="Arial"/>
              </a:rPr>
              <a:t>tham </a:t>
            </a:r>
            <a:r>
              <a:rPr sz="2400" spc="-5" dirty="0">
                <a:latin typeface="Arial"/>
                <a:cs typeface="Arial"/>
              </a:rPr>
              <a:t>số truyền vào và 1  giá </a:t>
            </a:r>
            <a:r>
              <a:rPr sz="2400" dirty="0">
                <a:latin typeface="Arial"/>
                <a:cs typeface="Arial"/>
              </a:rPr>
              <a:t>trị trả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về.</a:t>
            </a:r>
            <a:endParaRPr sz="2400">
              <a:latin typeface="Arial"/>
              <a:cs typeface="Arial"/>
            </a:endParaRPr>
          </a:p>
          <a:p>
            <a:pPr marL="387985">
              <a:lnSpc>
                <a:spcPct val="100000"/>
              </a:lnSpc>
              <a:spcBef>
                <a:spcPts val="1939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2.6.2.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Định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nghĩa</a:t>
            </a:r>
            <a:r>
              <a:rPr sz="2400" b="1" spc="-9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hàm</a:t>
            </a:r>
            <a:endParaRPr sz="2400">
              <a:latin typeface="Arial"/>
              <a:cs typeface="Arial"/>
            </a:endParaRPr>
          </a:p>
          <a:p>
            <a:pPr marL="387985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Cú</a:t>
            </a:r>
            <a:r>
              <a:rPr sz="2400" b="1" spc="-9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pháp:</a:t>
            </a:r>
            <a:endParaRPr sz="2400">
              <a:latin typeface="Arial"/>
              <a:cs typeface="Arial"/>
            </a:endParaRPr>
          </a:p>
          <a:p>
            <a:pPr marL="38798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function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fnName([param1],[param2],...,[paramN]){</a:t>
            </a:r>
            <a:endParaRPr sz="2400">
              <a:latin typeface="Arial"/>
              <a:cs typeface="Arial"/>
            </a:endParaRPr>
          </a:p>
          <a:p>
            <a:pPr marL="38798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//function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38798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5" dirty="0"/>
              <a:t>2.7. </a:t>
            </a:r>
            <a:r>
              <a:rPr spc="-10" dirty="0"/>
              <a:t>HÀM </a:t>
            </a:r>
            <a:r>
              <a:rPr dirty="0"/>
              <a:t>-</a:t>
            </a:r>
            <a:r>
              <a:rPr spc="-3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1044" y="1059179"/>
            <a:ext cx="5727065" cy="525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Ví</a:t>
            </a:r>
            <a:r>
              <a:rPr sz="2400" b="1" spc="-9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&lt;HTML&gt; &lt;Head&gt;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&lt;Title&gt;Function&lt;/Title&gt;</a:t>
            </a:r>
            <a:endParaRPr sz="2000">
              <a:latin typeface="Arial"/>
              <a:cs typeface="Arial"/>
            </a:endParaRPr>
          </a:p>
          <a:p>
            <a:pPr marL="12700" marR="2040889" algn="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&lt;Script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Language="JavaScript"&gt;  function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testQuestion(question){  var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answer=eval(question);</a:t>
            </a:r>
            <a:endParaRPr sz="200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var output="What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" + question +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"?";</a:t>
            </a:r>
            <a:endParaRPr sz="200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var </a:t>
            </a:r>
            <a:r>
              <a:rPr sz="2000" dirty="0">
                <a:latin typeface="Arial"/>
                <a:cs typeface="Arial"/>
              </a:rPr>
              <a:t>correct="&lt;IMG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SRC='vui.gif'&gt;";</a:t>
            </a:r>
            <a:endParaRPr sz="2000">
              <a:latin typeface="Arial"/>
              <a:cs typeface="Arial"/>
            </a:endParaRPr>
          </a:p>
          <a:p>
            <a:pPr marL="548640" marR="84010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var </a:t>
            </a:r>
            <a:r>
              <a:rPr sz="2000" spc="-5" dirty="0">
                <a:latin typeface="Arial"/>
                <a:cs typeface="Arial"/>
              </a:rPr>
              <a:t>incorrect="&lt;IMG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SRC='buon.gif'&gt;";  var</a:t>
            </a:r>
            <a:r>
              <a:rPr sz="2000" spc="-5" dirty="0">
                <a:latin typeface="Arial"/>
                <a:cs typeface="Arial"/>
              </a:rPr>
              <a:t> response=prompt(output,"0");</a:t>
            </a:r>
            <a:endParaRPr sz="200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return(response ==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answer)?correct:incorrect;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&lt;/Script&gt;&lt;/Head&gt;&lt;Body&gt;</a:t>
            </a:r>
            <a:endParaRPr sz="2000">
              <a:latin typeface="Arial"/>
              <a:cs typeface="Arial"/>
            </a:endParaRPr>
          </a:p>
          <a:p>
            <a:pPr marL="12700" marR="181737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&lt;Script Language="JavaScript"&gt;  var </a:t>
            </a:r>
            <a:r>
              <a:rPr sz="2000" spc="-5" dirty="0">
                <a:latin typeface="Arial"/>
                <a:cs typeface="Arial"/>
              </a:rPr>
              <a:t>result=testQuestion("10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10");  </a:t>
            </a:r>
            <a:r>
              <a:rPr sz="2000" spc="-5" dirty="0">
                <a:latin typeface="Arial"/>
                <a:cs typeface="Arial"/>
              </a:rPr>
              <a:t>document.write(result);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&lt;/Script&gt;&lt;/Body&gt;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29200" y="4932426"/>
            <a:ext cx="3810000" cy="1401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ct val="100000"/>
              </a:lnSpc>
            </a:pPr>
            <a:r>
              <a:rPr spc="-5" dirty="0"/>
              <a:t>2.7. </a:t>
            </a:r>
            <a:r>
              <a:rPr spc="-10" dirty="0"/>
              <a:t>HÀM </a:t>
            </a:r>
            <a:r>
              <a:rPr dirty="0"/>
              <a:t>-</a:t>
            </a:r>
            <a:r>
              <a:rPr spc="-3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1044" y="1105153"/>
            <a:ext cx="5954395" cy="403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2.7.3. Các hàm có</a:t>
            </a:r>
            <a:r>
              <a:rPr sz="2400" b="1" spc="-5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sẳn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Hàm </a:t>
            </a: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eval: </a:t>
            </a:r>
            <a:r>
              <a:rPr sz="2000" dirty="0">
                <a:latin typeface="Arial"/>
                <a:cs typeface="Arial"/>
              </a:rPr>
              <a:t>Chuyển đổi giá trị chuỗi thành giá trị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Cú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pháp:</a:t>
            </a:r>
            <a:endParaRPr sz="2000">
              <a:latin typeface="Arial"/>
              <a:cs typeface="Arial"/>
            </a:endParaRPr>
          </a:p>
          <a:p>
            <a:pPr marL="2393315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returnval=eval (biểu</a:t>
            </a:r>
            <a:r>
              <a:rPr sz="2000" spc="-12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thức)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Ví dụ: </a:t>
            </a:r>
            <a:r>
              <a:rPr sz="2000" dirty="0">
                <a:latin typeface="Arial"/>
                <a:cs typeface="Arial"/>
              </a:rPr>
              <a:t>Tạo trang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(Eval.htm)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&lt;HTML&gt; </a:t>
            </a:r>
            <a:r>
              <a:rPr sz="2000" spc="-5" dirty="0">
                <a:latin typeface="Arial"/>
                <a:cs typeface="Arial"/>
              </a:rPr>
              <a:t>&lt;Head&gt;&lt;Title&gt;Eval </a:t>
            </a:r>
            <a:r>
              <a:rPr sz="2000" dirty="0">
                <a:latin typeface="Arial"/>
                <a:cs typeface="Arial"/>
              </a:rPr>
              <a:t>Example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&lt;/Title&gt;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&lt;Script Language=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"JavaScript"&gt;</a:t>
            </a:r>
            <a:endParaRPr sz="2000">
              <a:latin typeface="Arial"/>
              <a:cs typeface="Arial"/>
            </a:endParaRPr>
          </a:p>
          <a:p>
            <a:pPr marL="926465" marR="42545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var string=”10+ </a:t>
            </a:r>
            <a:r>
              <a:rPr sz="2000" spc="-5" dirty="0">
                <a:latin typeface="Arial"/>
                <a:cs typeface="Arial"/>
              </a:rPr>
              <a:t>Math.sqrt(64)”;  </a:t>
            </a:r>
            <a:r>
              <a:rPr sz="2000" dirty="0">
                <a:latin typeface="Arial"/>
                <a:cs typeface="Arial"/>
              </a:rPr>
              <a:t>document.write(string+ “=”+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eval(string));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&lt;/Script&gt;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&lt;/Head&gt;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&lt;Body&gt;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33800" y="4691062"/>
            <a:ext cx="5105400" cy="1185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752" y="495553"/>
            <a:ext cx="8274050" cy="527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155" lvl="1" indent="-592455">
              <a:lnSpc>
                <a:spcPct val="100000"/>
              </a:lnSpc>
              <a:buAutoNum type="arabicPeriod"/>
              <a:tabLst>
                <a:tab pos="605790" algn="l"/>
              </a:tabLst>
            </a:pP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GIỚI</a:t>
            </a:r>
            <a:r>
              <a:rPr sz="2400" b="1" spc="-11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THIỆU</a:t>
            </a:r>
            <a:endParaRPr sz="2400">
              <a:latin typeface="Arial"/>
              <a:cs typeface="Arial"/>
            </a:endParaRPr>
          </a:p>
          <a:p>
            <a:pPr marL="138430" marR="5715" algn="just">
              <a:lnSpc>
                <a:spcPct val="100000"/>
              </a:lnSpc>
              <a:spcBef>
                <a:spcPts val="2100"/>
              </a:spcBef>
            </a:pPr>
            <a:r>
              <a:rPr sz="2400" spc="-5" dirty="0">
                <a:latin typeface="Wingdings"/>
                <a:cs typeface="Wingdings"/>
              </a:rPr>
              <a:t></a:t>
            </a:r>
            <a:r>
              <a:rPr sz="2400" spc="-5" dirty="0">
                <a:latin typeface="Arial"/>
                <a:cs typeface="Arial"/>
              </a:rPr>
              <a:t>Với HTML chỉ biểu </a:t>
            </a:r>
            <a:r>
              <a:rPr sz="2400" dirty="0">
                <a:latin typeface="Arial"/>
                <a:cs typeface="Arial"/>
              </a:rPr>
              <a:t>diễn </a:t>
            </a:r>
            <a:r>
              <a:rPr sz="2400" spc="-5" dirty="0">
                <a:latin typeface="Arial"/>
                <a:cs typeface="Arial"/>
              </a:rPr>
              <a:t>thông tin chưa có khả năng </a:t>
            </a:r>
            <a:r>
              <a:rPr sz="2400" spc="-10" dirty="0">
                <a:latin typeface="Arial"/>
                <a:cs typeface="Arial"/>
              </a:rPr>
              <a:t>đáp  </a:t>
            </a:r>
            <a:r>
              <a:rPr sz="2400" spc="-5" dirty="0">
                <a:latin typeface="Arial"/>
                <a:cs typeface="Arial"/>
              </a:rPr>
              <a:t>ứng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sự kiện từ phía người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dùng.</a:t>
            </a:r>
            <a:endParaRPr sz="2400">
              <a:latin typeface="Arial"/>
              <a:cs typeface="Arial"/>
            </a:endParaRPr>
          </a:p>
          <a:p>
            <a:pPr marL="138430" marR="5715" algn="just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Wingdings"/>
                <a:cs typeface="Wingdings"/>
              </a:rPr>
              <a:t></a:t>
            </a:r>
            <a:r>
              <a:rPr sz="2400" spc="-5" dirty="0">
                <a:latin typeface="Arial"/>
                <a:cs typeface="Arial"/>
              </a:rPr>
              <a:t>Hãng Netscape đã </a:t>
            </a:r>
            <a:r>
              <a:rPr sz="2400" dirty="0">
                <a:latin typeface="Arial"/>
                <a:cs typeface="Arial"/>
              </a:rPr>
              <a:t>đưa </a:t>
            </a:r>
            <a:r>
              <a:rPr sz="2400" spc="-5" dirty="0">
                <a:latin typeface="Arial"/>
                <a:cs typeface="Arial"/>
              </a:rPr>
              <a:t>ra ngôn ngữ LiveScript để thực  hiện </a:t>
            </a:r>
            <a:r>
              <a:rPr sz="2400" dirty="0">
                <a:latin typeface="Arial"/>
                <a:cs typeface="Arial"/>
              </a:rPr>
              <a:t>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spc="-50" dirty="0">
                <a:latin typeface="Arial"/>
                <a:cs typeface="Arial"/>
              </a:rPr>
              <a:t>này. </a:t>
            </a:r>
            <a:r>
              <a:rPr sz="2400" spc="-5" dirty="0">
                <a:latin typeface="Arial"/>
                <a:cs typeface="Arial"/>
              </a:rPr>
              <a:t>Sau </a:t>
            </a:r>
            <a:r>
              <a:rPr sz="2400" dirty="0">
                <a:latin typeface="Arial"/>
                <a:cs typeface="Arial"/>
              </a:rPr>
              <a:t>đó </a:t>
            </a:r>
            <a:r>
              <a:rPr sz="2400" spc="-5" dirty="0">
                <a:latin typeface="Arial"/>
                <a:cs typeface="Arial"/>
              </a:rPr>
              <a:t>đổi </a:t>
            </a:r>
            <a:r>
              <a:rPr sz="2400" dirty="0">
                <a:latin typeface="Arial"/>
                <a:cs typeface="Arial"/>
              </a:rPr>
              <a:t>tên </a:t>
            </a:r>
            <a:r>
              <a:rPr sz="2400" spc="-5" dirty="0">
                <a:latin typeface="Arial"/>
                <a:cs typeface="Arial"/>
              </a:rPr>
              <a:t>thành JavaScript để </a:t>
            </a:r>
            <a:r>
              <a:rPr sz="2400" dirty="0">
                <a:latin typeface="Arial"/>
                <a:cs typeface="Arial"/>
              </a:rPr>
              <a:t>tận  </a:t>
            </a:r>
            <a:r>
              <a:rPr sz="2400" spc="-5" dirty="0">
                <a:latin typeface="Arial"/>
                <a:cs typeface="Arial"/>
              </a:rPr>
              <a:t>dụng </a:t>
            </a:r>
            <a:r>
              <a:rPr sz="2400" dirty="0">
                <a:latin typeface="Arial"/>
                <a:cs typeface="Arial"/>
              </a:rPr>
              <a:t>tính </a:t>
            </a:r>
            <a:r>
              <a:rPr sz="2400" spc="-5" dirty="0">
                <a:latin typeface="Arial"/>
                <a:cs typeface="Arial"/>
              </a:rPr>
              <a:t>đại chúng của ngôn ngữ lập </a:t>
            </a:r>
            <a:r>
              <a:rPr sz="2400" dirty="0">
                <a:latin typeface="Arial"/>
                <a:cs typeface="Arial"/>
              </a:rPr>
              <a:t>trình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Java.</a:t>
            </a:r>
            <a:endParaRPr sz="2400">
              <a:latin typeface="Arial"/>
              <a:cs typeface="Arial"/>
            </a:endParaRPr>
          </a:p>
          <a:p>
            <a:pPr marL="138430" marR="5080" algn="just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Wingdings"/>
                <a:cs typeface="Wingdings"/>
              </a:rPr>
              <a:t></a:t>
            </a:r>
            <a:r>
              <a:rPr sz="2400" spc="-5" dirty="0">
                <a:latin typeface="Arial"/>
                <a:cs typeface="Arial"/>
              </a:rPr>
              <a:t>JavaScript là </a:t>
            </a:r>
            <a:r>
              <a:rPr sz="2400" dirty="0">
                <a:latin typeface="Arial"/>
                <a:cs typeface="Arial"/>
              </a:rPr>
              <a:t>ngôn ngữ </a:t>
            </a:r>
            <a:r>
              <a:rPr sz="2400" spc="-5" dirty="0">
                <a:latin typeface="Arial"/>
                <a:cs typeface="Arial"/>
              </a:rPr>
              <a:t>dạng </a:t>
            </a:r>
            <a:r>
              <a:rPr sz="2400" dirty="0">
                <a:latin typeface="Arial"/>
                <a:cs typeface="Arial"/>
              </a:rPr>
              <a:t>script </a:t>
            </a: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thể </a:t>
            </a:r>
            <a:r>
              <a:rPr sz="2400" spc="-5" dirty="0">
                <a:latin typeface="Arial"/>
                <a:cs typeface="Arial"/>
              </a:rPr>
              <a:t>gắn </a:t>
            </a:r>
            <a:r>
              <a:rPr sz="2400" dirty="0">
                <a:latin typeface="Arial"/>
                <a:cs typeface="Arial"/>
              </a:rPr>
              <a:t>với các </a:t>
            </a:r>
            <a:r>
              <a:rPr sz="2400" spc="-5" dirty="0">
                <a:latin typeface="Arial"/>
                <a:cs typeface="Arial"/>
              </a:rPr>
              <a:t>file  HTML. Được </a:t>
            </a:r>
            <a:r>
              <a:rPr sz="2400" dirty="0">
                <a:latin typeface="Arial"/>
                <a:cs typeface="Arial"/>
              </a:rPr>
              <a:t>trình </a:t>
            </a:r>
            <a:r>
              <a:rPr sz="2400" spc="-5" dirty="0">
                <a:latin typeface="Arial"/>
                <a:cs typeface="Arial"/>
              </a:rPr>
              <a:t>duyệt diễn dịch dưới dạng mã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nguồn.</a:t>
            </a:r>
            <a:endParaRPr sz="2400">
              <a:latin typeface="Arial"/>
              <a:cs typeface="Arial"/>
            </a:endParaRPr>
          </a:p>
          <a:p>
            <a:pPr marL="138430" algn="just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Wingdings"/>
                <a:cs typeface="Wingdings"/>
              </a:rPr>
              <a:t></a:t>
            </a:r>
            <a:r>
              <a:rPr sz="2400" spc="-5" dirty="0">
                <a:latin typeface="Arial"/>
                <a:cs typeface="Arial"/>
              </a:rPr>
              <a:t>JavaScript  là  ngôn  ngữ  </a:t>
            </a:r>
            <a:r>
              <a:rPr sz="2400" dirty="0">
                <a:latin typeface="Arial"/>
                <a:cs typeface="Arial"/>
              </a:rPr>
              <a:t>dựa  trên  </a:t>
            </a:r>
            <a:r>
              <a:rPr sz="2400" spc="-5" dirty="0">
                <a:latin typeface="Arial"/>
                <a:cs typeface="Arial"/>
              </a:rPr>
              <a:t>đối  </a:t>
            </a:r>
            <a:r>
              <a:rPr sz="2400" dirty="0">
                <a:latin typeface="Arial"/>
                <a:cs typeface="Arial"/>
              </a:rPr>
              <a:t>tượng,  ví  </a:t>
            </a:r>
            <a:r>
              <a:rPr sz="2400" spc="-5" dirty="0">
                <a:latin typeface="Arial"/>
                <a:cs typeface="Arial"/>
              </a:rPr>
              <a:t>dụ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đối</a:t>
            </a:r>
            <a:endParaRPr sz="2400">
              <a:latin typeface="Arial"/>
              <a:cs typeface="Arial"/>
            </a:endParaRPr>
          </a:p>
          <a:p>
            <a:pPr marL="138430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tượng </a:t>
            </a:r>
            <a:r>
              <a:rPr sz="2400" b="1" i="1" spc="-10" dirty="0">
                <a:latin typeface="Arial"/>
                <a:cs typeface="Arial"/>
              </a:rPr>
              <a:t>Math </a:t>
            </a:r>
            <a:r>
              <a:rPr sz="2400" dirty="0">
                <a:latin typeface="Arial"/>
                <a:cs typeface="Arial"/>
              </a:rPr>
              <a:t>với tất </a:t>
            </a:r>
            <a:r>
              <a:rPr sz="2400" spc="-5" dirty="0">
                <a:latin typeface="Arial"/>
                <a:cs typeface="Arial"/>
              </a:rPr>
              <a:t>cả </a:t>
            </a:r>
            <a:r>
              <a:rPr sz="2400" dirty="0">
                <a:latin typeface="Arial"/>
                <a:cs typeface="Arial"/>
              </a:rPr>
              <a:t>các 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toán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học.</a:t>
            </a:r>
            <a:endParaRPr sz="2400">
              <a:latin typeface="Arial"/>
              <a:cs typeface="Arial"/>
            </a:endParaRPr>
          </a:p>
          <a:p>
            <a:pPr marL="138430" marR="5080" lvl="2" algn="just">
              <a:lnSpc>
                <a:spcPct val="100000"/>
              </a:lnSpc>
              <a:spcBef>
                <a:spcPts val="1200"/>
              </a:spcBef>
              <a:buSzPct val="75000"/>
              <a:buFont typeface="Wingdings"/>
              <a:buChar char=""/>
              <a:tabLst>
                <a:tab pos="382905" algn="l"/>
              </a:tabLst>
            </a:pPr>
            <a:r>
              <a:rPr sz="2400" spc="-5" dirty="0">
                <a:latin typeface="Arial"/>
                <a:cs typeface="Arial"/>
              </a:rPr>
              <a:t>JavaScript không là ngôn ngữ hướng đối tượng </a:t>
            </a:r>
            <a:r>
              <a:rPr sz="2400" spc="-10" dirty="0">
                <a:latin typeface="Arial"/>
                <a:cs typeface="Arial"/>
              </a:rPr>
              <a:t>như  </a:t>
            </a:r>
            <a:r>
              <a:rPr sz="2400" dirty="0">
                <a:latin typeface="Arial"/>
                <a:cs typeface="Arial"/>
              </a:rPr>
              <a:t>C++/Java.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ct val="100000"/>
              </a:lnSpc>
            </a:pPr>
            <a:r>
              <a:rPr spc="-5" dirty="0"/>
              <a:t>2.7. </a:t>
            </a:r>
            <a:r>
              <a:rPr spc="-10" dirty="0"/>
              <a:t>HÀM </a:t>
            </a:r>
            <a:r>
              <a:rPr dirty="0"/>
              <a:t>-</a:t>
            </a:r>
            <a:r>
              <a:rPr spc="-3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40" y="1106678"/>
            <a:ext cx="7694295" cy="464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2.7.3. Các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hàm có</a:t>
            </a:r>
            <a:r>
              <a:rPr sz="2400" b="1" spc="-7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sẳn(tt)</a:t>
            </a:r>
            <a:endParaRPr sz="2400">
              <a:latin typeface="Arial"/>
              <a:cs typeface="Arial"/>
            </a:endParaRPr>
          </a:p>
          <a:p>
            <a:pPr marL="337185" indent="-324485">
              <a:lnSpc>
                <a:spcPct val="100000"/>
              </a:lnSpc>
              <a:buFont typeface="Wingdings"/>
              <a:buChar char=""/>
              <a:tabLst>
                <a:tab pos="337820" algn="l"/>
              </a:tabLst>
            </a:pP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Hàm parseInt: </a:t>
            </a:r>
            <a:r>
              <a:rPr sz="2400" dirty="0">
                <a:latin typeface="Arial"/>
                <a:cs typeface="Arial"/>
              </a:rPr>
              <a:t>Chuyển một chuỗi số thành số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nguyên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với cơ </a:t>
            </a:r>
            <a:r>
              <a:rPr sz="2400" spc="-5" dirty="0">
                <a:latin typeface="Arial"/>
                <a:cs typeface="Arial"/>
              </a:rPr>
              <a:t>số là </a:t>
            </a:r>
            <a:r>
              <a:rPr sz="2400" dirty="0">
                <a:latin typeface="Arial"/>
                <a:cs typeface="Arial"/>
              </a:rPr>
              <a:t>tham </a:t>
            </a:r>
            <a:r>
              <a:rPr sz="2400" spc="-5" dirty="0">
                <a:latin typeface="Arial"/>
                <a:cs typeface="Arial"/>
              </a:rPr>
              <a:t>số thứ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hai.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Cú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pháp: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9B2C1F"/>
                </a:solidFill>
                <a:latin typeface="Arial"/>
                <a:cs typeface="Arial"/>
              </a:rPr>
              <a:t>parseInt (string, [,</a:t>
            </a:r>
            <a:r>
              <a:rPr sz="2400" spc="-10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radix])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Ví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&lt;HTML&gt;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&lt;Head&gt;&lt;Body&gt;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&lt;Script Language=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"JavaScript"&gt;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document.write("Converting 0xC hex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base-10: "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  <a:p>
            <a:pPr marL="12700" marR="5080" indent="45008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parseInt(0xC,10) +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"&lt;BR&gt;");  document.write("Converting </a:t>
            </a:r>
            <a:r>
              <a:rPr sz="2000" spc="-35" dirty="0">
                <a:latin typeface="Arial"/>
                <a:cs typeface="Arial"/>
              </a:rPr>
              <a:t>1100 </a:t>
            </a:r>
            <a:r>
              <a:rPr sz="2000" dirty="0">
                <a:latin typeface="Arial"/>
                <a:cs typeface="Arial"/>
              </a:rPr>
              <a:t>binary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base-10:"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  <a:p>
            <a:pPr marL="456120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parseInt(1100,2)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"&lt;BR&gt;");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&lt;/Script&gt;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&lt;/Body&gt;&lt;/HTML&gt;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43400" y="5502275"/>
            <a:ext cx="3733800" cy="1050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pc="-5" dirty="0"/>
              <a:t>2.7. </a:t>
            </a:r>
            <a:r>
              <a:rPr spc="-10" dirty="0"/>
              <a:t>HÀM </a:t>
            </a:r>
            <a:r>
              <a:rPr dirty="0"/>
              <a:t>-</a:t>
            </a:r>
            <a:r>
              <a:rPr spc="-3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40" y="1016761"/>
            <a:ext cx="7149465" cy="482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2.7.3. Các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hàm có</a:t>
            </a:r>
            <a:r>
              <a:rPr sz="2400" b="1" spc="-7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sẳn(tt)</a:t>
            </a:r>
            <a:endParaRPr sz="2400">
              <a:latin typeface="Arial"/>
              <a:cs typeface="Arial"/>
            </a:endParaRPr>
          </a:p>
          <a:p>
            <a:pPr marL="335915" indent="-323215">
              <a:lnSpc>
                <a:spcPct val="100000"/>
              </a:lnSpc>
              <a:buFont typeface="Wingdings"/>
              <a:buChar char=""/>
              <a:tabLst>
                <a:tab pos="336550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Hàm</a:t>
            </a:r>
            <a:r>
              <a:rPr sz="2400" b="1" spc="-7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parseFloat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Chuyển chuỗi thành số biểu diễn dưới dạng số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thực.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501775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Cú</a:t>
            </a:r>
            <a:r>
              <a:rPr sz="2400" b="1" spc="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pháp:	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parseFloat</a:t>
            </a:r>
            <a:r>
              <a:rPr sz="2400" spc="-6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B2C1F"/>
                </a:solidFill>
                <a:latin typeface="Arial"/>
                <a:cs typeface="Arial"/>
              </a:rPr>
              <a:t>(string)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Ví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dụ: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&lt;script language=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"JavaScript"&gt;</a:t>
            </a:r>
            <a:endParaRPr sz="2000">
              <a:latin typeface="Arial"/>
              <a:cs typeface="Arial"/>
            </a:endParaRPr>
          </a:p>
          <a:p>
            <a:pPr marL="12700" marR="3873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document.write("This script will show how </a:t>
            </a:r>
            <a:r>
              <a:rPr sz="2000" spc="-5" dirty="0">
                <a:latin typeface="Arial"/>
                <a:cs typeface="Arial"/>
              </a:rPr>
              <a:t>diffrent </a:t>
            </a:r>
            <a:r>
              <a:rPr sz="2000" dirty="0">
                <a:latin typeface="Arial"/>
                <a:cs typeface="Arial"/>
              </a:rPr>
              <a:t>strings are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");  </a:t>
            </a:r>
            <a:r>
              <a:rPr sz="2000" dirty="0">
                <a:latin typeface="Arial"/>
                <a:cs typeface="Arial"/>
              </a:rPr>
              <a:t>document.write("Converted using parseFloat&lt;BR&gt;");  document.write("137= " + parseFloat("137") + "&lt;BR&gt;");  document.write("137abc= " + parseFloat("137abc") + "&lt;BR&gt;");  document.write("abc137= " + parseFloat("abc137") + "&lt;BR&gt;");  document.write("1abc37= " + parseFloat("1abc37") +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"&lt;BR&gt;");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&lt;/Script&gt;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0400" y="5343525"/>
            <a:ext cx="2838450" cy="1514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</a:pPr>
            <a:r>
              <a:rPr spc="-5" dirty="0"/>
              <a:t>3. </a:t>
            </a:r>
            <a:r>
              <a:rPr/>
              <a:t>ĐỐI </a:t>
            </a:r>
            <a:r>
              <a:rPr lang="vi-VN" spc="-20" smtClean="0"/>
              <a:t>tượng</a:t>
            </a:r>
            <a:r>
              <a:rPr spc="-20" smtClean="0"/>
              <a:t>VÀ </a:t>
            </a:r>
            <a:r>
              <a:rPr spc="-5" dirty="0"/>
              <a:t>SỰ</a:t>
            </a:r>
            <a:r>
              <a:rPr spc="-75" dirty="0"/>
              <a:t> </a:t>
            </a:r>
            <a:r>
              <a:rPr spc="-5" dirty="0"/>
              <a:t>KIỆN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4540" y="1166367"/>
            <a:ext cx="6312535" cy="519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825" lvl="1" indent="-492125">
              <a:lnSpc>
                <a:spcPct val="100000"/>
              </a:lnSpc>
              <a:buAutoNum type="arabicPeriod"/>
              <a:tabLst>
                <a:tab pos="505459" algn="l"/>
              </a:tabLst>
            </a:pP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Khái niệm </a:t>
            </a:r>
            <a:r>
              <a:rPr sz="2000" b="1">
                <a:solidFill>
                  <a:srgbClr val="9B2C1F"/>
                </a:solidFill>
                <a:latin typeface="Arial"/>
                <a:cs typeface="Arial"/>
              </a:rPr>
              <a:t>đối</a:t>
            </a:r>
            <a:r>
              <a:rPr sz="2000" b="1" spc="-13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lang="vi-VN" sz="2000" b="1" spc="-5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endParaRPr sz="2000">
              <a:latin typeface="Arial"/>
              <a:cs typeface="Arial"/>
            </a:endParaRPr>
          </a:p>
          <a:p>
            <a:pPr marL="1629410" lvl="2" indent="-702310">
              <a:lnSpc>
                <a:spcPct val="100000"/>
              </a:lnSpc>
              <a:buAutoNum type="arabicPeriod"/>
              <a:tabLst>
                <a:tab pos="1630045" algn="l"/>
              </a:tabLst>
            </a:pPr>
            <a:r>
              <a:rPr sz="2000" dirty="0">
                <a:latin typeface="Arial"/>
                <a:cs typeface="Arial"/>
              </a:rPr>
              <a:t>Khái niệm </a:t>
            </a:r>
            <a:r>
              <a:rPr sz="2000" spc="-5" dirty="0">
                <a:latin typeface="Arial"/>
                <a:cs typeface="Arial"/>
              </a:rPr>
              <a:t>về </a:t>
            </a:r>
            <a:r>
              <a:rPr sz="2000" dirty="0">
                <a:latin typeface="Arial"/>
                <a:cs typeface="Arial"/>
              </a:rPr>
              <a:t>đôi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tượng</a:t>
            </a:r>
            <a:endParaRPr sz="2000">
              <a:latin typeface="Arial"/>
              <a:cs typeface="Arial"/>
            </a:endParaRPr>
          </a:p>
          <a:p>
            <a:pPr marL="1629410" lvl="2" indent="-702310">
              <a:lnSpc>
                <a:spcPct val="100000"/>
              </a:lnSpc>
              <a:buAutoNum type="arabicPeriod"/>
              <a:tabLst>
                <a:tab pos="1630045" algn="l"/>
              </a:tabLst>
            </a:pPr>
            <a:r>
              <a:rPr sz="2000" spc="5" dirty="0">
                <a:latin typeface="Arial"/>
                <a:cs typeface="Arial"/>
              </a:rPr>
              <a:t>Các </a:t>
            </a:r>
            <a:r>
              <a:rPr sz="2000" dirty="0">
                <a:latin typeface="Arial"/>
                <a:cs typeface="Arial"/>
              </a:rPr>
              <a:t>câu lệnh thao tác trên đối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tượng</a:t>
            </a:r>
            <a:endParaRPr sz="2000">
              <a:latin typeface="Arial"/>
              <a:cs typeface="Arial"/>
            </a:endParaRPr>
          </a:p>
          <a:p>
            <a:pPr marL="504825" lvl="1" indent="-492125">
              <a:lnSpc>
                <a:spcPct val="100000"/>
              </a:lnSpc>
              <a:buAutoNum type="arabicPeriod"/>
              <a:tabLst>
                <a:tab pos="505459" algn="l"/>
              </a:tabLst>
            </a:pP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Sự kiện &amp; Xử </a:t>
            </a: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lý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sự</a:t>
            </a:r>
            <a:r>
              <a:rPr sz="2000" b="1" spc="-12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kiện</a:t>
            </a:r>
            <a:endParaRPr sz="2000">
              <a:latin typeface="Arial"/>
              <a:cs typeface="Arial"/>
            </a:endParaRPr>
          </a:p>
          <a:p>
            <a:pPr marL="1629410" lvl="2" indent="-702310">
              <a:lnSpc>
                <a:spcPct val="100000"/>
              </a:lnSpc>
              <a:buAutoNum type="arabicPeriod"/>
              <a:tabLst>
                <a:tab pos="1630045" algn="l"/>
              </a:tabLst>
            </a:pPr>
            <a:r>
              <a:rPr sz="2000" dirty="0">
                <a:latin typeface="Arial"/>
                <a:cs typeface="Arial"/>
              </a:rPr>
              <a:t>Khái niệm sự kiện </a:t>
            </a:r>
            <a:r>
              <a:rPr sz="2000" spc="-5" dirty="0">
                <a:latin typeface="Arial"/>
                <a:cs typeface="Arial"/>
              </a:rPr>
              <a:t>và xử lý </a:t>
            </a:r>
            <a:r>
              <a:rPr sz="2000" dirty="0">
                <a:latin typeface="Arial"/>
                <a:cs typeface="Arial"/>
              </a:rPr>
              <a:t>sự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kiện</a:t>
            </a:r>
            <a:endParaRPr sz="2000">
              <a:latin typeface="Arial"/>
              <a:cs typeface="Arial"/>
            </a:endParaRPr>
          </a:p>
          <a:p>
            <a:pPr marL="1629410" lvl="2" indent="-702310">
              <a:lnSpc>
                <a:spcPct val="100000"/>
              </a:lnSpc>
              <a:buAutoNum type="arabicPeriod"/>
              <a:tabLst>
                <a:tab pos="1630045" algn="l"/>
              </a:tabLst>
            </a:pPr>
            <a:r>
              <a:rPr sz="2000" dirty="0">
                <a:latin typeface="Arial"/>
                <a:cs typeface="Arial"/>
              </a:rPr>
              <a:t>Một số sự kiện trong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JavaScript</a:t>
            </a:r>
            <a:endParaRPr sz="2000">
              <a:latin typeface="Arial"/>
              <a:cs typeface="Arial"/>
            </a:endParaRPr>
          </a:p>
          <a:p>
            <a:pPr marL="1629410" lvl="2" indent="-702310">
              <a:lnSpc>
                <a:spcPct val="100000"/>
              </a:lnSpc>
              <a:buAutoNum type="arabicPeriod"/>
              <a:tabLst>
                <a:tab pos="1630045" algn="l"/>
              </a:tabLst>
            </a:pPr>
            <a:r>
              <a:rPr sz="2000" dirty="0">
                <a:latin typeface="Arial"/>
                <a:cs typeface="Arial"/>
              </a:rPr>
              <a:t>các </a:t>
            </a:r>
            <a:r>
              <a:rPr sz="2000" spc="5" dirty="0">
                <a:latin typeface="Arial"/>
                <a:cs typeface="Arial"/>
              </a:rPr>
              <a:t>sự </a:t>
            </a:r>
            <a:r>
              <a:rPr sz="2000" dirty="0">
                <a:latin typeface="Arial"/>
                <a:cs typeface="Arial"/>
              </a:rPr>
              <a:t>kiện </a:t>
            </a:r>
            <a:r>
              <a:rPr sz="2000" spc="5" dirty="0">
                <a:latin typeface="Arial"/>
                <a:cs typeface="Arial"/>
              </a:rPr>
              <a:t>có </a:t>
            </a:r>
            <a:r>
              <a:rPr sz="2000" dirty="0">
                <a:latin typeface="Arial"/>
                <a:cs typeface="Arial"/>
              </a:rPr>
              <a:t>sẵn của một </a:t>
            </a:r>
            <a:r>
              <a:rPr sz="2000" spc="5" dirty="0">
                <a:latin typeface="Arial"/>
                <a:cs typeface="Arial"/>
              </a:rPr>
              <a:t>số </a:t>
            </a:r>
            <a:r>
              <a:rPr sz="2000" dirty="0">
                <a:latin typeface="Arial"/>
                <a:cs typeface="Arial"/>
              </a:rPr>
              <a:t>đối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tượng.</a:t>
            </a:r>
            <a:endParaRPr sz="2000">
              <a:latin typeface="Arial"/>
              <a:cs typeface="Arial"/>
            </a:endParaRPr>
          </a:p>
          <a:p>
            <a:pPr marL="504825" lvl="1" indent="-492125">
              <a:lnSpc>
                <a:spcPct val="100000"/>
              </a:lnSpc>
              <a:buAutoNum type="arabicPeriod"/>
              <a:tabLst>
                <a:tab pos="505459" algn="l"/>
              </a:tabLst>
            </a:pP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Các </a:t>
            </a:r>
            <a:r>
              <a:rPr sz="20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000" b="1" spc="-5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000" b="1" spc="-5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lang="vi-VN" sz="2000" b="1" spc="-5" smtClean="0">
                <a:solidFill>
                  <a:srgbClr val="9B2C1F"/>
                </a:solidFill>
                <a:latin typeface="Arial"/>
                <a:cs typeface="Arial"/>
              </a:rPr>
              <a:t>thường</a:t>
            </a:r>
            <a:r>
              <a:rPr sz="2000" b="1" spc="-12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dùng</a:t>
            </a:r>
            <a:endParaRPr sz="2000">
              <a:latin typeface="Arial"/>
              <a:cs typeface="Arial"/>
            </a:endParaRPr>
          </a:p>
          <a:p>
            <a:pPr marL="1629410" lvl="2" indent="-702310">
              <a:lnSpc>
                <a:spcPct val="100000"/>
              </a:lnSpc>
              <a:buAutoNum type="arabicPeriod"/>
              <a:tabLst>
                <a:tab pos="1630045" algn="l"/>
              </a:tabLst>
            </a:pPr>
            <a:r>
              <a:rPr sz="2000" dirty="0">
                <a:latin typeface="Arial"/>
                <a:cs typeface="Arial"/>
              </a:rPr>
              <a:t>Đối tượng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window</a:t>
            </a:r>
            <a:endParaRPr sz="2000">
              <a:latin typeface="Arial"/>
              <a:cs typeface="Arial"/>
            </a:endParaRPr>
          </a:p>
          <a:p>
            <a:pPr marL="1629410" lvl="2" indent="-702310">
              <a:lnSpc>
                <a:spcPct val="100000"/>
              </a:lnSpc>
              <a:buAutoNum type="arabicPeriod"/>
              <a:tabLst>
                <a:tab pos="1630045" algn="l"/>
              </a:tabLst>
            </a:pPr>
            <a:r>
              <a:rPr sz="2000" dirty="0">
                <a:latin typeface="Arial"/>
                <a:cs typeface="Arial"/>
              </a:rPr>
              <a:t>Đối tượng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forms</a:t>
            </a:r>
            <a:endParaRPr sz="2000">
              <a:latin typeface="Arial"/>
              <a:cs typeface="Arial"/>
            </a:endParaRPr>
          </a:p>
          <a:p>
            <a:pPr marL="1629410" lvl="2" indent="-702310">
              <a:lnSpc>
                <a:spcPct val="100000"/>
              </a:lnSpc>
              <a:buAutoNum type="arabicPeriod"/>
              <a:tabLst>
                <a:tab pos="1630045" algn="l"/>
              </a:tabLst>
            </a:pPr>
            <a:r>
              <a:rPr sz="2000" dirty="0">
                <a:latin typeface="Arial"/>
                <a:cs typeface="Arial"/>
              </a:rPr>
              <a:t>Đối tượng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Date</a:t>
            </a:r>
            <a:endParaRPr sz="2000">
              <a:latin typeface="Arial"/>
              <a:cs typeface="Arial"/>
            </a:endParaRPr>
          </a:p>
          <a:p>
            <a:pPr marL="1629410" lvl="2" indent="-702310">
              <a:lnSpc>
                <a:spcPct val="100000"/>
              </a:lnSpc>
              <a:buAutoNum type="arabicPeriod"/>
              <a:tabLst>
                <a:tab pos="1630045" algn="l"/>
              </a:tabLst>
            </a:pPr>
            <a:r>
              <a:rPr sz="2000" dirty="0">
                <a:latin typeface="Arial"/>
                <a:cs typeface="Arial"/>
              </a:rPr>
              <a:t>Đối tượng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Math</a:t>
            </a:r>
            <a:endParaRPr sz="2000">
              <a:latin typeface="Arial"/>
              <a:cs typeface="Arial"/>
            </a:endParaRPr>
          </a:p>
          <a:p>
            <a:pPr marL="1629410" lvl="2" indent="-702310">
              <a:lnSpc>
                <a:spcPct val="100000"/>
              </a:lnSpc>
              <a:buAutoNum type="arabicPeriod"/>
              <a:tabLst>
                <a:tab pos="1630045" algn="l"/>
              </a:tabLst>
            </a:pPr>
            <a:r>
              <a:rPr sz="2000" dirty="0">
                <a:latin typeface="Arial"/>
                <a:cs typeface="Arial"/>
              </a:rPr>
              <a:t>Đối tượng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  <a:p>
            <a:pPr marL="1629410" lvl="2" indent="-702310">
              <a:lnSpc>
                <a:spcPct val="100000"/>
              </a:lnSpc>
              <a:buAutoNum type="arabicPeriod"/>
              <a:tabLst>
                <a:tab pos="1630045" algn="l"/>
              </a:tabLst>
            </a:pPr>
            <a:r>
              <a:rPr sz="2000" dirty="0">
                <a:latin typeface="Arial"/>
                <a:cs typeface="Arial"/>
              </a:rPr>
              <a:t>Đối tượng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history</a:t>
            </a:r>
            <a:endParaRPr sz="2000">
              <a:latin typeface="Arial"/>
              <a:cs typeface="Arial"/>
            </a:endParaRPr>
          </a:p>
          <a:p>
            <a:pPr marL="1629410" lvl="2" indent="-702310">
              <a:lnSpc>
                <a:spcPct val="100000"/>
              </a:lnSpc>
              <a:buAutoNum type="arabicPeriod"/>
              <a:tabLst>
                <a:tab pos="1630045" algn="l"/>
              </a:tabLst>
            </a:pPr>
            <a:r>
              <a:rPr sz="2000" dirty="0">
                <a:latin typeface="Arial"/>
                <a:cs typeface="Arial"/>
              </a:rPr>
              <a:t>Đối tượng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links</a:t>
            </a:r>
            <a:endParaRPr sz="2000">
              <a:latin typeface="Arial"/>
              <a:cs typeface="Arial"/>
            </a:endParaRPr>
          </a:p>
          <a:p>
            <a:pPr marL="1629410" lvl="2" indent="-702310">
              <a:lnSpc>
                <a:spcPct val="100000"/>
              </a:lnSpc>
              <a:buAutoNum type="arabicPeriod"/>
              <a:tabLst>
                <a:tab pos="1630045" algn="l"/>
              </a:tabLst>
            </a:pPr>
            <a:r>
              <a:rPr sz="2000" dirty="0">
                <a:latin typeface="Arial"/>
                <a:cs typeface="Arial"/>
              </a:rPr>
              <a:t>Đối tượng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Navigator</a:t>
            </a:r>
            <a:endParaRPr sz="2000">
              <a:latin typeface="Arial"/>
              <a:cs typeface="Arial"/>
            </a:endParaRPr>
          </a:p>
          <a:p>
            <a:pPr marL="1629410" lvl="2" indent="-702310">
              <a:lnSpc>
                <a:spcPct val="100000"/>
              </a:lnSpc>
              <a:buAutoNum type="arabicPeriod"/>
              <a:tabLst>
                <a:tab pos="1630045" algn="l"/>
              </a:tabLst>
            </a:pPr>
            <a:r>
              <a:rPr sz="2000" dirty="0">
                <a:latin typeface="Arial"/>
                <a:cs typeface="Arial"/>
              </a:rPr>
              <a:t>Đối tượng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ct val="100000"/>
              </a:lnSpc>
            </a:pPr>
            <a:r>
              <a:rPr spc="-5" dirty="0"/>
              <a:t>3.1. KHÁI </a:t>
            </a:r>
            <a:r>
              <a:rPr dirty="0"/>
              <a:t>NIỆM </a:t>
            </a:r>
            <a:r>
              <a:rPr/>
              <a:t>ĐỐI</a:t>
            </a:r>
            <a:r>
              <a:rPr spc="-65"/>
              <a:t> </a:t>
            </a:r>
            <a:r>
              <a:rPr lang="vi-VN" spc="-30" smtClean="0"/>
              <a:t>tượng</a:t>
            </a:r>
            <a:endParaRPr spc="-30" dirty="0"/>
          </a:p>
        </p:txBody>
      </p:sp>
      <p:sp>
        <p:nvSpPr>
          <p:cNvPr id="6" name="object 6"/>
          <p:cNvSpPr/>
          <p:nvPr/>
        </p:nvSpPr>
        <p:spPr>
          <a:xfrm>
            <a:off x="1181100" y="3886237"/>
            <a:ext cx="1014094" cy="186690"/>
          </a:xfrm>
          <a:custGeom>
            <a:avLst/>
            <a:gdLst/>
            <a:ahLst/>
            <a:cxnLst/>
            <a:rect l="l" t="t" r="r" b="b"/>
            <a:pathLst>
              <a:path w="1014094" h="186689">
                <a:moveTo>
                  <a:pt x="0" y="186270"/>
                </a:moveTo>
                <a:lnTo>
                  <a:pt x="1013955" y="186270"/>
                </a:lnTo>
                <a:lnTo>
                  <a:pt x="1013955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9503" y="3886237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6684" y="397929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8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6684" y="3979290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9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59503" y="4119029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2140" y="1028953"/>
            <a:ext cx="7922259" cy="328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3.1.1. Khái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niệm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về </a:t>
            </a:r>
            <a:r>
              <a:rPr sz="2400" b="1" spc="-5">
                <a:solidFill>
                  <a:srgbClr val="9B2C1F"/>
                </a:solidFill>
                <a:latin typeface="Arial"/>
                <a:cs typeface="Arial"/>
              </a:rPr>
              <a:t>đôi</a:t>
            </a:r>
            <a:r>
              <a:rPr sz="2400" b="1" spc="-65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  <a:p>
            <a:pPr marL="88900" marR="6985" algn="just">
              <a:lnSpc>
                <a:spcPct val="100000"/>
              </a:lnSpc>
              <a:spcBef>
                <a:spcPts val="1325"/>
              </a:spcBef>
            </a:pPr>
            <a:r>
              <a:rPr sz="2000" dirty="0">
                <a:latin typeface="Arial"/>
                <a:cs typeface="Arial"/>
              </a:rPr>
              <a:t>JavaScript </a:t>
            </a:r>
            <a:r>
              <a:rPr sz="2000" spc="-5" dirty="0">
                <a:latin typeface="Arial"/>
                <a:cs typeface="Arial"/>
              </a:rPr>
              <a:t>là </a:t>
            </a:r>
            <a:r>
              <a:rPr sz="2000" dirty="0">
                <a:latin typeface="Arial"/>
                <a:cs typeface="Arial"/>
              </a:rPr>
              <a:t>ngôn </a:t>
            </a:r>
            <a:r>
              <a:rPr sz="2000" spc="-5" dirty="0">
                <a:latin typeface="Arial"/>
                <a:cs typeface="Arial"/>
              </a:rPr>
              <a:t>ngữ lập trình </a:t>
            </a:r>
            <a:r>
              <a:rPr sz="2000" dirty="0">
                <a:latin typeface="Arial"/>
                <a:cs typeface="Arial"/>
              </a:rPr>
              <a:t>dựa </a:t>
            </a:r>
            <a:r>
              <a:rPr sz="2000" spc="-5" dirty="0">
                <a:latin typeface="Arial"/>
                <a:cs typeface="Arial"/>
              </a:rPr>
              <a:t>trên </a:t>
            </a:r>
            <a:r>
              <a:rPr sz="2000" dirty="0">
                <a:latin typeface="Arial"/>
                <a:cs typeface="Arial"/>
              </a:rPr>
              <a:t>đối </a:t>
            </a:r>
            <a:r>
              <a:rPr sz="2000" spc="-5" dirty="0">
                <a:latin typeface="Arial"/>
                <a:cs typeface="Arial"/>
              </a:rPr>
              <a:t>tượng. </a:t>
            </a:r>
            <a:r>
              <a:rPr sz="2000" spc="-15" dirty="0">
                <a:latin typeface="Arial"/>
                <a:cs typeface="Arial"/>
              </a:rPr>
              <a:t>Trong </a:t>
            </a:r>
            <a:r>
              <a:rPr sz="2000" spc="-5" dirty="0">
                <a:latin typeface="Arial"/>
                <a:cs typeface="Arial"/>
              </a:rPr>
              <a:t>sơ </a:t>
            </a:r>
            <a:r>
              <a:rPr sz="2000" dirty="0">
                <a:latin typeface="Arial"/>
                <a:cs typeface="Arial"/>
              </a:rPr>
              <a:t>đồ  phân cấp các đối tượng của JavaScript, các đối </a:t>
            </a:r>
            <a:r>
              <a:rPr sz="2000" spc="-5" dirty="0">
                <a:latin typeface="Arial"/>
                <a:cs typeface="Arial"/>
              </a:rPr>
              <a:t>tượng </a:t>
            </a:r>
            <a:r>
              <a:rPr sz="2000" dirty="0">
                <a:latin typeface="Arial"/>
                <a:cs typeface="Arial"/>
              </a:rPr>
              <a:t>con </a:t>
            </a:r>
            <a:r>
              <a:rPr sz="2000" spc="-10" dirty="0">
                <a:latin typeface="Arial"/>
                <a:cs typeface="Arial"/>
              </a:rPr>
              <a:t>thực </a:t>
            </a:r>
            <a:r>
              <a:rPr sz="2000" spc="-5" dirty="0">
                <a:latin typeface="Arial"/>
                <a:cs typeface="Arial"/>
              </a:rPr>
              <a:t>sự là  </a:t>
            </a:r>
            <a:r>
              <a:rPr sz="2000" dirty="0">
                <a:latin typeface="Arial"/>
                <a:cs typeface="Arial"/>
              </a:rPr>
              <a:t>các thuộc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của các đối tượng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cha.</a:t>
            </a:r>
            <a:endParaRPr sz="2000">
              <a:latin typeface="Arial"/>
              <a:cs typeface="Arial"/>
            </a:endParaRPr>
          </a:p>
          <a:p>
            <a:pPr marL="889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25" dirty="0">
                <a:latin typeface="Arial"/>
                <a:cs typeface="Arial"/>
              </a:rPr>
              <a:t>Vi </a:t>
            </a:r>
            <a:r>
              <a:rPr sz="2000" dirty="0">
                <a:latin typeface="Arial"/>
                <a:cs typeface="Arial"/>
              </a:rPr>
              <a:t>dụ chương </a:t>
            </a:r>
            <a:r>
              <a:rPr sz="2000" spc="-5" dirty="0">
                <a:latin typeface="Arial"/>
                <a:cs typeface="Arial"/>
              </a:rPr>
              <a:t>trình xử lý </a:t>
            </a:r>
            <a:r>
              <a:rPr sz="2000" dirty="0">
                <a:latin typeface="Arial"/>
                <a:cs typeface="Arial"/>
              </a:rPr>
              <a:t>sự kiện </a:t>
            </a:r>
            <a:r>
              <a:rPr sz="2000" spc="-5" dirty="0">
                <a:latin typeface="Arial"/>
                <a:cs typeface="Arial"/>
              </a:rPr>
              <a:t>trên form </a:t>
            </a:r>
            <a:r>
              <a:rPr sz="2000" dirty="0">
                <a:latin typeface="Arial"/>
                <a:cs typeface="Arial"/>
              </a:rPr>
              <a:t>tên </a:t>
            </a:r>
            <a:r>
              <a:rPr sz="2000" spc="-5" dirty="0">
                <a:latin typeface="Arial"/>
                <a:cs typeface="Arial"/>
              </a:rPr>
              <a:t>frmDieutra là thuộc </a:t>
            </a:r>
            <a:r>
              <a:rPr sz="2000" spc="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của đối </a:t>
            </a:r>
            <a:r>
              <a:rPr sz="2000" spc="-5" dirty="0">
                <a:latin typeface="Arial"/>
                <a:cs typeface="Arial"/>
              </a:rPr>
              <a:t>tượng document và trường text txtAge là thuộc tính </a:t>
            </a:r>
            <a:r>
              <a:rPr sz="2000" dirty="0">
                <a:latin typeface="Arial"/>
                <a:cs typeface="Arial"/>
              </a:rPr>
              <a:t>của  </a:t>
            </a:r>
            <a:r>
              <a:rPr sz="2000" spc="-5" dirty="0">
                <a:latin typeface="Arial"/>
                <a:cs typeface="Arial"/>
              </a:rPr>
              <a:t>form frmDieutra. Để tham </a:t>
            </a:r>
            <a:r>
              <a:rPr sz="2000" dirty="0">
                <a:latin typeface="Arial"/>
                <a:cs typeface="Arial"/>
              </a:rPr>
              <a:t>chiếu </a:t>
            </a:r>
            <a:r>
              <a:rPr sz="2000" spc="-5" dirty="0">
                <a:latin typeface="Arial"/>
                <a:cs typeface="Arial"/>
              </a:rPr>
              <a:t>đến </a:t>
            </a:r>
            <a:r>
              <a:rPr sz="2000" dirty="0">
                <a:latin typeface="Arial"/>
                <a:cs typeface="Arial"/>
              </a:rPr>
              <a:t>giá trị của </a:t>
            </a:r>
            <a:r>
              <a:rPr sz="2000" spc="-5" dirty="0">
                <a:latin typeface="Arial"/>
                <a:cs typeface="Arial"/>
              </a:rPr>
              <a:t>txtAge </a:t>
            </a:r>
            <a:r>
              <a:rPr sz="2000" dirty="0">
                <a:latin typeface="Arial"/>
                <a:cs typeface="Arial"/>
              </a:rPr>
              <a:t>phải </a:t>
            </a:r>
            <a:r>
              <a:rPr sz="2000" spc="-5" dirty="0">
                <a:latin typeface="Arial"/>
                <a:cs typeface="Arial"/>
              </a:rPr>
              <a:t>sử </a:t>
            </a:r>
            <a:r>
              <a:rPr sz="2000" dirty="0">
                <a:latin typeface="Arial"/>
                <a:cs typeface="Arial"/>
              </a:rPr>
              <a:t>dụng:  </a:t>
            </a:r>
            <a:r>
              <a:rPr sz="2000" b="1" dirty="0">
                <a:latin typeface="Arial"/>
                <a:cs typeface="Arial"/>
              </a:rPr>
              <a:t>document.frmDieucha.txtAge.value</a:t>
            </a:r>
            <a:endParaRPr sz="2000">
              <a:latin typeface="Arial"/>
              <a:cs typeface="Arial"/>
            </a:endParaRPr>
          </a:p>
          <a:p>
            <a:pPr marL="803910">
              <a:lnSpc>
                <a:spcPct val="100000"/>
              </a:lnSpc>
              <a:spcBef>
                <a:spcPts val="980"/>
              </a:spcBef>
              <a:tabLst>
                <a:tab pos="4311650" algn="l"/>
              </a:tabLst>
            </a:pPr>
            <a:r>
              <a:rPr sz="1200" dirty="0">
                <a:latin typeface="Arial"/>
                <a:cs typeface="Arial"/>
              </a:rPr>
              <a:t>Window	</a:t>
            </a:r>
            <a:r>
              <a:rPr sz="1200" spc="-20" dirty="0">
                <a:latin typeface="Arial"/>
                <a:cs typeface="Arial"/>
              </a:rPr>
              <a:t>Texturea</a:t>
            </a:r>
            <a:endParaRPr sz="1200">
              <a:latin typeface="Arial"/>
              <a:cs typeface="Arial"/>
            </a:endParaRPr>
          </a:p>
          <a:p>
            <a:pPr marL="1287780" algn="ctr">
              <a:lnSpc>
                <a:spcPct val="100000"/>
              </a:lnSpc>
              <a:spcBef>
                <a:spcPts val="390"/>
              </a:spcBef>
            </a:pPr>
            <a:r>
              <a:rPr sz="1200" spc="-35" dirty="0">
                <a:latin typeface="Arial"/>
                <a:cs typeface="Arial"/>
              </a:rPr>
              <a:t>Text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56684" y="4212209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8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684" y="4212209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7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59503" y="4351820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39970" y="4348226"/>
            <a:ext cx="7543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FileUpload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6684" y="44450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8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6684" y="4445000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7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59503" y="4584737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70450" y="4581144"/>
            <a:ext cx="69405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ss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56684" y="467779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8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6684" y="4677790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9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59503" y="4817529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61890" y="4814316"/>
            <a:ext cx="50927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idden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56684" y="4910709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8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6684" y="4910709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7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59503" y="5050320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66461" y="5047233"/>
            <a:ext cx="502284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ub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56684" y="51435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8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56684" y="5143500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7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59503" y="5283237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004561" y="5280025"/>
            <a:ext cx="42481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Res</a:t>
            </a:r>
            <a:r>
              <a:rPr sz="1200" dirty="0">
                <a:latin typeface="Arial"/>
                <a:cs typeface="Arial"/>
              </a:rPr>
              <a:t>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56684" y="537629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8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56684" y="5376290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8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59503" y="5516029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004942" y="5512917"/>
            <a:ext cx="42481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Ra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456684" y="560917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8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56684" y="5609170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8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59503" y="5748858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865878" y="5745784"/>
            <a:ext cx="70485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Ch</a:t>
            </a:r>
            <a:r>
              <a:rPr sz="1200" dirty="0">
                <a:latin typeface="Arial"/>
                <a:cs typeface="Arial"/>
              </a:rPr>
              <a:t>eckb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456684" y="58420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8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56684" y="5842000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8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59503" y="5981700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983607" y="5978652"/>
            <a:ext cx="46799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tt</a:t>
            </a:r>
            <a:r>
              <a:rPr sz="1200" spc="-5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56684" y="6074829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8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56684" y="6074829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8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59503" y="6214529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992370" y="6211519"/>
            <a:ext cx="45021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lect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456684" y="630767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8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2641" y="4398429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895982" y="4394961"/>
            <a:ext cx="4667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ra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69822" y="4491609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81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69822" y="4491609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72641" y="4817529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781682" y="4814316"/>
            <a:ext cx="6959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d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cu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en</a:t>
            </a: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369822" y="4910709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81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69822" y="4910709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72641" y="5236629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828926" y="5233416"/>
            <a:ext cx="60388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Location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369822" y="5329809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81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69822" y="5329809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90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72641" y="5655729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880742" y="5652516"/>
            <a:ext cx="4997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Hi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369822" y="574887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81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07563" y="4351820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461765" y="4348226"/>
            <a:ext cx="4064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La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904870" y="44450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04870" y="4445000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7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07563" y="4584737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512058" y="4581144"/>
            <a:ext cx="3054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Link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904870" y="467779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04870" y="4677790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9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07563" y="4817529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440429" y="4814316"/>
            <a:ext cx="45021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I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904870" y="4910709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04870" y="4910709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7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07563" y="5050320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490721" y="5047233"/>
            <a:ext cx="3479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904870" y="51435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04870" y="5143500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7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07563" y="5283237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409950" y="5280025"/>
            <a:ext cx="50990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ch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904870" y="537629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04870" y="5376290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8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107563" y="5516029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435858" y="5512917"/>
            <a:ext cx="45910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pp</a:t>
            </a:r>
            <a:r>
              <a:rPr sz="1200" dirty="0">
                <a:latin typeface="Arial"/>
                <a:cs typeface="Arial"/>
              </a:rPr>
              <a:t>let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904870" y="560917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04870" y="5609170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8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07563" y="5748858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440429" y="5745784"/>
            <a:ext cx="44894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lu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904870" y="584200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04870" y="5842000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8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07563" y="5981700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3473958" y="5978652"/>
            <a:ext cx="3810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Form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904870" y="6074829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02051" y="4910709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81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23003" y="607482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16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69822" y="4072509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5941885" y="3881475"/>
          <a:ext cx="1520988" cy="96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818"/>
                <a:gridCol w="202819"/>
                <a:gridCol w="608317"/>
                <a:gridCol w="507034"/>
              </a:tblGrid>
              <a:tr h="186270">
                <a:tc gridSpan="3">
                  <a:txBody>
                    <a:bodyPr/>
                    <a:lstStyle/>
                    <a:p>
                      <a:pPr marL="189865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navigator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39611">
                <a:tc rowSpan="5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31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340995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Plugin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5617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64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5617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63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975">
                        <a:lnSpc>
                          <a:spcPts val="13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Mime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Type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56172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32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56172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9" name="object 99"/>
          <p:cNvSpPr/>
          <p:nvPr/>
        </p:nvSpPr>
        <p:spPr>
          <a:xfrm>
            <a:off x="5772022" y="6307670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6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946647" y="6214529"/>
            <a:ext cx="1115695" cy="186690"/>
          </a:xfrm>
          <a:custGeom>
            <a:avLst/>
            <a:gdLst/>
            <a:ahLst/>
            <a:cxnLst/>
            <a:rect l="l" t="t" r="r" b="b"/>
            <a:pathLst>
              <a:path w="1115695" h="186689">
                <a:moveTo>
                  <a:pt x="0" y="186270"/>
                </a:moveTo>
                <a:lnTo>
                  <a:pt x="1115352" y="186270"/>
                </a:lnTo>
                <a:lnTo>
                  <a:pt x="1115352" y="0"/>
                </a:lnTo>
                <a:lnTo>
                  <a:pt x="0" y="0"/>
                </a:lnTo>
                <a:lnTo>
                  <a:pt x="0" y="186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6266179" y="6211519"/>
            <a:ext cx="47561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tio</a:t>
            </a:r>
            <a:r>
              <a:rPr sz="1200" spc="-5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pc="-5" dirty="0"/>
              <a:t>3.1. KHÁI </a:t>
            </a:r>
            <a:r>
              <a:rPr dirty="0"/>
              <a:t>NIỆM </a:t>
            </a:r>
            <a:r>
              <a:rPr/>
              <a:t>ĐỐI</a:t>
            </a:r>
            <a:r>
              <a:rPr spc="-65"/>
              <a:t> </a:t>
            </a:r>
            <a:r>
              <a:rPr lang="vi-VN" spc="-30" smtClean="0"/>
              <a:t>tượng</a:t>
            </a:r>
            <a:endParaRPr spc="-30" dirty="0"/>
          </a:p>
        </p:txBody>
      </p:sp>
      <p:sp>
        <p:nvSpPr>
          <p:cNvPr id="6" name="object 6"/>
          <p:cNvSpPr/>
          <p:nvPr/>
        </p:nvSpPr>
        <p:spPr>
          <a:xfrm>
            <a:off x="2743200" y="4953000"/>
            <a:ext cx="3886200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1028953"/>
            <a:ext cx="7755890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8519" lvl="2" indent="-845819">
              <a:lnSpc>
                <a:spcPct val="100000"/>
              </a:lnSpc>
              <a:buAutoNum type="arabicPeriod" startAt="2"/>
              <a:tabLst>
                <a:tab pos="859155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Các câu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lệnh thao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tác trên </a:t>
            </a:r>
            <a:r>
              <a:rPr sz="2400" b="1" spc="-5">
                <a:solidFill>
                  <a:srgbClr val="9B2C1F"/>
                </a:solidFill>
                <a:latin typeface="Arial"/>
                <a:cs typeface="Arial"/>
              </a:rPr>
              <a:t>đối</a:t>
            </a:r>
            <a:r>
              <a:rPr sz="2400" b="1" spc="-55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  <a:p>
            <a:pPr marL="412115" lvl="3" indent="-323215">
              <a:lnSpc>
                <a:spcPct val="100000"/>
              </a:lnSpc>
              <a:spcBef>
                <a:spcPts val="720"/>
              </a:spcBef>
              <a:buFont typeface="Wingdings"/>
              <a:buChar char=""/>
              <a:tabLst>
                <a:tab pos="412750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Lệnh</a:t>
            </a:r>
            <a:r>
              <a:rPr sz="2400" b="1" spc="-10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9B2C1F"/>
                </a:solidFill>
                <a:latin typeface="Arial"/>
                <a:cs typeface="Arial"/>
              </a:rPr>
              <a:t>For...in</a:t>
            </a:r>
            <a:endParaRPr sz="24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Sử </a:t>
            </a:r>
            <a:r>
              <a:rPr sz="2000" dirty="0">
                <a:latin typeface="Arial"/>
                <a:cs typeface="Arial"/>
              </a:rPr>
              <a:t>dụng để biêt tất cả các thuộc </a:t>
            </a:r>
            <a:r>
              <a:rPr sz="2000" spc="-5" dirty="0">
                <a:latin typeface="Arial"/>
                <a:cs typeface="Arial"/>
              </a:rPr>
              <a:t>tính </a:t>
            </a:r>
            <a:r>
              <a:rPr sz="2000" dirty="0">
                <a:latin typeface="Arial"/>
                <a:cs typeface="Arial"/>
              </a:rPr>
              <a:t>(properties) của một đối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tượng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143125" y="2209800"/>
            <a:ext cx="4562475" cy="1016000"/>
          </a:xfrm>
          <a:prstGeom prst="rect">
            <a:avLst/>
          </a:prstGeom>
          <a:ln w="9525">
            <a:solidFill>
              <a:srgbClr val="9B2C1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latin typeface="Arial"/>
                <a:cs typeface="Arial"/>
              </a:rPr>
              <a:t>for (&lt;variable&gt;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&lt;object&gt;)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//Các </a:t>
            </a:r>
            <a:r>
              <a:rPr sz="2000" dirty="0">
                <a:latin typeface="Arial"/>
                <a:cs typeface="Arial"/>
              </a:rPr>
              <a:t>câu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lệnh</a:t>
            </a:r>
            <a:endParaRPr sz="20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800" y="3273425"/>
            <a:ext cx="7691755" cy="1625600"/>
          </a:xfrm>
          <a:prstGeom prst="rect">
            <a:avLst/>
          </a:prstGeom>
          <a:ln w="9525">
            <a:solidFill>
              <a:srgbClr val="9B2C1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latin typeface="Arial"/>
                <a:cs typeface="Arial"/>
              </a:rPr>
              <a:t>&lt;Body&gt;&lt;SCRIPT LANGUAGE=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"JavaScript"&gt;&lt;BODY&gt;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tabLst>
                <a:tab pos="5438140" algn="l"/>
              </a:tabLst>
            </a:pPr>
            <a:r>
              <a:rPr sz="2000" dirty="0">
                <a:latin typeface="Arial"/>
                <a:cs typeface="Arial"/>
              </a:rPr>
              <a:t>document.write("The properties of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Window	object are: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&lt;BR&gt;");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for (var x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window)</a:t>
            </a:r>
            <a:endParaRPr sz="2000">
              <a:latin typeface="Arial"/>
              <a:cs typeface="Arial"/>
            </a:endParaRPr>
          </a:p>
          <a:p>
            <a:pPr marL="1000760">
              <a:lnSpc>
                <a:spcPct val="100000"/>
              </a:lnSpc>
              <a:tabLst>
                <a:tab pos="3246120" algn="l"/>
              </a:tabLst>
            </a:pPr>
            <a:r>
              <a:rPr sz="2000" dirty="0">
                <a:latin typeface="Arial"/>
                <a:cs typeface="Arial"/>
              </a:rPr>
              <a:t>document.write("	</a:t>
            </a:r>
            <a:r>
              <a:rPr sz="2000" spc="-5" dirty="0">
                <a:latin typeface="Arial"/>
                <a:cs typeface="Arial"/>
              </a:rPr>
              <a:t>"+ </a:t>
            </a:r>
            <a:r>
              <a:rPr sz="2000" dirty="0">
                <a:latin typeface="Arial"/>
                <a:cs typeface="Arial"/>
              </a:rPr>
              <a:t>x + </a:t>
            </a:r>
            <a:r>
              <a:rPr sz="2000" spc="-5" dirty="0">
                <a:latin typeface="Arial"/>
                <a:cs typeface="Arial"/>
              </a:rPr>
              <a:t>",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");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&lt;/SCRIPT&gt;&lt;/Body&gt;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pc="-5" dirty="0"/>
              <a:t>3.1. KHÁI </a:t>
            </a:r>
            <a:r>
              <a:rPr dirty="0"/>
              <a:t>NIỆM </a:t>
            </a:r>
            <a:r>
              <a:rPr/>
              <a:t>ĐỐI</a:t>
            </a:r>
            <a:r>
              <a:rPr spc="-65"/>
              <a:t> </a:t>
            </a:r>
            <a:r>
              <a:rPr lang="vi-VN" spc="-30" smtClean="0"/>
              <a:t>tượng</a:t>
            </a:r>
            <a:endParaRPr spc="-3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71576" y="1028953"/>
            <a:ext cx="7867650" cy="5006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3.1.2. Các câu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lệnh thao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tác trên </a:t>
            </a:r>
            <a:r>
              <a:rPr sz="2400" b="1" spc="-5">
                <a:solidFill>
                  <a:srgbClr val="9B2C1F"/>
                </a:solidFill>
                <a:latin typeface="Arial"/>
                <a:cs typeface="Arial"/>
              </a:rPr>
              <a:t>đối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10" smtClean="0">
                <a:solidFill>
                  <a:srgbClr val="9B2C1F"/>
                </a:solidFill>
                <a:latin typeface="Arial"/>
                <a:cs typeface="Arial"/>
              </a:rPr>
              <a:t>(tt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Biến</a:t>
            </a:r>
            <a:r>
              <a:rPr sz="2400" b="1" spc="-10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new</a:t>
            </a:r>
            <a:endParaRPr sz="2400">
              <a:latin typeface="Arial"/>
              <a:cs typeface="Arial"/>
            </a:endParaRPr>
          </a:p>
          <a:p>
            <a:pPr marL="943610">
              <a:lnSpc>
                <a:spcPct val="100000"/>
              </a:lnSpc>
              <a:spcBef>
                <a:spcPts val="5"/>
              </a:spcBef>
              <a:tabLst>
                <a:tab pos="1720850" algn="l"/>
                <a:tab pos="2358390" algn="l"/>
                <a:tab pos="2967990" algn="l"/>
                <a:tab pos="3379470" algn="l"/>
                <a:tab pos="3859529" algn="l"/>
                <a:tab pos="4215130" algn="l"/>
                <a:tab pos="4765040" algn="l"/>
                <a:tab pos="5246370" algn="l"/>
                <a:tab pos="5855335" algn="l"/>
                <a:tab pos="6419215" algn="l"/>
                <a:tab pos="6957059" algn="l"/>
                <a:tab pos="7508875" algn="l"/>
              </a:tabLst>
            </a:pPr>
            <a:r>
              <a:rPr sz="2000" dirty="0">
                <a:latin typeface="Arial"/>
                <a:cs typeface="Arial"/>
              </a:rPr>
              <a:t>Được	</a:t>
            </a:r>
            <a:r>
              <a:rPr sz="2000" spc="-5" dirty="0">
                <a:latin typeface="Arial"/>
                <a:cs typeface="Arial"/>
              </a:rPr>
              <a:t>thực	hiện	</a:t>
            </a:r>
            <a:r>
              <a:rPr sz="2000" dirty="0">
                <a:latin typeface="Arial"/>
                <a:cs typeface="Arial"/>
              </a:rPr>
              <a:t>để	</a:t>
            </a:r>
            <a:r>
              <a:rPr sz="2000" spc="-5" dirty="0">
                <a:latin typeface="Arial"/>
                <a:cs typeface="Arial"/>
              </a:rPr>
              <a:t>tạo	ra	một	</a:t>
            </a:r>
            <a:r>
              <a:rPr sz="2000" dirty="0">
                <a:latin typeface="Arial"/>
                <a:cs typeface="Arial"/>
              </a:rPr>
              <a:t>thể	</a:t>
            </a:r>
            <a:r>
              <a:rPr sz="2000" spc="-5" dirty="0">
                <a:latin typeface="Arial"/>
                <a:cs typeface="Arial"/>
              </a:rPr>
              <a:t>hiện	</a:t>
            </a:r>
            <a:r>
              <a:rPr sz="2000" dirty="0">
                <a:latin typeface="Arial"/>
                <a:cs typeface="Arial"/>
              </a:rPr>
              <a:t>mới	của	một	đối</a:t>
            </a:r>
            <a:endParaRPr sz="20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tượng</a:t>
            </a:r>
            <a:endParaRPr sz="200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objectvar = new object_type ( param1 [,param2]...</a:t>
            </a:r>
            <a:r>
              <a:rPr sz="2000" spc="-24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[,paramN])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Từ khóa</a:t>
            </a:r>
            <a:r>
              <a:rPr sz="2400" b="1" spc="-7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This</a:t>
            </a:r>
            <a:endParaRPr sz="2400">
              <a:latin typeface="Arial"/>
              <a:cs typeface="Arial"/>
            </a:endParaRPr>
          </a:p>
          <a:p>
            <a:pPr marL="94361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Được sử dụng để chỉ đối tượng hiện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thời.</a:t>
            </a:r>
            <a:endParaRPr sz="2000">
              <a:latin typeface="Arial"/>
              <a:cs typeface="Arial"/>
            </a:endParaRPr>
          </a:p>
          <a:p>
            <a:pPr marL="7620" algn="ctr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this</a:t>
            </a:r>
            <a:r>
              <a:rPr sz="2000" spc="-6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B2C1F"/>
                </a:solidFill>
                <a:latin typeface="Arial"/>
                <a:cs typeface="Arial"/>
              </a:rPr>
              <a:t>[.property]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352425" indent="-32321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3060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Lệnh</a:t>
            </a:r>
            <a:r>
              <a:rPr sz="2400" b="1" spc="-10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  <a:p>
            <a:pPr marL="1858010" marR="5080" indent="-148018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Sử </a:t>
            </a:r>
            <a:r>
              <a:rPr sz="2000" dirty="0">
                <a:latin typeface="Arial"/>
                <a:cs typeface="Arial"/>
              </a:rPr>
              <a:t>dụng để thiết lập đối tượng ngầm định cho một nhóm các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lệnh. 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with(object){</a:t>
            </a:r>
            <a:endParaRPr sz="2000">
              <a:latin typeface="Arial"/>
              <a:cs typeface="Arial"/>
            </a:endParaRPr>
          </a:p>
          <a:p>
            <a:pPr marR="985519" algn="ctr">
              <a:lnSpc>
                <a:spcPct val="100000"/>
              </a:lnSpc>
            </a:pPr>
            <a:r>
              <a:rPr sz="2000" spc="-5" dirty="0">
                <a:solidFill>
                  <a:srgbClr val="9B2C1F"/>
                </a:solidFill>
                <a:latin typeface="Arial"/>
                <a:cs typeface="Arial"/>
              </a:rPr>
              <a:t>//</a:t>
            </a:r>
            <a:r>
              <a:rPr sz="2000" spc="-10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1858010">
              <a:lnSpc>
                <a:spcPct val="100000"/>
              </a:lnSpc>
            </a:pPr>
            <a:r>
              <a:rPr sz="2000" dirty="0">
                <a:solidFill>
                  <a:srgbClr val="9B2C1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pc="-5" dirty="0"/>
              <a:t>3.1. KHÁI </a:t>
            </a:r>
            <a:r>
              <a:rPr dirty="0"/>
              <a:t>NIỆM </a:t>
            </a:r>
            <a:r>
              <a:rPr/>
              <a:t>ĐỐI</a:t>
            </a:r>
            <a:r>
              <a:rPr spc="-65"/>
              <a:t> </a:t>
            </a:r>
            <a:r>
              <a:rPr lang="vi-VN" spc="-30" smtClean="0"/>
              <a:t>tượng</a:t>
            </a:r>
            <a:endParaRPr spc="-30" dirty="0"/>
          </a:p>
        </p:txBody>
      </p:sp>
      <p:sp>
        <p:nvSpPr>
          <p:cNvPr id="6" name="object 6"/>
          <p:cNvSpPr txBox="1"/>
          <p:nvPr/>
        </p:nvSpPr>
        <p:spPr>
          <a:xfrm>
            <a:off x="612140" y="1028953"/>
            <a:ext cx="6607175" cy="77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3.1.2. Các câu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lệnh thao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tác trên </a:t>
            </a:r>
            <a:r>
              <a:rPr sz="2400" b="1" spc="-5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10" smtClean="0">
                <a:solidFill>
                  <a:srgbClr val="9B2C1F"/>
                </a:solidFill>
                <a:latin typeface="Arial"/>
                <a:cs typeface="Arial"/>
              </a:rPr>
              <a:t>(tt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Ví</a:t>
            </a:r>
            <a:r>
              <a:rPr sz="2000" b="1" spc="-8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dụ: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0200" y="4267200"/>
            <a:ext cx="3124200" cy="223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1752600"/>
            <a:ext cx="4419600" cy="4673600"/>
          </a:xfrm>
          <a:custGeom>
            <a:avLst/>
            <a:gdLst/>
            <a:ahLst/>
            <a:cxnLst/>
            <a:rect l="l" t="t" r="r" b="b"/>
            <a:pathLst>
              <a:path w="4419600" h="4673600">
                <a:moveTo>
                  <a:pt x="0" y="4673600"/>
                </a:moveTo>
                <a:lnTo>
                  <a:pt x="4419600" y="4673600"/>
                </a:lnTo>
                <a:lnTo>
                  <a:pt x="4419600" y="0"/>
                </a:lnTo>
                <a:lnTo>
                  <a:pt x="0" y="0"/>
                </a:lnTo>
                <a:lnTo>
                  <a:pt x="0" y="4673600"/>
                </a:lnTo>
                <a:close/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8340" y="1794383"/>
            <a:ext cx="4262755" cy="458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&lt;HTML&gt; &lt;Script </a:t>
            </a:r>
            <a:r>
              <a:rPr sz="1500" dirty="0">
                <a:latin typeface="Arial"/>
                <a:cs typeface="Arial"/>
              </a:rPr>
              <a:t>Language=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"JavaScript"&gt;</a:t>
            </a:r>
            <a:endParaRPr sz="1500">
              <a:latin typeface="Arial"/>
              <a:cs typeface="Arial"/>
            </a:endParaRPr>
          </a:p>
          <a:p>
            <a:pPr marL="927100" marR="45720" indent="-915035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function </a:t>
            </a:r>
            <a:r>
              <a:rPr sz="1500" spc="-5" dirty="0">
                <a:latin typeface="Arial"/>
                <a:cs typeface="Arial"/>
              </a:rPr>
              <a:t>person(first_name, </a:t>
            </a:r>
            <a:r>
              <a:rPr sz="1500" dirty="0">
                <a:latin typeface="Arial"/>
                <a:cs typeface="Arial"/>
              </a:rPr>
              <a:t>last_name, age, </a:t>
            </a:r>
            <a:r>
              <a:rPr sz="1500" spc="-5" dirty="0">
                <a:latin typeface="Arial"/>
                <a:cs typeface="Arial"/>
              </a:rPr>
              <a:t>sex){  </a:t>
            </a:r>
            <a:r>
              <a:rPr sz="1500" dirty="0">
                <a:latin typeface="Arial"/>
                <a:cs typeface="Arial"/>
              </a:rPr>
              <a:t>this.first_name=first_name;  this.last_name=last_name;  this.age=age;</a:t>
            </a:r>
            <a:endParaRPr sz="15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this.sex=sex;</a:t>
            </a:r>
            <a:endParaRPr sz="15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this.printStats=printStats;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function printStats()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with </a:t>
            </a:r>
            <a:r>
              <a:rPr sz="1500" dirty="0">
                <a:latin typeface="Arial"/>
                <a:cs typeface="Arial"/>
              </a:rPr>
              <a:t>(document)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write </a:t>
            </a:r>
            <a:r>
              <a:rPr sz="1500" dirty="0">
                <a:latin typeface="Arial"/>
                <a:cs typeface="Arial"/>
              </a:rPr>
              <a:t>(" </a:t>
            </a:r>
            <a:r>
              <a:rPr sz="1500" spc="-5" dirty="0">
                <a:latin typeface="Arial"/>
                <a:cs typeface="Arial"/>
              </a:rPr>
              <a:t>Name </a:t>
            </a:r>
            <a:r>
              <a:rPr sz="1500" dirty="0">
                <a:latin typeface="Arial"/>
                <a:cs typeface="Arial"/>
              </a:rPr>
              <a:t>:" +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this.last_name</a:t>
            </a:r>
            <a:endParaRPr sz="1500">
              <a:latin typeface="Arial"/>
              <a:cs typeface="Arial"/>
            </a:endParaRPr>
          </a:p>
          <a:p>
            <a:pPr marL="927100" marR="9525" indent="50292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+ " " + </a:t>
            </a:r>
            <a:r>
              <a:rPr sz="1500" spc="-5" dirty="0">
                <a:latin typeface="Arial"/>
                <a:cs typeface="Arial"/>
              </a:rPr>
              <a:t>this.first_name </a:t>
            </a:r>
            <a:r>
              <a:rPr sz="1500" dirty="0">
                <a:latin typeface="Arial"/>
                <a:cs typeface="Arial"/>
              </a:rPr>
              <a:t>+ </a:t>
            </a:r>
            <a:r>
              <a:rPr sz="1500" spc="-5" dirty="0">
                <a:latin typeface="Arial"/>
                <a:cs typeface="Arial"/>
              </a:rPr>
              <a:t>"&lt;BR&gt;" </a:t>
            </a:r>
            <a:r>
              <a:rPr sz="1500" dirty="0">
                <a:latin typeface="Arial"/>
                <a:cs typeface="Arial"/>
              </a:rPr>
              <a:t>);  </a:t>
            </a:r>
            <a:r>
              <a:rPr sz="1500" spc="-5" dirty="0">
                <a:latin typeface="Arial"/>
                <a:cs typeface="Arial"/>
              </a:rPr>
              <a:t>write("Age :"+this.age+"&lt;BR&gt;");  write("Sex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:"+this.sex+"&lt;BR&gt;");</a:t>
            </a:r>
            <a:endParaRPr sz="15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person1=  </a:t>
            </a:r>
            <a:r>
              <a:rPr sz="1500" spc="-5" dirty="0">
                <a:latin typeface="Arial"/>
                <a:cs typeface="Arial"/>
              </a:rPr>
              <a:t>new  person("Thuy",  </a:t>
            </a:r>
            <a:r>
              <a:rPr sz="1500" dirty="0">
                <a:latin typeface="Arial"/>
                <a:cs typeface="Arial"/>
              </a:rPr>
              <a:t>"Dau  </a:t>
            </a:r>
            <a:r>
              <a:rPr sz="1500" spc="-5" dirty="0">
                <a:latin typeface="Arial"/>
                <a:cs typeface="Arial"/>
              </a:rPr>
              <a:t>Bich",</a:t>
            </a:r>
            <a:r>
              <a:rPr sz="1500" spc="3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"23",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"Female");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person2= new </a:t>
            </a:r>
            <a:r>
              <a:rPr sz="1500" spc="-5" dirty="0">
                <a:latin typeface="Arial"/>
                <a:cs typeface="Arial"/>
              </a:rPr>
              <a:t>person("Chung", "Nguyen Bao",  </a:t>
            </a:r>
            <a:r>
              <a:rPr sz="1500" dirty="0">
                <a:latin typeface="Arial"/>
                <a:cs typeface="Arial"/>
              </a:rPr>
              <a:t>"24",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"Male");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105400" y="1752600"/>
            <a:ext cx="3810000" cy="2387600"/>
          </a:xfrm>
          <a:prstGeom prst="rect">
            <a:avLst/>
          </a:prstGeom>
          <a:ln w="9525">
            <a:solidFill>
              <a:srgbClr val="9B2C1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6995" algn="just">
              <a:lnSpc>
                <a:spcPct val="100000"/>
              </a:lnSpc>
              <a:spcBef>
                <a:spcPts val="290"/>
              </a:spcBef>
            </a:pPr>
            <a:r>
              <a:rPr sz="1500" dirty="0">
                <a:latin typeface="Arial"/>
                <a:cs typeface="Arial"/>
              </a:rPr>
              <a:t>person3=   new   </a:t>
            </a:r>
            <a:r>
              <a:rPr sz="1500" spc="-5" dirty="0">
                <a:latin typeface="Arial"/>
                <a:cs typeface="Arial"/>
              </a:rPr>
              <a:t>person("Binh",   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"Nguyen</a:t>
            </a:r>
            <a:endParaRPr sz="1500">
              <a:latin typeface="Arial"/>
              <a:cs typeface="Arial"/>
            </a:endParaRPr>
          </a:p>
          <a:p>
            <a:pPr marL="86995" algn="just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Nhat", "24",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"Male");</a:t>
            </a:r>
            <a:endParaRPr sz="1500">
              <a:latin typeface="Arial"/>
              <a:cs typeface="Arial"/>
            </a:endParaRPr>
          </a:p>
          <a:p>
            <a:pPr marL="86995" marR="7747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person4= new </a:t>
            </a:r>
            <a:r>
              <a:rPr sz="1500" spc="-5" dirty="0">
                <a:latin typeface="Arial"/>
                <a:cs typeface="Arial"/>
              </a:rPr>
              <a:t>person("Hoan", "Do </a:t>
            </a:r>
            <a:r>
              <a:rPr sz="1500" spc="-25" dirty="0">
                <a:latin typeface="Arial"/>
                <a:cs typeface="Arial"/>
              </a:rPr>
              <a:t>Van",  </a:t>
            </a:r>
            <a:r>
              <a:rPr sz="1500" dirty="0">
                <a:latin typeface="Arial"/>
                <a:cs typeface="Arial"/>
              </a:rPr>
              <a:t>"23",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"Male");</a:t>
            </a:r>
            <a:endParaRPr sz="1500">
              <a:latin typeface="Arial"/>
              <a:cs typeface="Arial"/>
            </a:endParaRPr>
          </a:p>
          <a:p>
            <a:pPr marL="86995" marR="1972310" algn="just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person1.printStats();  </a:t>
            </a:r>
            <a:r>
              <a:rPr sz="1500" spc="-5" dirty="0">
                <a:latin typeface="Arial"/>
                <a:cs typeface="Arial"/>
              </a:rPr>
              <a:t>person2.printStats();  </a:t>
            </a:r>
            <a:r>
              <a:rPr sz="1500" dirty="0">
                <a:latin typeface="Arial"/>
                <a:cs typeface="Arial"/>
              </a:rPr>
              <a:t>person3.printStats();  person4.printStats();</a:t>
            </a:r>
            <a:endParaRPr sz="1500">
              <a:latin typeface="Arial"/>
              <a:cs typeface="Arial"/>
            </a:endParaRPr>
          </a:p>
          <a:p>
            <a:pPr marL="86995" algn="just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&lt;/SCRIPT&gt;&lt;/HEAD&gt;</a:t>
            </a:r>
            <a:endParaRPr sz="1500">
              <a:latin typeface="Arial"/>
              <a:cs typeface="Arial"/>
            </a:endParaRPr>
          </a:p>
          <a:p>
            <a:pPr marL="86995" algn="just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&lt;BODY&gt;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&lt;/BODY&gt;&lt;/HTML&gt;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687" y="495553"/>
            <a:ext cx="8258175" cy="3424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155" lvl="1" indent="-592455">
              <a:lnSpc>
                <a:spcPct val="100000"/>
              </a:lnSpc>
              <a:buAutoNum type="arabicPeriod" startAt="2"/>
              <a:tabLst>
                <a:tab pos="605790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SỰ KIỆN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&amp;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XỬ LÝ SỰ</a:t>
            </a:r>
            <a:r>
              <a:rPr sz="2400" b="1" spc="-7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KIỆN</a:t>
            </a:r>
            <a:endParaRPr sz="2400">
              <a:latin typeface="Arial"/>
              <a:cs typeface="Arial"/>
            </a:endParaRPr>
          </a:p>
          <a:p>
            <a:pPr marL="1045844" lvl="2" indent="-845819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1046480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Khái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niệm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sự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kiện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và xử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lý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sự</a:t>
            </a:r>
            <a:r>
              <a:rPr sz="2400" b="1" spc="-7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kiện</a:t>
            </a:r>
            <a:endParaRPr sz="2400">
              <a:latin typeface="Arial"/>
              <a:cs typeface="Arial"/>
            </a:endParaRPr>
          </a:p>
          <a:p>
            <a:pPr marL="396875" lvl="3" algn="just">
              <a:lnSpc>
                <a:spcPct val="100000"/>
              </a:lnSpc>
              <a:spcBef>
                <a:spcPts val="710"/>
              </a:spcBef>
              <a:buFont typeface="Wingdings"/>
              <a:buChar char=""/>
              <a:tabLst>
                <a:tab pos="854710" algn="l"/>
              </a:tabLst>
            </a:pPr>
            <a:r>
              <a:rPr sz="2400" spc="-5" dirty="0">
                <a:latin typeface="Arial"/>
                <a:cs typeface="Arial"/>
              </a:rPr>
              <a:t>JavaScript là ngôn ngữ định hướng sự kiện, nghĩa  </a:t>
            </a:r>
            <a:r>
              <a:rPr sz="2400" spc="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endParaRPr sz="2400">
              <a:latin typeface="Arial"/>
              <a:cs typeface="Arial"/>
            </a:endParaRPr>
          </a:p>
          <a:p>
            <a:pPr marL="396875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sẽ phản </a:t>
            </a:r>
            <a:r>
              <a:rPr sz="2400" dirty="0">
                <a:latin typeface="Arial"/>
                <a:cs typeface="Arial"/>
              </a:rPr>
              <a:t>ứng trước các </a:t>
            </a:r>
            <a:r>
              <a:rPr sz="2400" spc="-5" dirty="0">
                <a:latin typeface="Arial"/>
                <a:cs typeface="Arial"/>
              </a:rPr>
              <a:t>sự kiện như: Click chuột </a:t>
            </a:r>
            <a:r>
              <a:rPr sz="2400" dirty="0">
                <a:latin typeface="Arial"/>
                <a:cs typeface="Arial"/>
              </a:rPr>
              <a:t>. .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96875" marR="79375" lvl="3" algn="just">
              <a:lnSpc>
                <a:spcPct val="100000"/>
              </a:lnSpc>
              <a:buFont typeface="Wingdings"/>
              <a:buChar char=""/>
              <a:tabLst>
                <a:tab pos="854710" algn="l"/>
              </a:tabLst>
            </a:pPr>
            <a:r>
              <a:rPr sz="2400" dirty="0">
                <a:latin typeface="Arial"/>
                <a:cs typeface="Arial"/>
              </a:rPr>
              <a:t>Chương </a:t>
            </a:r>
            <a:r>
              <a:rPr sz="2400" spc="-5" dirty="0">
                <a:latin typeface="Arial"/>
                <a:cs typeface="Arial"/>
              </a:rPr>
              <a:t>trình </a:t>
            </a:r>
            <a:r>
              <a:rPr sz="2400" spc="-10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dirty="0">
                <a:latin typeface="Arial"/>
                <a:cs typeface="Arial"/>
              </a:rPr>
              <a:t>sự </a:t>
            </a:r>
            <a:r>
              <a:rPr sz="2400" spc="-5" dirty="0">
                <a:latin typeface="Arial"/>
                <a:cs typeface="Arial"/>
              </a:rPr>
              <a:t>kiện </a:t>
            </a:r>
            <a:r>
              <a:rPr sz="2400" dirty="0">
                <a:latin typeface="Arial"/>
                <a:cs typeface="Arial"/>
              </a:rPr>
              <a:t>(Event handler) </a:t>
            </a:r>
            <a:r>
              <a:rPr sz="2400" spc="-5" dirty="0">
                <a:latin typeface="Arial"/>
                <a:cs typeface="Arial"/>
              </a:rPr>
              <a:t>là 1 đoạn  mã hay 1 hàm được thực hiện để phản </a:t>
            </a:r>
            <a:r>
              <a:rPr sz="2400" dirty="0">
                <a:latin typeface="Arial"/>
                <a:cs typeface="Arial"/>
              </a:rPr>
              <a:t>ứng trước </a:t>
            </a:r>
            <a:r>
              <a:rPr sz="2400" spc="-5" dirty="0">
                <a:latin typeface="Arial"/>
                <a:cs typeface="Arial"/>
              </a:rPr>
              <a:t>1 sự  kiện được </a:t>
            </a:r>
            <a:r>
              <a:rPr sz="2400" spc="-10" dirty="0">
                <a:latin typeface="Arial"/>
                <a:cs typeface="Arial"/>
              </a:rPr>
              <a:t>xác </a:t>
            </a:r>
            <a:r>
              <a:rPr sz="2400" spc="-5" dirty="0">
                <a:latin typeface="Arial"/>
                <a:cs typeface="Arial"/>
              </a:rPr>
              <a:t>định là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thuộc </a:t>
            </a:r>
            <a:r>
              <a:rPr sz="2400" dirty="0">
                <a:latin typeface="Arial"/>
                <a:cs typeface="Arial"/>
              </a:rPr>
              <a:t>tính </a:t>
            </a:r>
            <a:r>
              <a:rPr sz="2400" spc="-5" dirty="0">
                <a:latin typeface="Arial"/>
                <a:cs typeface="Arial"/>
              </a:rPr>
              <a:t>của </a:t>
            </a:r>
            <a:r>
              <a:rPr sz="2400" dirty="0">
                <a:latin typeface="Arial"/>
                <a:cs typeface="Arial"/>
              </a:rPr>
              <a:t>một thẻ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HTML:</a:t>
            </a:r>
            <a:endParaRPr sz="24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1210"/>
              </a:spcBef>
              <a:tabLst>
                <a:tab pos="1844675" algn="l"/>
              </a:tabLst>
            </a:pP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&lt;tagName	eventHandler </a:t>
            </a:r>
            <a:r>
              <a:rPr sz="2400" dirty="0">
                <a:solidFill>
                  <a:srgbClr val="9B2C1F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"JavaScript Code or</a:t>
            </a:r>
            <a:r>
              <a:rPr sz="2400" spc="7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Function"&gt;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ct val="100000"/>
              </a:lnSpc>
            </a:pPr>
            <a:r>
              <a:rPr spc="-5" dirty="0"/>
              <a:t>3.2. SỰ KIỆN </a:t>
            </a:r>
            <a:r>
              <a:rPr dirty="0"/>
              <a:t>&amp; </a:t>
            </a:r>
            <a:r>
              <a:rPr spc="-5" dirty="0"/>
              <a:t>XỬ LÝ SỰ</a:t>
            </a:r>
            <a:r>
              <a:rPr spc="-50" dirty="0"/>
              <a:t> </a:t>
            </a:r>
            <a:r>
              <a:rPr spc="-5" dirty="0"/>
              <a:t>KIỆN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1576" y="1105153"/>
            <a:ext cx="639445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3.2.1. Khái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niệm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sự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kiện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và xử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lý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sự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kiện</a:t>
            </a:r>
            <a:r>
              <a:rPr sz="2400" b="1" spc="-6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(tt)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71" y="4116958"/>
            <a:ext cx="29089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Nhập vào </a:t>
            </a:r>
            <a:r>
              <a:rPr sz="1800" dirty="0">
                <a:latin typeface="Arial"/>
                <a:cs typeface="Arial"/>
              </a:rPr>
              <a:t>tên </a:t>
            </a:r>
            <a:r>
              <a:rPr sz="1800" spc="-5" dirty="0">
                <a:latin typeface="Arial"/>
                <a:cs typeface="Arial"/>
              </a:rPr>
              <a:t>của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bạn:&lt;BR&gt;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5487" y="1617662"/>
          <a:ext cx="7956550" cy="4806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549"/>
                <a:gridCol w="4072001"/>
              </a:tblGrid>
              <a:tr h="1373124">
                <a:tc gridSpan="2">
                  <a:txBody>
                    <a:bodyPr/>
                    <a:lstStyle/>
                    <a:p>
                      <a:pPr marL="544195">
                        <a:lnSpc>
                          <a:spcPts val="205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&lt;HTML&gt;&lt;HEAD&gt;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44195" marR="4040504">
                        <a:lnSpc>
                          <a:spcPts val="1939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&lt;Script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Language=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"JavaScript"&gt;  function CheckAge(form)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{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44195">
                        <a:lnSpc>
                          <a:spcPts val="181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(form.AGE.value&lt;0)||(form.AGE.value&gt;120)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{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44195">
                        <a:lnSpc>
                          <a:spcPts val="2055"/>
                        </a:lnSpc>
                        <a:tabLst>
                          <a:tab pos="5639435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alert("Tuổi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nhập vào không hợp lệ!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Mời</a:t>
                      </a:r>
                      <a:r>
                        <a:rPr sz="18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bạn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nhập	lại");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B2C1F"/>
                      </a:solidFill>
                      <a:prstDash val="solid"/>
                    </a:lnL>
                    <a:lnR w="9525">
                      <a:solidFill>
                        <a:srgbClr val="9B2C1F"/>
                      </a:solidFill>
                      <a:prstDash val="solid"/>
                    </a:lnR>
                    <a:lnT w="9525">
                      <a:solidFill>
                        <a:srgbClr val="9B2C1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85875">
                <a:tc>
                  <a:txBody>
                    <a:bodyPr/>
                    <a:lstStyle/>
                    <a:p>
                      <a:pPr marL="1001394">
                        <a:lnSpc>
                          <a:spcPts val="11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form.AGE.value=0;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01394">
                        <a:lnSpc>
                          <a:spcPts val="19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44195">
                        <a:lnSpc>
                          <a:spcPts val="19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44195">
                        <a:lnSpc>
                          <a:spcPts val="19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&lt;/Script&gt;&lt;/Head&gt;&lt;Body&gt;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44195">
                        <a:lnSpc>
                          <a:spcPts val="205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&lt;Form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NAME="frmDieutra"&gt;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B2C1F"/>
                      </a:solidFill>
                      <a:prstDash val="solid"/>
                    </a:lnL>
                    <a:lnR w="9525">
                      <a:solidFill>
                        <a:srgbClr val="9B2C1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B2C1F"/>
                      </a:solidFill>
                      <a:prstDash val="solid"/>
                    </a:lnL>
                    <a:lnR w="9525">
                      <a:solidFill>
                        <a:srgbClr val="9B2C1F"/>
                      </a:solidFill>
                      <a:prstDash val="solid"/>
                    </a:lnR>
                    <a:lnT w="9525">
                      <a:solidFill>
                        <a:srgbClr val="9B2C1F"/>
                      </a:solidFill>
                      <a:prstDash val="solid"/>
                    </a:lnT>
                    <a:lnB w="9525">
                      <a:solidFill>
                        <a:srgbClr val="9B2C1F"/>
                      </a:solidFill>
                      <a:prstDash val="solid"/>
                    </a:lnB>
                  </a:tcPr>
                </a:tc>
              </a:tr>
              <a:tr h="2147951">
                <a:tc gridSpan="2">
                  <a:txBody>
                    <a:bodyPr/>
                    <a:lstStyle/>
                    <a:p>
                      <a:pPr marL="544195" marR="2840990">
                        <a:lnSpc>
                          <a:spcPct val="90000"/>
                        </a:lnSpc>
                        <a:spcBef>
                          <a:spcPts val="865"/>
                        </a:spcBef>
                        <a:tabLst>
                          <a:tab pos="963294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Tên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&lt;Input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Type=Text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Name="TEN" &gt;&lt;BR&gt;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Đệm &lt;Input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Type=Text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Name="DEM"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&gt;&lt;BR&gt;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Họ	&lt;Input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Type=Text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Name="HO"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&gt;&lt;BR&gt;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Age &lt;Input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Type=Text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Name="AGE“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524885">
                        <a:lnSpc>
                          <a:spcPts val="183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onChange="CheckAge(frmDieutra)"&gt;&lt;BR&gt;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44195">
                        <a:lnSpc>
                          <a:spcPts val="19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&lt;Input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Type=Submit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Value=”Submit”&gt;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44195">
                        <a:lnSpc>
                          <a:spcPts val="194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&lt;Input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Type=Reset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Value=”Reset”&gt;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44195">
                        <a:lnSpc>
                          <a:spcPts val="205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&lt;/Form&gt;&lt;/Body&gt;&lt;/HTML&gt;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B2C1F"/>
                      </a:solidFill>
                      <a:prstDash val="solid"/>
                    </a:lnL>
                    <a:lnR w="9525">
                      <a:solidFill>
                        <a:srgbClr val="9B2C1F"/>
                      </a:solidFill>
                      <a:prstDash val="solid"/>
                    </a:lnR>
                    <a:lnB w="9525">
                      <a:solidFill>
                        <a:srgbClr val="9B2C1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619625" y="3000375"/>
            <a:ext cx="4067175" cy="127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687" y="495553"/>
            <a:ext cx="5694680" cy="985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3.2. SỰ KIỆN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&amp;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XỬ LÝ SỰ</a:t>
            </a:r>
            <a:r>
              <a:rPr sz="2400" b="1" spc="-5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KIỆN</a:t>
            </a:r>
            <a:endParaRPr sz="2400">
              <a:latin typeface="Arial"/>
              <a:cs typeface="Arial"/>
            </a:endParaRPr>
          </a:p>
          <a:p>
            <a:pPr marL="200025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3.2.2.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Một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số sự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kiện trong</a:t>
            </a:r>
            <a:r>
              <a:rPr sz="2400" b="1" spc="-7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JavaScript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593850"/>
          <a:ext cx="7620000" cy="329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250"/>
                <a:gridCol w="6127750"/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onBlur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Khi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input focus bị xo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á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từ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à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nh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phần</a:t>
                      </a: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onClick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Khi người d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ù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í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à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á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à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nh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phần hay liên kết của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onChange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Khi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á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trị của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à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nh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phần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được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chọn thay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đổi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onFocus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Khi th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à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nh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phần của form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được focus(l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à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nổi lên).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onLoad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Khi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trang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Web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được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tải.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onMouseOver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Khi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 chuyển chuột qua kết nối hay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anchor.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onSelect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Khi người sử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dụng lựa chọn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một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trường nhập dữ liệu trên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onSubmit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Khi  người d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ù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ng đưa ra một form.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onUnLoad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Khi  người d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ù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ng đ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ng một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trang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" y="419353"/>
            <a:ext cx="8091805" cy="4815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1.2.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NHÚNG </a:t>
            </a:r>
            <a:r>
              <a:rPr sz="2400" b="1" spc="-40" dirty="0">
                <a:solidFill>
                  <a:srgbClr val="9B2C1F"/>
                </a:solidFill>
                <a:latin typeface="Arial"/>
                <a:cs typeface="Arial"/>
              </a:rPr>
              <a:t>JAVASCRIPT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VÀO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FILE</a:t>
            </a:r>
            <a:r>
              <a:rPr sz="2400" b="1" spc="4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HTML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413384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Sử dụng </a:t>
            </a:r>
            <a:r>
              <a:rPr sz="2400" dirty="0">
                <a:latin typeface="Arial"/>
                <a:cs typeface="Arial"/>
              </a:rPr>
              <a:t>một trong các </a:t>
            </a:r>
            <a:r>
              <a:rPr sz="2400" spc="-5" dirty="0">
                <a:latin typeface="Arial"/>
                <a:cs typeface="Arial"/>
              </a:rPr>
              <a:t>cách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  <a:p>
            <a:pPr marL="413384" algn="just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Wingdings"/>
                <a:cs typeface="Wingdings"/>
              </a:rPr>
              <a:t></a:t>
            </a:r>
            <a:r>
              <a:rPr sz="2400" spc="-5" dirty="0">
                <a:latin typeface="Arial"/>
                <a:cs typeface="Arial"/>
              </a:rPr>
              <a:t>Sử dụng câu lệnh và hàm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cặp </a:t>
            </a:r>
            <a:r>
              <a:rPr sz="2400" dirty="0">
                <a:latin typeface="Arial"/>
                <a:cs typeface="Arial"/>
              </a:rPr>
              <a:t>thẻ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&lt;SCRIPT&gt;</a:t>
            </a:r>
            <a:endParaRPr sz="2400">
              <a:latin typeface="Arial"/>
              <a:cs typeface="Arial"/>
            </a:endParaRPr>
          </a:p>
          <a:p>
            <a:pPr marL="413384" algn="just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Wingdings"/>
                <a:cs typeface="Wingdings"/>
              </a:rPr>
              <a:t></a:t>
            </a:r>
            <a:r>
              <a:rPr sz="2400" spc="-5" dirty="0">
                <a:latin typeface="Arial"/>
                <a:cs typeface="Arial"/>
              </a:rPr>
              <a:t>Sử dụng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File nguồn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JavaScript</a:t>
            </a:r>
            <a:endParaRPr sz="2400">
              <a:latin typeface="Arial"/>
              <a:cs typeface="Arial"/>
            </a:endParaRPr>
          </a:p>
          <a:p>
            <a:pPr marL="413384" marR="5715" algn="just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Wingdings"/>
                <a:cs typeface="Wingdings"/>
              </a:rPr>
              <a:t></a:t>
            </a:r>
            <a:r>
              <a:rPr sz="2400" spc="-5" dirty="0">
                <a:latin typeface="Arial"/>
                <a:cs typeface="Arial"/>
              </a:rPr>
              <a:t>Sử dụng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biểu </a:t>
            </a:r>
            <a:r>
              <a:rPr sz="2400" dirty="0">
                <a:latin typeface="Arial"/>
                <a:cs typeface="Arial"/>
              </a:rPr>
              <a:t>thức </a:t>
            </a:r>
            <a:r>
              <a:rPr sz="2400" spc="-5" dirty="0">
                <a:latin typeface="Arial"/>
                <a:cs typeface="Arial"/>
              </a:rPr>
              <a:t>JavaScript làm giá </a:t>
            </a:r>
            <a:r>
              <a:rPr sz="2400" dirty="0">
                <a:latin typeface="Arial"/>
                <a:cs typeface="Arial"/>
              </a:rPr>
              <a:t>trị </a:t>
            </a:r>
            <a:r>
              <a:rPr sz="2400" spc="-5" dirty="0">
                <a:latin typeface="Arial"/>
                <a:cs typeface="Arial"/>
              </a:rPr>
              <a:t>của </a:t>
            </a:r>
            <a:r>
              <a:rPr sz="2400" dirty="0">
                <a:latin typeface="Arial"/>
                <a:cs typeface="Arial"/>
              </a:rPr>
              <a:t>một  </a:t>
            </a:r>
            <a:r>
              <a:rPr sz="2400" spc="-5" dirty="0">
                <a:latin typeface="Arial"/>
                <a:cs typeface="Arial"/>
              </a:rPr>
              <a:t>thuộc </a:t>
            </a:r>
            <a:r>
              <a:rPr sz="2400" dirty="0">
                <a:latin typeface="Arial"/>
                <a:cs typeface="Arial"/>
              </a:rPr>
              <a:t>tính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HTML</a:t>
            </a:r>
            <a:endParaRPr sz="2400">
              <a:latin typeface="Arial"/>
              <a:cs typeface="Arial"/>
            </a:endParaRPr>
          </a:p>
          <a:p>
            <a:pPr marL="413384" marR="5080" algn="just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Wingdings"/>
                <a:cs typeface="Wingdings"/>
              </a:rPr>
              <a:t></a:t>
            </a:r>
            <a:r>
              <a:rPr sz="2400" spc="-5" dirty="0">
                <a:latin typeface="Arial"/>
                <a:cs typeface="Arial"/>
              </a:rPr>
              <a:t>Sử dụng </a:t>
            </a:r>
            <a:r>
              <a:rPr sz="2400" dirty="0">
                <a:latin typeface="Arial"/>
                <a:cs typeface="Arial"/>
              </a:rPr>
              <a:t>thẻ </a:t>
            </a:r>
            <a:r>
              <a:rPr sz="2400" spc="-5" dirty="0">
                <a:latin typeface="Arial"/>
                <a:cs typeface="Arial"/>
              </a:rPr>
              <a:t>sự kiện (event handlers) trong </a:t>
            </a:r>
            <a:r>
              <a:rPr sz="2400" dirty="0">
                <a:latin typeface="Arial"/>
                <a:cs typeface="Arial"/>
              </a:rPr>
              <a:t>một thẻ  HTML </a:t>
            </a:r>
            <a:r>
              <a:rPr sz="2400" spc="-5" dirty="0">
                <a:latin typeface="Arial"/>
                <a:cs typeface="Arial"/>
              </a:rPr>
              <a:t>nào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đó</a:t>
            </a:r>
            <a:endParaRPr sz="2400">
              <a:latin typeface="Arial"/>
              <a:cs typeface="Arial"/>
            </a:endParaRPr>
          </a:p>
          <a:p>
            <a:pPr marL="413384" marR="5080" algn="just">
              <a:lnSpc>
                <a:spcPct val="100000"/>
              </a:lnSpc>
              <a:spcBef>
                <a:spcPts val="575"/>
              </a:spcBef>
            </a:pPr>
            <a:r>
              <a:rPr sz="2400" spc="-2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đó, </a:t>
            </a:r>
            <a:r>
              <a:rPr sz="2400" spc="-1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 cặp </a:t>
            </a:r>
            <a:r>
              <a:rPr sz="2400" dirty="0">
                <a:latin typeface="Arial"/>
                <a:cs typeface="Arial"/>
              </a:rPr>
              <a:t>thẻ </a:t>
            </a:r>
            <a:r>
              <a:rPr sz="2400" spc="-5" dirty="0">
                <a:latin typeface="Arial"/>
                <a:cs typeface="Arial"/>
              </a:rPr>
              <a:t>&lt;Script&gt;...&lt;/Script&gt; và </a:t>
            </a:r>
            <a:r>
              <a:rPr sz="2400" spc="-10" dirty="0">
                <a:latin typeface="Arial"/>
                <a:cs typeface="Arial"/>
              </a:rPr>
              <a:t>nhúng 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File nguồn JavaScript là </a:t>
            </a:r>
            <a:r>
              <a:rPr sz="2400" dirty="0">
                <a:latin typeface="Arial"/>
                <a:cs typeface="Arial"/>
              </a:rPr>
              <a:t>được </a:t>
            </a:r>
            <a:r>
              <a:rPr sz="2400" spc="-5" dirty="0">
                <a:latin typeface="Arial"/>
                <a:cs typeface="Arial"/>
              </a:rPr>
              <a:t>sử dụng nhiều </a:t>
            </a:r>
            <a:r>
              <a:rPr sz="2400" dirty="0">
                <a:latin typeface="Arial"/>
                <a:cs typeface="Arial"/>
              </a:rPr>
              <a:t>hơn  </a:t>
            </a:r>
            <a:r>
              <a:rPr sz="2400" spc="-5" dirty="0">
                <a:latin typeface="Arial"/>
                <a:cs typeface="Arial"/>
              </a:rPr>
              <a:t>cả.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687" y="495553"/>
            <a:ext cx="7150734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3.2. SỰ KIỆN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&amp;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XỬ LÝ SỰ</a:t>
            </a:r>
            <a:r>
              <a:rPr sz="2400" b="1" spc="-5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KIỆN</a:t>
            </a:r>
            <a:endParaRPr sz="2400">
              <a:latin typeface="Arial"/>
              <a:cs typeface="Arial"/>
            </a:endParaRPr>
          </a:p>
          <a:p>
            <a:pPr marL="200025">
              <a:lnSpc>
                <a:spcPct val="100000"/>
              </a:lnSpc>
              <a:spcBef>
                <a:spcPts val="1320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3.2.3. Các sự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kiện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có sẵn của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một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số </a:t>
            </a:r>
            <a:r>
              <a:rPr sz="2400" b="1" spc="-5">
                <a:solidFill>
                  <a:srgbClr val="9B2C1F"/>
                </a:solidFill>
                <a:latin typeface="Arial"/>
                <a:cs typeface="Arial"/>
              </a:rPr>
              <a:t>đối</a:t>
            </a:r>
            <a:r>
              <a:rPr sz="2400" b="1" spc="-4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10" smtClean="0">
                <a:solidFill>
                  <a:srgbClr val="9B2C1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7650" y="1441450"/>
          <a:ext cx="6172200" cy="5029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0"/>
                <a:gridCol w="3651250"/>
              </a:tblGrid>
              <a:tr h="365760"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Đối</a:t>
                      </a:r>
                      <a:r>
                        <a:rPr sz="18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tượng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Chương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ì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nh xử lý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sự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kiện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800" b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sẵn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5">
                <a:tc>
                  <a:txBody>
                    <a:bodyPr/>
                    <a:lstStyle/>
                    <a:p>
                      <a:pPr marL="85090">
                        <a:lnSpc>
                          <a:spcPts val="19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Selection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85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onBlur,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onChange,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onFocus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marL="85090">
                        <a:lnSpc>
                          <a:spcPts val="1985"/>
                        </a:lnSpc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85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onBlur,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onChange, onFocus,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onSelect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marL="85090">
                        <a:lnSpc>
                          <a:spcPts val="1985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Textarea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85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onBlur,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onChange, onFocus,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onSelect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marL="85090">
                        <a:lnSpc>
                          <a:spcPts val="19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Button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onClick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5">
                <a:tc>
                  <a:txBody>
                    <a:bodyPr/>
                    <a:lstStyle/>
                    <a:p>
                      <a:pPr marL="85090">
                        <a:lnSpc>
                          <a:spcPts val="19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Checkbox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onClick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marL="85090">
                        <a:lnSpc>
                          <a:spcPts val="19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Radio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button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onClick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5">
                <a:tc>
                  <a:txBody>
                    <a:bodyPr/>
                    <a:lstStyle/>
                    <a:p>
                      <a:pPr marL="85090">
                        <a:lnSpc>
                          <a:spcPts val="19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Hypertext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link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onClick,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onMouseOver,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onMouseOut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5">
                <a:tc>
                  <a:txBody>
                    <a:bodyPr/>
                    <a:lstStyle/>
                    <a:p>
                      <a:pPr marL="85090">
                        <a:lnSpc>
                          <a:spcPts val="19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Clickable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Imagemap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area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85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onMouseOver,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onMouseOut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marL="85090">
                        <a:lnSpc>
                          <a:spcPts val="198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Reset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button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8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onClick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5">
                <a:tc>
                  <a:txBody>
                    <a:bodyPr/>
                    <a:lstStyle/>
                    <a:p>
                      <a:pPr marL="8509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Submit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button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8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onClick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5">
                <a:tc>
                  <a:txBody>
                    <a:bodyPr/>
                    <a:lstStyle/>
                    <a:p>
                      <a:pPr marL="8509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Document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8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onLoad, onUnload,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onError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marL="85090">
                        <a:lnSpc>
                          <a:spcPts val="1989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Window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8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onLoad, onUnload,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onBlur,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onFocus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marL="8509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Framesets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onBlur,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onFocus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5">
                <a:tc>
                  <a:txBody>
                    <a:bodyPr/>
                    <a:lstStyle/>
                    <a:p>
                      <a:pPr marL="85090">
                        <a:lnSpc>
                          <a:spcPts val="198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onSubmit,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onReset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895">
                <a:tc>
                  <a:txBody>
                    <a:bodyPr/>
                    <a:lstStyle/>
                    <a:p>
                      <a:pPr marL="8509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Image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8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onLoad,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onError,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onAbort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>
              <a:lnSpc>
                <a:spcPct val="100000"/>
              </a:lnSpc>
            </a:pPr>
            <a:r>
              <a:rPr spc="-5" dirty="0"/>
              <a:t>3.2. SỰ KIỆN </a:t>
            </a:r>
            <a:r>
              <a:rPr dirty="0"/>
              <a:t>&amp; </a:t>
            </a:r>
            <a:r>
              <a:rPr spc="-5" dirty="0"/>
              <a:t>XỬ LÝ SỰ</a:t>
            </a:r>
            <a:r>
              <a:rPr spc="-50" dirty="0"/>
              <a:t> </a:t>
            </a:r>
            <a:r>
              <a:rPr spc="-5" dirty="0"/>
              <a:t>KIỆN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6800" y="1447800"/>
            <a:ext cx="7620000" cy="1749425"/>
          </a:xfrm>
          <a:prstGeom prst="rect">
            <a:avLst/>
          </a:prstGeom>
          <a:ln w="9525">
            <a:solidFill>
              <a:srgbClr val="9B2C1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"/>
                <a:cs typeface="Arial"/>
              </a:rPr>
              <a:t>&lt;HTML&gt;</a:t>
            </a:r>
            <a:endParaRPr sz="1800">
              <a:latin typeface="Arial"/>
              <a:cs typeface="Arial"/>
            </a:endParaRPr>
          </a:p>
          <a:p>
            <a:pPr marL="5435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&lt;BODY </a:t>
            </a:r>
            <a:r>
              <a:rPr sz="1800" spc="-5" dirty="0">
                <a:latin typeface="Arial"/>
                <a:cs typeface="Arial"/>
              </a:rPr>
              <a:t>onLoad="alert('Welcome </a:t>
            </a:r>
            <a:r>
              <a:rPr sz="1800" dirty="0">
                <a:latin typeface="Arial"/>
                <a:cs typeface="Arial"/>
              </a:rPr>
              <a:t>to my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page!');"</a:t>
            </a:r>
            <a:endParaRPr sz="1800">
              <a:latin typeface="Arial"/>
              <a:cs typeface="Arial"/>
            </a:endParaRPr>
          </a:p>
          <a:p>
            <a:pPr marL="431355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onUnload="alert('Goodbye!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');"&gt;</a:t>
            </a:r>
            <a:endParaRPr sz="1800">
              <a:latin typeface="Arial"/>
              <a:cs typeface="Arial"/>
            </a:endParaRPr>
          </a:p>
          <a:p>
            <a:pPr marL="5435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&lt;IMG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SRC="Logo.jpg"&gt;</a:t>
            </a:r>
            <a:endParaRPr sz="1800">
              <a:latin typeface="Arial"/>
              <a:cs typeface="Arial"/>
            </a:endParaRPr>
          </a:p>
          <a:p>
            <a:pPr marL="5435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&lt;/BODY&gt;</a:t>
            </a:r>
            <a:endParaRPr sz="1800">
              <a:latin typeface="Arial"/>
              <a:cs typeface="Arial"/>
            </a:endParaRPr>
          </a:p>
          <a:p>
            <a:pPr marL="5435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&lt;/HTML&gt;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" y="3352672"/>
            <a:ext cx="3581400" cy="1633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5400" y="3352672"/>
            <a:ext cx="2743200" cy="1646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4370" y="1028953"/>
            <a:ext cx="73685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3.2.3.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Các sự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kiện có sẵn của một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số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</a:t>
            </a:r>
            <a:r>
              <a:rPr sz="2400" b="1" spc="-13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lang="vi-VN" sz="2400" b="1" spc="-5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5" smtClean="0">
                <a:solidFill>
                  <a:srgbClr val="9B2C1F"/>
                </a:solidFill>
                <a:latin typeface="Arial"/>
                <a:cs typeface="Arial"/>
              </a:rPr>
              <a:t>.(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tt)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79450" y="1898650"/>
          <a:ext cx="7848600" cy="329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0"/>
                <a:gridCol w="6413500"/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defaultStatus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Thông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á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ngầm định hiển thị lên trên thanh trạng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á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của cửa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sổ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Frames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Mảng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á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định tất cả 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á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frame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trong cửa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sổ.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Length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Số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lượng 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á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frame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trong cửa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sổ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cha.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Tên của cửa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sổ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thời.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Parent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Đối tượng cửa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sổ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chA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Self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Cửa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sổ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thời.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Status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Thông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á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hiển thị lên trên thanh trạng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á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cửa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sổ.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Top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Cửa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sổ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ở trên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ù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ng.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Window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Cửa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sổ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thời.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9376" y="497078"/>
            <a:ext cx="5584825" cy="1288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790" lvl="1" indent="-593090">
              <a:lnSpc>
                <a:spcPct val="100000"/>
              </a:lnSpc>
              <a:buAutoNum type="arabicPeriod" startAt="3"/>
              <a:tabLst>
                <a:tab pos="606425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CÁC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3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3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lang="vi-VN" sz="2400" b="1" spc="-25" smtClean="0">
                <a:solidFill>
                  <a:srgbClr val="9B2C1F"/>
                </a:solidFill>
                <a:latin typeface="Arial"/>
                <a:cs typeface="Arial"/>
              </a:rPr>
              <a:t>thường</a:t>
            </a:r>
            <a:r>
              <a:rPr sz="2400" b="1" spc="-35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944880" lvl="2" indent="-845819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945515" algn="l"/>
              </a:tabLst>
            </a:pP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11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window</a:t>
            </a:r>
            <a:endParaRPr sz="2400">
              <a:latin typeface="Arial"/>
              <a:cs typeface="Arial"/>
            </a:endParaRPr>
          </a:p>
          <a:p>
            <a:pPr marL="9906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Các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thuộc</a:t>
            </a:r>
            <a:r>
              <a:rPr sz="2400" b="1" spc="-8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tính: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376" y="497078"/>
            <a:ext cx="5584825" cy="1288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790" lvl="1" indent="-593090">
              <a:lnSpc>
                <a:spcPct val="100000"/>
              </a:lnSpc>
              <a:buAutoNum type="arabicPeriod" startAt="3"/>
              <a:tabLst>
                <a:tab pos="606425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CÁC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3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3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lang="vi-VN" sz="2400" b="1" spc="-25" smtClean="0">
                <a:solidFill>
                  <a:srgbClr val="9B2C1F"/>
                </a:solidFill>
                <a:latin typeface="Arial"/>
                <a:cs typeface="Arial"/>
              </a:rPr>
              <a:t>thường</a:t>
            </a:r>
            <a:r>
              <a:rPr sz="2400" b="1" spc="-35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944880" lvl="2" indent="-845819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945515" algn="l"/>
              </a:tabLst>
            </a:pP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11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window(tt)</a:t>
            </a:r>
            <a:endParaRPr sz="2400">
              <a:latin typeface="Arial"/>
              <a:cs typeface="Arial"/>
            </a:endParaRPr>
          </a:p>
          <a:p>
            <a:pPr marL="9906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spc="-5">
                <a:solidFill>
                  <a:srgbClr val="9B2C1F"/>
                </a:solidFill>
                <a:latin typeface="Arial"/>
                <a:cs typeface="Arial"/>
              </a:rPr>
              <a:t>Các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phương</a:t>
            </a:r>
            <a:r>
              <a:rPr sz="2400" b="1" spc="-8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thức: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824101"/>
          <a:ext cx="8001000" cy="4480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0126"/>
                <a:gridCol w="4960874"/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alert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("message")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Hiển thị hộp thoại với chuỗi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"message" v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à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ú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OK.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clearTimeout(timeoutID)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768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 timeout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SetTimeout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đặt.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SetTimeout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lại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timeoutID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63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WindowReference.close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cửa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sổ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windowReference.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52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confirm("message")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75565" algn="just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Hiển thị hộp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thoại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với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chuỗi "message", 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ú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 OK v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à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ú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 Cancel.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lại trị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True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cho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OK v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à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False cho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Cancel.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273">
                <a:tc>
                  <a:txBody>
                    <a:bodyPr/>
                    <a:lstStyle/>
                    <a:p>
                      <a:pPr marL="85090" marR="1301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[windowVar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][window].  open("URL", "windowName",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[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"windowFeatures"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Mở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cửa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sổ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mới.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1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prompt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("message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“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3500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[,"defaultInput"])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Mở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hộp hội thoại để nhận dữ liệu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à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trường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text.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  <a:tabLst>
                          <a:tab pos="2811780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TimeoutID	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setTimeout(expression,msec)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á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nh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á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biểu thức expresion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sau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thời gian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msec.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5" dirty="0"/>
              <a:t>3.3. CÁC </a:t>
            </a:r>
            <a:r>
              <a:rPr/>
              <a:t>ĐỐI </a:t>
            </a:r>
            <a:r>
              <a:rPr lang="vi-VN" spc="-30" smtClean="0"/>
              <a:t>tượng</a:t>
            </a:r>
            <a:r>
              <a:rPr spc="-30" smtClean="0"/>
              <a:t> </a:t>
            </a:r>
            <a:r>
              <a:rPr lang="vi-VN" spc="-25" smtClean="0"/>
              <a:t>thường</a:t>
            </a:r>
            <a:r>
              <a:rPr spc="-15" smtClean="0"/>
              <a:t> </a:t>
            </a:r>
            <a:r>
              <a:rPr spc="-10" dirty="0"/>
              <a:t>DÙNG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028953"/>
            <a:ext cx="3967479" cy="75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3.3.1.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9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window(tt)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spc="-5">
                <a:solidFill>
                  <a:srgbClr val="9B2C1F"/>
                </a:solidFill>
                <a:latin typeface="Arial"/>
                <a:cs typeface="Arial"/>
              </a:rPr>
              <a:t>Các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phương</a:t>
            </a:r>
            <a:r>
              <a:rPr sz="2400" b="1" spc="-1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thức:</a:t>
            </a:r>
            <a:r>
              <a:rPr sz="2400" b="1" spc="-7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(tt)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33800" y="4381500"/>
            <a:ext cx="3657600" cy="223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1828800"/>
            <a:ext cx="8305800" cy="2573655"/>
          </a:xfrm>
          <a:custGeom>
            <a:avLst/>
            <a:gdLst/>
            <a:ahLst/>
            <a:cxnLst/>
            <a:rect l="l" t="t" r="r" b="b"/>
            <a:pathLst>
              <a:path w="8305800" h="2573654">
                <a:moveTo>
                  <a:pt x="0" y="2573401"/>
                </a:moveTo>
                <a:lnTo>
                  <a:pt x="8305800" y="2573401"/>
                </a:lnTo>
                <a:lnTo>
                  <a:pt x="8305800" y="0"/>
                </a:lnTo>
                <a:lnTo>
                  <a:pt x="0" y="0"/>
                </a:lnTo>
                <a:lnTo>
                  <a:pt x="0" y="2573401"/>
                </a:lnTo>
                <a:close/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8340" y="1869059"/>
            <a:ext cx="249237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&lt;HTML&gt;&lt;Body&gt;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&lt;Form&gt;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053465" algn="l"/>
              </a:tabLst>
            </a:pPr>
            <a:r>
              <a:rPr sz="1800" dirty="0">
                <a:latin typeface="Arial"/>
                <a:cs typeface="Arial"/>
              </a:rPr>
              <a:t>&lt;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ut	</a:t>
            </a:r>
            <a:r>
              <a:rPr sz="1800" spc="-8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pe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"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utto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555619" y="2417698"/>
            <a:ext cx="52812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7700" algn="l"/>
                <a:tab pos="3093085" algn="l"/>
                <a:tab pos="4386580" algn="l"/>
              </a:tabLst>
            </a:pPr>
            <a:r>
              <a:rPr sz="1800" spc="-145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UE="Op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Win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"	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ick=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753" rIns="0" bIns="0" rtlCol="0">
            <a:spAutoFit/>
          </a:bodyPr>
          <a:lstStyle/>
          <a:p>
            <a:pPr marL="612775">
              <a:lnSpc>
                <a:spcPct val="100000"/>
              </a:lnSpc>
            </a:pP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"msgWindow=window.open('','window2','resizable=no,width=200,height=200')"&gt;</a:t>
            </a:r>
            <a:endParaRPr sz="1800">
              <a:latin typeface="Arial"/>
              <a:cs typeface="Arial"/>
            </a:endParaRPr>
          </a:p>
          <a:p>
            <a:pPr marL="612775">
              <a:lnSpc>
                <a:spcPct val="100000"/>
              </a:lnSpc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&lt;BR&gt;&lt;A 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HREF="doc.htm" </a:t>
            </a:r>
            <a:r>
              <a:rPr sz="1800" b="0" spc="-15" dirty="0">
                <a:solidFill>
                  <a:srgbClr val="000000"/>
                </a:solidFill>
                <a:latin typeface="Arial"/>
                <a:cs typeface="Arial"/>
              </a:rPr>
              <a:t>TARGET="window2"&gt;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Load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File into </a:t>
            </a:r>
            <a:r>
              <a:rPr sz="1800" b="0" spc="-15" dirty="0">
                <a:solidFill>
                  <a:srgbClr val="000000"/>
                </a:solidFill>
                <a:latin typeface="Arial"/>
                <a:cs typeface="Arial"/>
              </a:rPr>
              <a:t>window2</a:t>
            </a:r>
            <a:r>
              <a:rPr sz="1800" b="0" spc="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&lt;/A&gt;</a:t>
            </a:r>
            <a:endParaRPr sz="1800">
              <a:latin typeface="Arial"/>
              <a:cs typeface="Arial"/>
            </a:endParaRPr>
          </a:p>
          <a:p>
            <a:pPr marL="676275" marR="2565400" indent="-64135">
              <a:lnSpc>
                <a:spcPct val="100000"/>
              </a:lnSpc>
            </a:pP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&lt;Input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Type="button" </a:t>
            </a:r>
            <a:r>
              <a:rPr sz="1800" b="0" spc="-15" dirty="0">
                <a:solidFill>
                  <a:srgbClr val="000000"/>
                </a:solidFill>
                <a:latin typeface="Arial"/>
                <a:cs typeface="Arial"/>
              </a:rPr>
              <a:t>VALUE="Close 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Second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Window“  onClick="msgWindow.close()"&gt;</a:t>
            </a:r>
            <a:endParaRPr sz="1800">
              <a:latin typeface="Arial"/>
              <a:cs typeface="Arial"/>
            </a:endParaRPr>
          </a:p>
          <a:p>
            <a:pPr marL="612775">
              <a:lnSpc>
                <a:spcPct val="100000"/>
              </a:lnSpc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&lt;/Form&gt;</a:t>
            </a:r>
            <a:endParaRPr sz="1800">
              <a:latin typeface="Arial"/>
              <a:cs typeface="Arial"/>
            </a:endParaRPr>
          </a:p>
          <a:p>
            <a:pPr marL="612775">
              <a:lnSpc>
                <a:spcPct val="100000"/>
              </a:lnSpc>
            </a:pP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&lt;/Body&gt;&lt;/HTML&gt;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376" y="497078"/>
            <a:ext cx="5584825" cy="144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 CÁC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3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3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lang="vi-VN" sz="2400" b="1" spc="-25" smtClean="0">
                <a:solidFill>
                  <a:srgbClr val="9B2C1F"/>
                </a:solidFill>
                <a:latin typeface="Arial"/>
                <a:cs typeface="Arial"/>
              </a:rPr>
              <a:t>thường</a:t>
            </a:r>
            <a:r>
              <a:rPr sz="2400" b="1" spc="-15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  <a:spcBef>
                <a:spcPts val="1905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3.3.2.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10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forms</a:t>
            </a:r>
            <a:endParaRPr sz="2400">
              <a:latin typeface="Arial"/>
              <a:cs typeface="Arial"/>
            </a:endParaRPr>
          </a:p>
          <a:p>
            <a:pPr marL="9906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Các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thuộc</a:t>
            </a:r>
            <a:r>
              <a:rPr sz="2400" b="1" spc="-8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tính: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2070100"/>
          <a:ext cx="8020050" cy="2468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450"/>
                <a:gridCol w="6959600"/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thuộc tính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ACTION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của thẻ</a:t>
                      </a:r>
                      <a:r>
                        <a:rPr sz="18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Elements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Mảng chứa các thành phần trong form (như checkbox, textBOX .</a:t>
                      </a:r>
                      <a:r>
                        <a:rPr sz="18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Encoding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781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Xâu chứa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kiểu MIME được sử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dụng để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mã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hoá nội dung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của form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gửi  cho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server.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length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Số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lượng các thành phần trong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một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Thuộc tính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METHOD.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target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Xâu chứa tên của cửa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sổ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đích khi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submit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3.3. CÁC </a:t>
            </a:r>
            <a:r>
              <a:rPr/>
              <a:t>ĐỐI </a:t>
            </a:r>
            <a:r>
              <a:rPr lang="vi-VN" spc="-30" smtClean="0"/>
              <a:t>tượng</a:t>
            </a:r>
            <a:r>
              <a:rPr spc="-30" smtClean="0"/>
              <a:t> </a:t>
            </a:r>
            <a:r>
              <a:rPr lang="vi-VN" spc="-25" smtClean="0"/>
              <a:t>thường</a:t>
            </a:r>
            <a:r>
              <a:rPr spc="-15" smtClean="0"/>
              <a:t> </a:t>
            </a:r>
            <a:r>
              <a:rPr spc="-10" dirty="0"/>
              <a:t>DÙNG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1105153"/>
            <a:ext cx="7958455" cy="190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3.3.2.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10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forms(tt)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spc="-5">
                <a:solidFill>
                  <a:srgbClr val="9B2C1F"/>
                </a:solidFill>
                <a:latin typeface="Arial"/>
                <a:cs typeface="Arial"/>
              </a:rPr>
              <a:t>Các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phương</a:t>
            </a:r>
            <a:r>
              <a:rPr sz="2400" b="1" spc="-8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thức:</a:t>
            </a:r>
            <a:endParaRPr sz="2400">
              <a:latin typeface="Arial"/>
              <a:cs typeface="Arial"/>
            </a:endParaRPr>
          </a:p>
          <a:p>
            <a:pPr marL="393700" marR="5080" algn="just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formName.submit ()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Xuất </a:t>
            </a:r>
            <a:r>
              <a:rPr sz="2000" dirty="0">
                <a:latin typeface="Arial"/>
                <a:cs typeface="Arial"/>
              </a:rPr>
              <a:t>dữ liệu của một </a:t>
            </a:r>
            <a:r>
              <a:rPr sz="2000" spc="-5" dirty="0">
                <a:latin typeface="Arial"/>
                <a:cs typeface="Arial"/>
              </a:rPr>
              <a:t>form </a:t>
            </a:r>
            <a:r>
              <a:rPr sz="2000" dirty="0">
                <a:latin typeface="Arial"/>
                <a:cs typeface="Arial"/>
              </a:rPr>
              <a:t>tên </a:t>
            </a:r>
            <a:r>
              <a:rPr sz="2000" spc="-5" dirty="0">
                <a:latin typeface="Arial"/>
                <a:cs typeface="Arial"/>
              </a:rPr>
              <a:t>formName </a:t>
            </a:r>
            <a:r>
              <a:rPr sz="2000" dirty="0">
                <a:latin typeface="Arial"/>
                <a:cs typeface="Arial"/>
              </a:rPr>
              <a:t>tới  </a:t>
            </a:r>
            <a:r>
              <a:rPr sz="2000" spc="-5" dirty="0">
                <a:latin typeface="Arial"/>
                <a:cs typeface="Arial"/>
              </a:rPr>
              <a:t>trang xử </a:t>
            </a:r>
            <a:r>
              <a:rPr sz="2000" dirty="0">
                <a:latin typeface="Arial"/>
                <a:cs typeface="Arial"/>
              </a:rPr>
              <a:t>lý. Phương </a:t>
            </a:r>
            <a:r>
              <a:rPr sz="2000" spc="-10" dirty="0">
                <a:latin typeface="Arial"/>
                <a:cs typeface="Arial"/>
              </a:rPr>
              <a:t>thức </a:t>
            </a:r>
            <a:r>
              <a:rPr sz="2000" dirty="0">
                <a:latin typeface="Arial"/>
                <a:cs typeface="Arial"/>
              </a:rPr>
              <a:t>này </a:t>
            </a:r>
            <a:r>
              <a:rPr sz="2000" spc="-5" dirty="0">
                <a:latin typeface="Arial"/>
                <a:cs typeface="Arial"/>
              </a:rPr>
              <a:t>mô phỏng </a:t>
            </a:r>
            <a:r>
              <a:rPr sz="2000" dirty="0">
                <a:latin typeface="Arial"/>
                <a:cs typeface="Arial"/>
              </a:rPr>
              <a:t>khi click vào </a:t>
            </a:r>
            <a:r>
              <a:rPr sz="2000" spc="-5" dirty="0">
                <a:latin typeface="Arial"/>
                <a:cs typeface="Arial"/>
              </a:rPr>
              <a:t>nút submit  </a:t>
            </a:r>
            <a:r>
              <a:rPr sz="2000" dirty="0">
                <a:latin typeface="Arial"/>
                <a:cs typeface="Arial"/>
              </a:rPr>
              <a:t>trên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376" y="497078"/>
            <a:ext cx="5584825" cy="136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 CÁC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3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3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lang="vi-VN" sz="2400" b="1" spc="-25" smtClean="0">
                <a:solidFill>
                  <a:srgbClr val="9B2C1F"/>
                </a:solidFill>
                <a:latin typeface="Arial"/>
                <a:cs typeface="Arial"/>
              </a:rPr>
              <a:t>thường</a:t>
            </a:r>
            <a:r>
              <a:rPr sz="2400" b="1" spc="-15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  <a:spcBef>
                <a:spcPts val="1305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3.3.2.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sz="2400" b="1" spc="-10" smtClean="0">
                <a:solidFill>
                  <a:srgbClr val="9B2C1F"/>
                </a:solidFill>
                <a:latin typeface="Arial"/>
                <a:cs typeface="Arial"/>
              </a:rPr>
              <a:t>t</a:t>
            </a:r>
            <a:r>
              <a:rPr lang="en-US" sz="2400" b="1" spc="-10" smtClean="0">
                <a:solidFill>
                  <a:srgbClr val="9B2C1F"/>
                </a:solidFill>
                <a:latin typeface="Arial"/>
                <a:cs typeface="Arial"/>
              </a:rPr>
              <a:t>ượng</a:t>
            </a:r>
            <a:r>
              <a:rPr sz="2400" b="1" spc="-10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forms(tt)</a:t>
            </a:r>
            <a:endParaRPr sz="2400">
              <a:latin typeface="Arial"/>
              <a:cs typeface="Arial"/>
            </a:endParaRPr>
          </a:p>
          <a:p>
            <a:pPr marL="9906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Các phần tử của </a:t>
            </a:r>
            <a:r>
              <a:rPr sz="2400" b="1" spc="-5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sz="2400" b="1" spc="-10" smtClean="0">
                <a:solidFill>
                  <a:srgbClr val="9B2C1F"/>
                </a:solidFill>
                <a:latin typeface="Arial"/>
                <a:cs typeface="Arial"/>
              </a:rPr>
              <a:t>t</a:t>
            </a:r>
            <a:r>
              <a:rPr lang="en-US" sz="2400" b="1" spc="-10" smtClean="0">
                <a:solidFill>
                  <a:srgbClr val="9B2C1F"/>
                </a:solidFill>
                <a:latin typeface="Arial"/>
                <a:cs typeface="Arial"/>
              </a:rPr>
              <a:t>ượng</a:t>
            </a:r>
            <a:r>
              <a:rPr sz="2400" b="1" spc="-4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Form: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9200" y="1793875"/>
          <a:ext cx="7546975" cy="4754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201"/>
                <a:gridCol w="3008249"/>
                <a:gridCol w="3438525"/>
              </a:tblGrid>
              <a:tr h="335279"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Phần</a:t>
                      </a:r>
                      <a:r>
                        <a:rPr sz="16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tử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Cú</a:t>
                      </a:r>
                      <a:r>
                        <a:rPr sz="16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pháp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Mô</a:t>
                      </a:r>
                      <a:r>
                        <a:rPr sz="16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tả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Button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&lt;Input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Type="button"&gt;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Một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nút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Checkbox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&lt;Input</a:t>
                      </a: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Type="checkbox"&gt;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Một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checkbox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FileUpload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&lt;Input</a:t>
                      </a:r>
                      <a:r>
                        <a:rPr sz="16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Type="File"&gt;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Một phần tử cho phép sử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dụng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gửi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File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Hidden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&lt;Input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Type="hidden"&gt;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Một trường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ẩn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Password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&lt;Input</a:t>
                      </a: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Type="password"&gt;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Một trường text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để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nhập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mật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16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(*)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Radio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&lt;Input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Type="radio"&gt;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Một nút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chọn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Reset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&lt;Input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Type="reset"&gt;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Một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nút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reset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Select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&lt;Select&gt;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&lt;Option&gt;option1&lt;/Option&gt;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&lt;Option&gt;option2&lt;/Option&gt;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&lt;/Select&gt;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Một danh sách lựa chọn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Submit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&lt;Input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Type="submit"&gt;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Một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nút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submit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&lt;Input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Type="text"&gt;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Một trường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textArea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&lt;Textarea&gt;defaulttext&lt;/Textarea&gt;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Một trường text cho nhập nhiều</a:t>
                      </a:r>
                      <a:r>
                        <a:rPr sz="16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dòng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5" dirty="0"/>
              <a:t>3.3. CÁC </a:t>
            </a:r>
            <a:r>
              <a:rPr/>
              <a:t>ĐỐI </a:t>
            </a:r>
            <a:r>
              <a:rPr lang="vi-VN" spc="-30" smtClean="0"/>
              <a:t>tượng</a:t>
            </a:r>
            <a:r>
              <a:rPr spc="-30" smtClean="0"/>
              <a:t> </a:t>
            </a:r>
            <a:r>
              <a:rPr lang="vi-VN" spc="-25" smtClean="0"/>
              <a:t>thường</a:t>
            </a:r>
            <a:r>
              <a:rPr spc="-15" smtClean="0"/>
              <a:t> </a:t>
            </a:r>
            <a:r>
              <a:rPr spc="-10" dirty="0"/>
              <a:t>DÙNG</a:t>
            </a:r>
          </a:p>
        </p:txBody>
      </p:sp>
      <p:sp>
        <p:nvSpPr>
          <p:cNvPr id="6" name="object 6"/>
          <p:cNvSpPr/>
          <p:nvPr/>
        </p:nvSpPr>
        <p:spPr>
          <a:xfrm>
            <a:off x="4648200" y="1066800"/>
            <a:ext cx="3810000" cy="1098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062" y="2184336"/>
            <a:ext cx="7899400" cy="4221480"/>
          </a:xfrm>
          <a:custGeom>
            <a:avLst/>
            <a:gdLst/>
            <a:ahLst/>
            <a:cxnLst/>
            <a:rect l="l" t="t" r="r" b="b"/>
            <a:pathLst>
              <a:path w="7899400" h="4221480">
                <a:moveTo>
                  <a:pt x="0" y="4221226"/>
                </a:moveTo>
                <a:lnTo>
                  <a:pt x="7899400" y="4221226"/>
                </a:lnTo>
                <a:lnTo>
                  <a:pt x="7899400" y="0"/>
                </a:lnTo>
                <a:lnTo>
                  <a:pt x="0" y="0"/>
                </a:lnTo>
                <a:lnTo>
                  <a:pt x="0" y="4221226"/>
                </a:lnTo>
                <a:close/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9889" y="1028953"/>
            <a:ext cx="7818755" cy="539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3.3.2.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10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forms(tt)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Ví</a:t>
            </a:r>
            <a:r>
              <a:rPr sz="2000" b="1" spc="-10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dụ: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L="128270" marR="35064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&lt;HTML&gt;&lt;Script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Language="JavaScript"&gt;  function calculate(form)</a:t>
            </a:r>
            <a:r>
              <a:rPr sz="1800" dirty="0">
                <a:latin typeface="Arial"/>
                <a:cs typeface="Arial"/>
              </a:rPr>
              <a:t> {</a:t>
            </a:r>
            <a:endParaRPr sz="1800">
              <a:latin typeface="Arial"/>
              <a:cs typeface="Arial"/>
            </a:endParaRPr>
          </a:p>
          <a:p>
            <a:pPr marL="1042669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form.results.value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eval(form.entry.value);</a:t>
            </a:r>
            <a:endParaRPr sz="18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&lt;/Script&gt;</a:t>
            </a:r>
            <a:endParaRPr sz="18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&lt;/Head&gt;</a:t>
            </a:r>
            <a:endParaRPr sz="18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&lt;Body&gt;</a:t>
            </a:r>
            <a:endParaRPr sz="18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&lt;Form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Method=POST&gt;</a:t>
            </a:r>
            <a:endParaRPr sz="18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Enter a JavaScript mathematical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expression:</a:t>
            </a:r>
            <a:endParaRPr sz="18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&lt;INPUT TYPE="text" NAME="entry" </a:t>
            </a:r>
            <a:r>
              <a:rPr sz="1800" spc="-20" dirty="0">
                <a:latin typeface="Arial"/>
                <a:cs typeface="Arial"/>
              </a:rPr>
              <a:t>VALUE=""&gt;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&lt;BR&gt;</a:t>
            </a:r>
            <a:endParaRPr sz="18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result of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expression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is:</a:t>
            </a:r>
            <a:endParaRPr sz="18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&lt;INPUT </a:t>
            </a:r>
            <a:r>
              <a:rPr sz="1800" spc="-5" dirty="0">
                <a:latin typeface="Arial"/>
                <a:cs typeface="Arial"/>
              </a:rPr>
              <a:t>TYPE=text NAME="results" onFocus="this.blur();"&gt;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&lt;BR&gt;</a:t>
            </a:r>
            <a:endParaRPr sz="18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&lt;INPUT TYPE="button" </a:t>
            </a:r>
            <a:r>
              <a:rPr sz="1800" spc="-15" dirty="0">
                <a:latin typeface="Arial"/>
                <a:cs typeface="Arial"/>
              </a:rPr>
              <a:t>VALUE="Calculate"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onClick="calculate(this.form);"&gt;</a:t>
            </a:r>
            <a:endParaRPr sz="18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&lt;/Form&gt;</a:t>
            </a:r>
            <a:endParaRPr sz="18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&lt;/Body&gt;&lt;/HTML&gt;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ct val="100000"/>
              </a:lnSpc>
            </a:pPr>
            <a:r>
              <a:rPr spc="-5" dirty="0"/>
              <a:t>3.3. CÁC </a:t>
            </a:r>
            <a:r>
              <a:rPr/>
              <a:t>ĐỐI </a:t>
            </a:r>
            <a:r>
              <a:rPr lang="vi-VN" spc="-30" smtClean="0"/>
              <a:t>tượng</a:t>
            </a:r>
            <a:r>
              <a:rPr spc="-30" smtClean="0"/>
              <a:t> </a:t>
            </a:r>
            <a:r>
              <a:rPr lang="vi-VN" spc="-25" smtClean="0"/>
              <a:t>thường</a:t>
            </a:r>
            <a:r>
              <a:rPr spc="-15" smtClean="0"/>
              <a:t> </a:t>
            </a:r>
            <a:r>
              <a:rPr spc="-10" dirty="0"/>
              <a:t>DÙNG</a:t>
            </a:r>
          </a:p>
        </p:txBody>
      </p:sp>
      <p:sp>
        <p:nvSpPr>
          <p:cNvPr id="6" name="object 6"/>
          <p:cNvSpPr/>
          <p:nvPr/>
        </p:nvSpPr>
        <p:spPr>
          <a:xfrm>
            <a:off x="685800" y="1760601"/>
            <a:ext cx="8458200" cy="4564380"/>
          </a:xfrm>
          <a:custGeom>
            <a:avLst/>
            <a:gdLst/>
            <a:ahLst/>
            <a:cxnLst/>
            <a:rect l="l" t="t" r="r" b="b"/>
            <a:pathLst>
              <a:path w="8458200" h="4564380">
                <a:moveTo>
                  <a:pt x="0" y="4563999"/>
                </a:moveTo>
                <a:lnTo>
                  <a:pt x="8458200" y="4563999"/>
                </a:lnTo>
                <a:lnTo>
                  <a:pt x="8458200" y="0"/>
                </a:lnTo>
                <a:lnTo>
                  <a:pt x="0" y="0"/>
                </a:lnTo>
                <a:lnTo>
                  <a:pt x="0" y="4563999"/>
                </a:lnTo>
                <a:close/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9889" y="1028953"/>
            <a:ext cx="8479790" cy="525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3.3.2.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10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forms(tt)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Ví</a:t>
            </a:r>
            <a:r>
              <a:rPr sz="2000" b="1" spc="-10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dụ:</a:t>
            </a:r>
            <a:endParaRPr sz="2000">
              <a:latin typeface="Arial"/>
              <a:cs typeface="Arial"/>
            </a:endParaRPr>
          </a:p>
          <a:p>
            <a:pPr marL="187325">
              <a:lnSpc>
                <a:spcPts val="1839"/>
              </a:lnSpc>
              <a:spcBef>
                <a:spcPts val="370"/>
              </a:spcBef>
            </a:pPr>
            <a:r>
              <a:rPr sz="1700" dirty="0">
                <a:latin typeface="Arial"/>
                <a:cs typeface="Arial"/>
              </a:rPr>
              <a:t>&lt;HTML&gt;&lt;Script&gt;</a:t>
            </a:r>
            <a:endParaRPr sz="1700">
              <a:latin typeface="Arial"/>
              <a:cs typeface="Arial"/>
            </a:endParaRPr>
          </a:p>
          <a:p>
            <a:pPr marL="187325">
              <a:lnSpc>
                <a:spcPts val="1635"/>
              </a:lnSpc>
            </a:pPr>
            <a:r>
              <a:rPr sz="1700" dirty="0">
                <a:latin typeface="Arial"/>
                <a:cs typeface="Arial"/>
              </a:rPr>
              <a:t>function calculate(form,callingField)</a:t>
            </a:r>
            <a:r>
              <a:rPr sz="1700" spc="-9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{</a:t>
            </a:r>
            <a:endParaRPr sz="1700">
              <a:latin typeface="Arial"/>
              <a:cs typeface="Arial"/>
            </a:endParaRPr>
          </a:p>
          <a:p>
            <a:pPr marL="187325">
              <a:lnSpc>
                <a:spcPts val="1630"/>
              </a:lnSpc>
            </a:pPr>
            <a:r>
              <a:rPr sz="1700" dirty="0">
                <a:latin typeface="Arial"/>
                <a:cs typeface="Arial"/>
              </a:rPr>
              <a:t>if (callingField == </a:t>
            </a:r>
            <a:r>
              <a:rPr sz="1700" spc="-5" dirty="0">
                <a:latin typeface="Arial"/>
                <a:cs typeface="Arial"/>
              </a:rPr>
              <a:t>"result")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{</a:t>
            </a:r>
            <a:endParaRPr sz="1700">
              <a:latin typeface="Arial"/>
              <a:cs typeface="Arial"/>
            </a:endParaRPr>
          </a:p>
          <a:p>
            <a:pPr marL="1101725">
              <a:lnSpc>
                <a:spcPts val="1630"/>
              </a:lnSpc>
            </a:pPr>
            <a:r>
              <a:rPr sz="1700" dirty="0">
                <a:latin typeface="Arial"/>
                <a:cs typeface="Arial"/>
              </a:rPr>
              <a:t>if </a:t>
            </a:r>
            <a:r>
              <a:rPr sz="1700" spc="-5" dirty="0">
                <a:latin typeface="Arial"/>
                <a:cs typeface="Arial"/>
              </a:rPr>
              <a:t>(form.square.checked){</a:t>
            </a:r>
            <a:endParaRPr sz="1700">
              <a:latin typeface="Arial"/>
              <a:cs typeface="Arial"/>
            </a:endParaRPr>
          </a:p>
          <a:p>
            <a:pPr marL="2016125">
              <a:lnSpc>
                <a:spcPts val="1630"/>
              </a:lnSpc>
            </a:pPr>
            <a:r>
              <a:rPr sz="1700" spc="-15" dirty="0">
                <a:latin typeface="Arial"/>
                <a:cs typeface="Arial"/>
              </a:rPr>
              <a:t>form.entry.value </a:t>
            </a:r>
            <a:r>
              <a:rPr sz="1700" dirty="0">
                <a:latin typeface="Arial"/>
                <a:cs typeface="Arial"/>
              </a:rPr>
              <a:t>=</a:t>
            </a:r>
            <a:r>
              <a:rPr sz="1700" spc="14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Math.sqrt(form.result.value);</a:t>
            </a:r>
            <a:endParaRPr sz="1700">
              <a:latin typeface="Arial"/>
              <a:cs typeface="Arial"/>
            </a:endParaRPr>
          </a:p>
          <a:p>
            <a:pPr marL="1101725">
              <a:lnSpc>
                <a:spcPts val="1630"/>
              </a:lnSpc>
              <a:tabLst>
                <a:tab pos="2016125" algn="l"/>
              </a:tabLst>
            </a:pPr>
            <a:r>
              <a:rPr sz="1700" dirty="0">
                <a:latin typeface="Arial"/>
                <a:cs typeface="Arial"/>
              </a:rPr>
              <a:t>}else{	</a:t>
            </a:r>
            <a:r>
              <a:rPr sz="1700" spc="-15" dirty="0">
                <a:latin typeface="Arial"/>
                <a:cs typeface="Arial"/>
              </a:rPr>
              <a:t>form.entry.value </a:t>
            </a:r>
            <a:r>
              <a:rPr sz="1700" dirty="0">
                <a:latin typeface="Arial"/>
                <a:cs typeface="Arial"/>
              </a:rPr>
              <a:t>= </a:t>
            </a:r>
            <a:r>
              <a:rPr sz="1700" spc="-5" dirty="0">
                <a:latin typeface="Arial"/>
                <a:cs typeface="Arial"/>
              </a:rPr>
              <a:t>form.result.value </a:t>
            </a:r>
            <a:r>
              <a:rPr sz="1700" dirty="0">
                <a:latin typeface="Arial"/>
                <a:cs typeface="Arial"/>
              </a:rPr>
              <a:t>/</a:t>
            </a:r>
            <a:r>
              <a:rPr sz="1700" spc="1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2;}</a:t>
            </a:r>
            <a:endParaRPr sz="1700">
              <a:latin typeface="Arial"/>
              <a:cs typeface="Arial"/>
            </a:endParaRPr>
          </a:p>
          <a:p>
            <a:pPr marL="187325">
              <a:lnSpc>
                <a:spcPts val="1635"/>
              </a:lnSpc>
            </a:pPr>
            <a:r>
              <a:rPr sz="1700" dirty="0">
                <a:latin typeface="Arial"/>
                <a:cs typeface="Arial"/>
              </a:rPr>
              <a:t>}else{</a:t>
            </a:r>
            <a:endParaRPr sz="1700">
              <a:latin typeface="Arial"/>
              <a:cs typeface="Arial"/>
            </a:endParaRPr>
          </a:p>
          <a:p>
            <a:pPr marL="1101725">
              <a:lnSpc>
                <a:spcPts val="1635"/>
              </a:lnSpc>
            </a:pPr>
            <a:r>
              <a:rPr sz="1700" dirty="0">
                <a:latin typeface="Arial"/>
                <a:cs typeface="Arial"/>
              </a:rPr>
              <a:t>if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(form.square.checked){</a:t>
            </a:r>
            <a:endParaRPr sz="1700">
              <a:latin typeface="Arial"/>
              <a:cs typeface="Arial"/>
            </a:endParaRPr>
          </a:p>
          <a:p>
            <a:pPr marL="2016125">
              <a:lnSpc>
                <a:spcPts val="1630"/>
              </a:lnSpc>
            </a:pPr>
            <a:r>
              <a:rPr sz="1700" spc="-10" dirty="0">
                <a:latin typeface="Arial"/>
                <a:cs typeface="Arial"/>
              </a:rPr>
              <a:t>form.result.value=form.entry.value*form.entry.value;</a:t>
            </a:r>
            <a:endParaRPr sz="1700">
              <a:latin typeface="Arial"/>
              <a:cs typeface="Arial"/>
            </a:endParaRPr>
          </a:p>
          <a:p>
            <a:pPr marL="1101725">
              <a:lnSpc>
                <a:spcPts val="1630"/>
              </a:lnSpc>
              <a:tabLst>
                <a:tab pos="2016125" algn="l"/>
              </a:tabLst>
            </a:pPr>
            <a:r>
              <a:rPr sz="1700" dirty="0">
                <a:latin typeface="Arial"/>
                <a:cs typeface="Arial"/>
              </a:rPr>
              <a:t>}else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{	</a:t>
            </a:r>
            <a:r>
              <a:rPr sz="1700" spc="-5" dirty="0">
                <a:latin typeface="Arial"/>
                <a:cs typeface="Arial"/>
              </a:rPr>
              <a:t>form.result.value </a:t>
            </a:r>
            <a:r>
              <a:rPr sz="1700" dirty="0">
                <a:latin typeface="Arial"/>
                <a:cs typeface="Arial"/>
              </a:rPr>
              <a:t>= </a:t>
            </a:r>
            <a:r>
              <a:rPr sz="1700" spc="-15" dirty="0">
                <a:latin typeface="Arial"/>
                <a:cs typeface="Arial"/>
              </a:rPr>
              <a:t>form.entry.value </a:t>
            </a:r>
            <a:r>
              <a:rPr sz="1700" dirty="0">
                <a:latin typeface="Arial"/>
                <a:cs typeface="Arial"/>
              </a:rPr>
              <a:t>*</a:t>
            </a:r>
            <a:r>
              <a:rPr sz="1700" spc="114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2;</a:t>
            </a:r>
            <a:endParaRPr sz="1700">
              <a:latin typeface="Arial"/>
              <a:cs typeface="Arial"/>
            </a:endParaRPr>
          </a:p>
          <a:p>
            <a:pPr marL="729615">
              <a:lnSpc>
                <a:spcPts val="1630"/>
              </a:lnSpc>
            </a:pPr>
            <a:r>
              <a:rPr sz="1700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  <a:p>
            <a:pPr marL="187325">
              <a:lnSpc>
                <a:spcPts val="1630"/>
              </a:lnSpc>
            </a:pPr>
            <a:r>
              <a:rPr sz="1700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  <a:p>
            <a:pPr marL="187325">
              <a:lnSpc>
                <a:spcPts val="1685"/>
              </a:lnSpc>
            </a:pPr>
            <a:r>
              <a:rPr sz="1700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  <a:p>
            <a:pPr marL="187325">
              <a:lnSpc>
                <a:spcPts val="1735"/>
              </a:lnSpc>
            </a:pPr>
            <a:r>
              <a:rPr sz="1700" dirty="0">
                <a:latin typeface="Arial"/>
                <a:cs typeface="Arial"/>
              </a:rPr>
              <a:t>&lt;/Script&gt;&lt;/Head&gt;&lt;Body&gt;&lt;Form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Method=Post&gt;</a:t>
            </a:r>
            <a:endParaRPr sz="1700">
              <a:latin typeface="Arial"/>
              <a:cs typeface="Arial"/>
            </a:endParaRPr>
          </a:p>
          <a:p>
            <a:pPr marL="187325">
              <a:lnSpc>
                <a:spcPts val="1735"/>
              </a:lnSpc>
            </a:pPr>
            <a:r>
              <a:rPr sz="1700" spc="-20" dirty="0">
                <a:latin typeface="Arial"/>
                <a:cs typeface="Arial"/>
              </a:rPr>
              <a:t>Value: </a:t>
            </a:r>
            <a:r>
              <a:rPr sz="1700" dirty="0">
                <a:latin typeface="Arial"/>
                <a:cs typeface="Arial"/>
              </a:rPr>
              <a:t>&lt;Input </a:t>
            </a:r>
            <a:r>
              <a:rPr sz="1700" spc="-15" dirty="0">
                <a:latin typeface="Arial"/>
                <a:cs typeface="Arial"/>
              </a:rPr>
              <a:t>Type="text" </a:t>
            </a:r>
            <a:r>
              <a:rPr sz="1700" spc="-5" dirty="0">
                <a:latin typeface="Arial"/>
                <a:cs typeface="Arial"/>
              </a:rPr>
              <a:t>Name="entry"</a:t>
            </a:r>
            <a:r>
              <a:rPr sz="1700" spc="50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Value=0</a:t>
            </a:r>
            <a:endParaRPr sz="1700">
              <a:latin typeface="Arial"/>
              <a:cs typeface="Arial"/>
            </a:endParaRPr>
          </a:p>
          <a:p>
            <a:pPr marL="3619500">
              <a:lnSpc>
                <a:spcPts val="1735"/>
              </a:lnSpc>
            </a:pPr>
            <a:r>
              <a:rPr sz="1700" dirty="0">
                <a:latin typeface="Arial"/>
                <a:cs typeface="Arial"/>
              </a:rPr>
              <a:t>onChange="calculate(this.form,this.name);"&gt;&lt;BR&gt;</a:t>
            </a:r>
            <a:endParaRPr sz="1700">
              <a:latin typeface="Arial"/>
              <a:cs typeface="Arial"/>
            </a:endParaRPr>
          </a:p>
          <a:p>
            <a:pPr marL="187325">
              <a:lnSpc>
                <a:spcPts val="1735"/>
              </a:lnSpc>
            </a:pPr>
            <a:r>
              <a:rPr sz="1700" dirty="0">
                <a:latin typeface="Arial"/>
                <a:cs typeface="Arial"/>
              </a:rPr>
              <a:t>Action: &lt;Input </a:t>
            </a:r>
            <a:r>
              <a:rPr sz="1700" spc="-10" dirty="0">
                <a:latin typeface="Arial"/>
                <a:cs typeface="Arial"/>
              </a:rPr>
              <a:t>Type=checkbox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NAME=square</a:t>
            </a:r>
            <a:endParaRPr sz="1700">
              <a:latin typeface="Arial"/>
              <a:cs typeface="Arial"/>
            </a:endParaRPr>
          </a:p>
          <a:p>
            <a:pPr marL="3153410">
              <a:lnSpc>
                <a:spcPts val="1735"/>
              </a:lnSpc>
            </a:pPr>
            <a:r>
              <a:rPr sz="1700" dirty="0">
                <a:latin typeface="Arial"/>
                <a:cs typeface="Arial"/>
              </a:rPr>
              <a:t>onClick="calculate(this.form,this.name);"&gt;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Square&lt;BR&gt;</a:t>
            </a:r>
            <a:endParaRPr sz="1700">
              <a:latin typeface="Arial"/>
              <a:cs typeface="Arial"/>
            </a:endParaRPr>
          </a:p>
          <a:p>
            <a:pPr marL="187325">
              <a:lnSpc>
                <a:spcPts val="1735"/>
              </a:lnSpc>
            </a:pPr>
            <a:r>
              <a:rPr sz="1700" dirty="0">
                <a:latin typeface="Arial"/>
                <a:cs typeface="Arial"/>
              </a:rPr>
              <a:t>Result: &lt;Input </a:t>
            </a:r>
            <a:r>
              <a:rPr sz="1700" spc="-15" dirty="0">
                <a:latin typeface="Arial"/>
                <a:cs typeface="Arial"/>
              </a:rPr>
              <a:t>Type="text" </a:t>
            </a:r>
            <a:r>
              <a:rPr sz="1700" dirty="0">
                <a:latin typeface="Arial"/>
                <a:cs typeface="Arial"/>
              </a:rPr>
              <a:t>Name="result"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Value=0</a:t>
            </a:r>
            <a:endParaRPr sz="1700">
              <a:latin typeface="Arial"/>
              <a:cs typeface="Arial"/>
            </a:endParaRPr>
          </a:p>
          <a:p>
            <a:pPr marL="4174490">
              <a:lnSpc>
                <a:spcPts val="1735"/>
              </a:lnSpc>
            </a:pPr>
            <a:r>
              <a:rPr sz="1700" dirty="0">
                <a:latin typeface="Arial"/>
                <a:cs typeface="Arial"/>
              </a:rPr>
              <a:t>onChange="calculate(this.form,this.name);"&gt;</a:t>
            </a:r>
            <a:endParaRPr sz="1700">
              <a:latin typeface="Arial"/>
              <a:cs typeface="Arial"/>
            </a:endParaRPr>
          </a:p>
          <a:p>
            <a:pPr marL="187325">
              <a:lnSpc>
                <a:spcPts val="1885"/>
              </a:lnSpc>
            </a:pPr>
            <a:r>
              <a:rPr sz="1700" dirty="0">
                <a:latin typeface="Arial"/>
                <a:cs typeface="Arial"/>
              </a:rPr>
              <a:t>&lt;/Form&gt;&lt;/Body&gt;&lt;/HTML&gt;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48200" y="1066736"/>
            <a:ext cx="3657600" cy="106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4117975"/>
            <a:ext cx="3962400" cy="2359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0232" y="419353"/>
            <a:ext cx="8244205" cy="362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155" lvl="1" indent="-592455">
              <a:lnSpc>
                <a:spcPct val="100000"/>
              </a:lnSpc>
              <a:buAutoNum type="arabicPeriod" startAt="2"/>
              <a:tabLst>
                <a:tab pos="605790" algn="l"/>
              </a:tabLst>
            </a:pP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NHÚNG </a:t>
            </a:r>
            <a:r>
              <a:rPr sz="2400" b="1" spc="-40" dirty="0">
                <a:solidFill>
                  <a:srgbClr val="9B2C1F"/>
                </a:solidFill>
                <a:latin typeface="Arial"/>
                <a:cs typeface="Arial"/>
              </a:rPr>
              <a:t>JAVASCRIPT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VÀO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FILE</a:t>
            </a:r>
            <a:r>
              <a:rPr sz="2400" b="1" spc="2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HTML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B2C1F"/>
              </a:buClr>
              <a:buFont typeface="Arial"/>
              <a:buAutoNum type="arabicPeriod" startAt="2"/>
            </a:pPr>
            <a:endParaRPr sz="1900">
              <a:latin typeface="Times New Roman"/>
              <a:cs typeface="Times New Roman"/>
            </a:endParaRPr>
          </a:p>
          <a:p>
            <a:pPr marL="751840" marR="2213610" lvl="2" indent="-338455">
              <a:lnSpc>
                <a:spcPct val="100000"/>
              </a:lnSpc>
              <a:buFont typeface="Wingdings"/>
              <a:buChar char=""/>
              <a:tabLst>
                <a:tab pos="736600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Nhúng JavaScript vào trang HTML  </a:t>
            </a:r>
            <a:r>
              <a:rPr sz="2400" spc="-5" dirty="0">
                <a:latin typeface="Arial"/>
                <a:cs typeface="Arial"/>
              </a:rPr>
              <a:t>Sử dụng cặp </a:t>
            </a:r>
            <a:r>
              <a:rPr sz="2400" dirty="0">
                <a:latin typeface="Arial"/>
                <a:cs typeface="Arial"/>
              </a:rPr>
              <a:t>thẻ &lt;Script&gt; </a:t>
            </a:r>
            <a:r>
              <a:rPr sz="2400" spc="-5" dirty="0">
                <a:latin typeface="Arial"/>
                <a:cs typeface="Arial"/>
              </a:rPr>
              <a:t>và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&lt;/Script&gt;.  </a:t>
            </a:r>
            <a:r>
              <a:rPr sz="2400" spc="-5" dirty="0">
                <a:latin typeface="Arial"/>
                <a:cs typeface="Arial"/>
              </a:rPr>
              <a:t>Cú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pháp:</a:t>
            </a:r>
            <a:endParaRPr sz="2400">
              <a:latin typeface="Arial"/>
              <a:cs typeface="Arial"/>
            </a:endParaRPr>
          </a:p>
          <a:p>
            <a:pPr marL="993775">
              <a:lnSpc>
                <a:spcPct val="100000"/>
              </a:lnSpc>
            </a:pPr>
            <a:r>
              <a:rPr lang="en-US" sz="2400" smtClean="0">
                <a:solidFill>
                  <a:srgbClr val="9B2C1F"/>
                </a:solidFill>
                <a:latin typeface="Arial"/>
                <a:cs typeface="Arial"/>
              </a:rPr>
              <a:t>  </a:t>
            </a:r>
            <a:r>
              <a:rPr sz="2400" smtClean="0">
                <a:solidFill>
                  <a:srgbClr val="9B2C1F"/>
                </a:solidFill>
                <a:latin typeface="Arial"/>
                <a:cs typeface="Arial"/>
              </a:rPr>
              <a:t>&lt;</a:t>
            </a:r>
            <a:r>
              <a:rPr lang="en-US" sz="2400" smtClean="0">
                <a:solidFill>
                  <a:srgbClr val="9B2C1F"/>
                </a:solidFill>
                <a:latin typeface="Arial"/>
                <a:cs typeface="Arial"/>
              </a:rPr>
              <a:t>s</a:t>
            </a:r>
            <a:r>
              <a:rPr sz="2400" smtClean="0">
                <a:solidFill>
                  <a:srgbClr val="9B2C1F"/>
                </a:solidFill>
                <a:latin typeface="Arial"/>
                <a:cs typeface="Arial"/>
              </a:rPr>
              <a:t>cript</a:t>
            </a:r>
            <a:r>
              <a:rPr sz="2400" spc="-114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B2C1F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1343025">
              <a:lnSpc>
                <a:spcPct val="100000"/>
              </a:lnSpc>
            </a:pPr>
            <a:r>
              <a:rPr lang="en-US" sz="2000" i="1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</a:t>
            </a:r>
            <a:r>
              <a:rPr sz="2000" i="1" smtClean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// </a:t>
            </a:r>
            <a:r>
              <a:rPr sz="2000" i="1" spc="-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Chèn </a:t>
            </a:r>
            <a:r>
              <a:rPr sz="2000" i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các </a:t>
            </a:r>
            <a:r>
              <a:rPr sz="2000" i="1" spc="-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mã Javacript vào </a:t>
            </a:r>
            <a:r>
              <a:rPr sz="2000" i="1" spc="-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đây</a:t>
            </a:r>
            <a:endParaRPr sz="2000" i="1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1111250">
              <a:lnSpc>
                <a:spcPct val="100000"/>
              </a:lnSpc>
            </a:pPr>
            <a:r>
              <a:rPr sz="2400" spc="-5" smtClean="0">
                <a:solidFill>
                  <a:srgbClr val="9B2C1F"/>
                </a:solidFill>
                <a:latin typeface="Arial"/>
                <a:cs typeface="Arial"/>
              </a:rPr>
              <a:t>&lt;/</a:t>
            </a:r>
            <a:r>
              <a:rPr lang="en-US" sz="2400" spc="-5" smtClean="0">
                <a:solidFill>
                  <a:srgbClr val="9B2C1F"/>
                </a:solidFill>
                <a:latin typeface="Arial"/>
                <a:cs typeface="Arial"/>
              </a:rPr>
              <a:t>s</a:t>
            </a:r>
            <a:r>
              <a:rPr sz="2400" spc="-5" smtClean="0">
                <a:solidFill>
                  <a:srgbClr val="9B2C1F"/>
                </a:solidFill>
                <a:latin typeface="Arial"/>
                <a:cs typeface="Arial"/>
              </a:rPr>
              <a:t>cript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575310">
              <a:lnSpc>
                <a:spcPct val="100000"/>
              </a:lnSpc>
              <a:spcBef>
                <a:spcPts val="305"/>
              </a:spcBef>
              <a:tabLst>
                <a:tab pos="1032510" algn="l"/>
                <a:tab pos="1673860" algn="l"/>
                <a:tab pos="2419350" algn="l"/>
                <a:tab pos="3097530" algn="l"/>
                <a:tab pos="3689350" algn="l"/>
                <a:tab pos="5281930" algn="l"/>
                <a:tab pos="5739130" algn="l"/>
                <a:tab pos="6941820" algn="l"/>
                <a:tab pos="7685405" algn="l"/>
              </a:tabLst>
            </a:pPr>
            <a:r>
              <a:rPr sz="2400" b="1" spc="-5" dirty="0">
                <a:latin typeface="Arial"/>
                <a:cs typeface="Arial"/>
              </a:rPr>
              <a:t>V</a:t>
            </a:r>
            <a:r>
              <a:rPr sz="2400" b="1" dirty="0">
                <a:latin typeface="Arial"/>
                <a:cs typeface="Arial"/>
              </a:rPr>
              <a:t>í	</a:t>
            </a: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b="1" spc="-15" dirty="0">
                <a:latin typeface="Arial"/>
                <a:cs typeface="Arial"/>
              </a:rPr>
              <a:t>ụ</a:t>
            </a:r>
            <a:r>
              <a:rPr sz="2400" b="1" dirty="0">
                <a:latin typeface="Arial"/>
                <a:cs typeface="Arial"/>
              </a:rPr>
              <a:t>:	</a:t>
            </a:r>
            <a:r>
              <a:rPr sz="2400" spc="-5" dirty="0">
                <a:latin typeface="Arial"/>
                <a:cs typeface="Arial"/>
              </a:rPr>
              <a:t>Sưu</a:t>
            </a:r>
            <a:r>
              <a:rPr sz="2400" dirty="0">
                <a:latin typeface="Arial"/>
                <a:cs typeface="Arial"/>
              </a:rPr>
              <a:t>	tầm	</a:t>
            </a:r>
            <a:r>
              <a:rPr sz="2400" spc="-5" dirty="0">
                <a:latin typeface="Arial"/>
                <a:cs typeface="Arial"/>
              </a:rPr>
              <a:t>mã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Java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cr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pt	</a:t>
            </a:r>
            <a:r>
              <a:rPr sz="2400" spc="-5" dirty="0">
                <a:latin typeface="Arial"/>
                <a:cs typeface="Arial"/>
              </a:rPr>
              <a:t>từ</a:t>
            </a:r>
            <a:r>
              <a:rPr sz="2400" dirty="0">
                <a:latin typeface="Arial"/>
                <a:cs typeface="Arial"/>
              </a:rPr>
              <a:t>	Int</a:t>
            </a:r>
            <a:r>
              <a:rPr sz="2400" spc="-5" dirty="0">
                <a:latin typeface="Arial"/>
                <a:cs typeface="Arial"/>
              </a:rPr>
              <a:t>er</a:t>
            </a:r>
            <a:r>
              <a:rPr sz="2400" spc="-2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et	</a:t>
            </a:r>
            <a:r>
              <a:rPr sz="2400" spc="-5" dirty="0">
                <a:latin typeface="Arial"/>
                <a:cs typeface="Arial"/>
              </a:rPr>
              <a:t>hi</a:t>
            </a:r>
            <a:r>
              <a:rPr sz="2400" spc="-15" dirty="0">
                <a:latin typeface="Arial"/>
                <a:cs typeface="Arial"/>
              </a:rPr>
              <a:t>ệ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0" dirty="0">
                <a:latin typeface="Arial"/>
                <a:cs typeface="Arial"/>
              </a:rPr>
              <a:t>ứ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  <a:p>
            <a:pPr marL="57531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“Chuột đồng hồ” nhúng </a:t>
            </a:r>
            <a:r>
              <a:rPr sz="2400" dirty="0">
                <a:latin typeface="Arial"/>
                <a:cs typeface="Arial"/>
              </a:rPr>
              <a:t>vào </a:t>
            </a:r>
            <a:r>
              <a:rPr sz="2400" spc="-5" dirty="0">
                <a:latin typeface="Arial"/>
                <a:cs typeface="Arial"/>
              </a:rPr>
              <a:t>trang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376" y="497078"/>
            <a:ext cx="5584825" cy="1288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 CÁC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3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3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lang="vi-VN" sz="2400" b="1" spc="-25" smtClean="0">
                <a:solidFill>
                  <a:srgbClr val="9B2C1F"/>
                </a:solidFill>
                <a:latin typeface="Arial"/>
                <a:cs typeface="Arial"/>
              </a:rPr>
              <a:t>thường</a:t>
            </a:r>
            <a:r>
              <a:rPr sz="2400" b="1" spc="-15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  <a:spcBef>
                <a:spcPts val="1305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3.3.3.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95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spc="-5">
                <a:solidFill>
                  <a:srgbClr val="9B2C1F"/>
                </a:solidFill>
                <a:latin typeface="Arial"/>
                <a:cs typeface="Arial"/>
              </a:rPr>
              <a:t>Các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phương</a:t>
            </a:r>
            <a:r>
              <a:rPr sz="2400" b="1" spc="-8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4250" y="1800225"/>
          <a:ext cx="7772400" cy="4754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0"/>
                <a:gridCol w="4883150"/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dateVar.getYear()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năm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dateVar.getMonth()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thang(1-12)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dateVar.getDate()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lại ngày trong tháng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(1-31)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dateVar.getDay()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lại ngày trong tuần (0=chủ nhật,...6=thứ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bảy)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dateVar.getHours()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lại giờ (0-23)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dateVar.getMinutes()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lại phút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(0-59)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dateVar.getSeconds()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lại giây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(0-59)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dateVar.setDay(day)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Đặt ngày trong tháng là day cho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dateVar.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dateVar.setMonths(months)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Đặt tháng là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months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dateVar.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dateVar.setYear(years)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Đặt năm là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years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dateVar.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dateVar.setHours(hours)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Đặt giờ là hours cho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dateVar.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dateVar.setMinutes(minutes)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Đặt phút là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minutes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dateVar.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dateVar.setSeconds(seconds)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Đặt giây là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seconds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dateVar.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5" dirty="0"/>
              <a:t>3.3. CÁC </a:t>
            </a:r>
            <a:r>
              <a:rPr/>
              <a:t>ĐỐI </a:t>
            </a:r>
            <a:r>
              <a:rPr lang="vi-VN" spc="-30" smtClean="0"/>
              <a:t>tượng</a:t>
            </a:r>
            <a:r>
              <a:rPr spc="-30" smtClean="0"/>
              <a:t> </a:t>
            </a:r>
            <a:r>
              <a:rPr lang="vi-VN" spc="-25" smtClean="0"/>
              <a:t>thường</a:t>
            </a:r>
            <a:r>
              <a:rPr spc="-15" smtClean="0"/>
              <a:t> </a:t>
            </a:r>
            <a:r>
              <a:rPr spc="-10" dirty="0"/>
              <a:t>DÙNG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140" y="1028953"/>
            <a:ext cx="3101340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3.3.3.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95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65"/>
              </a:spcBef>
            </a:pPr>
            <a:r>
              <a:rPr sz="20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Ví</a:t>
            </a:r>
            <a:r>
              <a:rPr sz="2000" b="1" spc="-9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B2C1F"/>
                </a:solidFill>
                <a:latin typeface="Arial"/>
                <a:cs typeface="Arial"/>
              </a:rPr>
              <a:t>dụ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4400" y="1430400"/>
            <a:ext cx="4219575" cy="1941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600" y="1828800"/>
            <a:ext cx="4038600" cy="4559300"/>
          </a:xfrm>
          <a:prstGeom prst="rect">
            <a:avLst/>
          </a:prstGeom>
          <a:ln w="9525">
            <a:solidFill>
              <a:srgbClr val="9B2C1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6360" marR="902335">
              <a:lnSpc>
                <a:spcPts val="1939"/>
              </a:lnSpc>
              <a:spcBef>
                <a:spcPts val="300"/>
              </a:spcBef>
            </a:pPr>
            <a:r>
              <a:rPr sz="1800" dirty="0">
                <a:latin typeface="Times New Roman"/>
                <a:cs typeface="Times New Roman"/>
              </a:rPr>
              <a:t>&lt;Script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Language="JavaScript"&gt;  d = </a:t>
            </a:r>
            <a:r>
              <a:rPr sz="1800" spc="-5" dirty="0">
                <a:latin typeface="Times New Roman"/>
                <a:cs typeface="Times New Roman"/>
              </a:rPr>
              <a:t>new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Date();</a:t>
            </a:r>
            <a:endParaRPr sz="1800">
              <a:latin typeface="Times New Roman"/>
              <a:cs typeface="Times New Roman"/>
            </a:endParaRPr>
          </a:p>
          <a:p>
            <a:pPr marL="86360" marR="447675">
              <a:lnSpc>
                <a:spcPts val="1939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thu = d.getDay() ; </a:t>
            </a:r>
            <a:r>
              <a:rPr sz="1800" spc="5" dirty="0">
                <a:latin typeface="Times New Roman"/>
                <a:cs typeface="Times New Roman"/>
              </a:rPr>
              <a:t>ngay= </a:t>
            </a:r>
            <a:r>
              <a:rPr sz="1800" dirty="0">
                <a:latin typeface="Times New Roman"/>
                <a:cs typeface="Times New Roman"/>
              </a:rPr>
              <a:t>d.getDate();  </a:t>
            </a:r>
            <a:r>
              <a:rPr sz="1800" spc="5" dirty="0">
                <a:latin typeface="Times New Roman"/>
                <a:cs typeface="Times New Roman"/>
              </a:rPr>
              <a:t>ngay= </a:t>
            </a:r>
            <a:r>
              <a:rPr sz="1800" dirty="0">
                <a:latin typeface="Times New Roman"/>
                <a:cs typeface="Times New Roman"/>
              </a:rPr>
              <a:t>((ngay&lt; 10) ? '0' : </a:t>
            </a:r>
            <a:r>
              <a:rPr sz="1800" spc="5" dirty="0">
                <a:latin typeface="Times New Roman"/>
                <a:cs typeface="Times New Roman"/>
              </a:rPr>
              <a:t>'') </a:t>
            </a:r>
            <a:r>
              <a:rPr sz="1800" dirty="0">
                <a:latin typeface="Times New Roman"/>
                <a:cs typeface="Times New Roman"/>
              </a:rPr>
              <a:t>+ </a:t>
            </a:r>
            <a:r>
              <a:rPr sz="1800" spc="5" dirty="0">
                <a:latin typeface="Times New Roman"/>
                <a:cs typeface="Times New Roman"/>
              </a:rPr>
              <a:t>ngay;  </a:t>
            </a:r>
            <a:r>
              <a:rPr sz="1800" dirty="0">
                <a:latin typeface="Times New Roman"/>
                <a:cs typeface="Times New Roman"/>
              </a:rPr>
              <a:t>thang=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d.getMonth()+1;</a:t>
            </a:r>
            <a:endParaRPr sz="1800">
              <a:latin typeface="Times New Roman"/>
              <a:cs typeface="Times New Roman"/>
            </a:endParaRPr>
          </a:p>
          <a:p>
            <a:pPr marL="86360" marR="525145">
              <a:lnSpc>
                <a:spcPts val="1939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thang= ((thang&lt; 10) ? '0' : </a:t>
            </a:r>
            <a:r>
              <a:rPr sz="1800" spc="5" dirty="0">
                <a:latin typeface="Times New Roman"/>
                <a:cs typeface="Times New Roman"/>
              </a:rPr>
              <a:t>'')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thang;  nam= 1900  +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d.getYear();</a:t>
            </a:r>
            <a:endParaRPr sz="1800">
              <a:latin typeface="Times New Roman"/>
              <a:cs typeface="Times New Roman"/>
            </a:endParaRPr>
          </a:p>
          <a:p>
            <a:pPr marL="86360" marR="1866900">
              <a:lnSpc>
                <a:spcPts val="1939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gio = </a:t>
            </a:r>
            <a:r>
              <a:rPr sz="1800" spc="-5" dirty="0">
                <a:latin typeface="Times New Roman"/>
                <a:cs typeface="Times New Roman"/>
              </a:rPr>
              <a:t>d.getHours();  </a:t>
            </a:r>
            <a:r>
              <a:rPr sz="1800" dirty="0">
                <a:latin typeface="Times New Roman"/>
                <a:cs typeface="Times New Roman"/>
              </a:rPr>
              <a:t>phut =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d.getMinutes();</a:t>
            </a:r>
            <a:endParaRPr sz="1800">
              <a:latin typeface="Times New Roman"/>
              <a:cs typeface="Times New Roman"/>
            </a:endParaRPr>
          </a:p>
          <a:p>
            <a:pPr marL="86360">
              <a:lnSpc>
                <a:spcPts val="1810"/>
              </a:lnSpc>
            </a:pPr>
            <a:r>
              <a:rPr sz="1800" dirty="0">
                <a:latin typeface="Times New Roman"/>
                <a:cs typeface="Times New Roman"/>
              </a:rPr>
              <a:t>phut= ((phut&lt; 10) ? ':0' : ':') +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phut;</a:t>
            </a:r>
            <a:endParaRPr sz="1800">
              <a:latin typeface="Times New Roman"/>
              <a:cs typeface="Times New Roman"/>
            </a:endParaRPr>
          </a:p>
          <a:p>
            <a:pPr marL="86360">
              <a:lnSpc>
                <a:spcPts val="1945"/>
              </a:lnSpc>
              <a:tabLst>
                <a:tab pos="1915160" algn="l"/>
              </a:tabLst>
            </a:pPr>
            <a:r>
              <a:rPr sz="1800" dirty="0">
                <a:latin typeface="Times New Roman"/>
                <a:cs typeface="Times New Roman"/>
              </a:rPr>
              <a:t>if(thu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0)	thu = </a:t>
            </a:r>
            <a:r>
              <a:rPr sz="1800" spc="-5" dirty="0">
                <a:latin typeface="Times New Roman"/>
                <a:cs typeface="Times New Roman"/>
              </a:rPr>
              <a:t>" Chủ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nhật";</a:t>
            </a:r>
            <a:endParaRPr sz="1800">
              <a:latin typeface="Times New Roman"/>
              <a:cs typeface="Times New Roman"/>
            </a:endParaRPr>
          </a:p>
          <a:p>
            <a:pPr marL="86360">
              <a:lnSpc>
                <a:spcPts val="1945"/>
              </a:lnSpc>
              <a:tabLst>
                <a:tab pos="1915160" algn="l"/>
              </a:tabLst>
            </a:pPr>
            <a:r>
              <a:rPr sz="1800" dirty="0">
                <a:latin typeface="Times New Roman"/>
                <a:cs typeface="Times New Roman"/>
              </a:rPr>
              <a:t>if(thu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	thu = </a:t>
            </a:r>
            <a:r>
              <a:rPr sz="1800" spc="-5" dirty="0">
                <a:latin typeface="Times New Roman"/>
                <a:cs typeface="Times New Roman"/>
              </a:rPr>
              <a:t>" </a:t>
            </a:r>
            <a:r>
              <a:rPr sz="1800" dirty="0">
                <a:latin typeface="Times New Roman"/>
                <a:cs typeface="Times New Roman"/>
              </a:rPr>
              <a:t>Thứ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hai";</a:t>
            </a:r>
            <a:endParaRPr sz="1800">
              <a:latin typeface="Times New Roman"/>
              <a:cs typeface="Times New Roman"/>
            </a:endParaRPr>
          </a:p>
          <a:p>
            <a:pPr marL="86360">
              <a:lnSpc>
                <a:spcPts val="1945"/>
              </a:lnSpc>
              <a:tabLst>
                <a:tab pos="1915160" algn="l"/>
              </a:tabLst>
            </a:pPr>
            <a:r>
              <a:rPr sz="1800" dirty="0">
                <a:latin typeface="Times New Roman"/>
                <a:cs typeface="Times New Roman"/>
              </a:rPr>
              <a:t>if(thu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	thu = </a:t>
            </a:r>
            <a:r>
              <a:rPr sz="1800" spc="-5" dirty="0">
                <a:latin typeface="Times New Roman"/>
                <a:cs typeface="Times New Roman"/>
              </a:rPr>
              <a:t>" </a:t>
            </a:r>
            <a:r>
              <a:rPr sz="1800" dirty="0">
                <a:latin typeface="Times New Roman"/>
                <a:cs typeface="Times New Roman"/>
              </a:rPr>
              <a:t>Thứ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ba";</a:t>
            </a:r>
            <a:endParaRPr sz="1800">
              <a:latin typeface="Times New Roman"/>
              <a:cs typeface="Times New Roman"/>
            </a:endParaRPr>
          </a:p>
          <a:p>
            <a:pPr marL="86360">
              <a:lnSpc>
                <a:spcPts val="1945"/>
              </a:lnSpc>
              <a:tabLst>
                <a:tab pos="1915160" algn="l"/>
              </a:tabLst>
            </a:pPr>
            <a:r>
              <a:rPr sz="1800" dirty="0">
                <a:latin typeface="Times New Roman"/>
                <a:cs typeface="Times New Roman"/>
              </a:rPr>
              <a:t>if(thu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3)	thu = </a:t>
            </a:r>
            <a:r>
              <a:rPr sz="1800" spc="-5" dirty="0">
                <a:latin typeface="Times New Roman"/>
                <a:cs typeface="Times New Roman"/>
              </a:rPr>
              <a:t>" </a:t>
            </a:r>
            <a:r>
              <a:rPr sz="1800" dirty="0">
                <a:latin typeface="Times New Roman"/>
                <a:cs typeface="Times New Roman"/>
              </a:rPr>
              <a:t>Thứ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tư";</a:t>
            </a:r>
            <a:endParaRPr sz="1800">
              <a:latin typeface="Times New Roman"/>
              <a:cs typeface="Times New Roman"/>
            </a:endParaRPr>
          </a:p>
          <a:p>
            <a:pPr marL="86360">
              <a:lnSpc>
                <a:spcPts val="1945"/>
              </a:lnSpc>
              <a:tabLst>
                <a:tab pos="1915160" algn="l"/>
              </a:tabLst>
            </a:pPr>
            <a:r>
              <a:rPr sz="1800" dirty="0">
                <a:latin typeface="Times New Roman"/>
                <a:cs typeface="Times New Roman"/>
              </a:rPr>
              <a:t>if(thu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4)	thu = </a:t>
            </a:r>
            <a:r>
              <a:rPr sz="1800" spc="-5" dirty="0">
                <a:latin typeface="Times New Roman"/>
                <a:cs typeface="Times New Roman"/>
              </a:rPr>
              <a:t>" </a:t>
            </a:r>
            <a:r>
              <a:rPr sz="1800" dirty="0">
                <a:latin typeface="Times New Roman"/>
                <a:cs typeface="Times New Roman"/>
              </a:rPr>
              <a:t>Thứ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năm";</a:t>
            </a:r>
            <a:endParaRPr sz="1800">
              <a:latin typeface="Times New Roman"/>
              <a:cs typeface="Times New Roman"/>
            </a:endParaRPr>
          </a:p>
          <a:p>
            <a:pPr marL="86360">
              <a:lnSpc>
                <a:spcPts val="1945"/>
              </a:lnSpc>
              <a:tabLst>
                <a:tab pos="1915160" algn="l"/>
              </a:tabLst>
            </a:pPr>
            <a:r>
              <a:rPr sz="1800" dirty="0">
                <a:latin typeface="Times New Roman"/>
                <a:cs typeface="Times New Roman"/>
              </a:rPr>
              <a:t>if(thu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5)	thu = </a:t>
            </a:r>
            <a:r>
              <a:rPr sz="1800" spc="-5" dirty="0">
                <a:latin typeface="Times New Roman"/>
                <a:cs typeface="Times New Roman"/>
              </a:rPr>
              <a:t>" </a:t>
            </a:r>
            <a:r>
              <a:rPr sz="1800" dirty="0">
                <a:latin typeface="Times New Roman"/>
                <a:cs typeface="Times New Roman"/>
              </a:rPr>
              <a:t>Thứ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sáu";</a:t>
            </a:r>
            <a:endParaRPr sz="1800">
              <a:latin typeface="Times New Roman"/>
              <a:cs typeface="Times New Roman"/>
            </a:endParaRPr>
          </a:p>
          <a:p>
            <a:pPr marL="86360">
              <a:lnSpc>
                <a:spcPts val="1945"/>
              </a:lnSpc>
              <a:tabLst>
                <a:tab pos="1915160" algn="l"/>
              </a:tabLst>
            </a:pPr>
            <a:r>
              <a:rPr sz="1800" dirty="0">
                <a:latin typeface="Times New Roman"/>
                <a:cs typeface="Times New Roman"/>
              </a:rPr>
              <a:t>if(thu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6)	thu = </a:t>
            </a:r>
            <a:r>
              <a:rPr sz="1800" spc="-5" dirty="0">
                <a:latin typeface="Times New Roman"/>
                <a:cs typeface="Times New Roman"/>
              </a:rPr>
              <a:t>" </a:t>
            </a:r>
            <a:r>
              <a:rPr sz="1800" dirty="0">
                <a:latin typeface="Times New Roman"/>
                <a:cs typeface="Times New Roman"/>
              </a:rPr>
              <a:t>Thứ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bảy";</a:t>
            </a:r>
            <a:endParaRPr sz="1800">
              <a:latin typeface="Times New Roman"/>
              <a:cs typeface="Times New Roman"/>
            </a:endParaRPr>
          </a:p>
          <a:p>
            <a:pPr marL="86360">
              <a:lnSpc>
                <a:spcPts val="2050"/>
              </a:lnSpc>
            </a:pPr>
            <a:r>
              <a:rPr sz="1800" dirty="0">
                <a:latin typeface="Times New Roman"/>
                <a:cs typeface="Times New Roman"/>
              </a:rPr>
              <a:t>&lt;/script&gt;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800600" y="3486150"/>
            <a:ext cx="4191000" cy="2847975"/>
          </a:xfrm>
          <a:prstGeom prst="rect">
            <a:avLst/>
          </a:prstGeom>
          <a:ln w="9525">
            <a:solidFill>
              <a:srgbClr val="9B2C1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Times New Roman"/>
                <a:cs typeface="Times New Roman"/>
              </a:rPr>
              <a:t>&lt;body&gt;</a:t>
            </a:r>
            <a:endParaRPr sz="18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&lt;script&gt;</a:t>
            </a:r>
            <a:endParaRPr sz="18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document.write("&lt;b&gt;" +"Bây giờ là: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"+</a:t>
            </a:r>
            <a:endParaRPr sz="1800">
              <a:latin typeface="Times New Roman"/>
              <a:cs typeface="Times New Roman"/>
            </a:endParaRPr>
          </a:p>
          <a:p>
            <a:pPr marL="86995" marR="80645" indent="149542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gio + </a:t>
            </a:r>
            <a:r>
              <a:rPr sz="1800" spc="-5" dirty="0">
                <a:latin typeface="Times New Roman"/>
                <a:cs typeface="Times New Roman"/>
              </a:rPr>
              <a:t>":" </a:t>
            </a:r>
            <a:r>
              <a:rPr sz="1800" dirty="0">
                <a:latin typeface="Times New Roman"/>
                <a:cs typeface="Times New Roman"/>
              </a:rPr>
              <a:t>+ phut +"&lt;br&gt;" ) ;  document.write("&lt;font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color=blue&gt;</a:t>
            </a:r>
            <a:endParaRPr sz="18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Hôm </a:t>
            </a:r>
            <a:r>
              <a:rPr sz="1800" dirty="0">
                <a:latin typeface="Times New Roman"/>
                <a:cs typeface="Times New Roman"/>
              </a:rPr>
              <a:t>nay là:" + thu + </a:t>
            </a:r>
            <a:r>
              <a:rPr sz="1800" spc="-5" dirty="0">
                <a:latin typeface="Times New Roman"/>
                <a:cs typeface="Times New Roman"/>
              </a:rPr>
              <a:t>", </a:t>
            </a:r>
            <a:r>
              <a:rPr sz="1800" dirty="0">
                <a:latin typeface="Times New Roman"/>
                <a:cs typeface="Times New Roman"/>
              </a:rPr>
              <a:t>ngày " + ngay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marL="86995" marR="78105" indent="57785">
              <a:lnSpc>
                <a:spcPct val="100000"/>
              </a:lnSpc>
              <a:tabLst>
                <a:tab pos="2538095" algn="l"/>
              </a:tabLst>
            </a:pPr>
            <a:r>
              <a:rPr sz="1800" spc="-5" dirty="0">
                <a:latin typeface="Times New Roman"/>
                <a:cs typeface="Times New Roman"/>
              </a:rPr>
              <a:t>"  </a:t>
            </a:r>
            <a:r>
              <a:rPr sz="1800" dirty="0">
                <a:latin typeface="Times New Roman"/>
                <a:cs typeface="Times New Roman"/>
              </a:rPr>
              <a:t>tháng  </a:t>
            </a:r>
            <a:r>
              <a:rPr sz="1800" spc="-5" dirty="0">
                <a:latin typeface="Times New Roman"/>
                <a:cs typeface="Times New Roman"/>
              </a:rPr>
              <a:t>"  </a:t>
            </a:r>
            <a:r>
              <a:rPr sz="1800" dirty="0">
                <a:latin typeface="Times New Roman"/>
                <a:cs typeface="Times New Roman"/>
              </a:rPr>
              <a:t>+  </a:t>
            </a:r>
            <a:r>
              <a:rPr sz="1800" spc="-5" dirty="0">
                <a:latin typeface="Times New Roman"/>
                <a:cs typeface="Times New Roman"/>
              </a:rPr>
              <a:t>thang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	</a:t>
            </a:r>
            <a:r>
              <a:rPr sz="1800" dirty="0">
                <a:latin typeface="Times New Roman"/>
                <a:cs typeface="Times New Roman"/>
              </a:rPr>
              <a:t>năm  </a:t>
            </a:r>
            <a:r>
              <a:rPr sz="1800" spc="-5" dirty="0">
                <a:latin typeface="Times New Roman"/>
                <a:cs typeface="Times New Roman"/>
              </a:rPr>
              <a:t>" 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  "&lt;/font&gt;");</a:t>
            </a:r>
            <a:endParaRPr sz="18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&lt;/script&gt;</a:t>
            </a:r>
            <a:endParaRPr sz="18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&lt;/body&gt;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376" y="497078"/>
            <a:ext cx="5584825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 CÁC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3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3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lang="vi-VN" sz="2400" b="1" spc="-25" smtClean="0">
                <a:solidFill>
                  <a:srgbClr val="9B2C1F"/>
                </a:solidFill>
                <a:latin typeface="Arial"/>
                <a:cs typeface="Arial"/>
              </a:rPr>
              <a:t>thường</a:t>
            </a:r>
            <a:r>
              <a:rPr sz="2400" b="1" spc="-15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99060">
              <a:lnSpc>
                <a:spcPct val="100000"/>
              </a:lnSpc>
              <a:spcBef>
                <a:spcPts val="1905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3.3.4.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10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Math</a:t>
            </a:r>
            <a:endParaRPr sz="2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Các thuộc</a:t>
            </a:r>
            <a:r>
              <a:rPr sz="2400" b="1" spc="-6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tính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98650" y="1951101"/>
          <a:ext cx="5661025" cy="277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525"/>
                <a:gridCol w="4381500"/>
              </a:tblGrid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Hằng số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Euler,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khoảng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2,718.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LN2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logarit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tự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nhiên của 2, khoảng</a:t>
                      </a:r>
                      <a:r>
                        <a:rPr sz="20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0,693.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LN10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logarit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tự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nhiên của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10,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khoảng</a:t>
                      </a:r>
                      <a:r>
                        <a:rPr sz="20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2,302.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LOG2E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logarit cơ số 2 của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e,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khoảng</a:t>
                      </a:r>
                      <a:r>
                        <a:rPr sz="20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1,442.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Gi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á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trị của pi, khoảng</a:t>
                      </a:r>
                      <a:r>
                        <a:rPr sz="20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3,14159.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SQRT1_2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Căn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bậc 2 của 0,5, khoảng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0,707.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SQRT2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Căn bậc 2 của 2, khoảng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1,414.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376" y="497078"/>
            <a:ext cx="5584825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 CÁC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3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3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lang="vi-VN" sz="2400" b="1" spc="-25" smtClean="0">
                <a:solidFill>
                  <a:srgbClr val="9B2C1F"/>
                </a:solidFill>
                <a:latin typeface="Arial"/>
                <a:cs typeface="Arial"/>
              </a:rPr>
              <a:t>thường</a:t>
            </a:r>
            <a:r>
              <a:rPr sz="2400" b="1" spc="-15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99060">
              <a:lnSpc>
                <a:spcPct val="100000"/>
              </a:lnSpc>
              <a:spcBef>
                <a:spcPts val="1905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3.3.4.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10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Math(tt)</a:t>
            </a:r>
            <a:endParaRPr sz="2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spc="-5">
                <a:solidFill>
                  <a:srgbClr val="9B2C1F"/>
                </a:solidFill>
                <a:latin typeface="Arial"/>
                <a:cs typeface="Arial"/>
              </a:rPr>
              <a:t>Các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phương</a:t>
            </a:r>
            <a:r>
              <a:rPr sz="2400" b="1" spc="-75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76300" y="1960626"/>
          <a:ext cx="7804150" cy="3657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9850"/>
                <a:gridCol w="5194300"/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Math.abs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(number)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lại gi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á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trị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tuyệt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đối của</a:t>
                      </a:r>
                      <a:r>
                        <a:rPr sz="180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number.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Math.ceil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(number)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lại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số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nguyên nhỏ nhất lớn hơn hoặc bằng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number.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Math.cos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(number)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lại gi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á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trị cosine của</a:t>
                      </a: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number.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Math.floor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(number)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lại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số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nguyên lớn nhất nhỏ hơn hoặc bằng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number.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Math.max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(num1,num2)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lại gi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á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trị lớn nhất giữa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num1 v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à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Math.min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(num1,num2)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lại gi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á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trị nhỏ nhất giữa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num1 v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à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num2.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Math.pos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(base,exponent)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lại gi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á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trị base luỹ thừa</a:t>
                      </a:r>
                      <a:r>
                        <a:rPr sz="18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exponent.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Math.round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(number)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lại gi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á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trị của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 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à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tròn tới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số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nguyên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Math.sqrt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(number)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lại căn bậc 2 của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number.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……..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……………….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376" y="497078"/>
            <a:ext cx="5584825" cy="1288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 CÁC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3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3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lang="vi-VN" sz="2400" b="1" spc="-25" smtClean="0">
                <a:solidFill>
                  <a:srgbClr val="9B2C1F"/>
                </a:solidFill>
                <a:latin typeface="Arial"/>
                <a:cs typeface="Arial"/>
              </a:rPr>
              <a:t>thường</a:t>
            </a:r>
            <a:r>
              <a:rPr sz="2400" b="1" spc="-15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  <a:spcBef>
                <a:spcPts val="1305"/>
              </a:spcBef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3.3.5.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10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spc="-5">
                <a:solidFill>
                  <a:srgbClr val="9B2C1F"/>
                </a:solidFill>
                <a:latin typeface="Arial"/>
                <a:cs typeface="Arial"/>
              </a:rPr>
              <a:t>Các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phương</a:t>
            </a:r>
            <a:r>
              <a:rPr sz="2400" b="1" spc="-8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9200" y="1744726"/>
          <a:ext cx="7461250" cy="4663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0026"/>
                <a:gridCol w="5221224"/>
              </a:tblGrid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str.charAt(a)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lại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ký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tự thứ a trong chuỗi</a:t>
                      </a:r>
                      <a:r>
                        <a:rPr sz="16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str.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str.fontcolor()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Kết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quả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giống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như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thẻ &lt;FONTCOLOR =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color&gt;.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str.fontsize(size)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Kết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quả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giống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như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thẻ &lt;FONTSIZE =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size&gt;.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85090" marR="6229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600" spc="-8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x0f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[,index])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6200" indent="46990" algn="just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Trả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lại vị tr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í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trong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chuỗi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str vị tr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í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xuất hiện đầu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tiên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của  chuỗi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srchStr.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Chuỗi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str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được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ì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từ tr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á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 sang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phải.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Tham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số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index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ó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thể được sử dụng để x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á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 định vị tr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í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bắt đầu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ì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m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kiếm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str.small()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Kết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quả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giống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như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thẻ &lt;SMALL&gt; trên chuỗi</a:t>
                      </a:r>
                      <a:r>
                        <a:rPr sz="16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str.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15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str.sub()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Tạo ra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một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subscript cho chuỗi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str,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giống thẻ</a:t>
                      </a:r>
                      <a:r>
                        <a:rPr sz="16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&lt;SUB&gt;.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24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str.substring(a,b)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Trả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16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chuỗi</a:t>
                      </a:r>
                      <a:r>
                        <a:rPr sz="16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con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của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str</a:t>
                      </a:r>
                      <a:r>
                        <a:rPr sz="16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à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á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ký</a:t>
                      </a:r>
                      <a:r>
                        <a:rPr sz="16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tự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từ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vị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í</a:t>
                      </a:r>
                      <a:r>
                        <a:rPr sz="16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thứ</a:t>
                      </a:r>
                      <a:r>
                        <a:rPr sz="16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tới</a:t>
                      </a:r>
                      <a:r>
                        <a:rPr sz="16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vị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í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thứ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b.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á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ký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tự được đếm từ tr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á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 sang phải bắt đầu từ</a:t>
                      </a:r>
                      <a:r>
                        <a:rPr sz="16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str.sup()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Tạo ra superscript cho chuỗi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str,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giống thẻ</a:t>
                      </a:r>
                      <a:r>
                        <a:rPr sz="16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&lt;SUP&gt;.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1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str.toLowerCase()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Đổi chuỗi str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à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nh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chữ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thường.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str.toUpperCase()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Đổi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chuỗi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 th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à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nh chữ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hoa.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……..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……………….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5" dirty="0"/>
              <a:t>3.3. CÁC </a:t>
            </a:r>
            <a:r>
              <a:rPr/>
              <a:t>ĐỐI </a:t>
            </a:r>
            <a:r>
              <a:rPr lang="vi-VN" spc="-30" smtClean="0"/>
              <a:t>tượng</a:t>
            </a:r>
            <a:r>
              <a:rPr spc="-30" smtClean="0"/>
              <a:t> </a:t>
            </a:r>
            <a:r>
              <a:rPr lang="vi-VN" spc="-25" smtClean="0"/>
              <a:t>thường</a:t>
            </a:r>
            <a:r>
              <a:rPr spc="-15" smtClean="0"/>
              <a:t> </a:t>
            </a:r>
            <a:r>
              <a:rPr spc="-10" dirty="0"/>
              <a:t>DÙNG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12140" y="1028953"/>
            <a:ext cx="7922259" cy="290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3.3.6.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7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history</a:t>
            </a:r>
            <a:endParaRPr sz="2400">
              <a:latin typeface="Arial"/>
              <a:cs typeface="Arial"/>
            </a:endParaRPr>
          </a:p>
          <a:p>
            <a:pPr marL="134620" marR="5080">
              <a:lnSpc>
                <a:spcPct val="100000"/>
              </a:lnSpc>
              <a:spcBef>
                <a:spcPts val="715"/>
              </a:spcBef>
            </a:pPr>
            <a:r>
              <a:rPr sz="2000" spc="-5" dirty="0">
                <a:latin typeface="Arial"/>
                <a:cs typeface="Arial"/>
              </a:rPr>
              <a:t>Sử </a:t>
            </a:r>
            <a:r>
              <a:rPr sz="2000" dirty="0">
                <a:latin typeface="Arial"/>
                <a:cs typeface="Arial"/>
              </a:rPr>
              <a:t>dụng </a:t>
            </a:r>
            <a:r>
              <a:rPr sz="2000" spc="-5" dirty="0">
                <a:latin typeface="Arial"/>
                <a:cs typeface="Arial"/>
              </a:rPr>
              <a:t>để </a:t>
            </a:r>
            <a:r>
              <a:rPr sz="2000" dirty="0">
                <a:latin typeface="Arial"/>
                <a:cs typeface="Arial"/>
              </a:rPr>
              <a:t>lưu </a:t>
            </a:r>
            <a:r>
              <a:rPr sz="2000" spc="-5" dirty="0">
                <a:latin typeface="Arial"/>
                <a:cs typeface="Arial"/>
              </a:rPr>
              <a:t>giữ </a:t>
            </a:r>
            <a:r>
              <a:rPr sz="2000" dirty="0">
                <a:latin typeface="Arial"/>
                <a:cs typeface="Arial"/>
              </a:rPr>
              <a:t>các </a:t>
            </a:r>
            <a:r>
              <a:rPr sz="2000" spc="-5" dirty="0">
                <a:latin typeface="Arial"/>
                <a:cs typeface="Arial"/>
              </a:rPr>
              <a:t>thông </a:t>
            </a:r>
            <a:r>
              <a:rPr sz="2000" dirty="0">
                <a:latin typeface="Arial"/>
                <a:cs typeface="Arial"/>
              </a:rPr>
              <a:t>tin </a:t>
            </a:r>
            <a:r>
              <a:rPr sz="2000" spc="-5" dirty="0">
                <a:latin typeface="Arial"/>
                <a:cs typeface="Arial"/>
              </a:rPr>
              <a:t>về các </a:t>
            </a:r>
            <a:r>
              <a:rPr sz="2000" dirty="0">
                <a:latin typeface="Arial"/>
                <a:cs typeface="Arial"/>
              </a:rPr>
              <a:t>URL </a:t>
            </a:r>
            <a:r>
              <a:rPr sz="2000" spc="-5" dirty="0">
                <a:latin typeface="Arial"/>
                <a:cs typeface="Arial"/>
              </a:rPr>
              <a:t>trước </a:t>
            </a:r>
            <a:r>
              <a:rPr sz="2000" dirty="0">
                <a:latin typeface="Arial"/>
                <a:cs typeface="Arial"/>
              </a:rPr>
              <a:t>được </a:t>
            </a:r>
            <a:r>
              <a:rPr sz="2000" spc="-5" dirty="0">
                <a:latin typeface="Arial"/>
                <a:cs typeface="Arial"/>
              </a:rPr>
              <a:t>sử dụng.  </a:t>
            </a:r>
            <a:r>
              <a:rPr sz="2000" dirty="0">
                <a:latin typeface="Arial"/>
                <a:cs typeface="Arial"/>
              </a:rPr>
              <a:t>Danh </a:t>
            </a:r>
            <a:r>
              <a:rPr sz="2000" spc="5" dirty="0">
                <a:latin typeface="Arial"/>
                <a:cs typeface="Arial"/>
              </a:rPr>
              <a:t>sách </a:t>
            </a:r>
            <a:r>
              <a:rPr sz="2000" dirty="0">
                <a:latin typeface="Arial"/>
                <a:cs typeface="Arial"/>
              </a:rPr>
              <a:t>các </a:t>
            </a:r>
            <a:r>
              <a:rPr sz="2000" spc="5" dirty="0">
                <a:latin typeface="Arial"/>
                <a:cs typeface="Arial"/>
              </a:rPr>
              <a:t>URL </a:t>
            </a:r>
            <a:r>
              <a:rPr sz="2000" dirty="0">
                <a:latin typeface="Arial"/>
                <a:cs typeface="Arial"/>
              </a:rPr>
              <a:t>được lưu trữ theo thứ </a:t>
            </a:r>
            <a:r>
              <a:rPr sz="2000" spc="-5" dirty="0">
                <a:latin typeface="Arial"/>
                <a:cs typeface="Arial"/>
              </a:rPr>
              <a:t>tự </a:t>
            </a:r>
            <a:r>
              <a:rPr sz="2000" dirty="0">
                <a:latin typeface="Arial"/>
                <a:cs typeface="Arial"/>
              </a:rPr>
              <a:t>thời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gian.</a:t>
            </a:r>
            <a:endParaRPr sz="20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Các thuộc</a:t>
            </a:r>
            <a:r>
              <a:rPr sz="2000" b="1" spc="-10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</a:t>
            </a:r>
            <a:endParaRPr sz="200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Length - </a:t>
            </a:r>
            <a:r>
              <a:rPr sz="2000" spc="-5" dirty="0">
                <a:latin typeface="Arial"/>
                <a:cs typeface="Arial"/>
              </a:rPr>
              <a:t>Số </a:t>
            </a:r>
            <a:r>
              <a:rPr sz="2000" dirty="0">
                <a:latin typeface="Arial"/>
                <a:cs typeface="Arial"/>
              </a:rPr>
              <a:t>lượng các </a:t>
            </a:r>
            <a:r>
              <a:rPr sz="2000" spc="5" dirty="0">
                <a:latin typeface="Arial"/>
                <a:cs typeface="Arial"/>
              </a:rPr>
              <a:t>URL </a:t>
            </a:r>
            <a:r>
              <a:rPr sz="2000" dirty="0">
                <a:latin typeface="Arial"/>
                <a:cs typeface="Arial"/>
              </a:rPr>
              <a:t>trong đối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tượng.</a:t>
            </a:r>
            <a:endParaRPr sz="20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000" b="1">
                <a:solidFill>
                  <a:srgbClr val="9B2C1F"/>
                </a:solidFill>
                <a:latin typeface="Arial"/>
                <a:cs typeface="Arial"/>
              </a:rPr>
              <a:t>Các </a:t>
            </a:r>
            <a:r>
              <a:rPr lang="vi-VN" sz="2000" b="1" spc="-5" smtClean="0">
                <a:solidFill>
                  <a:srgbClr val="9B2C1F"/>
                </a:solidFill>
                <a:latin typeface="Arial"/>
                <a:cs typeface="Arial"/>
              </a:rPr>
              <a:t>phương</a:t>
            </a:r>
            <a:r>
              <a:rPr sz="2000" b="1" spc="-95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history.back(): </a:t>
            </a:r>
            <a:r>
              <a:rPr sz="2000" spc="5" dirty="0">
                <a:latin typeface="Arial"/>
                <a:cs typeface="Arial"/>
              </a:rPr>
              <a:t>Để </a:t>
            </a:r>
            <a:r>
              <a:rPr sz="2000" dirty="0">
                <a:latin typeface="Arial"/>
                <a:cs typeface="Arial"/>
              </a:rPr>
              <a:t>tham chiếu tới </a:t>
            </a:r>
            <a:r>
              <a:rPr sz="2000" spc="5" dirty="0">
                <a:latin typeface="Arial"/>
                <a:cs typeface="Arial"/>
              </a:rPr>
              <a:t>URL </a:t>
            </a:r>
            <a:r>
              <a:rPr sz="2000" dirty="0">
                <a:latin typeface="Arial"/>
                <a:cs typeface="Arial"/>
              </a:rPr>
              <a:t>mới được thăm trước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đây.</a:t>
            </a:r>
            <a:endParaRPr sz="200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history.forward(): </a:t>
            </a:r>
            <a:r>
              <a:rPr sz="2000" dirty="0">
                <a:latin typeface="Arial"/>
                <a:cs typeface="Arial"/>
              </a:rPr>
              <a:t>Để tham chiếu tới </a:t>
            </a:r>
            <a:r>
              <a:rPr sz="2000" spc="5" dirty="0">
                <a:latin typeface="Arial"/>
                <a:cs typeface="Arial"/>
              </a:rPr>
              <a:t>URL </a:t>
            </a:r>
            <a:r>
              <a:rPr sz="2000" dirty="0">
                <a:latin typeface="Arial"/>
                <a:cs typeface="Arial"/>
              </a:rPr>
              <a:t>kế tiếp trong danh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sách.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5" dirty="0"/>
              <a:t>3.3. CÁC </a:t>
            </a:r>
            <a:r>
              <a:rPr/>
              <a:t>ĐỐI </a:t>
            </a:r>
            <a:r>
              <a:rPr lang="vi-VN" spc="-30" smtClean="0"/>
              <a:t>tượng</a:t>
            </a:r>
            <a:r>
              <a:rPr spc="-30" smtClean="0"/>
              <a:t> </a:t>
            </a:r>
            <a:r>
              <a:rPr lang="vi-VN" spc="-25" smtClean="0"/>
              <a:t>thường</a:t>
            </a:r>
            <a:r>
              <a:rPr spc="-15" smtClean="0"/>
              <a:t> </a:t>
            </a:r>
            <a:r>
              <a:rPr spc="-10" dirty="0"/>
              <a:t>DÙNG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12140" y="1028953"/>
            <a:ext cx="7920355" cy="145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3.3.7.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10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links</a:t>
            </a:r>
            <a:endParaRPr sz="24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Arial"/>
                <a:cs typeface="Arial"/>
              </a:rPr>
              <a:t>Là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đoạn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văn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bản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hay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ảnh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là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liên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kết.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thuộc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tính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đối</a:t>
            </a:r>
            <a:endParaRPr sz="20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tabLst>
                <a:tab pos="1598930" algn="l"/>
              </a:tabLst>
            </a:pPr>
            <a:r>
              <a:rPr sz="2000" dirty="0">
                <a:latin typeface="Arial"/>
                <a:cs typeface="Arial"/>
              </a:rPr>
              <a:t>tượng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link	chủ </a:t>
            </a:r>
            <a:r>
              <a:rPr sz="2000" spc="-5" dirty="0">
                <a:latin typeface="Arial"/>
                <a:cs typeface="Arial"/>
              </a:rPr>
              <a:t>yếu xử lý về </a:t>
            </a:r>
            <a:r>
              <a:rPr sz="2000" dirty="0">
                <a:latin typeface="Arial"/>
                <a:cs typeface="Arial"/>
              </a:rPr>
              <a:t>URL của các liên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kết.</a:t>
            </a:r>
            <a:endParaRPr sz="20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Các thuộc</a:t>
            </a:r>
            <a:r>
              <a:rPr sz="2000" b="1" spc="-10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19200" y="2508250"/>
          <a:ext cx="6902450" cy="2834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/>
                <a:gridCol w="5734050"/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Hostname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Tên của host và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domain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(ww.abc.com).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href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Toàn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bộ URL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cho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document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tại.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Pathname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Phần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đường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dẫn của URL</a:t>
                      </a:r>
                      <a:r>
                        <a:rPr sz="18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(/chap1/page2.html).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port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762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Cổng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truyền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thông được sử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dụng cho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máy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tính host,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thường  là cổng ngầm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định.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Protocol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Giao thức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được sử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dụng(http:).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Target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Giống thuộc tính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target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………..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…………………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5" dirty="0"/>
              <a:t>3.3. CÁC </a:t>
            </a:r>
            <a:r>
              <a:rPr/>
              <a:t>ĐỐI </a:t>
            </a:r>
            <a:r>
              <a:rPr lang="vi-VN" spc="-30" smtClean="0"/>
              <a:t>tượng</a:t>
            </a:r>
            <a:r>
              <a:rPr spc="-30" smtClean="0"/>
              <a:t> </a:t>
            </a:r>
            <a:r>
              <a:rPr lang="vi-VN" spc="-25" smtClean="0"/>
              <a:t>thường</a:t>
            </a:r>
            <a:r>
              <a:rPr spc="-15" smtClean="0"/>
              <a:t> </a:t>
            </a:r>
            <a:r>
              <a:rPr spc="-10" dirty="0"/>
              <a:t>DÙNG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12140" y="1028953"/>
            <a:ext cx="7891780" cy="114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3.3.8.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7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Navigator</a:t>
            </a:r>
            <a:endParaRPr sz="24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725"/>
              </a:spcBef>
            </a:pPr>
            <a:r>
              <a:rPr sz="2000" spc="5" dirty="0">
                <a:latin typeface="Arial"/>
                <a:cs typeface="Arial"/>
              </a:rPr>
              <a:t>Được </a:t>
            </a:r>
            <a:r>
              <a:rPr sz="2000" dirty="0">
                <a:latin typeface="Arial"/>
                <a:cs typeface="Arial"/>
              </a:rPr>
              <a:t>sử dụng để biết các thông tin </a:t>
            </a:r>
            <a:r>
              <a:rPr sz="2000" spc="-5" dirty="0">
                <a:latin typeface="Arial"/>
                <a:cs typeface="Arial"/>
              </a:rPr>
              <a:t>về </a:t>
            </a:r>
            <a:r>
              <a:rPr sz="2000" dirty="0">
                <a:latin typeface="Arial"/>
                <a:cs typeface="Arial"/>
              </a:rPr>
              <a:t>trình duyệt như số phiên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bản.</a:t>
            </a:r>
            <a:endParaRPr sz="20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489"/>
              </a:spcBef>
            </a:pPr>
            <a:r>
              <a:rPr sz="2000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Các thuộc</a:t>
            </a:r>
            <a:r>
              <a:rPr sz="2000" b="1" spc="-10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tính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60450" y="2279650"/>
          <a:ext cx="7013575" cy="1097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  <a:gridCol w="5413375"/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AppName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Xác định tên trình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duyệt.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AppVersion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Xác định thông tin về phiên bản của đối tượng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navigator.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…….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……………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5" dirty="0"/>
              <a:t>3.3. CÁC </a:t>
            </a:r>
            <a:r>
              <a:rPr/>
              <a:t>ĐỐI </a:t>
            </a:r>
            <a:r>
              <a:rPr lang="vi-VN" spc="-30" smtClean="0"/>
              <a:t>tượng</a:t>
            </a:r>
            <a:r>
              <a:rPr spc="-30" smtClean="0"/>
              <a:t> </a:t>
            </a:r>
            <a:r>
              <a:rPr lang="vi-VN" spc="-25" smtClean="0"/>
              <a:t>thường</a:t>
            </a:r>
            <a:r>
              <a:rPr spc="-15" smtClean="0"/>
              <a:t> </a:t>
            </a:r>
            <a:r>
              <a:rPr spc="-10" dirty="0"/>
              <a:t>DÙNG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88264" y="1104265"/>
            <a:ext cx="8967470" cy="1523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6575">
              <a:lnSpc>
                <a:spcPct val="100000"/>
              </a:lnSpc>
            </a:pPr>
            <a:r>
              <a:rPr spc="-5" dirty="0"/>
              <a:t>3.3.9. </a:t>
            </a:r>
            <a:r>
              <a:rPr/>
              <a:t>Đối </a:t>
            </a:r>
            <a:r>
              <a:rPr lang="vi-VN" spc="-10" smtClean="0"/>
              <a:t>tượng</a:t>
            </a:r>
            <a:r>
              <a:rPr spc="-75" smtClean="0"/>
              <a:t> </a:t>
            </a:r>
            <a:r>
              <a:rPr spc="-5" dirty="0"/>
              <a:t>document</a:t>
            </a:r>
          </a:p>
          <a:p>
            <a:pPr marL="688975">
              <a:lnSpc>
                <a:spcPct val="100000"/>
              </a:lnSpc>
              <a:spcBef>
                <a:spcPts val="725"/>
              </a:spcBef>
            </a:pP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Đối tượng </a:t>
            </a:r>
            <a:r>
              <a:rPr sz="2000" b="0" spc="-5" dirty="0">
                <a:solidFill>
                  <a:srgbClr val="000000"/>
                </a:solidFill>
                <a:latin typeface="Arial"/>
                <a:cs typeface="Arial"/>
              </a:rPr>
              <a:t>này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chứa các thông </a:t>
            </a:r>
            <a:r>
              <a:rPr sz="2000" b="0" spc="-5" dirty="0">
                <a:solidFill>
                  <a:srgbClr val="000000"/>
                </a:solidFill>
                <a:latin typeface="Arial"/>
                <a:cs typeface="Arial"/>
              </a:rPr>
              <a:t>tin   </a:t>
            </a:r>
            <a:r>
              <a:rPr sz="2000" b="0" spc="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về document hiện </a:t>
            </a:r>
            <a:r>
              <a:rPr sz="2000" b="0" spc="-5" dirty="0">
                <a:solidFill>
                  <a:srgbClr val="000000"/>
                </a:solidFill>
                <a:latin typeface="Arial"/>
                <a:cs typeface="Arial"/>
              </a:rPr>
              <a:t>thời.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Được </a:t>
            </a:r>
            <a:r>
              <a:rPr sz="2000" b="0" spc="-5" dirty="0">
                <a:solidFill>
                  <a:srgbClr val="000000"/>
                </a:solidFill>
                <a:latin typeface="Arial"/>
                <a:cs typeface="Arial"/>
              </a:rPr>
              <a:t>tạo</a:t>
            </a:r>
            <a:endParaRPr sz="2000">
              <a:latin typeface="Arial"/>
              <a:cs typeface="Arial"/>
            </a:endParaRPr>
          </a:p>
          <a:p>
            <a:pPr marL="688975">
              <a:lnSpc>
                <a:spcPct val="100000"/>
              </a:lnSpc>
            </a:pP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bằng cặp thẻ &lt;BODY&gt; </a:t>
            </a:r>
            <a:r>
              <a:rPr sz="2000" b="0" spc="-5" dirty="0">
                <a:solidFill>
                  <a:srgbClr val="000000"/>
                </a:solidFill>
                <a:latin typeface="Arial"/>
                <a:cs typeface="Arial"/>
              </a:rPr>
              <a:t>và</a:t>
            </a:r>
            <a:r>
              <a:rPr sz="2000" b="0" spc="-1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&lt;/BODY&gt;.</a:t>
            </a:r>
            <a:endParaRPr sz="2000">
              <a:latin typeface="Arial"/>
              <a:cs typeface="Arial"/>
            </a:endParaRPr>
          </a:p>
          <a:p>
            <a:pPr marL="612775">
              <a:lnSpc>
                <a:spcPct val="100000"/>
              </a:lnSpc>
              <a:spcBef>
                <a:spcPts val="1075"/>
              </a:spcBef>
            </a:pPr>
            <a:r>
              <a:rPr sz="2000" b="0" dirty="0">
                <a:latin typeface="Wingdings"/>
                <a:cs typeface="Wingdings"/>
              </a:rPr>
              <a:t></a:t>
            </a:r>
            <a:r>
              <a:rPr sz="2000" dirty="0"/>
              <a:t>Các thuộc</a:t>
            </a:r>
            <a:r>
              <a:rPr sz="2000" spc="-100" dirty="0"/>
              <a:t> </a:t>
            </a:r>
            <a:r>
              <a:rPr sz="2000" dirty="0"/>
              <a:t>tính</a:t>
            </a:r>
            <a:endParaRPr sz="2000">
              <a:latin typeface="Wingdings"/>
              <a:cs typeface="Wingding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08250" y="2660650"/>
          <a:ext cx="5270500" cy="292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3860800"/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bgColor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Giống thuộc tính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Bgcolor.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fgColor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Giống thuộc tính</a:t>
                      </a:r>
                      <a:r>
                        <a:rPr sz="18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Text.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forms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Mảng tất cả các form trong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document.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links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Mảng tất cả các link trong</a:t>
                      </a:r>
                      <a:r>
                        <a:rPr sz="18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document.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location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URL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đầy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đủ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của văn</a:t>
                      </a:r>
                      <a:r>
                        <a:rPr sz="18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bản.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referrer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URL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của văn bản gọi</a:t>
                      </a:r>
                      <a:r>
                        <a:rPr sz="18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nó.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Nội dung của thẻ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&lt;Title&gt;.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……..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………….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pc="-5" dirty="0"/>
              <a:t>3.3. CÁC </a:t>
            </a:r>
            <a:r>
              <a:rPr/>
              <a:t>ĐỐI </a:t>
            </a:r>
            <a:r>
              <a:rPr lang="vi-VN" spc="-30" smtClean="0"/>
              <a:t>tượng</a:t>
            </a:r>
            <a:r>
              <a:rPr spc="-30" smtClean="0"/>
              <a:t> </a:t>
            </a:r>
            <a:r>
              <a:rPr lang="vi-VN" spc="-25" smtClean="0"/>
              <a:t>thường</a:t>
            </a:r>
            <a:r>
              <a:rPr spc="-15" smtClean="0"/>
              <a:t> </a:t>
            </a:r>
            <a:r>
              <a:rPr spc="-10" dirty="0"/>
              <a:t>DÙNG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12140" y="1105153"/>
            <a:ext cx="4391025" cy="77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3.3.9. </a:t>
            </a:r>
            <a:r>
              <a:rPr sz="2400" b="1">
                <a:solidFill>
                  <a:srgbClr val="9B2C1F"/>
                </a:solidFill>
                <a:latin typeface="Arial"/>
                <a:cs typeface="Arial"/>
              </a:rPr>
              <a:t>Đối </a:t>
            </a:r>
            <a:r>
              <a:rPr lang="vi-VN" sz="2400" b="1" spc="-10" smtClean="0">
                <a:solidFill>
                  <a:srgbClr val="9B2C1F"/>
                </a:solidFill>
                <a:latin typeface="Arial"/>
                <a:cs typeface="Arial"/>
              </a:rPr>
              <a:t>tượng</a:t>
            </a:r>
            <a:r>
              <a:rPr sz="2400" b="1" spc="-10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document</a:t>
            </a:r>
            <a:r>
              <a:rPr sz="2400" b="1" spc="-6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(tt)</a:t>
            </a:r>
            <a:endParaRPr sz="24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000" b="1">
                <a:solidFill>
                  <a:srgbClr val="9B2C1F"/>
                </a:solidFill>
                <a:latin typeface="Arial"/>
                <a:cs typeface="Arial"/>
              </a:rPr>
              <a:t>Các </a:t>
            </a:r>
            <a:r>
              <a:rPr sz="2000" b="1" spc="-5" smtClean="0">
                <a:solidFill>
                  <a:srgbClr val="9B2C1F"/>
                </a:solidFill>
                <a:latin typeface="Arial"/>
                <a:cs typeface="Arial"/>
              </a:rPr>
              <a:t>ph</a:t>
            </a:r>
            <a:r>
              <a:rPr lang="en-US" sz="2000" b="1" spc="-5" smtClean="0">
                <a:solidFill>
                  <a:srgbClr val="9B2C1F"/>
                </a:solidFill>
                <a:latin typeface="Arial"/>
                <a:cs typeface="Arial"/>
              </a:rPr>
              <a:t>ương</a:t>
            </a:r>
            <a:r>
              <a:rPr sz="2000" b="1" spc="-85" smtClean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B2C1F"/>
                </a:solidFill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84250" y="1974850"/>
          <a:ext cx="7239000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/>
                <a:gridCol w="3886200"/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document.clear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Xoá document hiện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thời.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5090" marR="344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document.write(expression1  [,expression2]...[,expressionN])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Viết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biểu thức ra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một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cửa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sổ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xác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định.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…………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…………………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49605" y="4438459"/>
            <a:ext cx="7844790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2000" b="1" i="1" dirty="0">
                <a:solidFill>
                  <a:srgbClr val="9B2C1F"/>
                </a:solidFill>
                <a:latin typeface="Arial"/>
                <a:cs typeface="Arial"/>
              </a:rPr>
              <a:t>LỜI</a:t>
            </a:r>
            <a:r>
              <a:rPr sz="2000" b="1" i="1" spc="-11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000" b="1" i="1" spc="-35" dirty="0">
                <a:solidFill>
                  <a:srgbClr val="9B2C1F"/>
                </a:solidFill>
                <a:latin typeface="Arial"/>
                <a:cs typeface="Arial"/>
              </a:rPr>
              <a:t>KẾT:</a:t>
            </a:r>
            <a:endParaRPr sz="2000">
              <a:latin typeface="Arial"/>
              <a:cs typeface="Arial"/>
            </a:endParaRPr>
          </a:p>
          <a:p>
            <a:pPr marL="12700" marR="5080" indent="456565" algn="just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Nên </a:t>
            </a:r>
            <a:r>
              <a:rPr sz="2000" i="1" spc="-5" dirty="0">
                <a:latin typeface="Arial"/>
                <a:cs typeface="Arial"/>
              </a:rPr>
              <a:t>tham </a:t>
            </a:r>
            <a:r>
              <a:rPr sz="2000" i="1" dirty="0">
                <a:latin typeface="Arial"/>
                <a:cs typeface="Arial"/>
              </a:rPr>
              <a:t>khảo </a:t>
            </a:r>
            <a:r>
              <a:rPr sz="2000" i="1" spc="-5" dirty="0">
                <a:latin typeface="Arial"/>
                <a:cs typeface="Arial"/>
              </a:rPr>
              <a:t>toàn diện JavaScript trên </a:t>
            </a:r>
            <a:r>
              <a:rPr sz="2000" i="1" spc="-15" dirty="0">
                <a:latin typeface="Arial"/>
                <a:cs typeface="Arial"/>
              </a:rPr>
              <a:t>Web </a:t>
            </a:r>
            <a:r>
              <a:rPr sz="2000" i="1" dirty="0">
                <a:latin typeface="Arial"/>
                <a:cs typeface="Arial"/>
              </a:rPr>
              <a:t>của </a:t>
            </a:r>
            <a:r>
              <a:rPr sz="2000" i="1" spc="-5" dirty="0">
                <a:latin typeface="Arial"/>
                <a:cs typeface="Arial"/>
              </a:rPr>
              <a:t>hãng  </a:t>
            </a:r>
            <a:r>
              <a:rPr sz="2000" i="1" dirty="0">
                <a:latin typeface="Arial"/>
                <a:cs typeface="Arial"/>
              </a:rPr>
              <a:t>Netscape </a:t>
            </a:r>
            <a:r>
              <a:rPr sz="2000" i="1" spc="-10" dirty="0">
                <a:latin typeface="Arial"/>
                <a:cs typeface="Arial"/>
              </a:rPr>
              <a:t>(</a:t>
            </a:r>
            <a:r>
              <a:rPr sz="2000" i="1" spc="-10" dirty="0">
                <a:latin typeface="Arial"/>
                <a:cs typeface="Arial"/>
                <a:hlinkClick r:id="rId2"/>
              </a:rPr>
              <a:t>http://www.netscape.com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) </a:t>
            </a:r>
            <a:r>
              <a:rPr sz="2000" i="1" spc="-10" dirty="0">
                <a:latin typeface="Arial"/>
                <a:cs typeface="Arial"/>
              </a:rPr>
              <a:t>để </a:t>
            </a:r>
            <a:r>
              <a:rPr sz="2000" i="1" dirty="0">
                <a:latin typeface="Arial"/>
                <a:cs typeface="Arial"/>
              </a:rPr>
              <a:t>có các </a:t>
            </a:r>
            <a:r>
              <a:rPr sz="2000" i="1" spc="-5" dirty="0">
                <a:latin typeface="Arial"/>
                <a:cs typeface="Arial"/>
              </a:rPr>
              <a:t>thông </a:t>
            </a:r>
            <a:r>
              <a:rPr sz="2000" i="1" dirty="0">
                <a:latin typeface="Arial"/>
                <a:cs typeface="Arial"/>
              </a:rPr>
              <a:t>tin </a:t>
            </a:r>
            <a:r>
              <a:rPr sz="2000" i="1" spc="-5" dirty="0">
                <a:latin typeface="Arial"/>
                <a:cs typeface="Arial"/>
              </a:rPr>
              <a:t>mới </a:t>
            </a:r>
            <a:r>
              <a:rPr sz="2000" i="1" dirty="0">
                <a:latin typeface="Arial"/>
                <a:cs typeface="Arial"/>
              </a:rPr>
              <a:t>nhất </a:t>
            </a:r>
            <a:r>
              <a:rPr sz="2000" i="1" spc="-10" dirty="0">
                <a:latin typeface="Arial"/>
                <a:cs typeface="Arial"/>
              </a:rPr>
              <a:t>về  </a:t>
            </a:r>
            <a:r>
              <a:rPr sz="2000" i="1" dirty="0">
                <a:latin typeface="Arial"/>
                <a:cs typeface="Arial"/>
              </a:rPr>
              <a:t>ngôn ngữ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spc="-35" dirty="0">
                <a:latin typeface="Arial"/>
                <a:cs typeface="Arial"/>
              </a:rPr>
              <a:t>này.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0232" y="419353"/>
            <a:ext cx="61258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1.2. </a:t>
            </a:r>
            <a:r>
              <a:rPr spc="-10" dirty="0"/>
              <a:t>NHÚNG </a:t>
            </a:r>
            <a:r>
              <a:rPr spc="-40" dirty="0"/>
              <a:t>JAVASCRIPT </a:t>
            </a:r>
            <a:r>
              <a:rPr spc="-5" dirty="0"/>
              <a:t>VÀO </a:t>
            </a:r>
            <a:r>
              <a:rPr dirty="0"/>
              <a:t>FILE</a:t>
            </a:r>
            <a:r>
              <a:rPr spc="40" dirty="0"/>
              <a:t> </a:t>
            </a:r>
            <a:r>
              <a:rPr spc="-5" dirty="0"/>
              <a:t>HTML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1044" y="1089025"/>
            <a:ext cx="7842884" cy="3267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 indent="-322580">
              <a:lnSpc>
                <a:spcPct val="100000"/>
              </a:lnSpc>
              <a:buFont typeface="Wingdings"/>
              <a:buChar char=""/>
              <a:tabLst>
                <a:tab pos="335915" algn="l"/>
                <a:tab pos="1755775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Sử</a:t>
            </a:r>
            <a:r>
              <a:rPr sz="2400" b="1" spc="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dụng	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File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nguồn</a:t>
            </a:r>
            <a:r>
              <a:rPr sz="2400" b="1" spc="-10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JavaScript</a:t>
            </a:r>
            <a:endParaRPr sz="2400">
              <a:latin typeface="Arial"/>
              <a:cs typeface="Arial"/>
            </a:endParaRPr>
          </a:p>
          <a:p>
            <a:pPr marL="12700" marR="158115" indent="254000">
              <a:lnSpc>
                <a:spcPct val="100000"/>
              </a:lnSpc>
              <a:spcBef>
                <a:spcPts val="575"/>
              </a:spcBef>
              <a:tabLst>
                <a:tab pos="1527175" algn="l"/>
                <a:tab pos="2352040" algn="l"/>
                <a:tab pos="2987675" algn="l"/>
                <a:tab pos="3859529" algn="l"/>
                <a:tab pos="4378960" algn="l"/>
                <a:tab pos="5523865" algn="l"/>
                <a:tab pos="6209665" algn="l"/>
                <a:tab pos="7032625" algn="l"/>
              </a:tabLst>
            </a:pP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ương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pháp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nà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ưa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huộng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hơ</a:t>
            </a:r>
            <a:r>
              <a:rPr sz="2400" dirty="0">
                <a:latin typeface="Arial"/>
                <a:cs typeface="Arial"/>
              </a:rPr>
              <a:t>n	</a:t>
            </a:r>
            <a:r>
              <a:rPr sz="2400" spc="-10" dirty="0">
                <a:latin typeface="Arial"/>
                <a:cs typeface="Arial"/>
              </a:rPr>
              <a:t>bằn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cách  nhúng file lệnh JavaScript vào </a:t>
            </a:r>
            <a:r>
              <a:rPr sz="2400" dirty="0">
                <a:latin typeface="Arial"/>
                <a:cs typeface="Arial"/>
              </a:rPr>
              <a:t>trang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HTML.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Arial"/>
                <a:cs typeface="Arial"/>
              </a:rPr>
              <a:t>Cú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pháp: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smtClean="0">
                <a:latin typeface="Arial"/>
                <a:cs typeface="Arial"/>
              </a:rPr>
              <a:t>&lt;</a:t>
            </a:r>
            <a:r>
              <a:rPr lang="en-US" sz="2400" smtClean="0">
                <a:latin typeface="Arial"/>
                <a:cs typeface="Arial"/>
              </a:rPr>
              <a:t>s</a:t>
            </a:r>
            <a:r>
              <a:rPr sz="2400" smtClean="0">
                <a:latin typeface="Arial"/>
                <a:cs typeface="Arial"/>
              </a:rPr>
              <a:t>cript</a:t>
            </a:r>
            <a:r>
              <a:rPr sz="2400" spc="-35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Src="File_name.js"&gt;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spc="-5" smtClean="0">
                <a:latin typeface="Arial"/>
                <a:cs typeface="Arial"/>
              </a:rPr>
              <a:t>&lt;/</a:t>
            </a:r>
            <a:r>
              <a:rPr lang="en-US" sz="2400" spc="-5" smtClean="0">
                <a:latin typeface="Arial"/>
                <a:cs typeface="Arial"/>
              </a:rPr>
              <a:t>s</a:t>
            </a:r>
            <a:r>
              <a:rPr sz="2400" spc="-5" smtClean="0">
                <a:latin typeface="Arial"/>
                <a:cs typeface="Arial"/>
              </a:rPr>
              <a:t>cript</a:t>
            </a:r>
            <a:r>
              <a:rPr sz="2400" spc="-5" dirty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173990" marR="5080">
              <a:lnSpc>
                <a:spcPct val="100000"/>
              </a:lnSpc>
              <a:spcBef>
                <a:spcPts val="950"/>
              </a:spcBef>
            </a:pPr>
            <a:r>
              <a:rPr sz="2000" b="1" spc="-5" dirty="0">
                <a:latin typeface="Arial"/>
                <a:cs typeface="Arial"/>
              </a:rPr>
              <a:t>Ví dụ: </a:t>
            </a:r>
            <a:r>
              <a:rPr sz="2000" dirty="0">
                <a:latin typeface="Arial"/>
                <a:cs typeface="Arial"/>
              </a:rPr>
              <a:t>Sưu </a:t>
            </a:r>
            <a:r>
              <a:rPr sz="2000" spc="-5" dirty="0">
                <a:latin typeface="Arial"/>
                <a:cs typeface="Arial"/>
              </a:rPr>
              <a:t>tầm mã JavaScript </a:t>
            </a:r>
            <a:r>
              <a:rPr sz="2000" spc="-10" dirty="0">
                <a:latin typeface="Arial"/>
                <a:cs typeface="Arial"/>
              </a:rPr>
              <a:t>từ </a:t>
            </a:r>
            <a:r>
              <a:rPr sz="2000" spc="-5" dirty="0">
                <a:latin typeface="Arial"/>
                <a:cs typeface="Arial"/>
              </a:rPr>
              <a:t>Internet </a:t>
            </a:r>
            <a:r>
              <a:rPr sz="2000" dirty="0">
                <a:latin typeface="Arial"/>
                <a:cs typeface="Arial"/>
              </a:rPr>
              <a:t>hiệu ứng </a:t>
            </a:r>
            <a:r>
              <a:rPr sz="2000" spc="-5" dirty="0">
                <a:latin typeface="Arial"/>
                <a:cs typeface="Arial"/>
              </a:rPr>
              <a:t>“Ngoài </a:t>
            </a:r>
            <a:r>
              <a:rPr sz="2000" dirty="0">
                <a:latin typeface="Arial"/>
                <a:cs typeface="Arial"/>
              </a:rPr>
              <a:t>kia </a:t>
            </a:r>
            <a:r>
              <a:rPr sz="2000" spc="-5" dirty="0">
                <a:latin typeface="Arial"/>
                <a:cs typeface="Arial"/>
              </a:rPr>
              <a:t>lá rơi  đầy” </a:t>
            </a:r>
            <a:r>
              <a:rPr sz="2000" dirty="0">
                <a:latin typeface="Arial"/>
                <a:cs typeface="Arial"/>
              </a:rPr>
              <a:t>nhúng vào trang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0800" y="4352925"/>
            <a:ext cx="3914775" cy="2200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87" y="0"/>
            <a:ext cx="9013888" cy="66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7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0" y="329819"/>
                </a:moveTo>
                <a:lnTo>
                  <a:pt x="3576" y="281088"/>
                </a:lnTo>
                <a:lnTo>
                  <a:pt x="13964" y="234576"/>
                </a:lnTo>
                <a:lnTo>
                  <a:pt x="30653" y="190791"/>
                </a:lnTo>
                <a:lnTo>
                  <a:pt x="53135" y="150245"/>
                </a:lnTo>
                <a:lnTo>
                  <a:pt x="80898" y="113448"/>
                </a:lnTo>
                <a:lnTo>
                  <a:pt x="113432" y="80911"/>
                </a:lnTo>
                <a:lnTo>
                  <a:pt x="150228" y="53144"/>
                </a:lnTo>
                <a:lnTo>
                  <a:pt x="190774" y="30660"/>
                </a:lnTo>
                <a:lnTo>
                  <a:pt x="234562" y="13967"/>
                </a:lnTo>
                <a:lnTo>
                  <a:pt x="281080" y="3576"/>
                </a:lnTo>
                <a:lnTo>
                  <a:pt x="329819" y="0"/>
                </a:lnTo>
                <a:lnTo>
                  <a:pt x="8684069" y="0"/>
                </a:lnTo>
                <a:lnTo>
                  <a:pt x="8732799" y="3576"/>
                </a:lnTo>
                <a:lnTo>
                  <a:pt x="8779312" y="13967"/>
                </a:lnTo>
                <a:lnTo>
                  <a:pt x="8823097" y="30660"/>
                </a:lnTo>
                <a:lnTo>
                  <a:pt x="8863643" y="53144"/>
                </a:lnTo>
                <a:lnTo>
                  <a:pt x="8900440" y="80911"/>
                </a:lnTo>
                <a:lnTo>
                  <a:pt x="8932977" y="113448"/>
                </a:lnTo>
                <a:lnTo>
                  <a:pt x="8960743" y="150245"/>
                </a:lnTo>
                <a:lnTo>
                  <a:pt x="8983228" y="190791"/>
                </a:lnTo>
                <a:lnTo>
                  <a:pt x="8999921" y="234576"/>
                </a:lnTo>
                <a:lnTo>
                  <a:pt x="9010311" y="281088"/>
                </a:lnTo>
                <a:lnTo>
                  <a:pt x="9013888" y="329819"/>
                </a:lnTo>
                <a:lnTo>
                  <a:pt x="9013888" y="6361493"/>
                </a:lnTo>
                <a:lnTo>
                  <a:pt x="9010311" y="6410232"/>
                </a:lnTo>
                <a:lnTo>
                  <a:pt x="8999921" y="6456750"/>
                </a:lnTo>
                <a:lnTo>
                  <a:pt x="8983228" y="6500537"/>
                </a:lnTo>
                <a:lnTo>
                  <a:pt x="8960743" y="6541084"/>
                </a:lnTo>
                <a:lnTo>
                  <a:pt x="8932977" y="6577879"/>
                </a:lnTo>
                <a:lnTo>
                  <a:pt x="8900440" y="6610414"/>
                </a:lnTo>
                <a:lnTo>
                  <a:pt x="8863643" y="6638177"/>
                </a:lnTo>
                <a:lnTo>
                  <a:pt x="8823097" y="6660658"/>
                </a:lnTo>
                <a:lnTo>
                  <a:pt x="8779312" y="6677348"/>
                </a:lnTo>
                <a:lnTo>
                  <a:pt x="8732799" y="6687736"/>
                </a:lnTo>
                <a:lnTo>
                  <a:pt x="8684069" y="6691312"/>
                </a:lnTo>
                <a:lnTo>
                  <a:pt x="329819" y="6691312"/>
                </a:lnTo>
                <a:lnTo>
                  <a:pt x="281080" y="6687736"/>
                </a:lnTo>
                <a:lnTo>
                  <a:pt x="234562" y="6677348"/>
                </a:lnTo>
                <a:lnTo>
                  <a:pt x="190774" y="6660658"/>
                </a:lnTo>
                <a:lnTo>
                  <a:pt x="150228" y="6638177"/>
                </a:lnTo>
                <a:lnTo>
                  <a:pt x="113432" y="6610414"/>
                </a:lnTo>
                <a:lnTo>
                  <a:pt x="80898" y="6577879"/>
                </a:lnTo>
                <a:lnTo>
                  <a:pt x="53135" y="6541084"/>
                </a:lnTo>
                <a:lnTo>
                  <a:pt x="30653" y="6500537"/>
                </a:lnTo>
                <a:lnTo>
                  <a:pt x="13964" y="6456750"/>
                </a:lnTo>
                <a:lnTo>
                  <a:pt x="3576" y="6410232"/>
                </a:lnTo>
                <a:lnTo>
                  <a:pt x="0" y="6361493"/>
                </a:lnTo>
                <a:lnTo>
                  <a:pt x="0" y="329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" y="1517650"/>
            <a:ext cx="9020175" cy="1459230"/>
          </a:xfrm>
          <a:custGeom>
            <a:avLst/>
            <a:gdLst/>
            <a:ahLst/>
            <a:cxnLst/>
            <a:rect l="l" t="t" r="r" b="b"/>
            <a:pathLst>
              <a:path w="9020175" h="1459230">
                <a:moveTo>
                  <a:pt x="0" y="1458849"/>
                </a:moveTo>
                <a:lnTo>
                  <a:pt x="9020175" y="1458849"/>
                </a:lnTo>
                <a:lnTo>
                  <a:pt x="9020175" y="0"/>
                </a:lnTo>
                <a:lnTo>
                  <a:pt x="0" y="0"/>
                </a:lnTo>
                <a:lnTo>
                  <a:pt x="0" y="1458849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0" y="1397000"/>
            <a:ext cx="9020175" cy="120650"/>
          </a:xfrm>
          <a:custGeom>
            <a:avLst/>
            <a:gdLst/>
            <a:ahLst/>
            <a:cxnLst/>
            <a:rect l="l" t="t" r="r" b="b"/>
            <a:pathLst>
              <a:path w="9020175" h="120650">
                <a:moveTo>
                  <a:pt x="0" y="120650"/>
                </a:moveTo>
                <a:lnTo>
                  <a:pt x="9020175" y="120650"/>
                </a:lnTo>
                <a:lnTo>
                  <a:pt x="9020175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00" y="2976626"/>
            <a:ext cx="9020175" cy="111125"/>
          </a:xfrm>
          <a:custGeom>
            <a:avLst/>
            <a:gdLst/>
            <a:ahLst/>
            <a:cxnLst/>
            <a:rect l="l" t="t" r="r" b="b"/>
            <a:pathLst>
              <a:path w="9020175" h="111125">
                <a:moveTo>
                  <a:pt x="0" y="111125"/>
                </a:moveTo>
                <a:lnTo>
                  <a:pt x="9020175" y="111125"/>
                </a:lnTo>
                <a:lnTo>
                  <a:pt x="902017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51329" y="1688210"/>
            <a:ext cx="4935855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FFFFFF"/>
                </a:solidFill>
                <a:latin typeface="Arial"/>
                <a:cs typeface="Arial"/>
              </a:rPr>
              <a:t>Chương 5</a:t>
            </a:r>
            <a:endParaRPr sz="3200" b="1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NGÔN </a:t>
            </a:r>
            <a:r>
              <a:rPr sz="3200" b="1" spc="5" dirty="0">
                <a:solidFill>
                  <a:srgbClr val="FFFFFF"/>
                </a:solidFill>
                <a:latin typeface="Arial"/>
                <a:cs typeface="Arial"/>
              </a:rPr>
              <a:t>NGỮ</a:t>
            </a: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11117" y="3660628"/>
            <a:ext cx="1923414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32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END.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05200" y="4267200"/>
            <a:ext cx="2362200" cy="1933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562" y="493140"/>
            <a:ext cx="8272780" cy="341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155" lvl="1" indent="-592455">
              <a:lnSpc>
                <a:spcPct val="100000"/>
              </a:lnSpc>
              <a:buAutoNum type="arabicPeriod" startAt="3"/>
              <a:tabLst>
                <a:tab pos="605790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CÁC LỆNH CƠ</a:t>
            </a:r>
            <a:r>
              <a:rPr sz="2400" b="1" spc="-3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BẢN</a:t>
            </a:r>
            <a:endParaRPr sz="2400">
              <a:latin typeface="Arial"/>
              <a:cs typeface="Arial"/>
            </a:endParaRPr>
          </a:p>
          <a:p>
            <a:pPr marL="1060450" lvl="2" indent="-846455">
              <a:lnSpc>
                <a:spcPct val="100000"/>
              </a:lnSpc>
              <a:spcBef>
                <a:spcPts val="1830"/>
              </a:spcBef>
              <a:buAutoNum type="arabicPeriod"/>
              <a:tabLst>
                <a:tab pos="1061085" algn="l"/>
              </a:tabLst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Cú pháp cơ bản của</a:t>
            </a:r>
            <a:r>
              <a:rPr sz="2400" b="1" spc="-4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lệnh:</a:t>
            </a:r>
            <a:endParaRPr sz="2400">
              <a:latin typeface="Arial"/>
              <a:cs typeface="Arial"/>
            </a:endParaRPr>
          </a:p>
          <a:p>
            <a:pPr marL="213995" marR="508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Wingdings"/>
                <a:cs typeface="Wingdings"/>
              </a:rPr>
              <a:t></a:t>
            </a:r>
            <a:r>
              <a:rPr sz="2400" spc="-5" dirty="0">
                <a:latin typeface="Arial"/>
                <a:cs typeface="Arial"/>
              </a:rPr>
              <a:t>JavaScript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dirty="0">
                <a:latin typeface="Arial"/>
                <a:cs typeface="Arial"/>
              </a:rPr>
              <a:t>dựng các hàm, các </a:t>
            </a:r>
            <a:r>
              <a:rPr sz="2400" spc="-5" dirty="0">
                <a:latin typeface="Arial"/>
                <a:cs typeface="Arial"/>
              </a:rPr>
              <a:t>phát </a:t>
            </a:r>
            <a:r>
              <a:rPr sz="2400" dirty="0">
                <a:latin typeface="Arial"/>
                <a:cs typeface="Arial"/>
              </a:rPr>
              <a:t>biểu, các </a:t>
            </a:r>
            <a:r>
              <a:rPr sz="2400" spc="-5" dirty="0">
                <a:latin typeface="Arial"/>
                <a:cs typeface="Arial"/>
              </a:rPr>
              <a:t>toán </a:t>
            </a:r>
            <a:r>
              <a:rPr sz="2400" spc="-15" dirty="0">
                <a:latin typeface="Arial"/>
                <a:cs typeface="Arial"/>
              </a:rPr>
              <a:t>tử  </a:t>
            </a:r>
            <a:r>
              <a:rPr sz="2400" spc="-5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biểu thức </a:t>
            </a:r>
            <a:r>
              <a:rPr sz="2400" dirty="0">
                <a:latin typeface="Arial"/>
                <a:cs typeface="Arial"/>
              </a:rPr>
              <a:t>trên </a:t>
            </a:r>
            <a:r>
              <a:rPr sz="2400" spc="-5" dirty="0">
                <a:latin typeface="Arial"/>
                <a:cs typeface="Arial"/>
              </a:rPr>
              <a:t>cùng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dòng và </a:t>
            </a:r>
            <a:r>
              <a:rPr sz="2400" dirty="0">
                <a:latin typeface="Arial"/>
                <a:cs typeface="Arial"/>
              </a:rPr>
              <a:t>kết thúc </a:t>
            </a:r>
            <a:r>
              <a:rPr sz="2400" spc="-5" dirty="0">
                <a:latin typeface="Arial"/>
                <a:cs typeface="Arial"/>
              </a:rPr>
              <a:t>bằng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129030" marR="202565" indent="-915035">
              <a:lnSpc>
                <a:spcPct val="141700"/>
              </a:lnSpc>
              <a:buFont typeface="Wingdings"/>
              <a:buChar char=""/>
              <a:tabLst>
                <a:tab pos="538480" algn="l"/>
              </a:tabLst>
            </a:pPr>
            <a:r>
              <a:rPr sz="2400" spc="-5" dirty="0">
                <a:latin typeface="Arial"/>
                <a:cs typeface="Arial"/>
              </a:rPr>
              <a:t>Cách gọi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phương thức của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đối tượng như sau:  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object_name.property_name;</a:t>
            </a:r>
            <a:endParaRPr sz="240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Arial"/>
                <a:cs typeface="Arial"/>
              </a:rPr>
              <a:t>Ví dụ: document.write("Chào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bạn!&lt;BR&gt;");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3784600"/>
            <a:ext cx="7844155" cy="1930400"/>
          </a:xfrm>
          <a:custGeom>
            <a:avLst/>
            <a:gdLst/>
            <a:ahLst/>
            <a:cxnLst/>
            <a:rect l="l" t="t" r="r" b="b"/>
            <a:pathLst>
              <a:path w="7844155" h="1930400">
                <a:moveTo>
                  <a:pt x="0" y="1930400"/>
                </a:moveTo>
                <a:lnTo>
                  <a:pt x="7843901" y="1930400"/>
                </a:lnTo>
                <a:lnTo>
                  <a:pt x="7843901" y="0"/>
                </a:lnTo>
                <a:lnTo>
                  <a:pt x="0" y="0"/>
                </a:lnTo>
                <a:lnTo>
                  <a:pt x="0" y="1930400"/>
                </a:lnTo>
                <a:close/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2775">
              <a:lnSpc>
                <a:spcPct val="100000"/>
              </a:lnSpc>
            </a:pPr>
            <a:r>
              <a:rPr spc="-5" dirty="0"/>
              <a:t>1.3.1. Cú pháp cơ bản của</a:t>
            </a:r>
            <a:r>
              <a:rPr spc="-50" dirty="0"/>
              <a:t> </a:t>
            </a:r>
            <a:r>
              <a:rPr dirty="0"/>
              <a:t>lệnh(tt)</a:t>
            </a:r>
          </a:p>
          <a:p>
            <a:pPr marL="612775">
              <a:lnSpc>
                <a:spcPct val="100000"/>
              </a:lnSpc>
            </a:pPr>
            <a:r>
              <a:rPr b="0" dirty="0">
                <a:latin typeface="Wingdings"/>
                <a:cs typeface="Wingdings"/>
              </a:rPr>
              <a:t></a:t>
            </a:r>
            <a:r>
              <a:rPr dirty="0"/>
              <a:t>Hiển thị một </a:t>
            </a:r>
            <a:r>
              <a:rPr spc="-5" dirty="0"/>
              <a:t>dòng văn</a:t>
            </a:r>
            <a:r>
              <a:rPr spc="-120" dirty="0"/>
              <a:t> </a:t>
            </a:r>
            <a:r>
              <a:rPr spc="-5" dirty="0"/>
              <a:t>bản</a:t>
            </a:r>
          </a:p>
          <a:p>
            <a:pPr marL="2333625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document.write(“Chuỗi </a:t>
            </a:r>
            <a:r>
              <a:rPr b="0" dirty="0">
                <a:latin typeface="Arial"/>
                <a:cs typeface="Arial"/>
              </a:rPr>
              <a:t>văn</a:t>
            </a:r>
            <a:r>
              <a:rPr b="0" spc="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bản”);</a:t>
            </a:r>
          </a:p>
          <a:p>
            <a:pPr marL="612775">
              <a:lnSpc>
                <a:spcPct val="100000"/>
              </a:lnSpc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Ví dụ: document.write("Chào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b="0" spc="3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bạn");</a:t>
            </a:r>
          </a:p>
          <a:p>
            <a:pPr marL="600075">
              <a:lnSpc>
                <a:spcPct val="100000"/>
              </a:lnSpc>
              <a:spcBef>
                <a:spcPts val="10"/>
              </a:spcBef>
            </a:pPr>
            <a:endParaRPr b="0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00075" marR="1870075" algn="ctr">
              <a:lnSpc>
                <a:spcPct val="100000"/>
              </a:lnSpc>
              <a:spcBef>
                <a:spcPts val="5"/>
              </a:spcBef>
            </a:pPr>
            <a:r>
              <a:rPr b="0" dirty="0">
                <a:latin typeface="Wingdings"/>
                <a:cs typeface="Wingdings"/>
              </a:rPr>
              <a:t></a:t>
            </a:r>
            <a:r>
              <a:rPr dirty="0"/>
              <a:t>Hiển thị </a:t>
            </a:r>
            <a:r>
              <a:rPr spc="-5" dirty="0"/>
              <a:t>hộp thoại thông báo –Lệnh</a:t>
            </a:r>
            <a:r>
              <a:rPr spc="-80" dirty="0"/>
              <a:t> </a:t>
            </a:r>
            <a:r>
              <a:rPr dirty="0"/>
              <a:t>alert()</a:t>
            </a:r>
          </a:p>
          <a:p>
            <a:pPr marL="2337435">
              <a:lnSpc>
                <a:spcPct val="100000"/>
              </a:lnSpc>
            </a:pPr>
            <a:r>
              <a:rPr b="0" spc="-5" dirty="0">
                <a:latin typeface="Arial"/>
                <a:cs typeface="Arial"/>
              </a:rPr>
              <a:t>alert("Câu thông</a:t>
            </a:r>
            <a:r>
              <a:rPr b="0" spc="-1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báo");</a:t>
            </a:r>
          </a:p>
          <a:p>
            <a:pPr marL="1298575">
              <a:lnSpc>
                <a:spcPct val="100000"/>
              </a:lnSpc>
              <a:spcBef>
                <a:spcPts val="1400"/>
              </a:spcBef>
            </a:pP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1298575">
              <a:lnSpc>
                <a:spcPct val="100000"/>
              </a:lnSpc>
            </a:pP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&lt;Script</a:t>
            </a:r>
            <a:r>
              <a:rPr sz="2000" b="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Language="JavaScript"&gt;</a:t>
            </a:r>
            <a:endParaRPr sz="2000">
              <a:latin typeface="Arial"/>
              <a:cs typeface="Arial"/>
            </a:endParaRPr>
          </a:p>
          <a:p>
            <a:pPr marL="1298575">
              <a:lnSpc>
                <a:spcPct val="100000"/>
              </a:lnSpc>
            </a:pP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alert("Chào mừng bạn đến với JavaScript!. </a:t>
            </a:r>
            <a:r>
              <a:rPr sz="2000" b="0" spc="-5" dirty="0">
                <a:solidFill>
                  <a:srgbClr val="000000"/>
                </a:solidFill>
                <a:latin typeface="Arial"/>
                <a:cs typeface="Arial"/>
              </a:rPr>
              <a:t>\n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Nhấn Ok để tiếp</a:t>
            </a:r>
            <a:r>
              <a:rPr sz="2000" b="0" spc="-1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tục");</a:t>
            </a:r>
            <a:endParaRPr sz="2000">
              <a:latin typeface="Arial"/>
              <a:cs typeface="Arial"/>
            </a:endParaRPr>
          </a:p>
          <a:p>
            <a:pPr marL="1298575">
              <a:lnSpc>
                <a:spcPct val="100000"/>
              </a:lnSpc>
            </a:pP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&lt;/Script&gt;</a:t>
            </a:r>
            <a:endParaRPr sz="2000">
              <a:latin typeface="Arial"/>
              <a:cs typeface="Arial"/>
            </a:endParaRPr>
          </a:p>
          <a:p>
            <a:pPr marL="1298575">
              <a:lnSpc>
                <a:spcPct val="100000"/>
              </a:lnSpc>
            </a:pP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Chúc bạn thành</a:t>
            </a:r>
            <a:r>
              <a:rPr sz="2000" b="0" spc="-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công!!!</a:t>
            </a:r>
            <a:endParaRPr sz="2000">
              <a:latin typeface="Arial"/>
              <a:cs typeface="Arial"/>
            </a:endParaRPr>
          </a:p>
          <a:p>
            <a:pPr marL="1298575">
              <a:lnSpc>
                <a:spcPct val="100000"/>
              </a:lnSpc>
            </a:pP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&lt;/Body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00600" y="4953000"/>
            <a:ext cx="30480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ct val="100000"/>
              </a:lnSpc>
            </a:pPr>
            <a:r>
              <a:rPr spc="-5" dirty="0"/>
              <a:t>1.3. CÁC LỆNH CƠ</a:t>
            </a:r>
            <a:r>
              <a:rPr spc="-15" dirty="0"/>
              <a:t> </a:t>
            </a:r>
            <a:r>
              <a:rPr spc="-10" dirty="0"/>
              <a:t>BẢN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8"/>
                </a:lnTo>
                <a:lnTo>
                  <a:pt x="0" y="190500"/>
                </a:lnTo>
                <a:lnTo>
                  <a:pt x="2743200" y="190500"/>
                </a:lnTo>
                <a:lnTo>
                  <a:pt x="2736847" y="139858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8712" y="2312923"/>
            <a:ext cx="7634605" cy="2235200"/>
          </a:xfrm>
          <a:custGeom>
            <a:avLst/>
            <a:gdLst/>
            <a:ahLst/>
            <a:cxnLst/>
            <a:rect l="l" t="t" r="r" b="b"/>
            <a:pathLst>
              <a:path w="7634605" h="2235200">
                <a:moveTo>
                  <a:pt x="0" y="2235200"/>
                </a:moveTo>
                <a:lnTo>
                  <a:pt x="7634224" y="2235200"/>
                </a:lnTo>
                <a:lnTo>
                  <a:pt x="7634224" y="0"/>
                </a:lnTo>
                <a:lnTo>
                  <a:pt x="0" y="0"/>
                </a:lnTo>
                <a:lnTo>
                  <a:pt x="0" y="2235200"/>
                </a:lnTo>
                <a:close/>
              </a:path>
            </a:pathLst>
          </a:custGeom>
          <a:ln w="9525">
            <a:solidFill>
              <a:srgbClr val="9B2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340" y="1104646"/>
            <a:ext cx="7999095" cy="339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1.3.1. Cú pháp cơ bản của</a:t>
            </a:r>
            <a:r>
              <a:rPr sz="2400" b="1" spc="-5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lệnh(tt)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B2C1F"/>
                </a:solidFill>
                <a:latin typeface="Wingdings"/>
                <a:cs typeface="Wingdings"/>
              </a:rPr>
              <a:t>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Giao tiếp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với </a:t>
            </a:r>
            <a:r>
              <a:rPr sz="2400" b="1" spc="-10" dirty="0">
                <a:solidFill>
                  <a:srgbClr val="9B2C1F"/>
                </a:solidFill>
                <a:latin typeface="Arial"/>
                <a:cs typeface="Arial"/>
              </a:rPr>
              <a:t>ngƣời </a:t>
            </a:r>
            <a:r>
              <a:rPr sz="2400" b="1" spc="-5" dirty="0">
                <a:solidFill>
                  <a:srgbClr val="9B2C1F"/>
                </a:solidFill>
                <a:latin typeface="Arial"/>
                <a:cs typeface="Arial"/>
              </a:rPr>
              <a:t>sử dụng – Lệnh</a:t>
            </a:r>
            <a:r>
              <a:rPr sz="2400" b="1" spc="-9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B2C1F"/>
                </a:solidFill>
                <a:latin typeface="Arial"/>
                <a:cs typeface="Arial"/>
              </a:rPr>
              <a:t>prompt()</a:t>
            </a:r>
            <a:endParaRPr sz="24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</a:pPr>
            <a:r>
              <a:rPr sz="2400" spc="-10" dirty="0">
                <a:solidFill>
                  <a:srgbClr val="9B2C1F"/>
                </a:solidFill>
                <a:latin typeface="Arial"/>
                <a:cs typeface="Arial"/>
              </a:rPr>
              <a:t>window.prompt("Câu </a:t>
            </a:r>
            <a:r>
              <a:rPr sz="2400" dirty="0">
                <a:solidFill>
                  <a:srgbClr val="9B2C1F"/>
                </a:solidFill>
                <a:latin typeface="Arial"/>
                <a:cs typeface="Arial"/>
              </a:rPr>
              <a:t>thông 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báo",”nội dung </a:t>
            </a:r>
            <a:r>
              <a:rPr sz="2400" dirty="0">
                <a:solidFill>
                  <a:srgbClr val="9B2C1F"/>
                </a:solidFill>
                <a:latin typeface="Arial"/>
                <a:cs typeface="Arial"/>
              </a:rPr>
              <a:t>mặc</a:t>
            </a:r>
            <a:r>
              <a:rPr sz="2400" spc="60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B2C1F"/>
                </a:solidFill>
                <a:latin typeface="Arial"/>
                <a:cs typeface="Arial"/>
              </a:rPr>
              <a:t>định”);</a:t>
            </a:r>
            <a:endParaRPr sz="2400">
              <a:latin typeface="Arial"/>
              <a:cs typeface="Arial"/>
            </a:endParaRPr>
          </a:p>
          <a:p>
            <a:pPr marL="531495">
              <a:lnSpc>
                <a:spcPct val="100000"/>
              </a:lnSpc>
              <a:spcBef>
                <a:spcPts val="1220"/>
              </a:spcBef>
            </a:pPr>
            <a:r>
              <a:rPr sz="2000" dirty="0">
                <a:latin typeface="Arial"/>
                <a:cs typeface="Arial"/>
              </a:rPr>
              <a:t>&lt;Body&gt;</a:t>
            </a:r>
            <a:endParaRPr sz="2000">
              <a:latin typeface="Arial"/>
              <a:cs typeface="Arial"/>
            </a:endParaRPr>
          </a:p>
          <a:p>
            <a:pPr marL="53149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&lt;Script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Language="JavaScript"&gt;</a:t>
            </a:r>
            <a:endParaRPr sz="2000">
              <a:latin typeface="Arial"/>
              <a:cs typeface="Arial"/>
            </a:endParaRPr>
          </a:p>
          <a:p>
            <a:pPr marL="531495" marR="5080">
              <a:lnSpc>
                <a:spcPct val="100000"/>
              </a:lnSpc>
              <a:tabLst>
                <a:tab pos="1094105" algn="l"/>
              </a:tabLst>
            </a:pPr>
            <a:r>
              <a:rPr sz="2000" dirty="0">
                <a:latin typeface="Arial"/>
                <a:cs typeface="Arial"/>
              </a:rPr>
              <a:t>var	</a:t>
            </a:r>
            <a:r>
              <a:rPr sz="2000" spc="-5" dirty="0">
                <a:latin typeface="Arial"/>
                <a:cs typeface="Arial"/>
              </a:rPr>
              <a:t>name=window.prompt("Xin </a:t>
            </a:r>
            <a:r>
              <a:rPr sz="2000" dirty="0">
                <a:latin typeface="Arial"/>
                <a:cs typeface="Arial"/>
              </a:rPr>
              <a:t>chào!Bạn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tên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gì?","");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document.write("Xin </a:t>
            </a:r>
            <a:r>
              <a:rPr sz="2000" dirty="0">
                <a:latin typeface="Arial"/>
                <a:cs typeface="Arial"/>
              </a:rPr>
              <a:t>chào bạn " + </a:t>
            </a:r>
            <a:r>
              <a:rPr sz="2000" spc="-5" dirty="0">
                <a:latin typeface="Arial"/>
                <a:cs typeface="Arial"/>
              </a:rPr>
              <a:t>name </a:t>
            </a:r>
            <a:r>
              <a:rPr sz="2000" dirty="0">
                <a:latin typeface="Arial"/>
                <a:cs typeface="Arial"/>
              </a:rPr>
              <a:t>+ " ! Chúc bạn học </a:t>
            </a:r>
            <a:r>
              <a:rPr sz="2000" spc="-5" dirty="0">
                <a:latin typeface="Arial"/>
                <a:cs typeface="Arial"/>
              </a:rPr>
              <a:t>tốt </a:t>
            </a:r>
            <a:r>
              <a:rPr sz="2000" spc="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JavaScript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");</a:t>
            </a:r>
            <a:endParaRPr sz="2000">
              <a:latin typeface="Arial"/>
              <a:cs typeface="Arial"/>
            </a:endParaRPr>
          </a:p>
          <a:p>
            <a:pPr marL="53149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&lt;/Script&gt;</a:t>
            </a:r>
            <a:endParaRPr sz="2000">
              <a:latin typeface="Arial"/>
              <a:cs typeface="Arial"/>
            </a:endParaRPr>
          </a:p>
          <a:p>
            <a:pPr marL="53149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&lt;/Body&gt;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53000" y="3733800"/>
            <a:ext cx="3581400" cy="1323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4648136"/>
            <a:ext cx="3810000" cy="1706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ct val="100000"/>
              </a:lnSpc>
            </a:pPr>
            <a:r>
              <a:rPr spc="-5" dirty="0"/>
              <a:t>1.3. CÁC LỆNH CƠ</a:t>
            </a:r>
            <a:r>
              <a:rPr spc="-15" dirty="0"/>
              <a:t> </a:t>
            </a:r>
            <a:r>
              <a:rPr spc="-10" dirty="0"/>
              <a:t>BẢN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2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4775</Words>
  <Application>Microsoft Office PowerPoint</Application>
  <PresentationFormat>On-screen Show (4:3)</PresentationFormat>
  <Paragraphs>914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THIẾT KẾ WEB CƠ BẢN</vt:lpstr>
      <vt:lpstr>1. TỔNG QUAN VỀ JAVASCRIPT</vt:lpstr>
      <vt:lpstr>PowerPoint Presentation</vt:lpstr>
      <vt:lpstr>PowerPoint Presentation</vt:lpstr>
      <vt:lpstr>PowerPoint Presentation</vt:lpstr>
      <vt:lpstr>1.2. NHÚNG JAVASCRIPT VÀO FILE HTML</vt:lpstr>
      <vt:lpstr>PowerPoint Presentation</vt:lpstr>
      <vt:lpstr>1.3. CÁC LỆNH CƠ BẢN</vt:lpstr>
      <vt:lpstr>1.3. CÁC LỆNH CƠ BẢN</vt:lpstr>
      <vt:lpstr>1.3. CÁC LỆNH CƠ BẢN</vt:lpstr>
      <vt:lpstr> 2. NGÔN NGỮ KỊCH BẢN JAVASCRIPT </vt:lpstr>
      <vt:lpstr>PowerPoint Presentation</vt:lpstr>
      <vt:lpstr>2.2. KIỂU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2.5. CẤU TRÚC LẬP TRÌNH</vt:lpstr>
      <vt:lpstr>2.6. MẢNG - ARRAY</vt:lpstr>
      <vt:lpstr>2.6. MẢNG - ARRAY(TT)</vt:lpstr>
      <vt:lpstr>PowerPoint Presentation</vt:lpstr>
      <vt:lpstr>2.7. HÀM - FUNCTION</vt:lpstr>
      <vt:lpstr>2.7. HÀM - FUNCTION</vt:lpstr>
      <vt:lpstr>2.7. HÀM - FUNCTION</vt:lpstr>
      <vt:lpstr>2.7. HÀM - FUNCTION</vt:lpstr>
      <vt:lpstr>3. ĐỐI tượngVÀ SỰ KIỆN</vt:lpstr>
      <vt:lpstr>3.1. KHÁI NIỆM ĐỐI tượng</vt:lpstr>
      <vt:lpstr>3.1. KHÁI NIỆM ĐỐI tượng</vt:lpstr>
      <vt:lpstr>3.1. KHÁI NIỆM ĐỐI tượng</vt:lpstr>
      <vt:lpstr>3.1. KHÁI NIỆM ĐỐI tượng</vt:lpstr>
      <vt:lpstr>PowerPoint Presentation</vt:lpstr>
      <vt:lpstr>3.2. SỰ KIỆN &amp; XỬ LÝ SỰ KIỆN</vt:lpstr>
      <vt:lpstr>PowerPoint Presentation</vt:lpstr>
      <vt:lpstr>PowerPoint Presentation</vt:lpstr>
      <vt:lpstr>3.2. SỰ KIỆN &amp; XỬ LÝ SỰ KIỆN</vt:lpstr>
      <vt:lpstr>PowerPoint Presentation</vt:lpstr>
      <vt:lpstr>PowerPoint Presentation</vt:lpstr>
      <vt:lpstr>3.3. CÁC ĐỐI tượng thường DÙNG</vt:lpstr>
      <vt:lpstr>PowerPoint Presentation</vt:lpstr>
      <vt:lpstr>3.3. CÁC ĐỐI tượng thường DÙNG</vt:lpstr>
      <vt:lpstr>PowerPoint Presentation</vt:lpstr>
      <vt:lpstr>3.3. CÁC ĐỐI tượng thường DÙNG</vt:lpstr>
      <vt:lpstr>3.3. CÁC ĐỐI tượng thường DÙNG</vt:lpstr>
      <vt:lpstr>PowerPoint Presentation</vt:lpstr>
      <vt:lpstr>3.3. CÁC ĐỐI tượng thường DÙNG</vt:lpstr>
      <vt:lpstr>PowerPoint Presentation</vt:lpstr>
      <vt:lpstr>PowerPoint Presentation</vt:lpstr>
      <vt:lpstr>PowerPoint Presentation</vt:lpstr>
      <vt:lpstr>3.3. CÁC ĐỐI tượng thường DÙNG</vt:lpstr>
      <vt:lpstr>3.3. CÁC ĐỐI tượng thường DÙNG</vt:lpstr>
      <vt:lpstr>3.3. CÁC ĐỐI tượng thường DÙNG</vt:lpstr>
      <vt:lpstr>3.3. CÁC ĐỐI tượng thường DÙNG</vt:lpstr>
      <vt:lpstr>3.3. CÁC ĐỐI tượng thường DÙNG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VI Đại Số Bool và hàm Bool</dc:title>
  <dc:creator>Nguyen Viet Dong</dc:creator>
  <cp:lastModifiedBy>Khoa CNTT</cp:lastModifiedBy>
  <cp:revision>13</cp:revision>
  <dcterms:created xsi:type="dcterms:W3CDTF">2017-03-13T03:44:40Z</dcterms:created>
  <dcterms:modified xsi:type="dcterms:W3CDTF">2017-04-03T00:36:16Z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2017-03-13T00:00:00Z</vt:filetime>
  </property>
</Properties>
</file>