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988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24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76225"/>
            <a:ext cx="883412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2054733"/>
            <a:ext cx="4549775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988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'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s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927" y="2163521"/>
            <a:ext cx="38481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0066CC"/>
                </a:solidFill>
                <a:latin typeface="Arial"/>
                <a:cs typeface="Arial"/>
              </a:rPr>
              <a:t>XPATH </a:t>
            </a:r>
            <a:r>
              <a:rPr sz="3000" dirty="0">
                <a:solidFill>
                  <a:srgbClr val="0066CC"/>
                </a:solidFill>
                <a:latin typeface="Arial"/>
                <a:cs typeface="Arial"/>
              </a:rPr>
              <a:t>&amp;</a:t>
            </a:r>
            <a:r>
              <a:rPr sz="3000" spc="38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0066CC"/>
                </a:solidFill>
                <a:latin typeface="Arial"/>
                <a:cs typeface="Arial"/>
              </a:rPr>
              <a:t>XSLT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44" y="1628013"/>
            <a:ext cx="312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Công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nghệ 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XML 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và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Ứng</a:t>
            </a:r>
            <a:r>
              <a:rPr sz="1800" spc="-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dụng: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322" y="651001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1B1B1"/>
                </a:solidFill>
                <a:latin typeface="Arial"/>
                <a:cs typeface="Arial"/>
              </a:rPr>
              <a:t>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Nội</a:t>
            </a:r>
            <a:r>
              <a:rPr spc="-60" dirty="0"/>
              <a:t> </a:t>
            </a:r>
            <a:r>
              <a:rPr spc="-1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637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12" y="3263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847" y="1429214"/>
            <a:ext cx="4787265" cy="2881558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0"/>
              </a:spcBef>
            </a:pPr>
            <a:r>
              <a:rPr sz="2200" b="1" spc="-9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endParaRPr sz="2200">
              <a:latin typeface="Arial"/>
              <a:cs typeface="Arial"/>
            </a:endParaRPr>
          </a:p>
          <a:p>
            <a:pPr marL="305435" indent="-170815">
              <a:lnSpc>
                <a:spcPct val="100000"/>
              </a:lnSpc>
              <a:spcBef>
                <a:spcPts val="944"/>
              </a:spcBef>
              <a:buChar char="-"/>
              <a:tabLst>
                <a:tab pos="306070" algn="l"/>
              </a:tabLst>
            </a:pP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biểu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thức </a:t>
            </a:r>
            <a:r>
              <a:rPr sz="2200" b="1" spc="-90" dirty="0">
                <a:solidFill>
                  <a:srgbClr val="0066CC"/>
                </a:solidFill>
                <a:latin typeface="Arial"/>
                <a:cs typeface="Arial"/>
              </a:rPr>
              <a:t>XPATH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thông</a:t>
            </a:r>
            <a:r>
              <a:rPr sz="2200" b="1" spc="-39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  <a:p>
            <a:pPr marL="295910" indent="-161290">
              <a:lnSpc>
                <a:spcPct val="100000"/>
              </a:lnSpc>
              <a:spcBef>
                <a:spcPts val="1200"/>
              </a:spcBef>
              <a:buChar char="-"/>
              <a:tabLst>
                <a:tab pos="296545" algn="l"/>
              </a:tabLst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45" dirty="0">
                <a:solidFill>
                  <a:srgbClr val="E9881F"/>
                </a:solidFill>
                <a:latin typeface="Arial"/>
                <a:cs typeface="Arial"/>
              </a:rPr>
              <a:t>XSLT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Lập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trình</a:t>
            </a:r>
            <a:r>
              <a:rPr sz="2200" b="1" spc="-1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(C#)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12" y="4025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571" y="1152549"/>
            <a:ext cx="7476490" cy="51803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b="1" spc="-90" dirty="0">
                <a:solidFill>
                  <a:srgbClr val="0066CC"/>
                </a:solidFill>
                <a:latin typeface="Arial"/>
                <a:cs typeface="Arial"/>
              </a:rPr>
              <a:t>XSLT:</a:t>
            </a:r>
            <a:endParaRPr sz="22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43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tensible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tylesheet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anguage</a:t>
            </a:r>
            <a:r>
              <a:rPr sz="2400" spc="-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ransformation</a:t>
            </a:r>
            <a:endParaRPr sz="2400">
              <a:latin typeface="Arial"/>
              <a:cs typeface="Arial"/>
            </a:endParaRPr>
          </a:p>
          <a:p>
            <a:pPr marL="356870" marR="190500" indent="-344170">
              <a:lnSpc>
                <a:spcPct val="100000"/>
              </a:lnSpc>
              <a:spcBef>
                <a:spcPts val="14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Sử </a:t>
            </a:r>
            <a:r>
              <a:rPr sz="2400" spc="5" dirty="0">
                <a:solidFill>
                  <a:srgbClr val="0066CC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các khuôn mẫu (template) để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biến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đổi</a:t>
            </a:r>
            <a:r>
              <a:rPr sz="2400" spc="-1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cây  </a:t>
            </a:r>
            <a:r>
              <a:rPr sz="2400" spc="5" dirty="0">
                <a:solidFill>
                  <a:srgbClr val="FFC000"/>
                </a:solidFill>
                <a:latin typeface="Arial"/>
                <a:cs typeface="Arial"/>
              </a:rPr>
              <a:t>nguồn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(source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tree) thành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cây đích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(result</a:t>
            </a:r>
            <a:r>
              <a:rPr sz="24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tree)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144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45" dirty="0">
                <a:solidFill>
                  <a:srgbClr val="0066CC"/>
                </a:solidFill>
                <a:latin typeface="Arial"/>
                <a:cs typeface="Arial"/>
              </a:rPr>
              <a:t>XSLT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chuyển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đổi </a:t>
            </a:r>
            <a:r>
              <a:rPr sz="2400" spc="-15" dirty="0">
                <a:solidFill>
                  <a:srgbClr val="0066CC"/>
                </a:solidFill>
                <a:latin typeface="Arial"/>
                <a:cs typeface="Arial"/>
              </a:rPr>
              <a:t>XML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thành HTML, </a:t>
            </a:r>
            <a:r>
              <a:rPr sz="2400" spc="-70" dirty="0">
                <a:solidFill>
                  <a:srgbClr val="0066CC"/>
                </a:solidFill>
                <a:latin typeface="Arial"/>
                <a:cs typeface="Arial"/>
              </a:rPr>
              <a:t>PDF,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ASCII</a:t>
            </a:r>
            <a:r>
              <a:rPr sz="2400" spc="-22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text,  </a:t>
            </a:r>
            <a:r>
              <a:rPr sz="2400" spc="-80" dirty="0">
                <a:solidFill>
                  <a:srgbClr val="0066CC"/>
                </a:solidFill>
                <a:latin typeface="Arial"/>
                <a:cs typeface="Arial"/>
              </a:rPr>
              <a:t>RTF,</a:t>
            </a:r>
            <a:r>
              <a:rPr sz="2400" spc="-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6CC"/>
                </a:solidFill>
                <a:latin typeface="Arial"/>
                <a:cs typeface="Arial"/>
              </a:rPr>
              <a:t>XML…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44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45" dirty="0">
                <a:solidFill>
                  <a:srgbClr val="0066CC"/>
                </a:solidFill>
                <a:latin typeface="Arial"/>
                <a:cs typeface="Arial"/>
              </a:rPr>
              <a:t>XSLT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sử </a:t>
            </a:r>
            <a:r>
              <a:rPr sz="2400" spc="5" dirty="0">
                <a:solidFill>
                  <a:srgbClr val="0066CC"/>
                </a:solidFill>
                <a:latin typeface="Arial"/>
                <a:cs typeface="Arial"/>
              </a:rPr>
              <a:t>dụng 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pháp</a:t>
            </a:r>
            <a:r>
              <a:rPr sz="2400" spc="-5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6CC"/>
                </a:solidFill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4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Cách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thức hoạt</a:t>
            </a:r>
            <a:r>
              <a:rPr sz="2400" spc="-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66CC"/>
                </a:solidFill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marL="1097915" lvl="1" indent="-341630">
              <a:lnSpc>
                <a:spcPct val="100000"/>
              </a:lnSpc>
              <a:spcBef>
                <a:spcPts val="1105"/>
              </a:spcBef>
              <a:buChar char="•"/>
              <a:tabLst>
                <a:tab pos="1097915" algn="l"/>
                <a:tab pos="1098550" algn="l"/>
              </a:tabLst>
            </a:pP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Chương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trình 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sẽ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duyệt tài liệu </a:t>
            </a: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xml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(duyệt</a:t>
            </a:r>
            <a:r>
              <a:rPr sz="1800" spc="-6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cây)</a:t>
            </a:r>
            <a:endParaRPr sz="1800">
              <a:latin typeface="Arial"/>
              <a:cs typeface="Arial"/>
            </a:endParaRPr>
          </a:p>
          <a:p>
            <a:pPr marL="1097915" lvl="1" indent="-341630">
              <a:lnSpc>
                <a:spcPct val="100000"/>
              </a:lnSpc>
              <a:spcBef>
                <a:spcPts val="1195"/>
              </a:spcBef>
              <a:buChar char="•"/>
              <a:tabLst>
                <a:tab pos="1097915" algn="l"/>
                <a:tab pos="1098550" algn="l"/>
              </a:tabLst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Với </a:t>
            </a:r>
            <a:r>
              <a:rPr sz="2000" spc="5" dirty="0">
                <a:solidFill>
                  <a:srgbClr val="0066CC"/>
                </a:solidFill>
                <a:latin typeface="Arial"/>
                <a:cs typeface="Arial"/>
              </a:rPr>
              <a:t>mỗi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khớp </a:t>
            </a:r>
            <a:r>
              <a:rPr sz="2000" spc="-15" dirty="0">
                <a:solidFill>
                  <a:srgbClr val="E9881F"/>
                </a:solidFill>
                <a:latin typeface="Arial"/>
                <a:cs typeface="Arial"/>
              </a:rPr>
              <a:t>với </a:t>
            </a:r>
            <a:r>
              <a:rPr sz="2000" dirty="0">
                <a:solidFill>
                  <a:srgbClr val="E9881F"/>
                </a:solidFill>
                <a:latin typeface="Arial"/>
                <a:cs typeface="Arial"/>
              </a:rPr>
              <a:t>khuôn </a:t>
            </a:r>
            <a:r>
              <a:rPr sz="2000" spc="5" dirty="0">
                <a:solidFill>
                  <a:srgbClr val="E9881F"/>
                </a:solidFill>
                <a:latin typeface="Arial"/>
                <a:cs typeface="Arial"/>
              </a:rPr>
              <a:t>mẫu </a:t>
            </a:r>
            <a:r>
              <a:rPr sz="2000" spc="-15" dirty="0">
                <a:solidFill>
                  <a:srgbClr val="E9881F"/>
                </a:solidFill>
                <a:latin typeface="Arial"/>
                <a:cs typeface="Arial"/>
              </a:rPr>
              <a:t>định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nghĩa 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trong</a:t>
            </a:r>
            <a:r>
              <a:rPr sz="2000" spc="9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sz="2000" spc="-75" dirty="0">
                <a:solidFill>
                  <a:srgbClr val="E9881F"/>
                </a:solidFill>
                <a:latin typeface="Arial"/>
                <a:cs typeface="Arial"/>
              </a:rPr>
              <a:t>XSLT</a:t>
            </a:r>
            <a:r>
              <a:rPr sz="2000" spc="-75" dirty="0">
                <a:solidFill>
                  <a:srgbClr val="0066CC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sẽ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được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xử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lý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như định nghĩa trong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file</a:t>
            </a:r>
            <a:r>
              <a:rPr sz="2000" spc="2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0066CC"/>
                </a:solidFill>
                <a:latin typeface="Arial"/>
                <a:cs typeface="Arial"/>
              </a:rPr>
              <a:t>XSLT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43992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520440" y="2478023"/>
            <a:ext cx="2615184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5303" y="2450592"/>
            <a:ext cx="2590800" cy="146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0351" y="2509901"/>
            <a:ext cx="2514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0351" y="250990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203200"/>
                </a:moveTo>
                <a:lnTo>
                  <a:pt x="5364" y="156594"/>
                </a:lnTo>
                <a:lnTo>
                  <a:pt x="20645" y="113818"/>
                </a:lnTo>
                <a:lnTo>
                  <a:pt x="44626" y="76090"/>
                </a:lnTo>
                <a:lnTo>
                  <a:pt x="76090" y="44626"/>
                </a:lnTo>
                <a:lnTo>
                  <a:pt x="113818" y="20645"/>
                </a:lnTo>
                <a:lnTo>
                  <a:pt x="156594" y="5364"/>
                </a:lnTo>
                <a:lnTo>
                  <a:pt x="203200" y="0"/>
                </a:lnTo>
                <a:lnTo>
                  <a:pt x="2311273" y="0"/>
                </a:lnTo>
                <a:lnTo>
                  <a:pt x="2357885" y="5364"/>
                </a:lnTo>
                <a:lnTo>
                  <a:pt x="2400679" y="20645"/>
                </a:lnTo>
                <a:lnTo>
                  <a:pt x="2438432" y="44626"/>
                </a:lnTo>
                <a:lnTo>
                  <a:pt x="2469923" y="76090"/>
                </a:lnTo>
                <a:lnTo>
                  <a:pt x="2493928" y="113818"/>
                </a:lnTo>
                <a:lnTo>
                  <a:pt x="2509228" y="156594"/>
                </a:lnTo>
                <a:lnTo>
                  <a:pt x="2514600" y="203200"/>
                </a:lnTo>
                <a:lnTo>
                  <a:pt x="2514600" y="1015873"/>
                </a:lnTo>
                <a:lnTo>
                  <a:pt x="2509228" y="1062485"/>
                </a:lnTo>
                <a:lnTo>
                  <a:pt x="2493928" y="1105279"/>
                </a:lnTo>
                <a:lnTo>
                  <a:pt x="2469923" y="1143032"/>
                </a:lnTo>
                <a:lnTo>
                  <a:pt x="2438432" y="1174523"/>
                </a:lnTo>
                <a:lnTo>
                  <a:pt x="2400679" y="1198528"/>
                </a:lnTo>
                <a:lnTo>
                  <a:pt x="2357885" y="1213828"/>
                </a:lnTo>
                <a:lnTo>
                  <a:pt x="2311273" y="1219200"/>
                </a:lnTo>
                <a:lnTo>
                  <a:pt x="203200" y="1219200"/>
                </a:lnTo>
                <a:lnTo>
                  <a:pt x="156594" y="1213828"/>
                </a:lnTo>
                <a:lnTo>
                  <a:pt x="113818" y="1198528"/>
                </a:lnTo>
                <a:lnTo>
                  <a:pt x="76090" y="1174523"/>
                </a:lnTo>
                <a:lnTo>
                  <a:pt x="44626" y="1143032"/>
                </a:lnTo>
                <a:lnTo>
                  <a:pt x="20645" y="1105279"/>
                </a:lnTo>
                <a:lnTo>
                  <a:pt x="5364" y="1062485"/>
                </a:lnTo>
                <a:lnTo>
                  <a:pt x="0" y="1015873"/>
                </a:lnTo>
                <a:lnTo>
                  <a:pt x="0" y="20320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2728" y="2550109"/>
            <a:ext cx="2070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9900"/>
                </a:solidFill>
                <a:latin typeface="Arial"/>
                <a:cs typeface="Arial"/>
              </a:rPr>
              <a:t>XSLT</a:t>
            </a:r>
            <a:endParaRPr sz="2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2400" spc="-75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ra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ns</a:t>
            </a:r>
            <a:r>
              <a:rPr sz="2400" spc="25" dirty="0">
                <a:solidFill>
                  <a:srgbClr val="FF990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or</a:t>
            </a:r>
            <a:r>
              <a:rPr sz="2400" spc="5" dirty="0">
                <a:solidFill>
                  <a:srgbClr val="FF99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FF99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ion  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Engine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" y="3358896"/>
            <a:ext cx="2386584" cy="1365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216" y="3535679"/>
            <a:ext cx="1938527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887" y="3390900"/>
            <a:ext cx="2286063" cy="1262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887" y="3390900"/>
            <a:ext cx="2286635" cy="1262380"/>
          </a:xfrm>
          <a:custGeom>
            <a:avLst/>
            <a:gdLst/>
            <a:ahLst/>
            <a:cxnLst/>
            <a:rect l="l" t="t" r="r" b="b"/>
            <a:pathLst>
              <a:path w="2286635" h="1262379">
                <a:moveTo>
                  <a:pt x="0" y="631063"/>
                </a:moveTo>
                <a:lnTo>
                  <a:pt x="6284" y="564494"/>
                </a:lnTo>
                <a:lnTo>
                  <a:pt x="24717" y="499922"/>
                </a:lnTo>
                <a:lnTo>
                  <a:pt x="54666" y="437693"/>
                </a:lnTo>
                <a:lnTo>
                  <a:pt x="95500" y="378158"/>
                </a:lnTo>
                <a:lnTo>
                  <a:pt x="146587" y="321665"/>
                </a:lnTo>
                <a:lnTo>
                  <a:pt x="175778" y="294669"/>
                </a:lnTo>
                <a:lnTo>
                  <a:pt x="207294" y="268564"/>
                </a:lnTo>
                <a:lnTo>
                  <a:pt x="241059" y="243394"/>
                </a:lnTo>
                <a:lnTo>
                  <a:pt x="276991" y="219204"/>
                </a:lnTo>
                <a:lnTo>
                  <a:pt x="315013" y="196035"/>
                </a:lnTo>
                <a:lnTo>
                  <a:pt x="355045" y="173933"/>
                </a:lnTo>
                <a:lnTo>
                  <a:pt x="397009" y="152940"/>
                </a:lnTo>
                <a:lnTo>
                  <a:pt x="440824" y="133101"/>
                </a:lnTo>
                <a:lnTo>
                  <a:pt x="486414" y="114459"/>
                </a:lnTo>
                <a:lnTo>
                  <a:pt x="533697" y="97057"/>
                </a:lnTo>
                <a:lnTo>
                  <a:pt x="582597" y="80940"/>
                </a:lnTo>
                <a:lnTo>
                  <a:pt x="633032" y="66150"/>
                </a:lnTo>
                <a:lnTo>
                  <a:pt x="684925" y="52732"/>
                </a:lnTo>
                <a:lnTo>
                  <a:pt x="738197" y="40729"/>
                </a:lnTo>
                <a:lnTo>
                  <a:pt x="792768" y="30185"/>
                </a:lnTo>
                <a:lnTo>
                  <a:pt x="848560" y="21144"/>
                </a:lnTo>
                <a:lnTo>
                  <a:pt x="905493" y="13648"/>
                </a:lnTo>
                <a:lnTo>
                  <a:pt x="963489" y="7742"/>
                </a:lnTo>
                <a:lnTo>
                  <a:pt x="1022469" y="3470"/>
                </a:lnTo>
                <a:lnTo>
                  <a:pt x="1082353" y="874"/>
                </a:lnTo>
                <a:lnTo>
                  <a:pt x="1143063" y="0"/>
                </a:lnTo>
                <a:lnTo>
                  <a:pt x="1203760" y="874"/>
                </a:lnTo>
                <a:lnTo>
                  <a:pt x="1263633" y="3470"/>
                </a:lnTo>
                <a:lnTo>
                  <a:pt x="1322602" y="7742"/>
                </a:lnTo>
                <a:lnTo>
                  <a:pt x="1380589" y="13648"/>
                </a:lnTo>
                <a:lnTo>
                  <a:pt x="1437514" y="21144"/>
                </a:lnTo>
                <a:lnTo>
                  <a:pt x="1493299" y="30185"/>
                </a:lnTo>
                <a:lnTo>
                  <a:pt x="1547864" y="40729"/>
                </a:lnTo>
                <a:lnTo>
                  <a:pt x="1601131" y="52732"/>
                </a:lnTo>
                <a:lnTo>
                  <a:pt x="1653020" y="66150"/>
                </a:lnTo>
                <a:lnTo>
                  <a:pt x="1703452" y="80940"/>
                </a:lnTo>
                <a:lnTo>
                  <a:pt x="1752348" y="97057"/>
                </a:lnTo>
                <a:lnTo>
                  <a:pt x="1799630" y="114459"/>
                </a:lnTo>
                <a:lnTo>
                  <a:pt x="1845218" y="133101"/>
                </a:lnTo>
                <a:lnTo>
                  <a:pt x="1889033" y="152940"/>
                </a:lnTo>
                <a:lnTo>
                  <a:pt x="1930997" y="173933"/>
                </a:lnTo>
                <a:lnTo>
                  <a:pt x="1971029" y="196035"/>
                </a:lnTo>
                <a:lnTo>
                  <a:pt x="2009052" y="219204"/>
                </a:lnTo>
                <a:lnTo>
                  <a:pt x="2044985" y="243394"/>
                </a:lnTo>
                <a:lnTo>
                  <a:pt x="2078751" y="268564"/>
                </a:lnTo>
                <a:lnTo>
                  <a:pt x="2110269" y="294669"/>
                </a:lnTo>
                <a:lnTo>
                  <a:pt x="2139462" y="321665"/>
                </a:lnTo>
                <a:lnTo>
                  <a:pt x="2166249" y="349509"/>
                </a:lnTo>
                <a:lnTo>
                  <a:pt x="2212292" y="407567"/>
                </a:lnTo>
                <a:lnTo>
                  <a:pt x="2247766" y="468492"/>
                </a:lnTo>
                <a:lnTo>
                  <a:pt x="2272039" y="531937"/>
                </a:lnTo>
                <a:lnTo>
                  <a:pt x="2284478" y="597551"/>
                </a:lnTo>
                <a:lnTo>
                  <a:pt x="2286063" y="631063"/>
                </a:lnTo>
                <a:lnTo>
                  <a:pt x="2284478" y="664574"/>
                </a:lnTo>
                <a:lnTo>
                  <a:pt x="2272039" y="730188"/>
                </a:lnTo>
                <a:lnTo>
                  <a:pt x="2247766" y="793633"/>
                </a:lnTo>
                <a:lnTo>
                  <a:pt x="2212292" y="854558"/>
                </a:lnTo>
                <a:lnTo>
                  <a:pt x="2166249" y="912616"/>
                </a:lnTo>
                <a:lnTo>
                  <a:pt x="2139462" y="940460"/>
                </a:lnTo>
                <a:lnTo>
                  <a:pt x="2110269" y="967456"/>
                </a:lnTo>
                <a:lnTo>
                  <a:pt x="2078751" y="993561"/>
                </a:lnTo>
                <a:lnTo>
                  <a:pt x="2044985" y="1018731"/>
                </a:lnTo>
                <a:lnTo>
                  <a:pt x="2009052" y="1042921"/>
                </a:lnTo>
                <a:lnTo>
                  <a:pt x="1971029" y="1066090"/>
                </a:lnTo>
                <a:lnTo>
                  <a:pt x="1930997" y="1088192"/>
                </a:lnTo>
                <a:lnTo>
                  <a:pt x="1889033" y="1109185"/>
                </a:lnTo>
                <a:lnTo>
                  <a:pt x="1845218" y="1129024"/>
                </a:lnTo>
                <a:lnTo>
                  <a:pt x="1799630" y="1147666"/>
                </a:lnTo>
                <a:lnTo>
                  <a:pt x="1752348" y="1165068"/>
                </a:lnTo>
                <a:lnTo>
                  <a:pt x="1703452" y="1181185"/>
                </a:lnTo>
                <a:lnTo>
                  <a:pt x="1653020" y="1195975"/>
                </a:lnTo>
                <a:lnTo>
                  <a:pt x="1601131" y="1209393"/>
                </a:lnTo>
                <a:lnTo>
                  <a:pt x="1547864" y="1221396"/>
                </a:lnTo>
                <a:lnTo>
                  <a:pt x="1493299" y="1231940"/>
                </a:lnTo>
                <a:lnTo>
                  <a:pt x="1437514" y="1240981"/>
                </a:lnTo>
                <a:lnTo>
                  <a:pt x="1380589" y="1248477"/>
                </a:lnTo>
                <a:lnTo>
                  <a:pt x="1322602" y="1254383"/>
                </a:lnTo>
                <a:lnTo>
                  <a:pt x="1263633" y="1258655"/>
                </a:lnTo>
                <a:lnTo>
                  <a:pt x="1203760" y="1261251"/>
                </a:lnTo>
                <a:lnTo>
                  <a:pt x="1143063" y="1262126"/>
                </a:lnTo>
                <a:lnTo>
                  <a:pt x="1082353" y="1261251"/>
                </a:lnTo>
                <a:lnTo>
                  <a:pt x="1022469" y="1258655"/>
                </a:lnTo>
                <a:lnTo>
                  <a:pt x="963489" y="1254383"/>
                </a:lnTo>
                <a:lnTo>
                  <a:pt x="905493" y="1248477"/>
                </a:lnTo>
                <a:lnTo>
                  <a:pt x="848560" y="1240981"/>
                </a:lnTo>
                <a:lnTo>
                  <a:pt x="792768" y="1231940"/>
                </a:lnTo>
                <a:lnTo>
                  <a:pt x="738197" y="1221396"/>
                </a:lnTo>
                <a:lnTo>
                  <a:pt x="684925" y="1209393"/>
                </a:lnTo>
                <a:lnTo>
                  <a:pt x="633032" y="1195975"/>
                </a:lnTo>
                <a:lnTo>
                  <a:pt x="582597" y="1181185"/>
                </a:lnTo>
                <a:lnTo>
                  <a:pt x="533697" y="1165068"/>
                </a:lnTo>
                <a:lnTo>
                  <a:pt x="486414" y="1147666"/>
                </a:lnTo>
                <a:lnTo>
                  <a:pt x="440824" y="1129024"/>
                </a:lnTo>
                <a:lnTo>
                  <a:pt x="397009" y="1109185"/>
                </a:lnTo>
                <a:lnTo>
                  <a:pt x="355045" y="1088192"/>
                </a:lnTo>
                <a:lnTo>
                  <a:pt x="315013" y="1066090"/>
                </a:lnTo>
                <a:lnTo>
                  <a:pt x="276991" y="1042921"/>
                </a:lnTo>
                <a:lnTo>
                  <a:pt x="241059" y="1018731"/>
                </a:lnTo>
                <a:lnTo>
                  <a:pt x="207294" y="993561"/>
                </a:lnTo>
                <a:lnTo>
                  <a:pt x="175778" y="967456"/>
                </a:lnTo>
                <a:lnTo>
                  <a:pt x="146587" y="940460"/>
                </a:lnTo>
                <a:lnTo>
                  <a:pt x="119802" y="912616"/>
                </a:lnTo>
                <a:lnTo>
                  <a:pt x="73762" y="854558"/>
                </a:lnTo>
                <a:lnTo>
                  <a:pt x="38292" y="793633"/>
                </a:lnTo>
                <a:lnTo>
                  <a:pt x="14022" y="730188"/>
                </a:lnTo>
                <a:lnTo>
                  <a:pt x="1584" y="664574"/>
                </a:lnTo>
                <a:lnTo>
                  <a:pt x="0" y="631063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725" y="3636009"/>
            <a:ext cx="1421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9900"/>
                </a:solidFill>
                <a:latin typeface="Arial"/>
                <a:cs typeface="Arial"/>
              </a:rPr>
              <a:t>XSLT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9184" y="1487424"/>
            <a:ext cx="2356104" cy="1307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168" y="1636776"/>
            <a:ext cx="1938527" cy="1097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1519300"/>
            <a:ext cx="2254250" cy="12048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1519300"/>
            <a:ext cx="2254250" cy="1205230"/>
          </a:xfrm>
          <a:custGeom>
            <a:avLst/>
            <a:gdLst/>
            <a:ahLst/>
            <a:cxnLst/>
            <a:rect l="l" t="t" r="r" b="b"/>
            <a:pathLst>
              <a:path w="2254250" h="1205230">
                <a:moveTo>
                  <a:pt x="0" y="602361"/>
                </a:moveTo>
                <a:lnTo>
                  <a:pt x="6613" y="536715"/>
                </a:lnTo>
                <a:lnTo>
                  <a:pt x="25997" y="473120"/>
                </a:lnTo>
                <a:lnTo>
                  <a:pt x="57461" y="411943"/>
                </a:lnTo>
                <a:lnTo>
                  <a:pt x="100320" y="353550"/>
                </a:lnTo>
                <a:lnTo>
                  <a:pt x="153886" y="298308"/>
                </a:lnTo>
                <a:lnTo>
                  <a:pt x="184469" y="271984"/>
                </a:lnTo>
                <a:lnTo>
                  <a:pt x="217470" y="246586"/>
                </a:lnTo>
                <a:lnTo>
                  <a:pt x="252805" y="222159"/>
                </a:lnTo>
                <a:lnTo>
                  <a:pt x="290386" y="198749"/>
                </a:lnTo>
                <a:lnTo>
                  <a:pt x="330128" y="176402"/>
                </a:lnTo>
                <a:lnTo>
                  <a:pt x="371945" y="155165"/>
                </a:lnTo>
                <a:lnTo>
                  <a:pt x="415751" y="135083"/>
                </a:lnTo>
                <a:lnTo>
                  <a:pt x="461461" y="116201"/>
                </a:lnTo>
                <a:lnTo>
                  <a:pt x="508987" y="98567"/>
                </a:lnTo>
                <a:lnTo>
                  <a:pt x="558244" y="82225"/>
                </a:lnTo>
                <a:lnTo>
                  <a:pt x="609147" y="67222"/>
                </a:lnTo>
                <a:lnTo>
                  <a:pt x="661609" y="53603"/>
                </a:lnTo>
                <a:lnTo>
                  <a:pt x="715544" y="41414"/>
                </a:lnTo>
                <a:lnTo>
                  <a:pt x="770867" y="30702"/>
                </a:lnTo>
                <a:lnTo>
                  <a:pt x="827491" y="21512"/>
                </a:lnTo>
                <a:lnTo>
                  <a:pt x="885331" y="13890"/>
                </a:lnTo>
                <a:lnTo>
                  <a:pt x="944300" y="7882"/>
                </a:lnTo>
                <a:lnTo>
                  <a:pt x="1004312" y="3533"/>
                </a:lnTo>
                <a:lnTo>
                  <a:pt x="1065283" y="891"/>
                </a:lnTo>
                <a:lnTo>
                  <a:pt x="1127125" y="0"/>
                </a:lnTo>
                <a:lnTo>
                  <a:pt x="1188972" y="891"/>
                </a:lnTo>
                <a:lnTo>
                  <a:pt x="1249948" y="3533"/>
                </a:lnTo>
                <a:lnTo>
                  <a:pt x="1309965" y="7882"/>
                </a:lnTo>
                <a:lnTo>
                  <a:pt x="1368937" y="13890"/>
                </a:lnTo>
                <a:lnTo>
                  <a:pt x="1426780" y="21512"/>
                </a:lnTo>
                <a:lnTo>
                  <a:pt x="1483406" y="30702"/>
                </a:lnTo>
                <a:lnTo>
                  <a:pt x="1538731" y="41414"/>
                </a:lnTo>
                <a:lnTo>
                  <a:pt x="1592667" y="53603"/>
                </a:lnTo>
                <a:lnTo>
                  <a:pt x="1645130" y="67222"/>
                </a:lnTo>
                <a:lnTo>
                  <a:pt x="1696033" y="82225"/>
                </a:lnTo>
                <a:lnTo>
                  <a:pt x="1745290" y="98567"/>
                </a:lnTo>
                <a:lnTo>
                  <a:pt x="1792816" y="116201"/>
                </a:lnTo>
                <a:lnTo>
                  <a:pt x="1838524" y="135083"/>
                </a:lnTo>
                <a:lnTo>
                  <a:pt x="1882329" y="155165"/>
                </a:lnTo>
                <a:lnTo>
                  <a:pt x="1924145" y="176403"/>
                </a:lnTo>
                <a:lnTo>
                  <a:pt x="1963885" y="198749"/>
                </a:lnTo>
                <a:lnTo>
                  <a:pt x="2001465" y="222159"/>
                </a:lnTo>
                <a:lnTo>
                  <a:pt x="2036797" y="246586"/>
                </a:lnTo>
                <a:lnTo>
                  <a:pt x="2069797" y="271984"/>
                </a:lnTo>
                <a:lnTo>
                  <a:pt x="2100377" y="298308"/>
                </a:lnTo>
                <a:lnTo>
                  <a:pt x="2128453" y="325512"/>
                </a:lnTo>
                <a:lnTo>
                  <a:pt x="2176747" y="382375"/>
                </a:lnTo>
                <a:lnTo>
                  <a:pt x="2213992" y="442206"/>
                </a:lnTo>
                <a:lnTo>
                  <a:pt x="2239499" y="504639"/>
                </a:lnTo>
                <a:lnTo>
                  <a:pt x="2252582" y="569305"/>
                </a:lnTo>
                <a:lnTo>
                  <a:pt x="2254250" y="602361"/>
                </a:lnTo>
                <a:lnTo>
                  <a:pt x="2252582" y="635417"/>
                </a:lnTo>
                <a:lnTo>
                  <a:pt x="2239499" y="700086"/>
                </a:lnTo>
                <a:lnTo>
                  <a:pt x="2213992" y="762524"/>
                </a:lnTo>
                <a:lnTo>
                  <a:pt x="2176747" y="822363"/>
                </a:lnTo>
                <a:lnTo>
                  <a:pt x="2128453" y="879236"/>
                </a:lnTo>
                <a:lnTo>
                  <a:pt x="2100377" y="906446"/>
                </a:lnTo>
                <a:lnTo>
                  <a:pt x="2069797" y="932775"/>
                </a:lnTo>
                <a:lnTo>
                  <a:pt x="2036797" y="958180"/>
                </a:lnTo>
                <a:lnTo>
                  <a:pt x="2001465" y="982613"/>
                </a:lnTo>
                <a:lnTo>
                  <a:pt x="1963885" y="1006029"/>
                </a:lnTo>
                <a:lnTo>
                  <a:pt x="1924145" y="1028382"/>
                </a:lnTo>
                <a:lnTo>
                  <a:pt x="1882329" y="1049626"/>
                </a:lnTo>
                <a:lnTo>
                  <a:pt x="1838524" y="1069714"/>
                </a:lnTo>
                <a:lnTo>
                  <a:pt x="1792816" y="1088602"/>
                </a:lnTo>
                <a:lnTo>
                  <a:pt x="1745290" y="1106242"/>
                </a:lnTo>
                <a:lnTo>
                  <a:pt x="1696033" y="1122590"/>
                </a:lnTo>
                <a:lnTo>
                  <a:pt x="1645130" y="1137599"/>
                </a:lnTo>
                <a:lnTo>
                  <a:pt x="1592667" y="1151223"/>
                </a:lnTo>
                <a:lnTo>
                  <a:pt x="1538731" y="1163416"/>
                </a:lnTo>
                <a:lnTo>
                  <a:pt x="1483406" y="1174133"/>
                </a:lnTo>
                <a:lnTo>
                  <a:pt x="1426780" y="1183327"/>
                </a:lnTo>
                <a:lnTo>
                  <a:pt x="1368937" y="1190952"/>
                </a:lnTo>
                <a:lnTo>
                  <a:pt x="1309965" y="1196963"/>
                </a:lnTo>
                <a:lnTo>
                  <a:pt x="1249948" y="1201313"/>
                </a:lnTo>
                <a:lnTo>
                  <a:pt x="1188972" y="1203957"/>
                </a:lnTo>
                <a:lnTo>
                  <a:pt x="1127125" y="1204849"/>
                </a:lnTo>
                <a:lnTo>
                  <a:pt x="1065283" y="1203957"/>
                </a:lnTo>
                <a:lnTo>
                  <a:pt x="1004312" y="1201313"/>
                </a:lnTo>
                <a:lnTo>
                  <a:pt x="944300" y="1196963"/>
                </a:lnTo>
                <a:lnTo>
                  <a:pt x="885331" y="1190952"/>
                </a:lnTo>
                <a:lnTo>
                  <a:pt x="827491" y="1183327"/>
                </a:lnTo>
                <a:lnTo>
                  <a:pt x="770867" y="1174133"/>
                </a:lnTo>
                <a:lnTo>
                  <a:pt x="715544" y="1163416"/>
                </a:lnTo>
                <a:lnTo>
                  <a:pt x="661609" y="1151223"/>
                </a:lnTo>
                <a:lnTo>
                  <a:pt x="609147" y="1137599"/>
                </a:lnTo>
                <a:lnTo>
                  <a:pt x="558244" y="1122590"/>
                </a:lnTo>
                <a:lnTo>
                  <a:pt x="508987" y="1106242"/>
                </a:lnTo>
                <a:lnTo>
                  <a:pt x="461461" y="1088602"/>
                </a:lnTo>
                <a:lnTo>
                  <a:pt x="415751" y="1069714"/>
                </a:lnTo>
                <a:lnTo>
                  <a:pt x="371945" y="1049626"/>
                </a:lnTo>
                <a:lnTo>
                  <a:pt x="330128" y="1028382"/>
                </a:lnTo>
                <a:lnTo>
                  <a:pt x="290386" y="1006029"/>
                </a:lnTo>
                <a:lnTo>
                  <a:pt x="252805" y="982613"/>
                </a:lnTo>
                <a:lnTo>
                  <a:pt x="217470" y="958180"/>
                </a:lnTo>
                <a:lnTo>
                  <a:pt x="184469" y="932775"/>
                </a:lnTo>
                <a:lnTo>
                  <a:pt x="153886" y="906446"/>
                </a:lnTo>
                <a:lnTo>
                  <a:pt x="125808" y="879236"/>
                </a:lnTo>
                <a:lnTo>
                  <a:pt x="77510" y="822363"/>
                </a:lnTo>
                <a:lnTo>
                  <a:pt x="40262" y="762524"/>
                </a:lnTo>
                <a:lnTo>
                  <a:pt x="14752" y="700086"/>
                </a:lnTo>
                <a:lnTo>
                  <a:pt x="1667" y="635417"/>
                </a:lnTo>
                <a:lnTo>
                  <a:pt x="0" y="602361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6848" y="1735073"/>
            <a:ext cx="142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9900"/>
                </a:solidFill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81655" y="2087879"/>
            <a:ext cx="1146047" cy="1210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5979" y="2112264"/>
            <a:ext cx="944880" cy="1007744"/>
          </a:xfrm>
          <a:custGeom>
            <a:avLst/>
            <a:gdLst/>
            <a:ahLst/>
            <a:cxnLst/>
            <a:rect l="l" t="t" r="r" b="b"/>
            <a:pathLst>
              <a:path w="944879" h="1007744">
                <a:moveTo>
                  <a:pt x="839469" y="949451"/>
                </a:moveTo>
                <a:lnTo>
                  <a:pt x="832484" y="953262"/>
                </a:lnTo>
                <a:lnTo>
                  <a:pt x="828420" y="966724"/>
                </a:lnTo>
                <a:lnTo>
                  <a:pt x="832231" y="973709"/>
                </a:lnTo>
                <a:lnTo>
                  <a:pt x="944371" y="1007237"/>
                </a:lnTo>
                <a:lnTo>
                  <a:pt x="942135" y="997458"/>
                </a:lnTo>
                <a:lnTo>
                  <a:pt x="917829" y="997458"/>
                </a:lnTo>
                <a:lnTo>
                  <a:pt x="885717" y="963164"/>
                </a:lnTo>
                <a:lnTo>
                  <a:pt x="846200" y="951357"/>
                </a:lnTo>
                <a:lnTo>
                  <a:pt x="839469" y="949451"/>
                </a:lnTo>
                <a:close/>
              </a:path>
              <a:path w="944879" h="1007744">
                <a:moveTo>
                  <a:pt x="885717" y="963164"/>
                </a:moveTo>
                <a:lnTo>
                  <a:pt x="917829" y="997458"/>
                </a:lnTo>
                <a:lnTo>
                  <a:pt x="924100" y="991615"/>
                </a:lnTo>
                <a:lnTo>
                  <a:pt x="914781" y="991615"/>
                </a:lnTo>
                <a:lnTo>
                  <a:pt x="909922" y="970397"/>
                </a:lnTo>
                <a:lnTo>
                  <a:pt x="885717" y="963164"/>
                </a:lnTo>
                <a:close/>
              </a:path>
              <a:path w="944879" h="1007744">
                <a:moveTo>
                  <a:pt x="911479" y="888873"/>
                </a:moveTo>
                <a:lnTo>
                  <a:pt x="904620" y="890397"/>
                </a:lnTo>
                <a:lnTo>
                  <a:pt x="897762" y="892048"/>
                </a:lnTo>
                <a:lnTo>
                  <a:pt x="893571" y="898778"/>
                </a:lnTo>
                <a:lnTo>
                  <a:pt x="895095" y="905637"/>
                </a:lnTo>
                <a:lnTo>
                  <a:pt x="904329" y="945967"/>
                </a:lnTo>
                <a:lnTo>
                  <a:pt x="936370" y="980186"/>
                </a:lnTo>
                <a:lnTo>
                  <a:pt x="917829" y="997458"/>
                </a:lnTo>
                <a:lnTo>
                  <a:pt x="942135" y="997458"/>
                </a:lnTo>
                <a:lnTo>
                  <a:pt x="919860" y="900049"/>
                </a:lnTo>
                <a:lnTo>
                  <a:pt x="918336" y="893190"/>
                </a:lnTo>
                <a:lnTo>
                  <a:pt x="911479" y="888873"/>
                </a:lnTo>
                <a:close/>
              </a:path>
              <a:path w="944879" h="1007744">
                <a:moveTo>
                  <a:pt x="909922" y="970397"/>
                </a:moveTo>
                <a:lnTo>
                  <a:pt x="914781" y="991615"/>
                </a:lnTo>
                <a:lnTo>
                  <a:pt x="930782" y="976630"/>
                </a:lnTo>
                <a:lnTo>
                  <a:pt x="909922" y="970397"/>
                </a:lnTo>
                <a:close/>
              </a:path>
              <a:path w="944879" h="1007744">
                <a:moveTo>
                  <a:pt x="904329" y="945967"/>
                </a:moveTo>
                <a:lnTo>
                  <a:pt x="909922" y="970397"/>
                </a:lnTo>
                <a:lnTo>
                  <a:pt x="930782" y="976630"/>
                </a:lnTo>
                <a:lnTo>
                  <a:pt x="914781" y="991615"/>
                </a:lnTo>
                <a:lnTo>
                  <a:pt x="924100" y="991615"/>
                </a:lnTo>
                <a:lnTo>
                  <a:pt x="936370" y="980186"/>
                </a:lnTo>
                <a:lnTo>
                  <a:pt x="904329" y="945967"/>
                </a:lnTo>
                <a:close/>
              </a:path>
              <a:path w="944879" h="1007744">
                <a:moveTo>
                  <a:pt x="18541" y="0"/>
                </a:moveTo>
                <a:lnTo>
                  <a:pt x="0" y="17272"/>
                </a:lnTo>
                <a:lnTo>
                  <a:pt x="885717" y="963164"/>
                </a:lnTo>
                <a:lnTo>
                  <a:pt x="909922" y="970397"/>
                </a:lnTo>
                <a:lnTo>
                  <a:pt x="904329" y="945967"/>
                </a:lnTo>
                <a:lnTo>
                  <a:pt x="18541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9944" y="2980944"/>
            <a:ext cx="1127759" cy="111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6933" y="3119373"/>
            <a:ext cx="923925" cy="912494"/>
          </a:xfrm>
          <a:custGeom>
            <a:avLst/>
            <a:gdLst/>
            <a:ahLst/>
            <a:cxnLst/>
            <a:rect l="l" t="t" r="r" b="b"/>
            <a:pathLst>
              <a:path w="923925" h="912495">
                <a:moveTo>
                  <a:pt x="887516" y="35484"/>
                </a:moveTo>
                <a:lnTo>
                  <a:pt x="862953" y="41771"/>
                </a:lnTo>
                <a:lnTo>
                  <a:pt x="0" y="894333"/>
                </a:lnTo>
                <a:lnTo>
                  <a:pt x="17907" y="912368"/>
                </a:lnTo>
                <a:lnTo>
                  <a:pt x="880931" y="59857"/>
                </a:lnTo>
                <a:lnTo>
                  <a:pt x="887516" y="35484"/>
                </a:lnTo>
                <a:close/>
              </a:path>
              <a:path w="923925" h="912495">
                <a:moveTo>
                  <a:pt x="921082" y="8636"/>
                </a:moveTo>
                <a:lnTo>
                  <a:pt x="896493" y="8636"/>
                </a:lnTo>
                <a:lnTo>
                  <a:pt x="914400" y="26797"/>
                </a:lnTo>
                <a:lnTo>
                  <a:pt x="880931" y="59857"/>
                </a:lnTo>
                <a:lnTo>
                  <a:pt x="870204" y="99567"/>
                </a:lnTo>
                <a:lnTo>
                  <a:pt x="868426" y="106425"/>
                </a:lnTo>
                <a:lnTo>
                  <a:pt x="872363" y="113284"/>
                </a:lnTo>
                <a:lnTo>
                  <a:pt x="879220" y="115188"/>
                </a:lnTo>
                <a:lnTo>
                  <a:pt x="885952" y="116966"/>
                </a:lnTo>
                <a:lnTo>
                  <a:pt x="892937" y="113029"/>
                </a:lnTo>
                <a:lnTo>
                  <a:pt x="894715" y="106172"/>
                </a:lnTo>
                <a:lnTo>
                  <a:pt x="921082" y="8636"/>
                </a:lnTo>
                <a:close/>
              </a:path>
              <a:path w="923925" h="912495">
                <a:moveTo>
                  <a:pt x="902253" y="14477"/>
                </a:moveTo>
                <a:lnTo>
                  <a:pt x="893191" y="14477"/>
                </a:lnTo>
                <a:lnTo>
                  <a:pt x="908557" y="30099"/>
                </a:lnTo>
                <a:lnTo>
                  <a:pt x="887516" y="35484"/>
                </a:lnTo>
                <a:lnTo>
                  <a:pt x="880931" y="59857"/>
                </a:lnTo>
                <a:lnTo>
                  <a:pt x="914400" y="26797"/>
                </a:lnTo>
                <a:lnTo>
                  <a:pt x="902253" y="14477"/>
                </a:lnTo>
                <a:close/>
              </a:path>
              <a:path w="923925" h="912495">
                <a:moveTo>
                  <a:pt x="923417" y="0"/>
                </a:moveTo>
                <a:lnTo>
                  <a:pt x="810006" y="29083"/>
                </a:lnTo>
                <a:lnTo>
                  <a:pt x="805942" y="36067"/>
                </a:lnTo>
                <a:lnTo>
                  <a:pt x="807719" y="42799"/>
                </a:lnTo>
                <a:lnTo>
                  <a:pt x="809498" y="49656"/>
                </a:lnTo>
                <a:lnTo>
                  <a:pt x="816356" y="53721"/>
                </a:lnTo>
                <a:lnTo>
                  <a:pt x="862953" y="41771"/>
                </a:lnTo>
                <a:lnTo>
                  <a:pt x="896493" y="8636"/>
                </a:lnTo>
                <a:lnTo>
                  <a:pt x="921082" y="8636"/>
                </a:lnTo>
                <a:lnTo>
                  <a:pt x="923417" y="0"/>
                </a:lnTo>
                <a:close/>
              </a:path>
              <a:path w="923925" h="912495">
                <a:moveTo>
                  <a:pt x="896493" y="8636"/>
                </a:moveTo>
                <a:lnTo>
                  <a:pt x="862953" y="41771"/>
                </a:lnTo>
                <a:lnTo>
                  <a:pt x="887516" y="35484"/>
                </a:lnTo>
                <a:lnTo>
                  <a:pt x="893191" y="14477"/>
                </a:lnTo>
                <a:lnTo>
                  <a:pt x="902253" y="14477"/>
                </a:lnTo>
                <a:lnTo>
                  <a:pt x="896493" y="8636"/>
                </a:lnTo>
                <a:close/>
              </a:path>
              <a:path w="923925" h="912495">
                <a:moveTo>
                  <a:pt x="893191" y="14477"/>
                </a:moveTo>
                <a:lnTo>
                  <a:pt x="887516" y="35484"/>
                </a:lnTo>
                <a:lnTo>
                  <a:pt x="908557" y="30099"/>
                </a:lnTo>
                <a:lnTo>
                  <a:pt x="893191" y="14477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62343" y="2493264"/>
            <a:ext cx="2353055" cy="13075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2280" y="2639567"/>
            <a:ext cx="1938527" cy="1097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12001" y="2522473"/>
            <a:ext cx="2254250" cy="1206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12001" y="2522473"/>
            <a:ext cx="2254250" cy="1206500"/>
          </a:xfrm>
          <a:custGeom>
            <a:avLst/>
            <a:gdLst/>
            <a:ahLst/>
            <a:cxnLst/>
            <a:rect l="l" t="t" r="r" b="b"/>
            <a:pathLst>
              <a:path w="2254250" h="1206500">
                <a:moveTo>
                  <a:pt x="0" y="603250"/>
                </a:moveTo>
                <a:lnTo>
                  <a:pt x="6613" y="537527"/>
                </a:lnTo>
                <a:lnTo>
                  <a:pt x="25994" y="473852"/>
                </a:lnTo>
                <a:lnTo>
                  <a:pt x="57455" y="412593"/>
                </a:lnTo>
                <a:lnTo>
                  <a:pt x="100310" y="354119"/>
                </a:lnTo>
                <a:lnTo>
                  <a:pt x="153872" y="298798"/>
                </a:lnTo>
                <a:lnTo>
                  <a:pt x="184452" y="272434"/>
                </a:lnTo>
                <a:lnTo>
                  <a:pt x="217452" y="246997"/>
                </a:lnTo>
                <a:lnTo>
                  <a:pt x="252784" y="222533"/>
                </a:lnTo>
                <a:lnTo>
                  <a:pt x="290364" y="199086"/>
                </a:lnTo>
                <a:lnTo>
                  <a:pt x="330104" y="176704"/>
                </a:lnTo>
                <a:lnTo>
                  <a:pt x="371920" y="155433"/>
                </a:lnTo>
                <a:lnTo>
                  <a:pt x="415725" y="135317"/>
                </a:lnTo>
                <a:lnTo>
                  <a:pt x="461433" y="116405"/>
                </a:lnTo>
                <a:lnTo>
                  <a:pt x="508959" y="98740"/>
                </a:lnTo>
                <a:lnTo>
                  <a:pt x="558216" y="82371"/>
                </a:lnTo>
                <a:lnTo>
                  <a:pt x="609119" y="67342"/>
                </a:lnTo>
                <a:lnTo>
                  <a:pt x="661582" y="53699"/>
                </a:lnTo>
                <a:lnTo>
                  <a:pt x="715518" y="41489"/>
                </a:lnTo>
                <a:lnTo>
                  <a:pt x="770843" y="30758"/>
                </a:lnTo>
                <a:lnTo>
                  <a:pt x="827469" y="21551"/>
                </a:lnTo>
                <a:lnTo>
                  <a:pt x="885312" y="13915"/>
                </a:lnTo>
                <a:lnTo>
                  <a:pt x="944284" y="7896"/>
                </a:lnTo>
                <a:lnTo>
                  <a:pt x="1004301" y="3540"/>
                </a:lnTo>
                <a:lnTo>
                  <a:pt x="1065277" y="892"/>
                </a:lnTo>
                <a:lnTo>
                  <a:pt x="1127125" y="0"/>
                </a:lnTo>
                <a:lnTo>
                  <a:pt x="1188960" y="892"/>
                </a:lnTo>
                <a:lnTo>
                  <a:pt x="1249926" y="3540"/>
                </a:lnTo>
                <a:lnTo>
                  <a:pt x="1309934" y="7896"/>
                </a:lnTo>
                <a:lnTo>
                  <a:pt x="1368899" y="13915"/>
                </a:lnTo>
                <a:lnTo>
                  <a:pt x="1426736" y="21551"/>
                </a:lnTo>
                <a:lnTo>
                  <a:pt x="1483357" y="30758"/>
                </a:lnTo>
                <a:lnTo>
                  <a:pt x="1538678" y="41489"/>
                </a:lnTo>
                <a:lnTo>
                  <a:pt x="1592613" y="53699"/>
                </a:lnTo>
                <a:lnTo>
                  <a:pt x="1645074" y="67342"/>
                </a:lnTo>
                <a:lnTo>
                  <a:pt x="1695976" y="82371"/>
                </a:lnTo>
                <a:lnTo>
                  <a:pt x="1745234" y="98740"/>
                </a:lnTo>
                <a:lnTo>
                  <a:pt x="1792761" y="116405"/>
                </a:lnTo>
                <a:lnTo>
                  <a:pt x="1838471" y="135317"/>
                </a:lnTo>
                <a:lnTo>
                  <a:pt x="1882279" y="155433"/>
                </a:lnTo>
                <a:lnTo>
                  <a:pt x="1924097" y="176704"/>
                </a:lnTo>
                <a:lnTo>
                  <a:pt x="1963841" y="199086"/>
                </a:lnTo>
                <a:lnTo>
                  <a:pt x="2001424" y="222533"/>
                </a:lnTo>
                <a:lnTo>
                  <a:pt x="2036760" y="246997"/>
                </a:lnTo>
                <a:lnTo>
                  <a:pt x="2069764" y="272434"/>
                </a:lnTo>
                <a:lnTo>
                  <a:pt x="2100349" y="298798"/>
                </a:lnTo>
                <a:lnTo>
                  <a:pt x="2128429" y="326041"/>
                </a:lnTo>
                <a:lnTo>
                  <a:pt x="2176731" y="382985"/>
                </a:lnTo>
                <a:lnTo>
                  <a:pt x="2213983" y="442897"/>
                </a:lnTo>
                <a:lnTo>
                  <a:pt x="2239496" y="505410"/>
                </a:lnTo>
                <a:lnTo>
                  <a:pt x="2252582" y="570155"/>
                </a:lnTo>
                <a:lnTo>
                  <a:pt x="2254250" y="603250"/>
                </a:lnTo>
                <a:lnTo>
                  <a:pt x="2252582" y="636356"/>
                </a:lnTo>
                <a:lnTo>
                  <a:pt x="2239496" y="701120"/>
                </a:lnTo>
                <a:lnTo>
                  <a:pt x="2213983" y="763646"/>
                </a:lnTo>
                <a:lnTo>
                  <a:pt x="2176731" y="823566"/>
                </a:lnTo>
                <a:lnTo>
                  <a:pt x="2128429" y="880514"/>
                </a:lnTo>
                <a:lnTo>
                  <a:pt x="2100349" y="907758"/>
                </a:lnTo>
                <a:lnTo>
                  <a:pt x="2069764" y="934121"/>
                </a:lnTo>
                <a:lnTo>
                  <a:pt x="2036760" y="959557"/>
                </a:lnTo>
                <a:lnTo>
                  <a:pt x="2001424" y="984020"/>
                </a:lnTo>
                <a:lnTo>
                  <a:pt x="1963841" y="1007463"/>
                </a:lnTo>
                <a:lnTo>
                  <a:pt x="1924097" y="1029843"/>
                </a:lnTo>
                <a:lnTo>
                  <a:pt x="1882279" y="1051111"/>
                </a:lnTo>
                <a:lnTo>
                  <a:pt x="1838471" y="1071222"/>
                </a:lnTo>
                <a:lnTo>
                  <a:pt x="1792761" y="1090131"/>
                </a:lnTo>
                <a:lnTo>
                  <a:pt x="1745234" y="1107791"/>
                </a:lnTo>
                <a:lnTo>
                  <a:pt x="1695976" y="1124156"/>
                </a:lnTo>
                <a:lnTo>
                  <a:pt x="1645074" y="1139181"/>
                </a:lnTo>
                <a:lnTo>
                  <a:pt x="1592613" y="1152820"/>
                </a:lnTo>
                <a:lnTo>
                  <a:pt x="1538678" y="1165026"/>
                </a:lnTo>
                <a:lnTo>
                  <a:pt x="1483357" y="1175753"/>
                </a:lnTo>
                <a:lnTo>
                  <a:pt x="1426736" y="1184957"/>
                </a:lnTo>
                <a:lnTo>
                  <a:pt x="1368899" y="1192589"/>
                </a:lnTo>
                <a:lnTo>
                  <a:pt x="1309934" y="1198606"/>
                </a:lnTo>
                <a:lnTo>
                  <a:pt x="1249926" y="1202961"/>
                </a:lnTo>
                <a:lnTo>
                  <a:pt x="1188960" y="1205607"/>
                </a:lnTo>
                <a:lnTo>
                  <a:pt x="1127125" y="1206500"/>
                </a:lnTo>
                <a:lnTo>
                  <a:pt x="1065277" y="1205607"/>
                </a:lnTo>
                <a:lnTo>
                  <a:pt x="1004301" y="1202961"/>
                </a:lnTo>
                <a:lnTo>
                  <a:pt x="944284" y="1198606"/>
                </a:lnTo>
                <a:lnTo>
                  <a:pt x="885312" y="1192589"/>
                </a:lnTo>
                <a:lnTo>
                  <a:pt x="827469" y="1184957"/>
                </a:lnTo>
                <a:lnTo>
                  <a:pt x="770843" y="1175753"/>
                </a:lnTo>
                <a:lnTo>
                  <a:pt x="715518" y="1165026"/>
                </a:lnTo>
                <a:lnTo>
                  <a:pt x="661582" y="1152820"/>
                </a:lnTo>
                <a:lnTo>
                  <a:pt x="609119" y="1139181"/>
                </a:lnTo>
                <a:lnTo>
                  <a:pt x="558216" y="1124156"/>
                </a:lnTo>
                <a:lnTo>
                  <a:pt x="508959" y="1107791"/>
                </a:lnTo>
                <a:lnTo>
                  <a:pt x="461433" y="1090131"/>
                </a:lnTo>
                <a:lnTo>
                  <a:pt x="415725" y="1071222"/>
                </a:lnTo>
                <a:lnTo>
                  <a:pt x="371920" y="1051111"/>
                </a:lnTo>
                <a:lnTo>
                  <a:pt x="330104" y="1029843"/>
                </a:lnTo>
                <a:lnTo>
                  <a:pt x="290364" y="1007463"/>
                </a:lnTo>
                <a:lnTo>
                  <a:pt x="252784" y="984020"/>
                </a:lnTo>
                <a:lnTo>
                  <a:pt x="217452" y="959557"/>
                </a:lnTo>
                <a:lnTo>
                  <a:pt x="184452" y="934121"/>
                </a:lnTo>
                <a:lnTo>
                  <a:pt x="153872" y="907758"/>
                </a:lnTo>
                <a:lnTo>
                  <a:pt x="125796" y="880514"/>
                </a:lnTo>
                <a:lnTo>
                  <a:pt x="77502" y="823566"/>
                </a:lnTo>
                <a:lnTo>
                  <a:pt x="40257" y="763646"/>
                </a:lnTo>
                <a:lnTo>
                  <a:pt x="14750" y="701120"/>
                </a:lnTo>
                <a:lnTo>
                  <a:pt x="1667" y="636356"/>
                </a:lnTo>
                <a:lnTo>
                  <a:pt x="0" y="60325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29957" y="2739339"/>
            <a:ext cx="14198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Doc</a:t>
            </a:r>
            <a:r>
              <a:rPr sz="2400" spc="5" dirty="0">
                <a:solidFill>
                  <a:srgbClr val="FF9900"/>
                </a:solidFill>
                <a:latin typeface="Arial"/>
                <a:cs typeface="Arial"/>
              </a:rPr>
              <a:t>u</a:t>
            </a:r>
            <a:r>
              <a:rPr sz="2400" spc="10" dirty="0">
                <a:solidFill>
                  <a:srgbClr val="FF99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38088" y="2987039"/>
            <a:ext cx="731519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4696" y="3065652"/>
            <a:ext cx="527685" cy="118110"/>
          </a:xfrm>
          <a:custGeom>
            <a:avLst/>
            <a:gdLst/>
            <a:ahLst/>
            <a:cxnLst/>
            <a:rect l="l" t="t" r="r" b="b"/>
            <a:pathLst>
              <a:path w="527684" h="118110">
                <a:moveTo>
                  <a:pt x="454990" y="71947"/>
                </a:moveTo>
                <a:lnTo>
                  <a:pt x="413003" y="95758"/>
                </a:lnTo>
                <a:lnTo>
                  <a:pt x="410844" y="103505"/>
                </a:lnTo>
                <a:lnTo>
                  <a:pt x="414274" y="109600"/>
                </a:lnTo>
                <a:lnTo>
                  <a:pt x="417829" y="115697"/>
                </a:lnTo>
                <a:lnTo>
                  <a:pt x="425576" y="117856"/>
                </a:lnTo>
                <a:lnTo>
                  <a:pt x="505407" y="72517"/>
                </a:lnTo>
                <a:lnTo>
                  <a:pt x="501903" y="72517"/>
                </a:lnTo>
                <a:lnTo>
                  <a:pt x="454990" y="71947"/>
                </a:lnTo>
                <a:close/>
              </a:path>
              <a:path w="527684" h="118110">
                <a:moveTo>
                  <a:pt x="476848" y="59534"/>
                </a:moveTo>
                <a:lnTo>
                  <a:pt x="454990" y="71947"/>
                </a:lnTo>
                <a:lnTo>
                  <a:pt x="501903" y="72517"/>
                </a:lnTo>
                <a:lnTo>
                  <a:pt x="501930" y="70738"/>
                </a:lnTo>
                <a:lnTo>
                  <a:pt x="495553" y="70738"/>
                </a:lnTo>
                <a:lnTo>
                  <a:pt x="476848" y="59534"/>
                </a:lnTo>
                <a:close/>
              </a:path>
              <a:path w="527684" h="118110">
                <a:moveTo>
                  <a:pt x="426974" y="0"/>
                </a:moveTo>
                <a:lnTo>
                  <a:pt x="419100" y="1905"/>
                </a:lnTo>
                <a:lnTo>
                  <a:pt x="415543" y="7874"/>
                </a:lnTo>
                <a:lnTo>
                  <a:pt x="411988" y="13970"/>
                </a:lnTo>
                <a:lnTo>
                  <a:pt x="413892" y="21717"/>
                </a:lnTo>
                <a:lnTo>
                  <a:pt x="419861" y="25400"/>
                </a:lnTo>
                <a:lnTo>
                  <a:pt x="455182" y="46556"/>
                </a:lnTo>
                <a:lnTo>
                  <a:pt x="502284" y="47117"/>
                </a:lnTo>
                <a:lnTo>
                  <a:pt x="501903" y="72517"/>
                </a:lnTo>
                <a:lnTo>
                  <a:pt x="505407" y="72517"/>
                </a:lnTo>
                <a:lnTo>
                  <a:pt x="527303" y="60071"/>
                </a:lnTo>
                <a:lnTo>
                  <a:pt x="426974" y="0"/>
                </a:lnTo>
                <a:close/>
              </a:path>
              <a:path w="527684" h="118110">
                <a:moveTo>
                  <a:pt x="380" y="41148"/>
                </a:moveTo>
                <a:lnTo>
                  <a:pt x="0" y="66421"/>
                </a:lnTo>
                <a:lnTo>
                  <a:pt x="454990" y="71947"/>
                </a:lnTo>
                <a:lnTo>
                  <a:pt x="476848" y="59534"/>
                </a:lnTo>
                <a:lnTo>
                  <a:pt x="455182" y="46556"/>
                </a:lnTo>
                <a:lnTo>
                  <a:pt x="380" y="41148"/>
                </a:lnTo>
                <a:close/>
              </a:path>
              <a:path w="527684" h="118110">
                <a:moveTo>
                  <a:pt x="495807" y="48768"/>
                </a:moveTo>
                <a:lnTo>
                  <a:pt x="476848" y="59534"/>
                </a:lnTo>
                <a:lnTo>
                  <a:pt x="495553" y="70738"/>
                </a:lnTo>
                <a:lnTo>
                  <a:pt x="495807" y="48768"/>
                </a:lnTo>
                <a:close/>
              </a:path>
              <a:path w="527684" h="118110">
                <a:moveTo>
                  <a:pt x="502260" y="48768"/>
                </a:moveTo>
                <a:lnTo>
                  <a:pt x="495807" y="48768"/>
                </a:lnTo>
                <a:lnTo>
                  <a:pt x="495553" y="70738"/>
                </a:lnTo>
                <a:lnTo>
                  <a:pt x="501930" y="70738"/>
                </a:lnTo>
                <a:lnTo>
                  <a:pt x="502260" y="48768"/>
                </a:lnTo>
                <a:close/>
              </a:path>
              <a:path w="527684" h="118110">
                <a:moveTo>
                  <a:pt x="455182" y="46556"/>
                </a:moveTo>
                <a:lnTo>
                  <a:pt x="476848" y="59534"/>
                </a:lnTo>
                <a:lnTo>
                  <a:pt x="495807" y="48768"/>
                </a:lnTo>
                <a:lnTo>
                  <a:pt x="502260" y="48768"/>
                </a:lnTo>
                <a:lnTo>
                  <a:pt x="502284" y="47117"/>
                </a:lnTo>
                <a:lnTo>
                  <a:pt x="455182" y="46556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271" y="1322959"/>
            <a:ext cx="528002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 version =</a:t>
            </a:r>
            <a:r>
              <a:rPr sz="18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0066CC"/>
                </a:solidFill>
                <a:latin typeface="Arial"/>
                <a:cs typeface="Arial"/>
              </a:rPr>
              <a:t>'1.0„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xmlns:xsl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  <a:hlinkClick r:id="rId2"/>
              </a:rPr>
              <a:t>='htt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  <a:hlinkClick r:id="rId2"/>
              </a:rPr>
              <a:t>://w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  <a:hlinkClick r:id="rId2"/>
              </a:rPr>
              <a:t>w.w3.org/1999/XSL/Transform'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spc="-1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match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=“…"&gt;</a:t>
            </a:r>
            <a:endParaRPr sz="18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&lt;h1&gt;</a:t>
            </a:r>
            <a:endParaRPr sz="1800">
              <a:latin typeface="Arial"/>
              <a:cs typeface="Arial"/>
            </a:endParaRPr>
          </a:p>
          <a:p>
            <a:pPr marL="110363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select="//title"/&gt;</a:t>
            </a:r>
            <a:endParaRPr sz="18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&lt;/h1&gt;</a:t>
            </a:r>
            <a:endParaRPr sz="18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&lt;h2&gt;</a:t>
            </a:r>
            <a:endParaRPr sz="1800">
              <a:latin typeface="Arial"/>
              <a:cs typeface="Arial"/>
            </a:endParaRPr>
          </a:p>
          <a:p>
            <a:pPr marL="110363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select="//author"/&gt;</a:t>
            </a:r>
            <a:endParaRPr sz="18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&lt;/h2&gt;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/xsl:template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spc="-2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match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=“…"&gt;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…..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137" y="1295400"/>
            <a:ext cx="5656580" cy="685800"/>
          </a:xfrm>
          <a:custGeom>
            <a:avLst/>
            <a:gdLst/>
            <a:ahLst/>
            <a:cxnLst/>
            <a:rect l="l" t="t" r="r" b="b"/>
            <a:pathLst>
              <a:path w="565658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541962" y="0"/>
                </a:lnTo>
                <a:lnTo>
                  <a:pt x="5586450" y="8983"/>
                </a:lnTo>
                <a:lnTo>
                  <a:pt x="5622782" y="33480"/>
                </a:lnTo>
                <a:lnTo>
                  <a:pt x="5647279" y="69812"/>
                </a:lnTo>
                <a:lnTo>
                  <a:pt x="5656262" y="114300"/>
                </a:lnTo>
                <a:lnTo>
                  <a:pt x="5656262" y="571500"/>
                </a:lnTo>
                <a:lnTo>
                  <a:pt x="5647279" y="615987"/>
                </a:lnTo>
                <a:lnTo>
                  <a:pt x="5622782" y="652319"/>
                </a:lnTo>
                <a:lnTo>
                  <a:pt x="5586450" y="676816"/>
                </a:lnTo>
                <a:lnTo>
                  <a:pt x="5541962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1336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533400" y="0"/>
                </a:lnTo>
                <a:lnTo>
                  <a:pt x="563040" y="5994"/>
                </a:lnTo>
                <a:lnTo>
                  <a:pt x="587263" y="22336"/>
                </a:lnTo>
                <a:lnTo>
                  <a:pt x="603605" y="46559"/>
                </a:lnTo>
                <a:lnTo>
                  <a:pt x="609600" y="76200"/>
                </a:lnTo>
                <a:lnTo>
                  <a:pt x="609600" y="381000"/>
                </a:lnTo>
                <a:lnTo>
                  <a:pt x="603605" y="410640"/>
                </a:lnTo>
                <a:lnTo>
                  <a:pt x="587263" y="434863"/>
                </a:lnTo>
                <a:lnTo>
                  <a:pt x="563040" y="451205"/>
                </a:lnTo>
                <a:lnTo>
                  <a:pt x="5334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208659"/>
            <a:ext cx="6113780" cy="378269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thẻ </a:t>
            </a:r>
            <a:r>
              <a:rPr sz="2400" spc="-45" dirty="0">
                <a:solidFill>
                  <a:srgbClr val="0066CC"/>
                </a:solidFill>
                <a:latin typeface="Arial"/>
                <a:cs typeface="Arial"/>
              </a:rPr>
              <a:t>XSLT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cơ</a:t>
            </a:r>
            <a:r>
              <a:rPr sz="2400" spc="-6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CC"/>
                </a:solidFill>
                <a:latin typeface="Arial"/>
                <a:cs typeface="Arial"/>
              </a:rPr>
              <a:t>bản:</a:t>
            </a:r>
            <a:endParaRPr sz="24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15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&lt;xsl:stylesheet&gt;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5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&lt;xsl:template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name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= “</a:t>
            </a:r>
            <a:r>
              <a:rPr sz="2000" i="1" spc="-5" dirty="0">
                <a:solidFill>
                  <a:srgbClr val="0066CC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”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match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“</a:t>
            </a:r>
            <a:r>
              <a:rPr sz="2000" i="1" spc="-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&lt;xsl:value-of select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2000" spc="7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“</a:t>
            </a:r>
            <a:r>
              <a:rPr sz="2000" i="1" spc="-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&lt;xsl:attribute&gt;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5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&lt;xsl:text&gt;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“</a:t>
            </a:r>
            <a:r>
              <a:rPr sz="2000" i="1" spc="-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2000">
              <a:latin typeface="Arial"/>
              <a:cs typeface="Arial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&lt;xsl:if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test =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“</a:t>
            </a:r>
            <a:r>
              <a:rPr sz="2000" i="1" spc="-5" dirty="0">
                <a:solidFill>
                  <a:srgbClr val="0066CC"/>
                </a:solidFill>
                <a:latin typeface="Arial"/>
                <a:cs typeface="Arial"/>
              </a:rPr>
              <a:t>condition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629" y="5668467"/>
            <a:ext cx="311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http://www.w3schools.com/xsl/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6CC"/>
                </a:solidFill>
              </a:rPr>
              <a:t>&lt;</a:t>
            </a:r>
            <a:r>
              <a:rPr dirty="0"/>
              <a:t>xsl:template </a:t>
            </a:r>
            <a:r>
              <a:rPr spc="5" dirty="0"/>
              <a:t>name=</a:t>
            </a:r>
            <a:r>
              <a:rPr spc="5" dirty="0">
                <a:solidFill>
                  <a:srgbClr val="0066CC"/>
                </a:solidFill>
              </a:rPr>
              <a:t>“</a:t>
            </a:r>
            <a:r>
              <a:rPr i="1" spc="5" dirty="0">
                <a:solidFill>
                  <a:srgbClr val="0066CC"/>
                </a:solidFill>
                <a:latin typeface="Arial"/>
                <a:cs typeface="Arial"/>
              </a:rPr>
              <a:t>name</a:t>
            </a:r>
            <a:r>
              <a:rPr spc="5" dirty="0">
                <a:solidFill>
                  <a:srgbClr val="0066CC"/>
                </a:solidFill>
              </a:rPr>
              <a:t>”</a:t>
            </a:r>
            <a:r>
              <a:rPr spc="-145" dirty="0">
                <a:solidFill>
                  <a:srgbClr val="0066CC"/>
                </a:solidFill>
              </a:rPr>
              <a:t> </a:t>
            </a:r>
            <a:r>
              <a:rPr dirty="0"/>
              <a:t>match</a:t>
            </a:r>
            <a:r>
              <a:rPr dirty="0">
                <a:solidFill>
                  <a:srgbClr val="0066CC"/>
                </a:solidFill>
              </a:rPr>
              <a:t>=“</a:t>
            </a:r>
            <a:r>
              <a:rPr i="1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r>
              <a:rPr dirty="0">
                <a:solidFill>
                  <a:srgbClr val="0066CC"/>
                </a:solidFill>
              </a:rPr>
              <a:t>"&gt;</a:t>
            </a:r>
          </a:p>
          <a:p>
            <a:pPr marL="329565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&lt;h1&gt;</a:t>
            </a:r>
          </a:p>
          <a:p>
            <a:pPr marL="646430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&lt;xsl:value-of</a:t>
            </a:r>
            <a:r>
              <a:rPr spc="-25" dirty="0">
                <a:solidFill>
                  <a:srgbClr val="0066CC"/>
                </a:solidFill>
              </a:rPr>
              <a:t> </a:t>
            </a:r>
            <a:r>
              <a:rPr dirty="0">
                <a:solidFill>
                  <a:srgbClr val="0066CC"/>
                </a:solidFill>
              </a:rPr>
              <a:t>select="//title"/&gt;</a:t>
            </a: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0066CC"/>
                </a:solidFill>
              </a:rPr>
              <a:t>&lt;/h1&gt;</a:t>
            </a:r>
          </a:p>
          <a:p>
            <a:pPr marL="329565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&lt;h2&gt;</a:t>
            </a:r>
          </a:p>
          <a:p>
            <a:pPr marL="646430">
              <a:lnSpc>
                <a:spcPct val="100000"/>
              </a:lnSpc>
            </a:pPr>
            <a:r>
              <a:rPr spc="-5" dirty="0">
                <a:solidFill>
                  <a:srgbClr val="0066CC"/>
                </a:solidFill>
              </a:rPr>
              <a:t>&lt;xsl:value-of</a:t>
            </a:r>
            <a:r>
              <a:rPr spc="-25" dirty="0">
                <a:solidFill>
                  <a:srgbClr val="0066CC"/>
                </a:solidFill>
              </a:rPr>
              <a:t> </a:t>
            </a:r>
            <a:r>
              <a:rPr dirty="0">
                <a:solidFill>
                  <a:srgbClr val="0066CC"/>
                </a:solidFill>
              </a:rPr>
              <a:t>select="//author"/&gt;</a:t>
            </a:r>
          </a:p>
          <a:p>
            <a:pPr marL="329565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&lt;/h2&gt;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&lt;</a:t>
            </a:r>
            <a:r>
              <a:rPr dirty="0"/>
              <a:t>/xsl:template</a:t>
            </a:r>
            <a:r>
              <a:rPr dirty="0">
                <a:solidFill>
                  <a:srgbClr val="0066CC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0066CC"/>
                </a:solidFill>
              </a:rPr>
              <a:t>&lt;</a:t>
            </a:r>
            <a:r>
              <a:rPr spc="-5" dirty="0"/>
              <a:t>xsl:template</a:t>
            </a:r>
            <a:r>
              <a:rPr spc="-15" dirty="0"/>
              <a:t> </a:t>
            </a:r>
            <a:r>
              <a:rPr spc="-5" dirty="0"/>
              <a:t>match</a:t>
            </a:r>
            <a:r>
              <a:rPr spc="-5" dirty="0">
                <a:solidFill>
                  <a:srgbClr val="0066CC"/>
                </a:solidFill>
              </a:rPr>
              <a:t>=“</a:t>
            </a:r>
            <a:r>
              <a:rPr i="1" spc="-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r>
              <a:rPr spc="-5" dirty="0">
                <a:solidFill>
                  <a:srgbClr val="0066CC"/>
                </a:solidFill>
              </a:rPr>
              <a:t>"&gt;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66CC"/>
                </a:solidFill>
              </a:rPr>
              <a:t>…..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644" y="4799152"/>
            <a:ext cx="1583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200" y="1954276"/>
            <a:ext cx="37338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1954276"/>
            <a:ext cx="3733800" cy="533400"/>
          </a:xfrm>
          <a:custGeom>
            <a:avLst/>
            <a:gdLst/>
            <a:ahLst/>
            <a:cxnLst/>
            <a:rect l="l" t="t" r="r" b="b"/>
            <a:pathLst>
              <a:path w="3733800" h="533400">
                <a:moveTo>
                  <a:pt x="0" y="162940"/>
                </a:moveTo>
                <a:lnTo>
                  <a:pt x="5825" y="119606"/>
                </a:lnTo>
                <a:lnTo>
                  <a:pt x="22262" y="80677"/>
                </a:lnTo>
                <a:lnTo>
                  <a:pt x="47751" y="47704"/>
                </a:lnTo>
                <a:lnTo>
                  <a:pt x="80734" y="22234"/>
                </a:lnTo>
                <a:lnTo>
                  <a:pt x="119650" y="5816"/>
                </a:lnTo>
                <a:lnTo>
                  <a:pt x="162940" y="0"/>
                </a:lnTo>
                <a:lnTo>
                  <a:pt x="3570858" y="0"/>
                </a:lnTo>
                <a:lnTo>
                  <a:pt x="3614149" y="5816"/>
                </a:lnTo>
                <a:lnTo>
                  <a:pt x="3653065" y="22234"/>
                </a:lnTo>
                <a:lnTo>
                  <a:pt x="3686048" y="47704"/>
                </a:lnTo>
                <a:lnTo>
                  <a:pt x="3711537" y="80677"/>
                </a:lnTo>
                <a:lnTo>
                  <a:pt x="3727974" y="119606"/>
                </a:lnTo>
                <a:lnTo>
                  <a:pt x="3733800" y="162940"/>
                </a:lnTo>
                <a:lnTo>
                  <a:pt x="3733800" y="370332"/>
                </a:lnTo>
                <a:lnTo>
                  <a:pt x="3727974" y="413676"/>
                </a:lnTo>
                <a:lnTo>
                  <a:pt x="3711537" y="452627"/>
                </a:lnTo>
                <a:lnTo>
                  <a:pt x="3686048" y="485632"/>
                </a:lnTo>
                <a:lnTo>
                  <a:pt x="3653065" y="511132"/>
                </a:lnTo>
                <a:lnTo>
                  <a:pt x="3614149" y="527573"/>
                </a:lnTo>
                <a:lnTo>
                  <a:pt x="3570858" y="533400"/>
                </a:lnTo>
                <a:lnTo>
                  <a:pt x="162940" y="533400"/>
                </a:lnTo>
                <a:lnTo>
                  <a:pt x="119650" y="527573"/>
                </a:lnTo>
                <a:lnTo>
                  <a:pt x="80734" y="511132"/>
                </a:lnTo>
                <a:lnTo>
                  <a:pt x="47752" y="485632"/>
                </a:lnTo>
                <a:lnTo>
                  <a:pt x="22262" y="452627"/>
                </a:lnTo>
                <a:lnTo>
                  <a:pt x="5825" y="413676"/>
                </a:lnTo>
                <a:lnTo>
                  <a:pt x="0" y="370332"/>
                </a:lnTo>
                <a:lnTo>
                  <a:pt x="0" y="16294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571" y="1319911"/>
            <a:ext cx="785304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3525">
              <a:lnSpc>
                <a:spcPct val="100000"/>
              </a:lnSpc>
              <a:spcBef>
                <a:spcPts val="105"/>
              </a:spcBef>
            </a:pPr>
            <a:r>
              <a:rPr sz="2200" b="1" spc="5" dirty="0">
                <a:solidFill>
                  <a:srgbClr val="E9881F"/>
                </a:solidFill>
                <a:latin typeface="Arial"/>
                <a:cs typeface="Arial"/>
              </a:rPr>
              <a:t>&lt;xsl:template&gt;: </a:t>
            </a:r>
            <a:r>
              <a:rPr sz="2200" b="1" dirty="0">
                <a:solidFill>
                  <a:srgbClr val="3399FF"/>
                </a:solidFill>
                <a:latin typeface="Arial"/>
                <a:cs typeface="Arial"/>
              </a:rPr>
              <a:t>dùng để định nghĩa </a:t>
            </a:r>
            <a:r>
              <a:rPr sz="2200" b="1" spc="-5" dirty="0">
                <a:solidFill>
                  <a:srgbClr val="3399FF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3399FF"/>
                </a:solidFill>
                <a:latin typeface="Arial"/>
                <a:cs typeface="Arial"/>
              </a:rPr>
              <a:t>khuôn mẫu – tập  </a:t>
            </a:r>
            <a:r>
              <a:rPr sz="2200" b="1" spc="-5" dirty="0">
                <a:solidFill>
                  <a:srgbClr val="3399FF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3399FF"/>
                </a:solidFill>
                <a:latin typeface="Arial"/>
                <a:cs typeface="Arial"/>
              </a:rPr>
              <a:t>luật</a:t>
            </a:r>
            <a:endParaRPr sz="2200">
              <a:latin typeface="Arial"/>
              <a:cs typeface="Arial"/>
            </a:endParaRPr>
          </a:p>
          <a:p>
            <a:pPr marL="4765675">
              <a:lnSpc>
                <a:spcPts val="1675"/>
              </a:lnSpc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Khi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gặp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những thẻ thỏa đk “…”</a:t>
            </a:r>
            <a:r>
              <a:rPr sz="1600" spc="-13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thì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8596" y="2203195"/>
            <a:ext cx="24911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thực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hiện những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chỉ thị</a:t>
            </a:r>
            <a:r>
              <a:rPr sz="1600" spc="-10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sau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7800" y="2178050"/>
            <a:ext cx="152400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0" y="2522473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0"/>
                </a:moveTo>
                <a:lnTo>
                  <a:pt x="44487" y="9495"/>
                </a:lnTo>
                <a:lnTo>
                  <a:pt x="80819" y="35385"/>
                </a:lnTo>
                <a:lnTo>
                  <a:pt x="105316" y="73777"/>
                </a:lnTo>
                <a:lnTo>
                  <a:pt x="114300" y="120776"/>
                </a:lnTo>
                <a:lnTo>
                  <a:pt x="114300" y="603250"/>
                </a:lnTo>
                <a:lnTo>
                  <a:pt x="123283" y="650230"/>
                </a:lnTo>
                <a:lnTo>
                  <a:pt x="147780" y="688578"/>
                </a:lnTo>
                <a:lnTo>
                  <a:pt x="184112" y="714424"/>
                </a:lnTo>
                <a:lnTo>
                  <a:pt x="228600" y="723900"/>
                </a:lnTo>
                <a:lnTo>
                  <a:pt x="184112" y="733395"/>
                </a:lnTo>
                <a:lnTo>
                  <a:pt x="147780" y="759285"/>
                </a:lnTo>
                <a:lnTo>
                  <a:pt x="123283" y="797677"/>
                </a:lnTo>
                <a:lnTo>
                  <a:pt x="114300" y="844676"/>
                </a:lnTo>
                <a:lnTo>
                  <a:pt x="114300" y="1327150"/>
                </a:lnTo>
                <a:lnTo>
                  <a:pt x="105316" y="1374130"/>
                </a:lnTo>
                <a:lnTo>
                  <a:pt x="80819" y="1412478"/>
                </a:lnTo>
                <a:lnTo>
                  <a:pt x="44487" y="1438324"/>
                </a:lnTo>
                <a:lnTo>
                  <a:pt x="0" y="1447800"/>
                </a:lnTo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0853" y="2588767"/>
            <a:ext cx="781091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0853" y="2588767"/>
            <a:ext cx="781685" cy="937260"/>
          </a:xfrm>
          <a:custGeom>
            <a:avLst/>
            <a:gdLst/>
            <a:ahLst/>
            <a:cxnLst/>
            <a:rect l="l" t="t" r="r" b="b"/>
            <a:pathLst>
              <a:path w="781685" h="937260">
                <a:moveTo>
                  <a:pt x="650239" y="780542"/>
                </a:moveTo>
                <a:lnTo>
                  <a:pt x="664987" y="750452"/>
                </a:lnTo>
                <a:lnTo>
                  <a:pt x="674632" y="718356"/>
                </a:lnTo>
                <a:lnTo>
                  <a:pt x="679319" y="684509"/>
                </a:lnTo>
                <a:lnTo>
                  <a:pt x="679192" y="649166"/>
                </a:lnTo>
                <a:lnTo>
                  <a:pt x="665078" y="575017"/>
                </a:lnTo>
                <a:lnTo>
                  <a:pt x="651379" y="536722"/>
                </a:lnTo>
                <a:lnTo>
                  <a:pt x="633445" y="497954"/>
                </a:lnTo>
                <a:lnTo>
                  <a:pt x="611420" y="458968"/>
                </a:lnTo>
                <a:lnTo>
                  <a:pt x="585449" y="420020"/>
                </a:lnTo>
                <a:lnTo>
                  <a:pt x="555677" y="381366"/>
                </a:lnTo>
                <a:lnTo>
                  <a:pt x="522248" y="343262"/>
                </a:lnTo>
                <a:lnTo>
                  <a:pt x="485306" y="305962"/>
                </a:lnTo>
                <a:lnTo>
                  <a:pt x="444997" y="269723"/>
                </a:lnTo>
                <a:lnTo>
                  <a:pt x="401464" y="234800"/>
                </a:lnTo>
                <a:lnTo>
                  <a:pt x="354853" y="201449"/>
                </a:lnTo>
                <a:lnTo>
                  <a:pt x="305308" y="169926"/>
                </a:lnTo>
                <a:lnTo>
                  <a:pt x="407035" y="0"/>
                </a:lnTo>
                <a:lnTo>
                  <a:pt x="456581" y="31503"/>
                </a:lnTo>
                <a:lnTo>
                  <a:pt x="503196" y="64839"/>
                </a:lnTo>
                <a:lnTo>
                  <a:pt x="546734" y="99751"/>
                </a:lnTo>
                <a:lnTo>
                  <a:pt x="587049" y="135982"/>
                </a:lnTo>
                <a:lnTo>
                  <a:pt x="623998" y="173277"/>
                </a:lnTo>
                <a:lnTo>
                  <a:pt x="657435" y="211378"/>
                </a:lnTo>
                <a:lnTo>
                  <a:pt x="687214" y="250031"/>
                </a:lnTo>
                <a:lnTo>
                  <a:pt x="713192" y="288978"/>
                </a:lnTo>
                <a:lnTo>
                  <a:pt x="735222" y="327964"/>
                </a:lnTo>
                <a:lnTo>
                  <a:pt x="753160" y="366732"/>
                </a:lnTo>
                <a:lnTo>
                  <a:pt x="766861" y="405026"/>
                </a:lnTo>
                <a:lnTo>
                  <a:pt x="776180" y="442590"/>
                </a:lnTo>
                <a:lnTo>
                  <a:pt x="781091" y="514502"/>
                </a:lnTo>
                <a:lnTo>
                  <a:pt x="776394" y="548338"/>
                </a:lnTo>
                <a:lnTo>
                  <a:pt x="751967" y="610489"/>
                </a:lnTo>
                <a:lnTo>
                  <a:pt x="650239" y="780542"/>
                </a:lnTo>
                <a:lnTo>
                  <a:pt x="602039" y="835369"/>
                </a:lnTo>
                <a:lnTo>
                  <a:pt x="534811" y="873595"/>
                </a:lnTo>
                <a:lnTo>
                  <a:pt x="494967" y="886354"/>
                </a:lnTo>
                <a:lnTo>
                  <a:pt x="451453" y="894810"/>
                </a:lnTo>
                <a:lnTo>
                  <a:pt x="404632" y="898910"/>
                </a:lnTo>
                <a:lnTo>
                  <a:pt x="354866" y="898604"/>
                </a:lnTo>
                <a:lnTo>
                  <a:pt x="302517" y="893841"/>
                </a:lnTo>
                <a:lnTo>
                  <a:pt x="247949" y="884570"/>
                </a:lnTo>
                <a:lnTo>
                  <a:pt x="191524" y="870739"/>
                </a:lnTo>
                <a:lnTo>
                  <a:pt x="133604" y="852297"/>
                </a:lnTo>
                <a:lnTo>
                  <a:pt x="82804" y="937260"/>
                </a:lnTo>
                <a:lnTo>
                  <a:pt x="0" y="679958"/>
                </a:lnTo>
                <a:lnTo>
                  <a:pt x="286258" y="597281"/>
                </a:lnTo>
                <a:lnTo>
                  <a:pt x="235458" y="682244"/>
                </a:lnTo>
                <a:lnTo>
                  <a:pt x="293803" y="700833"/>
                </a:lnTo>
                <a:lnTo>
                  <a:pt x="350872" y="714777"/>
                </a:lnTo>
                <a:lnTo>
                  <a:pt x="406244" y="724078"/>
                </a:lnTo>
                <a:lnTo>
                  <a:pt x="459500" y="728738"/>
                </a:lnTo>
                <a:lnTo>
                  <a:pt x="510219" y="728760"/>
                </a:lnTo>
                <a:lnTo>
                  <a:pt x="557981" y="724144"/>
                </a:lnTo>
                <a:lnTo>
                  <a:pt x="602366" y="714894"/>
                </a:lnTo>
                <a:lnTo>
                  <a:pt x="642953" y="701011"/>
                </a:lnTo>
                <a:lnTo>
                  <a:pt x="679323" y="682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0" y="4743450"/>
            <a:ext cx="37338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4743450"/>
            <a:ext cx="3733800" cy="533400"/>
          </a:xfrm>
          <a:custGeom>
            <a:avLst/>
            <a:gdLst/>
            <a:ahLst/>
            <a:cxnLst/>
            <a:rect l="l" t="t" r="r" b="b"/>
            <a:pathLst>
              <a:path w="3733800" h="533400">
                <a:moveTo>
                  <a:pt x="0" y="162941"/>
                </a:moveTo>
                <a:lnTo>
                  <a:pt x="5825" y="119650"/>
                </a:lnTo>
                <a:lnTo>
                  <a:pt x="22262" y="80734"/>
                </a:lnTo>
                <a:lnTo>
                  <a:pt x="47751" y="47751"/>
                </a:lnTo>
                <a:lnTo>
                  <a:pt x="80734" y="22262"/>
                </a:lnTo>
                <a:lnTo>
                  <a:pt x="119650" y="5825"/>
                </a:lnTo>
                <a:lnTo>
                  <a:pt x="162940" y="0"/>
                </a:lnTo>
                <a:lnTo>
                  <a:pt x="3570858" y="0"/>
                </a:lnTo>
                <a:lnTo>
                  <a:pt x="3614149" y="5825"/>
                </a:lnTo>
                <a:lnTo>
                  <a:pt x="3653065" y="22262"/>
                </a:lnTo>
                <a:lnTo>
                  <a:pt x="3686048" y="47751"/>
                </a:lnTo>
                <a:lnTo>
                  <a:pt x="3711537" y="80734"/>
                </a:lnTo>
                <a:lnTo>
                  <a:pt x="3727974" y="119650"/>
                </a:lnTo>
                <a:lnTo>
                  <a:pt x="3733800" y="162941"/>
                </a:lnTo>
                <a:lnTo>
                  <a:pt x="3733800" y="370458"/>
                </a:lnTo>
                <a:lnTo>
                  <a:pt x="3727974" y="413749"/>
                </a:lnTo>
                <a:lnTo>
                  <a:pt x="3711537" y="452665"/>
                </a:lnTo>
                <a:lnTo>
                  <a:pt x="3686048" y="485648"/>
                </a:lnTo>
                <a:lnTo>
                  <a:pt x="3653065" y="511137"/>
                </a:lnTo>
                <a:lnTo>
                  <a:pt x="3614149" y="527574"/>
                </a:lnTo>
                <a:lnTo>
                  <a:pt x="3570858" y="533400"/>
                </a:lnTo>
                <a:lnTo>
                  <a:pt x="162940" y="533400"/>
                </a:lnTo>
                <a:lnTo>
                  <a:pt x="119650" y="527574"/>
                </a:lnTo>
                <a:lnTo>
                  <a:pt x="80734" y="511137"/>
                </a:lnTo>
                <a:lnTo>
                  <a:pt x="47752" y="485647"/>
                </a:lnTo>
                <a:lnTo>
                  <a:pt x="22262" y="452665"/>
                </a:lnTo>
                <a:lnTo>
                  <a:pt x="5825" y="413749"/>
                </a:lnTo>
                <a:lnTo>
                  <a:pt x="0" y="370458"/>
                </a:lnTo>
                <a:lnTo>
                  <a:pt x="0" y="16294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04942" y="4871720"/>
            <a:ext cx="1598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Biểu thức</a:t>
            </a:r>
            <a:r>
              <a:rPr sz="1600" spc="-1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69309" y="4562855"/>
            <a:ext cx="1393190" cy="407034"/>
          </a:xfrm>
          <a:custGeom>
            <a:avLst/>
            <a:gdLst/>
            <a:ahLst/>
            <a:cxnLst/>
            <a:rect l="l" t="t" r="r" b="b"/>
            <a:pathLst>
              <a:path w="1393189" h="407035">
                <a:moveTo>
                  <a:pt x="1317205" y="379173"/>
                </a:moveTo>
                <a:lnTo>
                  <a:pt x="1309624" y="406781"/>
                </a:lnTo>
                <a:lnTo>
                  <a:pt x="1393189" y="390144"/>
                </a:lnTo>
                <a:lnTo>
                  <a:pt x="1384702" y="382524"/>
                </a:lnTo>
                <a:lnTo>
                  <a:pt x="1329436" y="382524"/>
                </a:lnTo>
                <a:lnTo>
                  <a:pt x="1317205" y="379173"/>
                </a:lnTo>
                <a:close/>
              </a:path>
              <a:path w="1393189" h="407035">
                <a:moveTo>
                  <a:pt x="1322231" y="360870"/>
                </a:moveTo>
                <a:lnTo>
                  <a:pt x="1317205" y="379173"/>
                </a:lnTo>
                <a:lnTo>
                  <a:pt x="1329436" y="382524"/>
                </a:lnTo>
                <a:lnTo>
                  <a:pt x="1334515" y="364236"/>
                </a:lnTo>
                <a:lnTo>
                  <a:pt x="1322231" y="360870"/>
                </a:lnTo>
                <a:close/>
              </a:path>
              <a:path w="1393189" h="407035">
                <a:moveTo>
                  <a:pt x="1329816" y="333248"/>
                </a:moveTo>
                <a:lnTo>
                  <a:pt x="1322231" y="360870"/>
                </a:lnTo>
                <a:lnTo>
                  <a:pt x="1334515" y="364236"/>
                </a:lnTo>
                <a:lnTo>
                  <a:pt x="1329436" y="382524"/>
                </a:lnTo>
                <a:lnTo>
                  <a:pt x="1384702" y="382524"/>
                </a:lnTo>
                <a:lnTo>
                  <a:pt x="1329816" y="333248"/>
                </a:lnTo>
                <a:close/>
              </a:path>
              <a:path w="1393189" h="407035">
                <a:moveTo>
                  <a:pt x="5079" y="0"/>
                </a:moveTo>
                <a:lnTo>
                  <a:pt x="0" y="18288"/>
                </a:lnTo>
                <a:lnTo>
                  <a:pt x="1317205" y="379173"/>
                </a:lnTo>
                <a:lnTo>
                  <a:pt x="1322231" y="360870"/>
                </a:lnTo>
                <a:lnTo>
                  <a:pt x="5079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124200"/>
            <a:ext cx="38100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3124200"/>
            <a:ext cx="3810000" cy="1295400"/>
          </a:xfrm>
          <a:custGeom>
            <a:avLst/>
            <a:gdLst/>
            <a:ahLst/>
            <a:cxnLst/>
            <a:rect l="l" t="t" r="r" b="b"/>
            <a:pathLst>
              <a:path w="38100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3651250" y="0"/>
                </a:lnTo>
                <a:lnTo>
                  <a:pt x="3701409" y="8097"/>
                </a:lnTo>
                <a:lnTo>
                  <a:pt x="3744986" y="30642"/>
                </a:lnTo>
                <a:lnTo>
                  <a:pt x="3779357" y="65013"/>
                </a:lnTo>
                <a:lnTo>
                  <a:pt x="3801902" y="108590"/>
                </a:lnTo>
                <a:lnTo>
                  <a:pt x="3810000" y="158750"/>
                </a:lnTo>
                <a:lnTo>
                  <a:pt x="3810000" y="1136650"/>
                </a:lnTo>
                <a:lnTo>
                  <a:pt x="3801902" y="1186809"/>
                </a:lnTo>
                <a:lnTo>
                  <a:pt x="3779357" y="1230386"/>
                </a:lnTo>
                <a:lnTo>
                  <a:pt x="3744986" y="1264757"/>
                </a:lnTo>
                <a:lnTo>
                  <a:pt x="3701409" y="1287302"/>
                </a:lnTo>
                <a:lnTo>
                  <a:pt x="36512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206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644" y="1091311"/>
            <a:ext cx="7537450" cy="5302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&lt;xsl:value-of&gt;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Rút trích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nội dung nằm trong các thẻ XML</a:t>
            </a:r>
            <a:r>
              <a:rPr sz="1800" b="1" spc="-1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inner text hay thuộc tính của node ) </a:t>
            </a:r>
            <a:r>
              <a:rPr sz="1800" b="1" spc="-10" dirty="0">
                <a:solidFill>
                  <a:srgbClr val="0066CC"/>
                </a:solidFill>
                <a:latin typeface="Arial"/>
                <a:cs typeface="Arial"/>
              </a:rPr>
              <a:t>và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kết xuất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ra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file kết</a:t>
            </a:r>
            <a:r>
              <a:rPr sz="1800" b="1" spc="-20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Nội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dung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rút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trích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được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xác định thông qua thuộc tính</a:t>
            </a:r>
            <a:r>
              <a:rPr sz="1800" b="1" spc="-8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88900" marR="546735">
              <a:lnSpc>
                <a:spcPct val="100000"/>
              </a:lnSpc>
            </a:pP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Nếu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trả </a:t>
            </a:r>
            <a:r>
              <a:rPr sz="1800" b="1" spc="-10" dirty="0">
                <a:solidFill>
                  <a:srgbClr val="0066CC"/>
                </a:solidFill>
                <a:latin typeface="Arial"/>
                <a:cs typeface="Arial"/>
              </a:rPr>
              <a:t>về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một tập các thẻ thì nội dung tất cả các thẻ</a:t>
            </a:r>
            <a:r>
              <a:rPr sz="1800" b="1" spc="-1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này  đều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được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kết xuất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ra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file kết</a:t>
            </a:r>
            <a:r>
              <a:rPr sz="1800" b="1" spc="-8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&lt;hocsinh&gt;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50" dirty="0">
                <a:solidFill>
                  <a:srgbClr val="E9881F"/>
                </a:solidFill>
                <a:latin typeface="Arial"/>
                <a:cs typeface="Arial"/>
              </a:rPr>
              <a:t>Van</a:t>
            </a:r>
            <a:r>
              <a:rPr sz="1800" spc="-160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&lt;mssv&gt;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0412341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&lt;/mssv&gt;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&lt;/hocsinh&gt;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spc="-2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match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1800">
              <a:latin typeface="Arial"/>
              <a:cs typeface="Arial"/>
            </a:endParaRPr>
          </a:p>
          <a:p>
            <a:pPr marL="469900"/>
            <a:r>
              <a:rPr lang="en-US" sz="1800" smtClean="0">
                <a:solidFill>
                  <a:srgbClr val="0066CC"/>
                </a:solidFill>
                <a:latin typeface="Arial"/>
                <a:cs typeface="Arial"/>
              </a:rPr>
              <a:t>    &lt;h1&gt; 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lang="en-US">
                <a:solidFill>
                  <a:srgbClr val="E9881F"/>
                </a:solidFill>
                <a:latin typeface="Arial"/>
                <a:cs typeface="Arial"/>
              </a:rPr>
              <a:t>xsl:value-of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lang="en-US">
                <a:solidFill>
                  <a:srgbClr val="0066CC"/>
                </a:solidFill>
                <a:latin typeface="Arial"/>
                <a:cs typeface="Arial"/>
              </a:rPr>
              <a:t>select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=“//hoten” /&gt; &lt;/h1&gt;</a:t>
            </a:r>
          </a:p>
          <a:p>
            <a:pPr marL="469900"/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    </a:t>
            </a:r>
            <a:r>
              <a:rPr lang="en-US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h2&gt; </a:t>
            </a:r>
            <a:r>
              <a:rPr lang="en-US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lang="en-US">
                <a:solidFill>
                  <a:srgbClr val="E9881F"/>
                </a:solidFill>
                <a:latin typeface="Arial"/>
                <a:cs typeface="Arial"/>
              </a:rPr>
              <a:t>xsl:value-of</a:t>
            </a:r>
            <a:r>
              <a:rPr lang="en-US">
                <a:solidFill>
                  <a:srgbClr val="0066CC"/>
                </a:solidFill>
                <a:latin typeface="Arial"/>
                <a:cs typeface="Arial"/>
              </a:rPr>
              <a:t> select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=“//mssv” </a:t>
            </a:r>
            <a:r>
              <a:rPr lang="en-US">
                <a:solidFill>
                  <a:srgbClr val="0066CC"/>
                </a:solidFill>
                <a:latin typeface="Arial"/>
                <a:cs typeface="Arial"/>
              </a:rPr>
              <a:t>/&gt; &lt;/</a:t>
            </a:r>
            <a:r>
              <a:rPr lang="en-US" smtClean="0">
                <a:solidFill>
                  <a:srgbClr val="0066CC"/>
                </a:solidFill>
                <a:latin typeface="Arial"/>
                <a:cs typeface="Arial"/>
              </a:rPr>
              <a:t>h2&gt;</a:t>
            </a:r>
            <a:endParaRPr lang="en-US" sz="1800" smtClean="0">
              <a:solidFill>
                <a:srgbClr val="0066CC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mtClean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ts val="1925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>
                <a:solidFill>
                  <a:srgbClr val="0066CC"/>
                </a:solidFill>
                <a:latin typeface="Arial"/>
                <a:cs typeface="Arial"/>
              </a:rPr>
              <a:t>xsl:stylesheet</a:t>
            </a:r>
            <a:r>
              <a:rPr sz="1800" smtClean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4495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4495800" cy="1295400"/>
          </a:xfrm>
          <a:custGeom>
            <a:avLst/>
            <a:gdLst/>
            <a:ahLst/>
            <a:cxnLst/>
            <a:rect l="l" t="t" r="r" b="b"/>
            <a:pathLst>
              <a:path w="44958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4337050" y="0"/>
                </a:lnTo>
                <a:lnTo>
                  <a:pt x="4387209" y="8097"/>
                </a:lnTo>
                <a:lnTo>
                  <a:pt x="4430786" y="30642"/>
                </a:lnTo>
                <a:lnTo>
                  <a:pt x="4465157" y="65013"/>
                </a:lnTo>
                <a:lnTo>
                  <a:pt x="4487702" y="108590"/>
                </a:lnTo>
                <a:lnTo>
                  <a:pt x="4495800" y="158750"/>
                </a:lnTo>
                <a:lnTo>
                  <a:pt x="4495800" y="1136650"/>
                </a:lnTo>
                <a:lnTo>
                  <a:pt x="4487702" y="1186809"/>
                </a:lnTo>
                <a:lnTo>
                  <a:pt x="4465157" y="1230386"/>
                </a:lnTo>
                <a:lnTo>
                  <a:pt x="4430786" y="1264757"/>
                </a:lnTo>
                <a:lnTo>
                  <a:pt x="4387209" y="1287302"/>
                </a:lnTo>
                <a:lnTo>
                  <a:pt x="43370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105590"/>
            <a:ext cx="7466330" cy="7493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&lt;xsl:for-each&gt; </a:t>
            </a:r>
            <a:r>
              <a:rPr sz="1800" b="1" spc="-20" dirty="0">
                <a:solidFill>
                  <a:srgbClr val="0066CC"/>
                </a:solidFill>
                <a:latin typeface="Arial"/>
                <a:cs typeface="Arial"/>
              </a:rPr>
              <a:t>Duyệt </a:t>
            </a:r>
            <a:r>
              <a:rPr sz="1800" b="1" spc="-10" dirty="0">
                <a:solidFill>
                  <a:srgbClr val="0066CC"/>
                </a:solidFill>
                <a:latin typeface="Arial"/>
                <a:cs typeface="Arial"/>
              </a:rPr>
              <a:t>và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xử lý thông tin từng thẻ trong tập thẻ kết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quả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được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chọn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ra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từ thuộc tính</a:t>
            </a:r>
            <a:r>
              <a:rPr sz="1800" b="1" spc="-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295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2085289"/>
            <a:ext cx="4250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 id=“1”&gt;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50" dirty="0">
                <a:solidFill>
                  <a:srgbClr val="E9881F"/>
                </a:solidFill>
                <a:latin typeface="Arial"/>
                <a:cs typeface="Arial"/>
              </a:rPr>
              <a:t>Van</a:t>
            </a:r>
            <a:r>
              <a:rPr sz="1800" spc="-204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 id=“2”&gt;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10" dirty="0">
                <a:solidFill>
                  <a:srgbClr val="E9881F"/>
                </a:solidFill>
                <a:latin typeface="Arial"/>
                <a:cs typeface="Arial"/>
              </a:rPr>
              <a:t>Thi</a:t>
            </a:r>
            <a:r>
              <a:rPr sz="1800" spc="-130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581400"/>
            <a:ext cx="4495800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581400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0" y="364236"/>
                </a:moveTo>
                <a:lnTo>
                  <a:pt x="3324" y="314810"/>
                </a:lnTo>
                <a:lnTo>
                  <a:pt x="13009" y="267405"/>
                </a:lnTo>
                <a:lnTo>
                  <a:pt x="28620" y="222456"/>
                </a:lnTo>
                <a:lnTo>
                  <a:pt x="49723" y="180396"/>
                </a:lnTo>
                <a:lnTo>
                  <a:pt x="75884" y="141659"/>
                </a:lnTo>
                <a:lnTo>
                  <a:pt x="106670" y="106680"/>
                </a:lnTo>
                <a:lnTo>
                  <a:pt x="141646" y="75891"/>
                </a:lnTo>
                <a:lnTo>
                  <a:pt x="180379" y="49727"/>
                </a:lnTo>
                <a:lnTo>
                  <a:pt x="222434" y="28622"/>
                </a:lnTo>
                <a:lnTo>
                  <a:pt x="267379" y="13010"/>
                </a:lnTo>
                <a:lnTo>
                  <a:pt x="314778" y="3324"/>
                </a:lnTo>
                <a:lnTo>
                  <a:pt x="364197" y="0"/>
                </a:lnTo>
                <a:lnTo>
                  <a:pt x="4131564" y="0"/>
                </a:lnTo>
                <a:lnTo>
                  <a:pt x="4180989" y="3324"/>
                </a:lnTo>
                <a:lnTo>
                  <a:pt x="4228394" y="13010"/>
                </a:lnTo>
                <a:lnTo>
                  <a:pt x="4273343" y="28622"/>
                </a:lnTo>
                <a:lnTo>
                  <a:pt x="4315403" y="49727"/>
                </a:lnTo>
                <a:lnTo>
                  <a:pt x="4354140" y="75891"/>
                </a:lnTo>
                <a:lnTo>
                  <a:pt x="4389120" y="106680"/>
                </a:lnTo>
                <a:lnTo>
                  <a:pt x="4419908" y="141659"/>
                </a:lnTo>
                <a:lnTo>
                  <a:pt x="4446072" y="180396"/>
                </a:lnTo>
                <a:lnTo>
                  <a:pt x="4467177" y="222456"/>
                </a:lnTo>
                <a:lnTo>
                  <a:pt x="4482789" y="267405"/>
                </a:lnTo>
                <a:lnTo>
                  <a:pt x="4492475" y="314810"/>
                </a:lnTo>
                <a:lnTo>
                  <a:pt x="4495800" y="364236"/>
                </a:lnTo>
                <a:lnTo>
                  <a:pt x="4495800" y="2607602"/>
                </a:lnTo>
                <a:lnTo>
                  <a:pt x="4492475" y="2657021"/>
                </a:lnTo>
                <a:lnTo>
                  <a:pt x="4482789" y="2704420"/>
                </a:lnTo>
                <a:lnTo>
                  <a:pt x="4467177" y="2749365"/>
                </a:lnTo>
                <a:lnTo>
                  <a:pt x="4446072" y="2791420"/>
                </a:lnTo>
                <a:lnTo>
                  <a:pt x="4419908" y="2830153"/>
                </a:lnTo>
                <a:lnTo>
                  <a:pt x="4389120" y="2865129"/>
                </a:lnTo>
                <a:lnTo>
                  <a:pt x="4354140" y="2895915"/>
                </a:lnTo>
                <a:lnTo>
                  <a:pt x="4315403" y="2922076"/>
                </a:lnTo>
                <a:lnTo>
                  <a:pt x="4273343" y="2943179"/>
                </a:lnTo>
                <a:lnTo>
                  <a:pt x="4228394" y="2958790"/>
                </a:lnTo>
                <a:lnTo>
                  <a:pt x="4180989" y="2968475"/>
                </a:lnTo>
                <a:lnTo>
                  <a:pt x="4131564" y="2971800"/>
                </a:lnTo>
                <a:lnTo>
                  <a:pt x="364197" y="2971800"/>
                </a:lnTo>
                <a:lnTo>
                  <a:pt x="314778" y="2968475"/>
                </a:lnTo>
                <a:lnTo>
                  <a:pt x="267379" y="2958790"/>
                </a:lnTo>
                <a:lnTo>
                  <a:pt x="222434" y="2943179"/>
                </a:lnTo>
                <a:lnTo>
                  <a:pt x="180379" y="2922076"/>
                </a:lnTo>
                <a:lnTo>
                  <a:pt x="141646" y="2895915"/>
                </a:lnTo>
                <a:lnTo>
                  <a:pt x="106670" y="2865129"/>
                </a:lnTo>
                <a:lnTo>
                  <a:pt x="75884" y="2830153"/>
                </a:lnTo>
                <a:lnTo>
                  <a:pt x="49723" y="2791420"/>
                </a:lnTo>
                <a:lnTo>
                  <a:pt x="28620" y="2749365"/>
                </a:lnTo>
                <a:lnTo>
                  <a:pt x="13009" y="2704420"/>
                </a:lnTo>
                <a:lnTo>
                  <a:pt x="3324" y="2657021"/>
                </a:lnTo>
                <a:lnTo>
                  <a:pt x="0" y="2607602"/>
                </a:lnTo>
                <a:lnTo>
                  <a:pt x="0" y="36423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44" y="3686302"/>
            <a:ext cx="401891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spc="-2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match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for-each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select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spc="-8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“//hoten”&gt;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&lt;xsl:text&gt;id=&lt;/xsl:text&gt;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3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select=“@id”/&gt;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&lt;xsl:text&gt;hoten=&lt;/xsl:text&gt;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3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for-each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800" y="2133600"/>
            <a:ext cx="3581400" cy="441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2133600"/>
            <a:ext cx="3581400" cy="4419600"/>
          </a:xfrm>
          <a:custGeom>
            <a:avLst/>
            <a:gdLst/>
            <a:ahLst/>
            <a:cxnLst/>
            <a:rect l="l" t="t" r="r" b="b"/>
            <a:pathLst>
              <a:path w="3581400" h="4419600">
                <a:moveTo>
                  <a:pt x="0" y="438912"/>
                </a:moveTo>
                <a:lnTo>
                  <a:pt x="2574" y="391080"/>
                </a:lnTo>
                <a:lnTo>
                  <a:pt x="10121" y="344743"/>
                </a:lnTo>
                <a:lnTo>
                  <a:pt x="22372" y="300167"/>
                </a:lnTo>
                <a:lnTo>
                  <a:pt x="39059" y="257619"/>
                </a:lnTo>
                <a:lnTo>
                  <a:pt x="59915" y="217367"/>
                </a:lnTo>
                <a:lnTo>
                  <a:pt x="84673" y="179679"/>
                </a:lnTo>
                <a:lnTo>
                  <a:pt x="113064" y="144822"/>
                </a:lnTo>
                <a:lnTo>
                  <a:pt x="144822" y="113064"/>
                </a:lnTo>
                <a:lnTo>
                  <a:pt x="179679" y="84673"/>
                </a:lnTo>
                <a:lnTo>
                  <a:pt x="217367" y="59915"/>
                </a:lnTo>
                <a:lnTo>
                  <a:pt x="257619" y="39059"/>
                </a:lnTo>
                <a:lnTo>
                  <a:pt x="300167" y="22372"/>
                </a:lnTo>
                <a:lnTo>
                  <a:pt x="344743" y="10121"/>
                </a:lnTo>
                <a:lnTo>
                  <a:pt x="391080" y="2574"/>
                </a:lnTo>
                <a:lnTo>
                  <a:pt x="438912" y="0"/>
                </a:lnTo>
                <a:lnTo>
                  <a:pt x="3142488" y="0"/>
                </a:lnTo>
                <a:lnTo>
                  <a:pt x="3190319" y="2574"/>
                </a:lnTo>
                <a:lnTo>
                  <a:pt x="3236656" y="10121"/>
                </a:lnTo>
                <a:lnTo>
                  <a:pt x="3281232" y="22372"/>
                </a:lnTo>
                <a:lnTo>
                  <a:pt x="3323780" y="39059"/>
                </a:lnTo>
                <a:lnTo>
                  <a:pt x="3364032" y="59915"/>
                </a:lnTo>
                <a:lnTo>
                  <a:pt x="3401720" y="84673"/>
                </a:lnTo>
                <a:lnTo>
                  <a:pt x="3436577" y="113064"/>
                </a:lnTo>
                <a:lnTo>
                  <a:pt x="3468335" y="144822"/>
                </a:lnTo>
                <a:lnTo>
                  <a:pt x="3496726" y="179679"/>
                </a:lnTo>
                <a:lnTo>
                  <a:pt x="3521484" y="217367"/>
                </a:lnTo>
                <a:lnTo>
                  <a:pt x="3542340" y="257619"/>
                </a:lnTo>
                <a:lnTo>
                  <a:pt x="3559027" y="300167"/>
                </a:lnTo>
                <a:lnTo>
                  <a:pt x="3571278" y="344743"/>
                </a:lnTo>
                <a:lnTo>
                  <a:pt x="3578825" y="391080"/>
                </a:lnTo>
                <a:lnTo>
                  <a:pt x="3581400" y="438912"/>
                </a:lnTo>
                <a:lnTo>
                  <a:pt x="3581400" y="3980700"/>
                </a:lnTo>
                <a:lnTo>
                  <a:pt x="3578825" y="4028522"/>
                </a:lnTo>
                <a:lnTo>
                  <a:pt x="3571278" y="4074853"/>
                </a:lnTo>
                <a:lnTo>
                  <a:pt x="3559027" y="4119424"/>
                </a:lnTo>
                <a:lnTo>
                  <a:pt x="3542340" y="4161969"/>
                </a:lnTo>
                <a:lnTo>
                  <a:pt x="3521484" y="4202219"/>
                </a:lnTo>
                <a:lnTo>
                  <a:pt x="3496726" y="4239906"/>
                </a:lnTo>
                <a:lnTo>
                  <a:pt x="3468335" y="4274763"/>
                </a:lnTo>
                <a:lnTo>
                  <a:pt x="3436577" y="4306523"/>
                </a:lnTo>
                <a:lnTo>
                  <a:pt x="3401720" y="4334916"/>
                </a:lnTo>
                <a:lnTo>
                  <a:pt x="3364032" y="4359676"/>
                </a:lnTo>
                <a:lnTo>
                  <a:pt x="3323780" y="4380534"/>
                </a:lnTo>
                <a:lnTo>
                  <a:pt x="3281232" y="4397224"/>
                </a:lnTo>
                <a:lnTo>
                  <a:pt x="3236656" y="4409476"/>
                </a:lnTo>
                <a:lnTo>
                  <a:pt x="3190319" y="4417024"/>
                </a:lnTo>
                <a:lnTo>
                  <a:pt x="3142488" y="4419600"/>
                </a:lnTo>
                <a:lnTo>
                  <a:pt x="438912" y="4419600"/>
                </a:lnTo>
                <a:lnTo>
                  <a:pt x="391080" y="4417024"/>
                </a:lnTo>
                <a:lnTo>
                  <a:pt x="344743" y="4409476"/>
                </a:lnTo>
                <a:lnTo>
                  <a:pt x="300167" y="4397224"/>
                </a:lnTo>
                <a:lnTo>
                  <a:pt x="257619" y="4380534"/>
                </a:lnTo>
                <a:lnTo>
                  <a:pt x="217367" y="4359676"/>
                </a:lnTo>
                <a:lnTo>
                  <a:pt x="179679" y="4334916"/>
                </a:lnTo>
                <a:lnTo>
                  <a:pt x="144822" y="4306523"/>
                </a:lnTo>
                <a:lnTo>
                  <a:pt x="113064" y="4274763"/>
                </a:lnTo>
                <a:lnTo>
                  <a:pt x="84673" y="4239906"/>
                </a:lnTo>
                <a:lnTo>
                  <a:pt x="59915" y="4202219"/>
                </a:lnTo>
                <a:lnTo>
                  <a:pt x="39059" y="4161969"/>
                </a:lnTo>
                <a:lnTo>
                  <a:pt x="22372" y="4119424"/>
                </a:lnTo>
                <a:lnTo>
                  <a:pt x="10121" y="4074853"/>
                </a:lnTo>
                <a:lnTo>
                  <a:pt x="2574" y="4028522"/>
                </a:lnTo>
                <a:lnTo>
                  <a:pt x="0" y="3980700"/>
                </a:lnTo>
                <a:lnTo>
                  <a:pt x="0" y="438912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66969" y="2290013"/>
            <a:ext cx="232537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id=1hoten=Nguyen </a:t>
            </a:r>
            <a:r>
              <a:rPr sz="1600" spc="-40" dirty="0">
                <a:solidFill>
                  <a:srgbClr val="0066CC"/>
                </a:solidFill>
                <a:latin typeface="Arial"/>
                <a:cs typeface="Arial"/>
              </a:rPr>
              <a:t>Van</a:t>
            </a:r>
            <a:r>
              <a:rPr sz="1600" spc="-1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Id=2hoten=Nguyen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Thi</a:t>
            </a:r>
            <a:r>
              <a:rPr sz="16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4495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4495800" cy="1295400"/>
          </a:xfrm>
          <a:custGeom>
            <a:avLst/>
            <a:gdLst/>
            <a:ahLst/>
            <a:cxnLst/>
            <a:rect l="l" t="t" r="r" b="b"/>
            <a:pathLst>
              <a:path w="44958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4337050" y="0"/>
                </a:lnTo>
                <a:lnTo>
                  <a:pt x="4387209" y="8097"/>
                </a:lnTo>
                <a:lnTo>
                  <a:pt x="4430786" y="30642"/>
                </a:lnTo>
                <a:lnTo>
                  <a:pt x="4465157" y="65013"/>
                </a:lnTo>
                <a:lnTo>
                  <a:pt x="4487702" y="108590"/>
                </a:lnTo>
                <a:lnTo>
                  <a:pt x="4495800" y="158750"/>
                </a:lnTo>
                <a:lnTo>
                  <a:pt x="4495800" y="1136650"/>
                </a:lnTo>
                <a:lnTo>
                  <a:pt x="4487702" y="1186809"/>
                </a:lnTo>
                <a:lnTo>
                  <a:pt x="4465157" y="1230386"/>
                </a:lnTo>
                <a:lnTo>
                  <a:pt x="4430786" y="1264757"/>
                </a:lnTo>
                <a:lnTo>
                  <a:pt x="4387209" y="1287302"/>
                </a:lnTo>
                <a:lnTo>
                  <a:pt x="43370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319911"/>
            <a:ext cx="5217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&lt;xsl:sort&gt;: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Thực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hiện sắp xếp trên file</a:t>
            </a:r>
            <a:r>
              <a:rPr sz="1800" b="1" spc="-11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2085289"/>
            <a:ext cx="3533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&lt;hoten&gt;</a:t>
            </a:r>
            <a:r>
              <a:rPr sz="1800" spc="-10" dirty="0">
                <a:solidFill>
                  <a:srgbClr val="E9881F"/>
                </a:solidFill>
                <a:latin typeface="Arial"/>
                <a:cs typeface="Arial"/>
              </a:rPr>
              <a:t>Tran </a:t>
            </a:r>
            <a:r>
              <a:rPr sz="1800" spc="-50" dirty="0">
                <a:solidFill>
                  <a:srgbClr val="E9881F"/>
                </a:solidFill>
                <a:latin typeface="Arial"/>
                <a:cs typeface="Arial"/>
              </a:rPr>
              <a:t>Van</a:t>
            </a:r>
            <a:r>
              <a:rPr sz="1800" spc="-12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10" dirty="0">
                <a:solidFill>
                  <a:srgbClr val="E9881F"/>
                </a:solidFill>
                <a:latin typeface="Arial"/>
                <a:cs typeface="Arial"/>
              </a:rPr>
              <a:t>Thi</a:t>
            </a:r>
            <a:r>
              <a:rPr sz="1800" spc="-10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581400"/>
            <a:ext cx="5105400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581400"/>
            <a:ext cx="5105400" cy="2971800"/>
          </a:xfrm>
          <a:custGeom>
            <a:avLst/>
            <a:gdLst/>
            <a:ahLst/>
            <a:cxnLst/>
            <a:rect l="l" t="t" r="r" b="b"/>
            <a:pathLst>
              <a:path w="5105400" h="2971800">
                <a:moveTo>
                  <a:pt x="0" y="364236"/>
                </a:moveTo>
                <a:lnTo>
                  <a:pt x="3324" y="314810"/>
                </a:lnTo>
                <a:lnTo>
                  <a:pt x="13009" y="267405"/>
                </a:lnTo>
                <a:lnTo>
                  <a:pt x="28620" y="222456"/>
                </a:lnTo>
                <a:lnTo>
                  <a:pt x="49723" y="180396"/>
                </a:lnTo>
                <a:lnTo>
                  <a:pt x="75884" y="141659"/>
                </a:lnTo>
                <a:lnTo>
                  <a:pt x="106670" y="106680"/>
                </a:lnTo>
                <a:lnTo>
                  <a:pt x="141646" y="75891"/>
                </a:lnTo>
                <a:lnTo>
                  <a:pt x="180379" y="49727"/>
                </a:lnTo>
                <a:lnTo>
                  <a:pt x="222434" y="28622"/>
                </a:lnTo>
                <a:lnTo>
                  <a:pt x="267379" y="13010"/>
                </a:lnTo>
                <a:lnTo>
                  <a:pt x="314778" y="3324"/>
                </a:lnTo>
                <a:lnTo>
                  <a:pt x="364197" y="0"/>
                </a:lnTo>
                <a:lnTo>
                  <a:pt x="4741164" y="0"/>
                </a:lnTo>
                <a:lnTo>
                  <a:pt x="4790589" y="3324"/>
                </a:lnTo>
                <a:lnTo>
                  <a:pt x="4837994" y="13010"/>
                </a:lnTo>
                <a:lnTo>
                  <a:pt x="4882943" y="28622"/>
                </a:lnTo>
                <a:lnTo>
                  <a:pt x="4925003" y="49727"/>
                </a:lnTo>
                <a:lnTo>
                  <a:pt x="4963740" y="75891"/>
                </a:lnTo>
                <a:lnTo>
                  <a:pt x="4998720" y="106680"/>
                </a:lnTo>
                <a:lnTo>
                  <a:pt x="5029508" y="141659"/>
                </a:lnTo>
                <a:lnTo>
                  <a:pt x="5055672" y="180396"/>
                </a:lnTo>
                <a:lnTo>
                  <a:pt x="5076777" y="222456"/>
                </a:lnTo>
                <a:lnTo>
                  <a:pt x="5092389" y="267405"/>
                </a:lnTo>
                <a:lnTo>
                  <a:pt x="5102075" y="314810"/>
                </a:lnTo>
                <a:lnTo>
                  <a:pt x="5105400" y="364236"/>
                </a:lnTo>
                <a:lnTo>
                  <a:pt x="5105400" y="2607602"/>
                </a:lnTo>
                <a:lnTo>
                  <a:pt x="5102075" y="2657021"/>
                </a:lnTo>
                <a:lnTo>
                  <a:pt x="5092389" y="2704420"/>
                </a:lnTo>
                <a:lnTo>
                  <a:pt x="5076777" y="2749365"/>
                </a:lnTo>
                <a:lnTo>
                  <a:pt x="5055672" y="2791420"/>
                </a:lnTo>
                <a:lnTo>
                  <a:pt x="5029508" y="2830153"/>
                </a:lnTo>
                <a:lnTo>
                  <a:pt x="4998720" y="2865129"/>
                </a:lnTo>
                <a:lnTo>
                  <a:pt x="4963740" y="2895915"/>
                </a:lnTo>
                <a:lnTo>
                  <a:pt x="4925003" y="2922076"/>
                </a:lnTo>
                <a:lnTo>
                  <a:pt x="4882943" y="2943179"/>
                </a:lnTo>
                <a:lnTo>
                  <a:pt x="4837994" y="2958790"/>
                </a:lnTo>
                <a:lnTo>
                  <a:pt x="4790589" y="2968475"/>
                </a:lnTo>
                <a:lnTo>
                  <a:pt x="4741164" y="2971800"/>
                </a:lnTo>
                <a:lnTo>
                  <a:pt x="364197" y="2971800"/>
                </a:lnTo>
                <a:lnTo>
                  <a:pt x="314778" y="2968475"/>
                </a:lnTo>
                <a:lnTo>
                  <a:pt x="267379" y="2958790"/>
                </a:lnTo>
                <a:lnTo>
                  <a:pt x="222434" y="2943179"/>
                </a:lnTo>
                <a:lnTo>
                  <a:pt x="180379" y="2922076"/>
                </a:lnTo>
                <a:lnTo>
                  <a:pt x="141646" y="2895915"/>
                </a:lnTo>
                <a:lnTo>
                  <a:pt x="106670" y="2865129"/>
                </a:lnTo>
                <a:lnTo>
                  <a:pt x="75884" y="2830153"/>
                </a:lnTo>
                <a:lnTo>
                  <a:pt x="49723" y="2791420"/>
                </a:lnTo>
                <a:lnTo>
                  <a:pt x="28620" y="2749365"/>
                </a:lnTo>
                <a:lnTo>
                  <a:pt x="13009" y="2704420"/>
                </a:lnTo>
                <a:lnTo>
                  <a:pt x="3324" y="2657021"/>
                </a:lnTo>
                <a:lnTo>
                  <a:pt x="0" y="2607602"/>
                </a:lnTo>
                <a:lnTo>
                  <a:pt x="0" y="36423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44" y="3686302"/>
            <a:ext cx="487553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&lt;xsl:template</a:t>
            </a:r>
            <a:r>
              <a:rPr sz="1800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match=“/”&gt;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 =</a:t>
            </a:r>
            <a:r>
              <a:rPr sz="1800" spc="-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“//hoten”&gt;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sort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order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ascending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”</a:t>
            </a:r>
            <a:r>
              <a:rPr sz="1800" spc="-7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select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=“.”/&gt;</a:t>
            </a:r>
            <a:endParaRPr sz="1800">
              <a:latin typeface="Arial"/>
              <a:cs typeface="Arial"/>
            </a:endParaRPr>
          </a:p>
          <a:p>
            <a:pPr marR="52069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&lt;/xsl:for-each&gt;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&lt;/xsl:template&gt;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2057400"/>
            <a:ext cx="22098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3600" y="2057400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102742"/>
                </a:moveTo>
                <a:lnTo>
                  <a:pt x="8070" y="62739"/>
                </a:lnTo>
                <a:lnTo>
                  <a:pt x="30083" y="30083"/>
                </a:lnTo>
                <a:lnTo>
                  <a:pt x="62739" y="8070"/>
                </a:lnTo>
                <a:lnTo>
                  <a:pt x="102742" y="0"/>
                </a:lnTo>
                <a:lnTo>
                  <a:pt x="2107056" y="0"/>
                </a:lnTo>
                <a:lnTo>
                  <a:pt x="2147060" y="8070"/>
                </a:lnTo>
                <a:lnTo>
                  <a:pt x="2179716" y="30083"/>
                </a:lnTo>
                <a:lnTo>
                  <a:pt x="2201729" y="62739"/>
                </a:lnTo>
                <a:lnTo>
                  <a:pt x="2209800" y="102742"/>
                </a:lnTo>
                <a:lnTo>
                  <a:pt x="2209800" y="735457"/>
                </a:lnTo>
                <a:lnTo>
                  <a:pt x="2201729" y="775460"/>
                </a:lnTo>
                <a:lnTo>
                  <a:pt x="2179716" y="808116"/>
                </a:lnTo>
                <a:lnTo>
                  <a:pt x="2147060" y="830129"/>
                </a:lnTo>
                <a:lnTo>
                  <a:pt x="2107056" y="838200"/>
                </a:lnTo>
                <a:lnTo>
                  <a:pt x="102742" y="838200"/>
                </a:lnTo>
                <a:lnTo>
                  <a:pt x="62739" y="830129"/>
                </a:lnTo>
                <a:lnTo>
                  <a:pt x="30083" y="808116"/>
                </a:lnTo>
                <a:lnTo>
                  <a:pt x="8070" y="775460"/>
                </a:lnTo>
                <a:lnTo>
                  <a:pt x="0" y="735457"/>
                </a:lnTo>
                <a:lnTo>
                  <a:pt x="0" y="102742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54597" y="2214829"/>
            <a:ext cx="125285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Nguyen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Thi</a:t>
            </a:r>
            <a:r>
              <a:rPr sz="1600" spc="-11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66CC"/>
                </a:solidFill>
                <a:latin typeface="Arial"/>
                <a:cs typeface="Arial"/>
              </a:rPr>
              <a:t>Tran </a:t>
            </a:r>
            <a:r>
              <a:rPr sz="1600" spc="-40" dirty="0">
                <a:solidFill>
                  <a:srgbClr val="0066CC"/>
                </a:solidFill>
                <a:latin typeface="Arial"/>
                <a:cs typeface="Arial"/>
              </a:rPr>
              <a:t>Van</a:t>
            </a:r>
            <a:r>
              <a:rPr sz="1600" spc="-1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44958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4495800" cy="1524000"/>
          </a:xfrm>
          <a:custGeom>
            <a:avLst/>
            <a:gdLst/>
            <a:ahLst/>
            <a:cxnLst/>
            <a:rect l="l" t="t" r="r" b="b"/>
            <a:pathLst>
              <a:path w="4495800" h="1524000">
                <a:moveTo>
                  <a:pt x="0" y="186816"/>
                </a:moveTo>
                <a:lnTo>
                  <a:pt x="6671" y="137127"/>
                </a:lnTo>
                <a:lnTo>
                  <a:pt x="25498" y="92493"/>
                </a:lnTo>
                <a:lnTo>
                  <a:pt x="54702" y="54689"/>
                </a:lnTo>
                <a:lnTo>
                  <a:pt x="92501" y="25489"/>
                </a:lnTo>
                <a:lnTo>
                  <a:pt x="137115" y="6668"/>
                </a:lnTo>
                <a:lnTo>
                  <a:pt x="186766" y="0"/>
                </a:lnTo>
                <a:lnTo>
                  <a:pt x="4308983" y="0"/>
                </a:lnTo>
                <a:lnTo>
                  <a:pt x="4358672" y="6668"/>
                </a:lnTo>
                <a:lnTo>
                  <a:pt x="4403306" y="25489"/>
                </a:lnTo>
                <a:lnTo>
                  <a:pt x="4441110" y="54689"/>
                </a:lnTo>
                <a:lnTo>
                  <a:pt x="4470310" y="92493"/>
                </a:lnTo>
                <a:lnTo>
                  <a:pt x="4489131" y="137127"/>
                </a:lnTo>
                <a:lnTo>
                  <a:pt x="4495800" y="186816"/>
                </a:lnTo>
                <a:lnTo>
                  <a:pt x="4495800" y="1337183"/>
                </a:lnTo>
                <a:lnTo>
                  <a:pt x="4489131" y="1386872"/>
                </a:lnTo>
                <a:lnTo>
                  <a:pt x="4470310" y="1431506"/>
                </a:lnTo>
                <a:lnTo>
                  <a:pt x="4441110" y="1469310"/>
                </a:lnTo>
                <a:lnTo>
                  <a:pt x="4403306" y="1498510"/>
                </a:lnTo>
                <a:lnTo>
                  <a:pt x="4358672" y="1517331"/>
                </a:lnTo>
                <a:lnTo>
                  <a:pt x="4308983" y="1524000"/>
                </a:lnTo>
                <a:lnTo>
                  <a:pt x="186766" y="1524000"/>
                </a:lnTo>
                <a:lnTo>
                  <a:pt x="137115" y="1517331"/>
                </a:lnTo>
                <a:lnTo>
                  <a:pt x="92501" y="1498510"/>
                </a:lnTo>
                <a:lnTo>
                  <a:pt x="54702" y="1469310"/>
                </a:lnTo>
                <a:lnTo>
                  <a:pt x="25498" y="1431506"/>
                </a:lnTo>
                <a:lnTo>
                  <a:pt x="6671" y="1386872"/>
                </a:lnTo>
                <a:lnTo>
                  <a:pt x="0" y="1337183"/>
                </a:lnTo>
                <a:lnTo>
                  <a:pt x="0" y="18681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319911"/>
            <a:ext cx="25584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E9881F"/>
                </a:solidFill>
                <a:latin typeface="Arial"/>
                <a:cs typeface="Arial"/>
              </a:rPr>
              <a:t>xsl:sort</a:t>
            </a:r>
            <a:r>
              <a:rPr sz="2200" spc="-5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E9881F"/>
                </a:solidFill>
                <a:latin typeface="Arial"/>
                <a:cs typeface="Arial"/>
              </a:rPr>
              <a:t>data-type&gt;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2085289"/>
            <a:ext cx="2293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&lt;value&gt;1&lt;/value&gt;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&lt;value&gt;20&lt;/value&gt;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&lt;value&gt;9&lt;/value&gt;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733800"/>
            <a:ext cx="5410200" cy="251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733800"/>
            <a:ext cx="5410200" cy="2514600"/>
          </a:xfrm>
          <a:custGeom>
            <a:avLst/>
            <a:gdLst/>
            <a:ahLst/>
            <a:cxnLst/>
            <a:rect l="l" t="t" r="r" b="b"/>
            <a:pathLst>
              <a:path w="5410200" h="2514600">
                <a:moveTo>
                  <a:pt x="0" y="308101"/>
                </a:moveTo>
                <a:lnTo>
                  <a:pt x="3341" y="262568"/>
                </a:lnTo>
                <a:lnTo>
                  <a:pt x="13047" y="219110"/>
                </a:lnTo>
                <a:lnTo>
                  <a:pt x="28642" y="178205"/>
                </a:lnTo>
                <a:lnTo>
                  <a:pt x="49647" y="140328"/>
                </a:lnTo>
                <a:lnTo>
                  <a:pt x="75588" y="105956"/>
                </a:lnTo>
                <a:lnTo>
                  <a:pt x="105987" y="75565"/>
                </a:lnTo>
                <a:lnTo>
                  <a:pt x="140367" y="49632"/>
                </a:lnTo>
                <a:lnTo>
                  <a:pt x="178251" y="28632"/>
                </a:lnTo>
                <a:lnTo>
                  <a:pt x="219164" y="13043"/>
                </a:lnTo>
                <a:lnTo>
                  <a:pt x="262627" y="3340"/>
                </a:lnTo>
                <a:lnTo>
                  <a:pt x="308165" y="0"/>
                </a:lnTo>
                <a:lnTo>
                  <a:pt x="5102098" y="0"/>
                </a:lnTo>
                <a:lnTo>
                  <a:pt x="5147631" y="3340"/>
                </a:lnTo>
                <a:lnTo>
                  <a:pt x="5191089" y="13043"/>
                </a:lnTo>
                <a:lnTo>
                  <a:pt x="5231994" y="28632"/>
                </a:lnTo>
                <a:lnTo>
                  <a:pt x="5269871" y="49632"/>
                </a:lnTo>
                <a:lnTo>
                  <a:pt x="5304243" y="75565"/>
                </a:lnTo>
                <a:lnTo>
                  <a:pt x="5334634" y="105956"/>
                </a:lnTo>
                <a:lnTo>
                  <a:pt x="5360567" y="140328"/>
                </a:lnTo>
                <a:lnTo>
                  <a:pt x="5381567" y="178205"/>
                </a:lnTo>
                <a:lnTo>
                  <a:pt x="5397156" y="219110"/>
                </a:lnTo>
                <a:lnTo>
                  <a:pt x="5406859" y="262568"/>
                </a:lnTo>
                <a:lnTo>
                  <a:pt x="5410200" y="308101"/>
                </a:lnTo>
                <a:lnTo>
                  <a:pt x="5410200" y="2206434"/>
                </a:lnTo>
                <a:lnTo>
                  <a:pt x="5406859" y="2251972"/>
                </a:lnTo>
                <a:lnTo>
                  <a:pt x="5397156" y="2295435"/>
                </a:lnTo>
                <a:lnTo>
                  <a:pt x="5381567" y="2336348"/>
                </a:lnTo>
                <a:lnTo>
                  <a:pt x="5360567" y="2374232"/>
                </a:lnTo>
                <a:lnTo>
                  <a:pt x="5334634" y="2408612"/>
                </a:lnTo>
                <a:lnTo>
                  <a:pt x="5304243" y="2439011"/>
                </a:lnTo>
                <a:lnTo>
                  <a:pt x="5269871" y="2464952"/>
                </a:lnTo>
                <a:lnTo>
                  <a:pt x="5231994" y="2485957"/>
                </a:lnTo>
                <a:lnTo>
                  <a:pt x="5191089" y="2501552"/>
                </a:lnTo>
                <a:lnTo>
                  <a:pt x="5147631" y="2511258"/>
                </a:lnTo>
                <a:lnTo>
                  <a:pt x="5102098" y="2514600"/>
                </a:lnTo>
                <a:lnTo>
                  <a:pt x="308165" y="2514600"/>
                </a:lnTo>
                <a:lnTo>
                  <a:pt x="262627" y="2511258"/>
                </a:lnTo>
                <a:lnTo>
                  <a:pt x="219164" y="2501552"/>
                </a:lnTo>
                <a:lnTo>
                  <a:pt x="178251" y="2485957"/>
                </a:lnTo>
                <a:lnTo>
                  <a:pt x="140367" y="2464952"/>
                </a:lnTo>
                <a:lnTo>
                  <a:pt x="105987" y="2439011"/>
                </a:lnTo>
                <a:lnTo>
                  <a:pt x="75588" y="2408612"/>
                </a:lnTo>
                <a:lnTo>
                  <a:pt x="49647" y="2374232"/>
                </a:lnTo>
                <a:lnTo>
                  <a:pt x="28642" y="2336348"/>
                </a:lnTo>
                <a:lnTo>
                  <a:pt x="13047" y="2295435"/>
                </a:lnTo>
                <a:lnTo>
                  <a:pt x="3341" y="2251972"/>
                </a:lnTo>
                <a:lnTo>
                  <a:pt x="0" y="2206434"/>
                </a:lnTo>
                <a:lnTo>
                  <a:pt x="0" y="30810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44" y="3686302"/>
            <a:ext cx="50006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&lt;xsl:template</a:t>
            </a:r>
            <a:r>
              <a:rPr sz="1800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match=“/”&gt;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 =</a:t>
            </a:r>
            <a:r>
              <a:rPr sz="1800" spc="-10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“//value”&gt;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sort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data-type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number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”</a:t>
            </a:r>
            <a:r>
              <a:rPr sz="1800" spc="-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select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=“.”/&gt;</a:t>
            </a:r>
            <a:endParaRPr sz="1800">
              <a:latin typeface="Arial"/>
              <a:cs typeface="Arial"/>
            </a:endParaRPr>
          </a:p>
          <a:p>
            <a:pPr marR="17653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&lt;/xsl:for-each&gt;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&lt;/xsl:template&gt;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800" y="2057400"/>
            <a:ext cx="30480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2057400"/>
            <a:ext cx="3048000" cy="1524000"/>
          </a:xfrm>
          <a:custGeom>
            <a:avLst/>
            <a:gdLst/>
            <a:ahLst/>
            <a:cxnLst/>
            <a:rect l="l" t="t" r="r" b="b"/>
            <a:pathLst>
              <a:path w="3048000" h="1524000">
                <a:moveTo>
                  <a:pt x="0" y="186816"/>
                </a:moveTo>
                <a:lnTo>
                  <a:pt x="6668" y="137127"/>
                </a:lnTo>
                <a:lnTo>
                  <a:pt x="25489" y="92493"/>
                </a:lnTo>
                <a:lnTo>
                  <a:pt x="54689" y="54689"/>
                </a:lnTo>
                <a:lnTo>
                  <a:pt x="92493" y="25489"/>
                </a:lnTo>
                <a:lnTo>
                  <a:pt x="137127" y="6668"/>
                </a:lnTo>
                <a:lnTo>
                  <a:pt x="186816" y="0"/>
                </a:lnTo>
                <a:lnTo>
                  <a:pt x="2861182" y="0"/>
                </a:lnTo>
                <a:lnTo>
                  <a:pt x="2910872" y="6668"/>
                </a:lnTo>
                <a:lnTo>
                  <a:pt x="2955506" y="25489"/>
                </a:lnTo>
                <a:lnTo>
                  <a:pt x="2993310" y="54689"/>
                </a:lnTo>
                <a:lnTo>
                  <a:pt x="3022510" y="92493"/>
                </a:lnTo>
                <a:lnTo>
                  <a:pt x="3041331" y="137127"/>
                </a:lnTo>
                <a:lnTo>
                  <a:pt x="3048000" y="186816"/>
                </a:lnTo>
                <a:lnTo>
                  <a:pt x="3048000" y="1337183"/>
                </a:lnTo>
                <a:lnTo>
                  <a:pt x="3041331" y="1386872"/>
                </a:lnTo>
                <a:lnTo>
                  <a:pt x="3022510" y="1431506"/>
                </a:lnTo>
                <a:lnTo>
                  <a:pt x="2993310" y="1469310"/>
                </a:lnTo>
                <a:lnTo>
                  <a:pt x="2955506" y="1498510"/>
                </a:lnTo>
                <a:lnTo>
                  <a:pt x="2910872" y="1517331"/>
                </a:lnTo>
                <a:lnTo>
                  <a:pt x="2861182" y="1524000"/>
                </a:lnTo>
                <a:lnTo>
                  <a:pt x="186816" y="1524000"/>
                </a:lnTo>
                <a:lnTo>
                  <a:pt x="137127" y="1517331"/>
                </a:lnTo>
                <a:lnTo>
                  <a:pt x="92493" y="1498510"/>
                </a:lnTo>
                <a:lnTo>
                  <a:pt x="54689" y="1469310"/>
                </a:lnTo>
                <a:lnTo>
                  <a:pt x="25489" y="1431506"/>
                </a:lnTo>
                <a:lnTo>
                  <a:pt x="6668" y="1386872"/>
                </a:lnTo>
                <a:lnTo>
                  <a:pt x="0" y="1337183"/>
                </a:lnTo>
                <a:lnTo>
                  <a:pt x="0" y="18681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93182" y="2314193"/>
            <a:ext cx="7829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Kết</a:t>
            </a:r>
            <a:r>
              <a:rPr sz="16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quả: 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6CC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9298" y="4042536"/>
            <a:ext cx="2281555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Nếu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không xác lập  thì </a:t>
            </a:r>
            <a:r>
              <a:rPr sz="1800" b="1" spc="-10" dirty="0">
                <a:solidFill>
                  <a:srgbClr val="0066CC"/>
                </a:solidFill>
                <a:latin typeface="Arial"/>
                <a:cs typeface="Arial"/>
              </a:rPr>
              <a:t>data-type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“text”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Nội</a:t>
            </a:r>
            <a:r>
              <a:rPr spc="-60" dirty="0"/>
              <a:t> </a:t>
            </a:r>
            <a:r>
              <a:rPr spc="-1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637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12" y="3263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847" y="1429214"/>
            <a:ext cx="4787265" cy="2843086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0"/>
              </a:spcBef>
            </a:pPr>
            <a:r>
              <a:rPr sz="2200" b="1" spc="-95" dirty="0">
                <a:solidFill>
                  <a:srgbClr val="E9881F"/>
                </a:solidFill>
                <a:latin typeface="Arial"/>
                <a:cs typeface="Arial"/>
              </a:rPr>
              <a:t>XPATH</a:t>
            </a:r>
            <a:endParaRPr sz="2200">
              <a:latin typeface="Arial"/>
              <a:cs typeface="Arial"/>
            </a:endParaRPr>
          </a:p>
          <a:p>
            <a:pPr marL="305435" indent="-170815">
              <a:lnSpc>
                <a:spcPct val="100000"/>
              </a:lnSpc>
              <a:spcBef>
                <a:spcPts val="944"/>
              </a:spcBef>
              <a:buChar char="-"/>
              <a:tabLst>
                <a:tab pos="306070" algn="l"/>
              </a:tabLst>
            </a:pP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biểu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thức </a:t>
            </a:r>
            <a:r>
              <a:rPr sz="2200" b="1" spc="-90" dirty="0">
                <a:solidFill>
                  <a:srgbClr val="0066CC"/>
                </a:solidFill>
                <a:latin typeface="Arial"/>
                <a:cs typeface="Arial"/>
              </a:rPr>
              <a:t>XPATH </a:t>
            </a:r>
            <a:r>
              <a:rPr sz="2200" b="1">
                <a:solidFill>
                  <a:srgbClr val="0066CC"/>
                </a:solidFill>
                <a:latin typeface="Arial"/>
                <a:cs typeface="Arial"/>
              </a:rPr>
              <a:t>thông</a:t>
            </a:r>
            <a:r>
              <a:rPr sz="2200" b="1" spc="-39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smtClean="0">
                <a:solidFill>
                  <a:srgbClr val="0066CC"/>
                </a:solidFill>
                <a:latin typeface="Arial"/>
                <a:cs typeface="Arial"/>
              </a:rPr>
              <a:t>dụng</a:t>
            </a:r>
            <a:endParaRPr lang="en-US" sz="2200" b="1" smtClean="0">
              <a:solidFill>
                <a:srgbClr val="0066CC"/>
              </a:solidFill>
              <a:latin typeface="Arial"/>
              <a:cs typeface="Arial"/>
            </a:endParaRPr>
          </a:p>
          <a:p>
            <a:pPr marL="305435" indent="-170815">
              <a:lnSpc>
                <a:spcPct val="100000"/>
              </a:lnSpc>
              <a:spcBef>
                <a:spcPts val="944"/>
              </a:spcBef>
              <a:buChar char="-"/>
              <a:tabLst>
                <a:tab pos="306070" algn="l"/>
              </a:tabLst>
            </a:pPr>
            <a:endParaRPr sz="220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45" dirty="0">
                <a:solidFill>
                  <a:srgbClr val="0066CC"/>
                </a:solidFill>
                <a:latin typeface="Arial"/>
                <a:cs typeface="Arial"/>
              </a:rPr>
              <a:t>XSLT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Lập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trình</a:t>
            </a:r>
            <a:r>
              <a:rPr sz="2200" b="1" spc="-1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(C#)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12" y="4025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44958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4495800" cy="1524000"/>
          </a:xfrm>
          <a:custGeom>
            <a:avLst/>
            <a:gdLst/>
            <a:ahLst/>
            <a:cxnLst/>
            <a:rect l="l" t="t" r="r" b="b"/>
            <a:pathLst>
              <a:path w="4495800" h="1524000">
                <a:moveTo>
                  <a:pt x="0" y="186816"/>
                </a:moveTo>
                <a:lnTo>
                  <a:pt x="6671" y="137127"/>
                </a:lnTo>
                <a:lnTo>
                  <a:pt x="25498" y="92493"/>
                </a:lnTo>
                <a:lnTo>
                  <a:pt x="54702" y="54689"/>
                </a:lnTo>
                <a:lnTo>
                  <a:pt x="92501" y="25489"/>
                </a:lnTo>
                <a:lnTo>
                  <a:pt x="137115" y="6668"/>
                </a:lnTo>
                <a:lnTo>
                  <a:pt x="186766" y="0"/>
                </a:lnTo>
                <a:lnTo>
                  <a:pt x="4308983" y="0"/>
                </a:lnTo>
                <a:lnTo>
                  <a:pt x="4358672" y="6668"/>
                </a:lnTo>
                <a:lnTo>
                  <a:pt x="4403306" y="25489"/>
                </a:lnTo>
                <a:lnTo>
                  <a:pt x="4441110" y="54689"/>
                </a:lnTo>
                <a:lnTo>
                  <a:pt x="4470310" y="92493"/>
                </a:lnTo>
                <a:lnTo>
                  <a:pt x="4489131" y="137127"/>
                </a:lnTo>
                <a:lnTo>
                  <a:pt x="4495800" y="186816"/>
                </a:lnTo>
                <a:lnTo>
                  <a:pt x="4495800" y="1337183"/>
                </a:lnTo>
                <a:lnTo>
                  <a:pt x="4489131" y="1386872"/>
                </a:lnTo>
                <a:lnTo>
                  <a:pt x="4470310" y="1431506"/>
                </a:lnTo>
                <a:lnTo>
                  <a:pt x="4441110" y="1469310"/>
                </a:lnTo>
                <a:lnTo>
                  <a:pt x="4403306" y="1498510"/>
                </a:lnTo>
                <a:lnTo>
                  <a:pt x="4358672" y="1517331"/>
                </a:lnTo>
                <a:lnTo>
                  <a:pt x="4308983" y="1524000"/>
                </a:lnTo>
                <a:lnTo>
                  <a:pt x="186766" y="1524000"/>
                </a:lnTo>
                <a:lnTo>
                  <a:pt x="137115" y="1517331"/>
                </a:lnTo>
                <a:lnTo>
                  <a:pt x="92501" y="1498510"/>
                </a:lnTo>
                <a:lnTo>
                  <a:pt x="54702" y="1469310"/>
                </a:lnTo>
                <a:lnTo>
                  <a:pt x="25498" y="1431506"/>
                </a:lnTo>
                <a:lnTo>
                  <a:pt x="6671" y="1386872"/>
                </a:lnTo>
                <a:lnTo>
                  <a:pt x="0" y="1337183"/>
                </a:lnTo>
                <a:lnTo>
                  <a:pt x="0" y="18681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319911"/>
            <a:ext cx="15836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5" dirty="0">
                <a:solidFill>
                  <a:srgbClr val="E9881F"/>
                </a:solidFill>
                <a:latin typeface="Arial"/>
                <a:cs typeface="Arial"/>
              </a:rPr>
              <a:t>&lt;xsl:if</a:t>
            </a:r>
            <a:r>
              <a:rPr sz="2200" b="1" spc="-100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test&gt;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2085289"/>
            <a:ext cx="2293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&lt;value&gt;1&lt;/value&gt;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&lt;value&gt;20&lt;/value&gt;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&lt;value&gt;9&lt;/value&gt;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657600"/>
            <a:ext cx="5410200" cy="3124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657600"/>
            <a:ext cx="5410200" cy="3124200"/>
          </a:xfrm>
          <a:custGeom>
            <a:avLst/>
            <a:gdLst/>
            <a:ahLst/>
            <a:cxnLst/>
            <a:rect l="l" t="t" r="r" b="b"/>
            <a:pathLst>
              <a:path w="5410200" h="3124200">
                <a:moveTo>
                  <a:pt x="0" y="382905"/>
                </a:moveTo>
                <a:lnTo>
                  <a:pt x="2983" y="334877"/>
                </a:lnTo>
                <a:lnTo>
                  <a:pt x="11692" y="288629"/>
                </a:lnTo>
                <a:lnTo>
                  <a:pt x="25770" y="244519"/>
                </a:lnTo>
                <a:lnTo>
                  <a:pt x="44858" y="202907"/>
                </a:lnTo>
                <a:lnTo>
                  <a:pt x="68596" y="164150"/>
                </a:lnTo>
                <a:lnTo>
                  <a:pt x="96625" y="128609"/>
                </a:lnTo>
                <a:lnTo>
                  <a:pt x="128588" y="96642"/>
                </a:lnTo>
                <a:lnTo>
                  <a:pt x="164125" y="68608"/>
                </a:lnTo>
                <a:lnTo>
                  <a:pt x="202877" y="44866"/>
                </a:lnTo>
                <a:lnTo>
                  <a:pt x="244486" y="25776"/>
                </a:lnTo>
                <a:lnTo>
                  <a:pt x="288593" y="11695"/>
                </a:lnTo>
                <a:lnTo>
                  <a:pt x="334840" y="2983"/>
                </a:lnTo>
                <a:lnTo>
                  <a:pt x="382866" y="0"/>
                </a:lnTo>
                <a:lnTo>
                  <a:pt x="5027295" y="0"/>
                </a:lnTo>
                <a:lnTo>
                  <a:pt x="5075322" y="2983"/>
                </a:lnTo>
                <a:lnTo>
                  <a:pt x="5121570" y="11695"/>
                </a:lnTo>
                <a:lnTo>
                  <a:pt x="5165680" y="25776"/>
                </a:lnTo>
                <a:lnTo>
                  <a:pt x="5207292" y="44866"/>
                </a:lnTo>
                <a:lnTo>
                  <a:pt x="5246049" y="68608"/>
                </a:lnTo>
                <a:lnTo>
                  <a:pt x="5281590" y="96642"/>
                </a:lnTo>
                <a:lnTo>
                  <a:pt x="5313557" y="128609"/>
                </a:lnTo>
                <a:lnTo>
                  <a:pt x="5341591" y="164150"/>
                </a:lnTo>
                <a:lnTo>
                  <a:pt x="5365333" y="202907"/>
                </a:lnTo>
                <a:lnTo>
                  <a:pt x="5384423" y="244519"/>
                </a:lnTo>
                <a:lnTo>
                  <a:pt x="5398504" y="288629"/>
                </a:lnTo>
                <a:lnTo>
                  <a:pt x="5407216" y="334877"/>
                </a:lnTo>
                <a:lnTo>
                  <a:pt x="5410200" y="382905"/>
                </a:lnTo>
                <a:lnTo>
                  <a:pt x="5410200" y="2741333"/>
                </a:lnTo>
                <a:lnTo>
                  <a:pt x="5407216" y="2789359"/>
                </a:lnTo>
                <a:lnTo>
                  <a:pt x="5398504" y="2835605"/>
                </a:lnTo>
                <a:lnTo>
                  <a:pt x="5384423" y="2879712"/>
                </a:lnTo>
                <a:lnTo>
                  <a:pt x="5365333" y="2921321"/>
                </a:lnTo>
                <a:lnTo>
                  <a:pt x="5341591" y="2960074"/>
                </a:lnTo>
                <a:lnTo>
                  <a:pt x="5313557" y="2995611"/>
                </a:lnTo>
                <a:lnTo>
                  <a:pt x="5281590" y="3027573"/>
                </a:lnTo>
                <a:lnTo>
                  <a:pt x="5246049" y="3055603"/>
                </a:lnTo>
                <a:lnTo>
                  <a:pt x="5207292" y="3079340"/>
                </a:lnTo>
                <a:lnTo>
                  <a:pt x="5165680" y="3098428"/>
                </a:lnTo>
                <a:lnTo>
                  <a:pt x="5121570" y="3112505"/>
                </a:lnTo>
                <a:lnTo>
                  <a:pt x="5075322" y="3121215"/>
                </a:lnTo>
                <a:lnTo>
                  <a:pt x="5027295" y="3124198"/>
                </a:lnTo>
                <a:lnTo>
                  <a:pt x="382866" y="3124198"/>
                </a:lnTo>
                <a:lnTo>
                  <a:pt x="334840" y="3121215"/>
                </a:lnTo>
                <a:lnTo>
                  <a:pt x="288593" y="3112505"/>
                </a:lnTo>
                <a:lnTo>
                  <a:pt x="244486" y="3098428"/>
                </a:lnTo>
                <a:lnTo>
                  <a:pt x="202877" y="3079340"/>
                </a:lnTo>
                <a:lnTo>
                  <a:pt x="164125" y="3055603"/>
                </a:lnTo>
                <a:lnTo>
                  <a:pt x="128588" y="3027573"/>
                </a:lnTo>
                <a:lnTo>
                  <a:pt x="96625" y="2995611"/>
                </a:lnTo>
                <a:lnTo>
                  <a:pt x="68596" y="2960074"/>
                </a:lnTo>
                <a:lnTo>
                  <a:pt x="44858" y="2921321"/>
                </a:lnTo>
                <a:lnTo>
                  <a:pt x="25770" y="2879712"/>
                </a:lnTo>
                <a:lnTo>
                  <a:pt x="11692" y="2835605"/>
                </a:lnTo>
                <a:lnTo>
                  <a:pt x="2983" y="2789359"/>
                </a:lnTo>
                <a:lnTo>
                  <a:pt x="0" y="2741333"/>
                </a:lnTo>
                <a:lnTo>
                  <a:pt x="0" y="382905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44" y="3686302"/>
            <a:ext cx="493268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&lt;xsl:template</a:t>
            </a:r>
            <a:r>
              <a:rPr sz="1800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match=“/”&gt;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 =</a:t>
            </a:r>
            <a:r>
              <a:rPr sz="1800" spc="-10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“//value”&gt;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&lt;xsl:sort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data-type=“number”</a:t>
            </a:r>
            <a:r>
              <a:rPr sz="1800" spc="-7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test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not</a:t>
            </a:r>
            <a:r>
              <a:rPr sz="1800" b="1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position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()=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last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())”&gt;</a:t>
            </a:r>
            <a:endParaRPr sz="1800">
              <a:latin typeface="Arial"/>
              <a:cs typeface="Arial"/>
            </a:endParaRPr>
          </a:p>
          <a:p>
            <a:pPr marL="1536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&lt;xsl:text&gt;,&lt;/xsl:text&gt;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&lt;/xsl:</a:t>
            </a:r>
            <a:r>
              <a:rPr sz="1800" spc="-5" dirty="0">
                <a:solidFill>
                  <a:srgbClr val="FF9900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&lt;/xsl:for-each&gt;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&lt;/xsl:template&gt;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800" y="2057400"/>
            <a:ext cx="30480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2057400"/>
            <a:ext cx="3048000" cy="1524000"/>
          </a:xfrm>
          <a:custGeom>
            <a:avLst/>
            <a:gdLst/>
            <a:ahLst/>
            <a:cxnLst/>
            <a:rect l="l" t="t" r="r" b="b"/>
            <a:pathLst>
              <a:path w="3048000" h="1524000">
                <a:moveTo>
                  <a:pt x="0" y="186816"/>
                </a:moveTo>
                <a:lnTo>
                  <a:pt x="6668" y="137127"/>
                </a:lnTo>
                <a:lnTo>
                  <a:pt x="25489" y="92493"/>
                </a:lnTo>
                <a:lnTo>
                  <a:pt x="54689" y="54689"/>
                </a:lnTo>
                <a:lnTo>
                  <a:pt x="92493" y="25489"/>
                </a:lnTo>
                <a:lnTo>
                  <a:pt x="137127" y="6668"/>
                </a:lnTo>
                <a:lnTo>
                  <a:pt x="186816" y="0"/>
                </a:lnTo>
                <a:lnTo>
                  <a:pt x="2861182" y="0"/>
                </a:lnTo>
                <a:lnTo>
                  <a:pt x="2910872" y="6668"/>
                </a:lnTo>
                <a:lnTo>
                  <a:pt x="2955506" y="25489"/>
                </a:lnTo>
                <a:lnTo>
                  <a:pt x="2993310" y="54689"/>
                </a:lnTo>
                <a:lnTo>
                  <a:pt x="3022510" y="92493"/>
                </a:lnTo>
                <a:lnTo>
                  <a:pt x="3041331" y="137127"/>
                </a:lnTo>
                <a:lnTo>
                  <a:pt x="3048000" y="186816"/>
                </a:lnTo>
                <a:lnTo>
                  <a:pt x="3048000" y="1337183"/>
                </a:lnTo>
                <a:lnTo>
                  <a:pt x="3041331" y="1386872"/>
                </a:lnTo>
                <a:lnTo>
                  <a:pt x="3022510" y="1431506"/>
                </a:lnTo>
                <a:lnTo>
                  <a:pt x="2993310" y="1469310"/>
                </a:lnTo>
                <a:lnTo>
                  <a:pt x="2955506" y="1498510"/>
                </a:lnTo>
                <a:lnTo>
                  <a:pt x="2910872" y="1517331"/>
                </a:lnTo>
                <a:lnTo>
                  <a:pt x="2861182" y="1524000"/>
                </a:lnTo>
                <a:lnTo>
                  <a:pt x="186816" y="1524000"/>
                </a:lnTo>
                <a:lnTo>
                  <a:pt x="137127" y="1517331"/>
                </a:lnTo>
                <a:lnTo>
                  <a:pt x="92493" y="1498510"/>
                </a:lnTo>
                <a:lnTo>
                  <a:pt x="54689" y="1469310"/>
                </a:lnTo>
                <a:lnTo>
                  <a:pt x="25489" y="1431506"/>
                </a:lnTo>
                <a:lnTo>
                  <a:pt x="6668" y="1386872"/>
                </a:lnTo>
                <a:lnTo>
                  <a:pt x="0" y="1337183"/>
                </a:lnTo>
                <a:lnTo>
                  <a:pt x="0" y="18681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93182" y="2558033"/>
            <a:ext cx="78295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Kết</a:t>
            </a:r>
            <a:r>
              <a:rPr sz="1600" spc="-7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quả: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1,9,20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2600" y="503428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762000">
                <a:moveTo>
                  <a:pt x="0" y="127000"/>
                </a:moveTo>
                <a:lnTo>
                  <a:pt x="9985" y="77581"/>
                </a:lnTo>
                <a:lnTo>
                  <a:pt x="37211" y="37210"/>
                </a:lnTo>
                <a:lnTo>
                  <a:pt x="77581" y="9985"/>
                </a:lnTo>
                <a:lnTo>
                  <a:pt x="127000" y="0"/>
                </a:lnTo>
                <a:lnTo>
                  <a:pt x="3835400" y="0"/>
                </a:lnTo>
                <a:lnTo>
                  <a:pt x="3884818" y="9985"/>
                </a:lnTo>
                <a:lnTo>
                  <a:pt x="3925189" y="37211"/>
                </a:lnTo>
                <a:lnTo>
                  <a:pt x="3952414" y="77581"/>
                </a:lnTo>
                <a:lnTo>
                  <a:pt x="3962400" y="127000"/>
                </a:lnTo>
                <a:lnTo>
                  <a:pt x="3962400" y="635000"/>
                </a:lnTo>
                <a:lnTo>
                  <a:pt x="3952414" y="684434"/>
                </a:lnTo>
                <a:lnTo>
                  <a:pt x="3925189" y="724803"/>
                </a:lnTo>
                <a:lnTo>
                  <a:pt x="3884818" y="752019"/>
                </a:lnTo>
                <a:lnTo>
                  <a:pt x="3835400" y="762000"/>
                </a:lnTo>
                <a:lnTo>
                  <a:pt x="127000" y="762000"/>
                </a:lnTo>
                <a:lnTo>
                  <a:pt x="77581" y="752019"/>
                </a:lnTo>
                <a:lnTo>
                  <a:pt x="37210" y="724803"/>
                </a:lnTo>
                <a:lnTo>
                  <a:pt x="9985" y="684434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76400"/>
            <a:ext cx="54102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676400"/>
            <a:ext cx="5410200" cy="1295400"/>
          </a:xfrm>
          <a:custGeom>
            <a:avLst/>
            <a:gdLst/>
            <a:ahLst/>
            <a:cxnLst/>
            <a:rect l="l" t="t" r="r" b="b"/>
            <a:pathLst>
              <a:path w="54102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5251450" y="0"/>
                </a:lnTo>
                <a:lnTo>
                  <a:pt x="5301609" y="8097"/>
                </a:lnTo>
                <a:lnTo>
                  <a:pt x="5345186" y="30642"/>
                </a:lnTo>
                <a:lnTo>
                  <a:pt x="5379557" y="65013"/>
                </a:lnTo>
                <a:lnTo>
                  <a:pt x="5402102" y="108590"/>
                </a:lnTo>
                <a:lnTo>
                  <a:pt x="5410200" y="158750"/>
                </a:lnTo>
                <a:lnTo>
                  <a:pt x="5410200" y="1136650"/>
                </a:lnTo>
                <a:lnTo>
                  <a:pt x="5402102" y="1186809"/>
                </a:lnTo>
                <a:lnTo>
                  <a:pt x="5379557" y="1230386"/>
                </a:lnTo>
                <a:lnTo>
                  <a:pt x="5345186" y="1264757"/>
                </a:lnTo>
                <a:lnTo>
                  <a:pt x="5301609" y="1287302"/>
                </a:lnTo>
                <a:lnTo>
                  <a:pt x="52514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644" y="1261273"/>
            <a:ext cx="2190115" cy="15665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570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&lt;xsl:choose&gt;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alue&gt;A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alue&gt;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ue&gt;B&lt;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ue&gt;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3014726"/>
            <a:ext cx="5410200" cy="3843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014726"/>
            <a:ext cx="5410200" cy="3843654"/>
          </a:xfrm>
          <a:custGeom>
            <a:avLst/>
            <a:gdLst/>
            <a:ahLst/>
            <a:cxnLst/>
            <a:rect l="l" t="t" r="r" b="b"/>
            <a:pathLst>
              <a:path w="5410200" h="3843654">
                <a:moveTo>
                  <a:pt x="0" y="26670"/>
                </a:moveTo>
                <a:lnTo>
                  <a:pt x="2095" y="16287"/>
                </a:lnTo>
                <a:lnTo>
                  <a:pt x="7810" y="7810"/>
                </a:lnTo>
                <a:lnTo>
                  <a:pt x="16287" y="2095"/>
                </a:lnTo>
                <a:lnTo>
                  <a:pt x="26670" y="0"/>
                </a:lnTo>
                <a:lnTo>
                  <a:pt x="5383530" y="0"/>
                </a:lnTo>
                <a:lnTo>
                  <a:pt x="5393912" y="2095"/>
                </a:lnTo>
                <a:lnTo>
                  <a:pt x="5402389" y="7810"/>
                </a:lnTo>
                <a:lnTo>
                  <a:pt x="5408104" y="16287"/>
                </a:lnTo>
                <a:lnTo>
                  <a:pt x="5410200" y="26670"/>
                </a:lnTo>
                <a:lnTo>
                  <a:pt x="5410200" y="3816600"/>
                </a:lnTo>
                <a:lnTo>
                  <a:pt x="5408104" y="3826982"/>
                </a:lnTo>
                <a:lnTo>
                  <a:pt x="5402389" y="3835461"/>
                </a:lnTo>
                <a:lnTo>
                  <a:pt x="5393912" y="3841177"/>
                </a:lnTo>
                <a:lnTo>
                  <a:pt x="5383530" y="3843273"/>
                </a:lnTo>
                <a:lnTo>
                  <a:pt x="26670" y="3843273"/>
                </a:lnTo>
                <a:lnTo>
                  <a:pt x="16287" y="3841177"/>
                </a:lnTo>
                <a:lnTo>
                  <a:pt x="7810" y="3835461"/>
                </a:lnTo>
                <a:lnTo>
                  <a:pt x="2095" y="3826982"/>
                </a:lnTo>
                <a:lnTo>
                  <a:pt x="0" y="3816600"/>
                </a:lnTo>
                <a:lnTo>
                  <a:pt x="0" y="2667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444" y="3071621"/>
            <a:ext cx="426275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&lt;xsl:template</a:t>
            </a:r>
            <a:r>
              <a:rPr sz="1800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match=“/”&gt;</a:t>
            </a:r>
            <a:endParaRPr sz="1800">
              <a:latin typeface="Arial"/>
              <a:cs typeface="Arial"/>
            </a:endParaRPr>
          </a:p>
          <a:p>
            <a:pPr marL="480695" algn="ctr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select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spc="-1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“//value”&gt;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xsl:choose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536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xsl:when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test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“A”/&gt;</a:t>
            </a:r>
            <a:endParaRPr sz="180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&lt;xsl:text&gt;30&lt;/xsl:text&gt;</a:t>
            </a:r>
            <a:endParaRPr sz="1800">
              <a:latin typeface="Arial"/>
              <a:cs typeface="Arial"/>
            </a:endParaRPr>
          </a:p>
          <a:p>
            <a:pPr marL="30480" algn="ctr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xsl:when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536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xsl:otherwise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&lt;xsl:text&gt;20&lt;/xsl:text&gt;</a:t>
            </a:r>
            <a:endParaRPr sz="1800">
              <a:latin typeface="Arial"/>
              <a:cs typeface="Arial"/>
            </a:endParaRPr>
          </a:p>
          <a:p>
            <a:pPr marL="156083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spc="-5" dirty="0">
                <a:solidFill>
                  <a:srgbClr val="E9881F"/>
                </a:solidFill>
                <a:latin typeface="Arial"/>
                <a:cs typeface="Arial"/>
              </a:rPr>
              <a:t>xsl:otherwise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xsl:choose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&lt;/xsl:for-each&gt;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&lt;/xsl:template&gt;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1676400"/>
            <a:ext cx="2286000" cy="495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0" y="1676400"/>
            <a:ext cx="2286000" cy="4953000"/>
          </a:xfrm>
          <a:custGeom>
            <a:avLst/>
            <a:gdLst/>
            <a:ahLst/>
            <a:cxnLst/>
            <a:rect l="l" t="t" r="r" b="b"/>
            <a:pathLst>
              <a:path w="2286000" h="4953000">
                <a:moveTo>
                  <a:pt x="0" y="280162"/>
                </a:moveTo>
                <a:lnTo>
                  <a:pt x="3668" y="234728"/>
                </a:lnTo>
                <a:lnTo>
                  <a:pt x="14286" y="191625"/>
                </a:lnTo>
                <a:lnTo>
                  <a:pt x="31279" y="151430"/>
                </a:lnTo>
                <a:lnTo>
                  <a:pt x="54067" y="114720"/>
                </a:lnTo>
                <a:lnTo>
                  <a:pt x="82073" y="82073"/>
                </a:lnTo>
                <a:lnTo>
                  <a:pt x="114720" y="54067"/>
                </a:lnTo>
                <a:lnTo>
                  <a:pt x="151430" y="31279"/>
                </a:lnTo>
                <a:lnTo>
                  <a:pt x="191625" y="14286"/>
                </a:lnTo>
                <a:lnTo>
                  <a:pt x="234728" y="3668"/>
                </a:lnTo>
                <a:lnTo>
                  <a:pt x="280162" y="0"/>
                </a:lnTo>
                <a:lnTo>
                  <a:pt x="2005838" y="0"/>
                </a:lnTo>
                <a:lnTo>
                  <a:pt x="2051271" y="3668"/>
                </a:lnTo>
                <a:lnTo>
                  <a:pt x="2094374" y="14286"/>
                </a:lnTo>
                <a:lnTo>
                  <a:pt x="2134569" y="31279"/>
                </a:lnTo>
                <a:lnTo>
                  <a:pt x="2171279" y="54067"/>
                </a:lnTo>
                <a:lnTo>
                  <a:pt x="2203926" y="82073"/>
                </a:lnTo>
                <a:lnTo>
                  <a:pt x="2231932" y="114720"/>
                </a:lnTo>
                <a:lnTo>
                  <a:pt x="2254720" y="151430"/>
                </a:lnTo>
                <a:lnTo>
                  <a:pt x="2271713" y="191625"/>
                </a:lnTo>
                <a:lnTo>
                  <a:pt x="2282331" y="234728"/>
                </a:lnTo>
                <a:lnTo>
                  <a:pt x="2286000" y="280162"/>
                </a:lnTo>
                <a:lnTo>
                  <a:pt x="2286000" y="4672850"/>
                </a:lnTo>
                <a:lnTo>
                  <a:pt x="2282331" y="4718292"/>
                </a:lnTo>
                <a:lnTo>
                  <a:pt x="2271713" y="4761400"/>
                </a:lnTo>
                <a:lnTo>
                  <a:pt x="2254720" y="4801596"/>
                </a:lnTo>
                <a:lnTo>
                  <a:pt x="2231932" y="4838304"/>
                </a:lnTo>
                <a:lnTo>
                  <a:pt x="2203926" y="4870946"/>
                </a:lnTo>
                <a:lnTo>
                  <a:pt x="2171279" y="4898947"/>
                </a:lnTo>
                <a:lnTo>
                  <a:pt x="2134569" y="4921730"/>
                </a:lnTo>
                <a:lnTo>
                  <a:pt x="2094374" y="4938717"/>
                </a:lnTo>
                <a:lnTo>
                  <a:pt x="2051271" y="4949333"/>
                </a:lnTo>
                <a:lnTo>
                  <a:pt x="2005838" y="4953000"/>
                </a:lnTo>
                <a:lnTo>
                  <a:pt x="280162" y="4953000"/>
                </a:lnTo>
                <a:lnTo>
                  <a:pt x="234728" y="4949333"/>
                </a:lnTo>
                <a:lnTo>
                  <a:pt x="191625" y="4938717"/>
                </a:lnTo>
                <a:lnTo>
                  <a:pt x="151430" y="4921730"/>
                </a:lnTo>
                <a:lnTo>
                  <a:pt x="114720" y="4898947"/>
                </a:lnTo>
                <a:lnTo>
                  <a:pt x="82073" y="4870946"/>
                </a:lnTo>
                <a:lnTo>
                  <a:pt x="54067" y="4838304"/>
                </a:lnTo>
                <a:lnTo>
                  <a:pt x="31279" y="4801596"/>
                </a:lnTo>
                <a:lnTo>
                  <a:pt x="14286" y="4761400"/>
                </a:lnTo>
                <a:lnTo>
                  <a:pt x="3668" y="4718292"/>
                </a:lnTo>
                <a:lnTo>
                  <a:pt x="0" y="4672850"/>
                </a:lnTo>
                <a:lnTo>
                  <a:pt x="0" y="280162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8814" y="1786255"/>
            <a:ext cx="78359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Kết</a:t>
            </a:r>
            <a:r>
              <a:rPr sz="1600" spc="-7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quả: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6CC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057400"/>
            <a:ext cx="4495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4495800" cy="1295400"/>
          </a:xfrm>
          <a:custGeom>
            <a:avLst/>
            <a:gdLst/>
            <a:ahLst/>
            <a:cxnLst/>
            <a:rect l="l" t="t" r="r" b="b"/>
            <a:pathLst>
              <a:path w="44958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4337050" y="0"/>
                </a:lnTo>
                <a:lnTo>
                  <a:pt x="4387209" y="8097"/>
                </a:lnTo>
                <a:lnTo>
                  <a:pt x="4430786" y="30642"/>
                </a:lnTo>
                <a:lnTo>
                  <a:pt x="4465157" y="65013"/>
                </a:lnTo>
                <a:lnTo>
                  <a:pt x="4487702" y="108590"/>
                </a:lnTo>
                <a:lnTo>
                  <a:pt x="4495800" y="158750"/>
                </a:lnTo>
                <a:lnTo>
                  <a:pt x="4495800" y="1136650"/>
                </a:lnTo>
                <a:lnTo>
                  <a:pt x="4487702" y="1186809"/>
                </a:lnTo>
                <a:lnTo>
                  <a:pt x="4465157" y="1230386"/>
                </a:lnTo>
                <a:lnTo>
                  <a:pt x="4430786" y="1264757"/>
                </a:lnTo>
                <a:lnTo>
                  <a:pt x="4387209" y="1287302"/>
                </a:lnTo>
                <a:lnTo>
                  <a:pt x="43370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105590"/>
            <a:ext cx="7513955" cy="7493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&lt;xsl:apply-templates&gt; </a:t>
            </a:r>
            <a:r>
              <a:rPr sz="1800" b="1" spc="-5" dirty="0">
                <a:solidFill>
                  <a:srgbClr val="0066CC"/>
                </a:solidFill>
                <a:latin typeface="Arial"/>
                <a:cs typeface="Arial"/>
              </a:rPr>
              <a:t>Áp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dụng template cho node hiện tại</a:t>
            </a:r>
            <a:r>
              <a:rPr sz="1800" b="1" spc="-11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hoặc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các node con của</a:t>
            </a:r>
            <a:r>
              <a:rPr sz="1800" b="1" spc="-7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CC"/>
                </a:solidFill>
                <a:latin typeface="Arial"/>
                <a:cs typeface="Arial"/>
              </a:rPr>
              <a:t>nó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295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2085289"/>
            <a:ext cx="4250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 id=“1”&gt;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50" dirty="0">
                <a:solidFill>
                  <a:srgbClr val="E9881F"/>
                </a:solidFill>
                <a:latin typeface="Arial"/>
                <a:cs typeface="Arial"/>
              </a:rPr>
              <a:t>Van</a:t>
            </a:r>
            <a:r>
              <a:rPr sz="1800" spc="-204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&lt;hoten id=“2”&gt;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Nguyen </a:t>
            </a:r>
            <a:r>
              <a:rPr sz="1800" spc="-10" dirty="0">
                <a:solidFill>
                  <a:srgbClr val="E9881F"/>
                </a:solidFill>
                <a:latin typeface="Arial"/>
                <a:cs typeface="Arial"/>
              </a:rPr>
              <a:t>Thi</a:t>
            </a:r>
            <a:r>
              <a:rPr sz="1800" spc="-130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&lt;/hoten&gt;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581400"/>
            <a:ext cx="5181600" cy="3216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3581400"/>
            <a:ext cx="5181600" cy="3216275"/>
          </a:xfrm>
          <a:custGeom>
            <a:avLst/>
            <a:gdLst/>
            <a:ahLst/>
            <a:cxnLst/>
            <a:rect l="l" t="t" r="r" b="b"/>
            <a:pathLst>
              <a:path w="5181600" h="3216275">
                <a:moveTo>
                  <a:pt x="0" y="394207"/>
                </a:moveTo>
                <a:lnTo>
                  <a:pt x="3070" y="344766"/>
                </a:lnTo>
                <a:lnTo>
                  <a:pt x="12037" y="297155"/>
                </a:lnTo>
                <a:lnTo>
                  <a:pt x="26530" y="251745"/>
                </a:lnTo>
                <a:lnTo>
                  <a:pt x="46180" y="208905"/>
                </a:lnTo>
                <a:lnTo>
                  <a:pt x="70618" y="169004"/>
                </a:lnTo>
                <a:lnTo>
                  <a:pt x="99475" y="132413"/>
                </a:lnTo>
                <a:lnTo>
                  <a:pt x="132380" y="99501"/>
                </a:lnTo>
                <a:lnTo>
                  <a:pt x="168965" y="70639"/>
                </a:lnTo>
                <a:lnTo>
                  <a:pt x="208860" y="46194"/>
                </a:lnTo>
                <a:lnTo>
                  <a:pt x="251696" y="26539"/>
                </a:lnTo>
                <a:lnTo>
                  <a:pt x="297104" y="12041"/>
                </a:lnTo>
                <a:lnTo>
                  <a:pt x="344714" y="3072"/>
                </a:lnTo>
                <a:lnTo>
                  <a:pt x="394157" y="0"/>
                </a:lnTo>
                <a:lnTo>
                  <a:pt x="4787392" y="0"/>
                </a:lnTo>
                <a:lnTo>
                  <a:pt x="4836833" y="3072"/>
                </a:lnTo>
                <a:lnTo>
                  <a:pt x="4884444" y="12041"/>
                </a:lnTo>
                <a:lnTo>
                  <a:pt x="4929854" y="26539"/>
                </a:lnTo>
                <a:lnTo>
                  <a:pt x="4972694" y="46194"/>
                </a:lnTo>
                <a:lnTo>
                  <a:pt x="5012595" y="70639"/>
                </a:lnTo>
                <a:lnTo>
                  <a:pt x="5049186" y="99501"/>
                </a:lnTo>
                <a:lnTo>
                  <a:pt x="5082098" y="132413"/>
                </a:lnTo>
                <a:lnTo>
                  <a:pt x="5110960" y="169004"/>
                </a:lnTo>
                <a:lnTo>
                  <a:pt x="5135405" y="208905"/>
                </a:lnTo>
                <a:lnTo>
                  <a:pt x="5155060" y="251745"/>
                </a:lnTo>
                <a:lnTo>
                  <a:pt x="5169558" y="297155"/>
                </a:lnTo>
                <a:lnTo>
                  <a:pt x="5178527" y="344766"/>
                </a:lnTo>
                <a:lnTo>
                  <a:pt x="5181600" y="394207"/>
                </a:lnTo>
                <a:lnTo>
                  <a:pt x="5181600" y="2822117"/>
                </a:lnTo>
                <a:lnTo>
                  <a:pt x="5178527" y="2871560"/>
                </a:lnTo>
                <a:lnTo>
                  <a:pt x="5169558" y="2919170"/>
                </a:lnTo>
                <a:lnTo>
                  <a:pt x="5155060" y="2964578"/>
                </a:lnTo>
                <a:lnTo>
                  <a:pt x="5135405" y="3007414"/>
                </a:lnTo>
                <a:lnTo>
                  <a:pt x="5110960" y="3047309"/>
                </a:lnTo>
                <a:lnTo>
                  <a:pt x="5082098" y="3083894"/>
                </a:lnTo>
                <a:lnTo>
                  <a:pt x="5049186" y="3116799"/>
                </a:lnTo>
                <a:lnTo>
                  <a:pt x="5012595" y="3145655"/>
                </a:lnTo>
                <a:lnTo>
                  <a:pt x="4972694" y="3170093"/>
                </a:lnTo>
                <a:lnTo>
                  <a:pt x="4929854" y="3189743"/>
                </a:lnTo>
                <a:lnTo>
                  <a:pt x="4884444" y="3204236"/>
                </a:lnTo>
                <a:lnTo>
                  <a:pt x="4836833" y="3213202"/>
                </a:lnTo>
                <a:lnTo>
                  <a:pt x="4787392" y="3216273"/>
                </a:lnTo>
                <a:lnTo>
                  <a:pt x="394157" y="3216273"/>
                </a:lnTo>
                <a:lnTo>
                  <a:pt x="344714" y="3213202"/>
                </a:lnTo>
                <a:lnTo>
                  <a:pt x="297104" y="3204236"/>
                </a:lnTo>
                <a:lnTo>
                  <a:pt x="251696" y="3189743"/>
                </a:lnTo>
                <a:lnTo>
                  <a:pt x="208860" y="3170093"/>
                </a:lnTo>
                <a:lnTo>
                  <a:pt x="168965" y="3145655"/>
                </a:lnTo>
                <a:lnTo>
                  <a:pt x="132380" y="3116799"/>
                </a:lnTo>
                <a:lnTo>
                  <a:pt x="99475" y="3083894"/>
                </a:lnTo>
                <a:lnTo>
                  <a:pt x="70618" y="3047309"/>
                </a:lnTo>
                <a:lnTo>
                  <a:pt x="46180" y="3007414"/>
                </a:lnTo>
                <a:lnTo>
                  <a:pt x="26530" y="2964578"/>
                </a:lnTo>
                <a:lnTo>
                  <a:pt x="12037" y="2919170"/>
                </a:lnTo>
                <a:lnTo>
                  <a:pt x="3070" y="2871560"/>
                </a:lnTo>
                <a:lnTo>
                  <a:pt x="0" y="2822117"/>
                </a:lnTo>
                <a:lnTo>
                  <a:pt x="0" y="394207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44" y="3686302"/>
            <a:ext cx="481076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spc="-2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match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=“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”&gt;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&lt;xsl:apply-templates select =</a:t>
            </a:r>
            <a:r>
              <a:rPr sz="1800" spc="-1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“hoten”&gt;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 </a:t>
            </a:r>
            <a:r>
              <a:rPr sz="1800" spc="5" dirty="0">
                <a:solidFill>
                  <a:srgbClr val="FF3300"/>
                </a:solidFill>
                <a:latin typeface="Arial"/>
                <a:cs typeface="Arial"/>
              </a:rPr>
              <a:t>match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“hoten”&gt;</a:t>
            </a:r>
            <a:endParaRPr sz="18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&lt;xsl:text&gt;id=&lt;/xsl:text&gt;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select=“@id”/&gt;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&lt;xsl:text&gt;hoten=&lt;/xsl:text&gt;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</a:t>
            </a:r>
            <a:r>
              <a:rPr sz="1800" spc="-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select=“.”/&gt;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dirty="0">
                <a:solidFill>
                  <a:srgbClr val="E9881F"/>
                </a:solidFill>
                <a:latin typeface="Arial"/>
                <a:cs typeface="Arial"/>
              </a:rPr>
              <a:t>xsl:template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2133600"/>
            <a:ext cx="2895600" cy="441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3600" y="2133600"/>
            <a:ext cx="2895600" cy="4419600"/>
          </a:xfrm>
          <a:custGeom>
            <a:avLst/>
            <a:gdLst/>
            <a:ahLst/>
            <a:cxnLst/>
            <a:rect l="l" t="t" r="r" b="b"/>
            <a:pathLst>
              <a:path w="2895600" h="4419600">
                <a:moveTo>
                  <a:pt x="0" y="354838"/>
                </a:moveTo>
                <a:lnTo>
                  <a:pt x="3239" y="306690"/>
                </a:lnTo>
                <a:lnTo>
                  <a:pt x="12675" y="260511"/>
                </a:lnTo>
                <a:lnTo>
                  <a:pt x="27886" y="216723"/>
                </a:lnTo>
                <a:lnTo>
                  <a:pt x="48448" y="175749"/>
                </a:lnTo>
                <a:lnTo>
                  <a:pt x="73938" y="138011"/>
                </a:lnTo>
                <a:lnTo>
                  <a:pt x="103933" y="103933"/>
                </a:lnTo>
                <a:lnTo>
                  <a:pt x="138011" y="73938"/>
                </a:lnTo>
                <a:lnTo>
                  <a:pt x="175749" y="48448"/>
                </a:lnTo>
                <a:lnTo>
                  <a:pt x="216723" y="27886"/>
                </a:lnTo>
                <a:lnTo>
                  <a:pt x="260511" y="12675"/>
                </a:lnTo>
                <a:lnTo>
                  <a:pt x="306690" y="3239"/>
                </a:lnTo>
                <a:lnTo>
                  <a:pt x="354838" y="0"/>
                </a:lnTo>
                <a:lnTo>
                  <a:pt x="2540761" y="0"/>
                </a:lnTo>
                <a:lnTo>
                  <a:pt x="2588909" y="3239"/>
                </a:lnTo>
                <a:lnTo>
                  <a:pt x="2635088" y="12675"/>
                </a:lnTo>
                <a:lnTo>
                  <a:pt x="2678876" y="27886"/>
                </a:lnTo>
                <a:lnTo>
                  <a:pt x="2719850" y="48448"/>
                </a:lnTo>
                <a:lnTo>
                  <a:pt x="2757588" y="73938"/>
                </a:lnTo>
                <a:lnTo>
                  <a:pt x="2791666" y="103933"/>
                </a:lnTo>
                <a:lnTo>
                  <a:pt x="2821661" y="138011"/>
                </a:lnTo>
                <a:lnTo>
                  <a:pt x="2847151" y="175749"/>
                </a:lnTo>
                <a:lnTo>
                  <a:pt x="2867713" y="216723"/>
                </a:lnTo>
                <a:lnTo>
                  <a:pt x="2882924" y="260511"/>
                </a:lnTo>
                <a:lnTo>
                  <a:pt x="2892360" y="306690"/>
                </a:lnTo>
                <a:lnTo>
                  <a:pt x="2895600" y="354838"/>
                </a:lnTo>
                <a:lnTo>
                  <a:pt x="2895600" y="4064749"/>
                </a:lnTo>
                <a:lnTo>
                  <a:pt x="2892360" y="4112899"/>
                </a:lnTo>
                <a:lnTo>
                  <a:pt x="2882924" y="4159080"/>
                </a:lnTo>
                <a:lnTo>
                  <a:pt x="2867713" y="4202871"/>
                </a:lnTo>
                <a:lnTo>
                  <a:pt x="2847151" y="4243847"/>
                </a:lnTo>
                <a:lnTo>
                  <a:pt x="2821661" y="4281585"/>
                </a:lnTo>
                <a:lnTo>
                  <a:pt x="2791666" y="4315664"/>
                </a:lnTo>
                <a:lnTo>
                  <a:pt x="2757588" y="4345660"/>
                </a:lnTo>
                <a:lnTo>
                  <a:pt x="2719850" y="4371151"/>
                </a:lnTo>
                <a:lnTo>
                  <a:pt x="2678876" y="4391713"/>
                </a:lnTo>
                <a:lnTo>
                  <a:pt x="2635088" y="4406924"/>
                </a:lnTo>
                <a:lnTo>
                  <a:pt x="2588909" y="4416360"/>
                </a:lnTo>
                <a:lnTo>
                  <a:pt x="2540761" y="4419600"/>
                </a:lnTo>
                <a:lnTo>
                  <a:pt x="354838" y="4419600"/>
                </a:lnTo>
                <a:lnTo>
                  <a:pt x="306690" y="4416360"/>
                </a:lnTo>
                <a:lnTo>
                  <a:pt x="260511" y="4406924"/>
                </a:lnTo>
                <a:lnTo>
                  <a:pt x="216723" y="4391713"/>
                </a:lnTo>
                <a:lnTo>
                  <a:pt x="175749" y="4371151"/>
                </a:lnTo>
                <a:lnTo>
                  <a:pt x="138011" y="4345660"/>
                </a:lnTo>
                <a:lnTo>
                  <a:pt x="103933" y="4315664"/>
                </a:lnTo>
                <a:lnTo>
                  <a:pt x="73938" y="4281585"/>
                </a:lnTo>
                <a:lnTo>
                  <a:pt x="48448" y="4243847"/>
                </a:lnTo>
                <a:lnTo>
                  <a:pt x="27886" y="4202871"/>
                </a:lnTo>
                <a:lnTo>
                  <a:pt x="12675" y="4159080"/>
                </a:lnTo>
                <a:lnTo>
                  <a:pt x="3239" y="4112899"/>
                </a:lnTo>
                <a:lnTo>
                  <a:pt x="0" y="4064749"/>
                </a:lnTo>
                <a:lnTo>
                  <a:pt x="0" y="354838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28384" y="2265375"/>
            <a:ext cx="232537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id=1hoten=Nguyen </a:t>
            </a:r>
            <a:r>
              <a:rPr sz="1600" spc="-40" dirty="0">
                <a:solidFill>
                  <a:srgbClr val="0066CC"/>
                </a:solidFill>
                <a:latin typeface="Arial"/>
                <a:cs typeface="Arial"/>
              </a:rPr>
              <a:t>Van</a:t>
            </a:r>
            <a:r>
              <a:rPr sz="1600" spc="-1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Id=2hoten=Nguyen </a:t>
            </a: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Thi</a:t>
            </a:r>
            <a:r>
              <a:rPr sz="16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24000"/>
            <a:ext cx="54102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24000"/>
            <a:ext cx="5410200" cy="1295400"/>
          </a:xfrm>
          <a:custGeom>
            <a:avLst/>
            <a:gdLst/>
            <a:ahLst/>
            <a:cxnLst/>
            <a:rect l="l" t="t" r="r" b="b"/>
            <a:pathLst>
              <a:path w="5410200" h="1295400">
                <a:moveTo>
                  <a:pt x="0" y="158750"/>
                </a:moveTo>
                <a:lnTo>
                  <a:pt x="8092" y="108590"/>
                </a:lnTo>
                <a:lnTo>
                  <a:pt x="30627" y="65013"/>
                </a:lnTo>
                <a:lnTo>
                  <a:pt x="64991" y="30642"/>
                </a:lnTo>
                <a:lnTo>
                  <a:pt x="108570" y="8097"/>
                </a:lnTo>
                <a:lnTo>
                  <a:pt x="158750" y="0"/>
                </a:lnTo>
                <a:lnTo>
                  <a:pt x="5251450" y="0"/>
                </a:lnTo>
                <a:lnTo>
                  <a:pt x="5301609" y="8097"/>
                </a:lnTo>
                <a:lnTo>
                  <a:pt x="5345186" y="30642"/>
                </a:lnTo>
                <a:lnTo>
                  <a:pt x="5379557" y="65013"/>
                </a:lnTo>
                <a:lnTo>
                  <a:pt x="5402102" y="108590"/>
                </a:lnTo>
                <a:lnTo>
                  <a:pt x="5410200" y="158750"/>
                </a:lnTo>
                <a:lnTo>
                  <a:pt x="5410200" y="1136650"/>
                </a:lnTo>
                <a:lnTo>
                  <a:pt x="5402102" y="1186809"/>
                </a:lnTo>
                <a:lnTo>
                  <a:pt x="5379557" y="1230386"/>
                </a:lnTo>
                <a:lnTo>
                  <a:pt x="5345186" y="1264757"/>
                </a:lnTo>
                <a:lnTo>
                  <a:pt x="5301609" y="1287302"/>
                </a:lnTo>
                <a:lnTo>
                  <a:pt x="5251450" y="1295400"/>
                </a:lnTo>
                <a:lnTo>
                  <a:pt x="158750" y="1295400"/>
                </a:lnTo>
                <a:lnTo>
                  <a:pt x="108570" y="1287302"/>
                </a:lnTo>
                <a:lnTo>
                  <a:pt x="64991" y="1264757"/>
                </a:lnTo>
                <a:lnTo>
                  <a:pt x="30627" y="1230386"/>
                </a:lnTo>
                <a:lnTo>
                  <a:pt x="8092" y="1186809"/>
                </a:lnTo>
                <a:lnTo>
                  <a:pt x="0" y="11366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968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XS</a:t>
            </a:r>
            <a:r>
              <a:rPr spc="-225" dirty="0"/>
              <a:t>L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571" y="1015111"/>
            <a:ext cx="39846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&lt;xsl:element&gt;,</a:t>
            </a:r>
            <a:r>
              <a:rPr sz="2200" b="1" spc="-1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&lt;xsl:attribute&gt;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1303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44" y="1551508"/>
            <a:ext cx="47783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&lt;root&gt;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&lt;sinhvien id=“1”&gt;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Nguyen </a:t>
            </a:r>
            <a:r>
              <a:rPr sz="1800" spc="-50" dirty="0">
                <a:solidFill>
                  <a:srgbClr val="CC3300"/>
                </a:solidFill>
                <a:latin typeface="Arial"/>
                <a:cs typeface="Arial"/>
              </a:rPr>
              <a:t>Van 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&lt;/sinhvien</a:t>
            </a:r>
            <a:r>
              <a:rPr sz="1800" spc="-2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&lt;sinhvien 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id=“2”&gt;</a:t>
            </a: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Tran </a:t>
            </a:r>
            <a:r>
              <a:rPr sz="1800" spc="-10" dirty="0">
                <a:solidFill>
                  <a:srgbClr val="CC3300"/>
                </a:solidFill>
                <a:latin typeface="Arial"/>
                <a:cs typeface="Arial"/>
              </a:rPr>
              <a:t>Thi 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&lt;/sinhvien</a:t>
            </a:r>
            <a:r>
              <a:rPr sz="1800" spc="-1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&lt;/root&gt;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862326"/>
            <a:ext cx="5410200" cy="373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2862326"/>
            <a:ext cx="5410200" cy="3733800"/>
          </a:xfrm>
          <a:custGeom>
            <a:avLst/>
            <a:gdLst/>
            <a:ahLst/>
            <a:cxnLst/>
            <a:rect l="l" t="t" r="r" b="b"/>
            <a:pathLst>
              <a:path w="5410200" h="3733800">
                <a:moveTo>
                  <a:pt x="0" y="25908"/>
                </a:moveTo>
                <a:lnTo>
                  <a:pt x="2037" y="15805"/>
                </a:lnTo>
                <a:lnTo>
                  <a:pt x="7591" y="7572"/>
                </a:lnTo>
                <a:lnTo>
                  <a:pt x="15826" y="2030"/>
                </a:lnTo>
                <a:lnTo>
                  <a:pt x="25907" y="0"/>
                </a:lnTo>
                <a:lnTo>
                  <a:pt x="5384292" y="0"/>
                </a:lnTo>
                <a:lnTo>
                  <a:pt x="5394394" y="2030"/>
                </a:lnTo>
                <a:lnTo>
                  <a:pt x="5402627" y="7572"/>
                </a:lnTo>
                <a:lnTo>
                  <a:pt x="5408169" y="15805"/>
                </a:lnTo>
                <a:lnTo>
                  <a:pt x="5410200" y="25908"/>
                </a:lnTo>
                <a:lnTo>
                  <a:pt x="5410200" y="3707828"/>
                </a:lnTo>
                <a:lnTo>
                  <a:pt x="5408169" y="3717909"/>
                </a:lnTo>
                <a:lnTo>
                  <a:pt x="5402627" y="3726145"/>
                </a:lnTo>
                <a:lnTo>
                  <a:pt x="5394394" y="3731699"/>
                </a:lnTo>
                <a:lnTo>
                  <a:pt x="5384292" y="3733736"/>
                </a:lnTo>
                <a:lnTo>
                  <a:pt x="25907" y="3733736"/>
                </a:lnTo>
                <a:lnTo>
                  <a:pt x="15826" y="3731699"/>
                </a:lnTo>
                <a:lnTo>
                  <a:pt x="7591" y="3726145"/>
                </a:lnTo>
                <a:lnTo>
                  <a:pt x="2037" y="3717909"/>
                </a:lnTo>
                <a:lnTo>
                  <a:pt x="0" y="3707828"/>
                </a:lnTo>
                <a:lnTo>
                  <a:pt x="0" y="25908"/>
                </a:lnTo>
                <a:close/>
              </a:path>
            </a:pathLst>
          </a:custGeom>
          <a:ln w="9524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444" y="2919221"/>
            <a:ext cx="490537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&lt;xsl:stylesheet….&gt;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&lt;xsl:template</a:t>
            </a:r>
            <a:r>
              <a:rPr sz="1800" spc="-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match=“/root”&gt;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&lt;xsl:element</a:t>
            </a:r>
            <a:r>
              <a:rPr sz="1800" b="1" spc="-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name=“StudentList”&gt;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&lt;xsl:for-each </a:t>
            </a:r>
            <a:r>
              <a:rPr sz="1800" spc="5" dirty="0">
                <a:solidFill>
                  <a:srgbClr val="0066CC"/>
                </a:solidFill>
                <a:latin typeface="Arial"/>
                <a:cs typeface="Arial"/>
              </a:rPr>
              <a:t>select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=</a:t>
            </a:r>
            <a:r>
              <a:rPr sz="1800" spc="-1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“sinhvien”&gt;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&lt;xsl:element</a:t>
            </a:r>
            <a:r>
              <a:rPr sz="1800" b="1" spc="-5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name=“Student”&gt;</a:t>
            </a:r>
            <a:endParaRPr sz="18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&lt;xsl:attribute name=“StudentId”</a:t>
            </a:r>
            <a:r>
              <a:rPr sz="1800" b="1" spc="-14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372235">
              <a:lnSpc>
                <a:spcPct val="100000"/>
              </a:lnSpc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&lt;xsl:value-of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select=“@id”</a:t>
            </a:r>
            <a:r>
              <a:rPr sz="1800" spc="-1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&lt;/xsl:attribute&gt;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&lt;/xsl:element&gt;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&lt;/xsl:for-each&gt;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&lt;/xsl:element</a:t>
            </a:r>
            <a:r>
              <a:rPr sz="1800" b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&lt;/xsl:template&gt;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&lt;/xsl:stylesheet&gt;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1524000"/>
            <a:ext cx="3048000" cy="495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1524000"/>
            <a:ext cx="3048000" cy="4953000"/>
          </a:xfrm>
          <a:custGeom>
            <a:avLst/>
            <a:gdLst/>
            <a:ahLst/>
            <a:cxnLst/>
            <a:rect l="l" t="t" r="r" b="b"/>
            <a:pathLst>
              <a:path w="3048000" h="4953000">
                <a:moveTo>
                  <a:pt x="0" y="373507"/>
                </a:moveTo>
                <a:lnTo>
                  <a:pt x="2910" y="326661"/>
                </a:lnTo>
                <a:lnTo>
                  <a:pt x="11409" y="281551"/>
                </a:lnTo>
                <a:lnTo>
                  <a:pt x="25145" y="238525"/>
                </a:lnTo>
                <a:lnTo>
                  <a:pt x="43768" y="197934"/>
                </a:lnTo>
                <a:lnTo>
                  <a:pt x="66929" y="160129"/>
                </a:lnTo>
                <a:lnTo>
                  <a:pt x="94276" y="125459"/>
                </a:lnTo>
                <a:lnTo>
                  <a:pt x="125459" y="94276"/>
                </a:lnTo>
                <a:lnTo>
                  <a:pt x="160129" y="66929"/>
                </a:lnTo>
                <a:lnTo>
                  <a:pt x="197934" y="43768"/>
                </a:lnTo>
                <a:lnTo>
                  <a:pt x="238525" y="25145"/>
                </a:lnTo>
                <a:lnTo>
                  <a:pt x="281551" y="11409"/>
                </a:lnTo>
                <a:lnTo>
                  <a:pt x="326661" y="2910"/>
                </a:lnTo>
                <a:lnTo>
                  <a:pt x="373507" y="0"/>
                </a:lnTo>
                <a:lnTo>
                  <a:pt x="2674493" y="0"/>
                </a:lnTo>
                <a:lnTo>
                  <a:pt x="2721338" y="2910"/>
                </a:lnTo>
                <a:lnTo>
                  <a:pt x="2766448" y="11409"/>
                </a:lnTo>
                <a:lnTo>
                  <a:pt x="2809474" y="25145"/>
                </a:lnTo>
                <a:lnTo>
                  <a:pt x="2850065" y="43768"/>
                </a:lnTo>
                <a:lnTo>
                  <a:pt x="2887870" y="66929"/>
                </a:lnTo>
                <a:lnTo>
                  <a:pt x="2922540" y="94276"/>
                </a:lnTo>
                <a:lnTo>
                  <a:pt x="2953723" y="125459"/>
                </a:lnTo>
                <a:lnTo>
                  <a:pt x="2981070" y="160129"/>
                </a:lnTo>
                <a:lnTo>
                  <a:pt x="3004231" y="197934"/>
                </a:lnTo>
                <a:lnTo>
                  <a:pt x="3022854" y="238525"/>
                </a:lnTo>
                <a:lnTo>
                  <a:pt x="3036590" y="281551"/>
                </a:lnTo>
                <a:lnTo>
                  <a:pt x="3045089" y="326661"/>
                </a:lnTo>
                <a:lnTo>
                  <a:pt x="3048000" y="373507"/>
                </a:lnTo>
                <a:lnTo>
                  <a:pt x="3048000" y="4579467"/>
                </a:lnTo>
                <a:lnTo>
                  <a:pt x="3045089" y="4626323"/>
                </a:lnTo>
                <a:lnTo>
                  <a:pt x="3036590" y="4671441"/>
                </a:lnTo>
                <a:lnTo>
                  <a:pt x="3022854" y="4714473"/>
                </a:lnTo>
                <a:lnTo>
                  <a:pt x="3004231" y="4755068"/>
                </a:lnTo>
                <a:lnTo>
                  <a:pt x="2981070" y="4792875"/>
                </a:lnTo>
                <a:lnTo>
                  <a:pt x="2953723" y="4827546"/>
                </a:lnTo>
                <a:lnTo>
                  <a:pt x="2922540" y="4858729"/>
                </a:lnTo>
                <a:lnTo>
                  <a:pt x="2887870" y="4886076"/>
                </a:lnTo>
                <a:lnTo>
                  <a:pt x="2850065" y="4909235"/>
                </a:lnTo>
                <a:lnTo>
                  <a:pt x="2809474" y="4927857"/>
                </a:lnTo>
                <a:lnTo>
                  <a:pt x="2766448" y="4941592"/>
                </a:lnTo>
                <a:lnTo>
                  <a:pt x="2721338" y="4950089"/>
                </a:lnTo>
                <a:lnTo>
                  <a:pt x="2674493" y="4953000"/>
                </a:lnTo>
                <a:lnTo>
                  <a:pt x="373507" y="4953000"/>
                </a:lnTo>
                <a:lnTo>
                  <a:pt x="326661" y="4950089"/>
                </a:lnTo>
                <a:lnTo>
                  <a:pt x="281551" y="4941592"/>
                </a:lnTo>
                <a:lnTo>
                  <a:pt x="238525" y="4927857"/>
                </a:lnTo>
                <a:lnTo>
                  <a:pt x="197934" y="4909235"/>
                </a:lnTo>
                <a:lnTo>
                  <a:pt x="160129" y="4886076"/>
                </a:lnTo>
                <a:lnTo>
                  <a:pt x="125459" y="4858729"/>
                </a:lnTo>
                <a:lnTo>
                  <a:pt x="94276" y="4827546"/>
                </a:lnTo>
                <a:lnTo>
                  <a:pt x="66929" y="4792875"/>
                </a:lnTo>
                <a:lnTo>
                  <a:pt x="43768" y="4755068"/>
                </a:lnTo>
                <a:lnTo>
                  <a:pt x="25145" y="4714473"/>
                </a:lnTo>
                <a:lnTo>
                  <a:pt x="11409" y="4671441"/>
                </a:lnTo>
                <a:lnTo>
                  <a:pt x="2910" y="4626323"/>
                </a:lnTo>
                <a:lnTo>
                  <a:pt x="0" y="4579467"/>
                </a:lnTo>
                <a:lnTo>
                  <a:pt x="0" y="373507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86246" y="1660982"/>
            <a:ext cx="2563495" cy="1276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Kết</a:t>
            </a:r>
            <a:r>
              <a:rPr sz="1600" spc="-1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quả: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C3300"/>
                </a:solidFill>
                <a:latin typeface="Arial"/>
                <a:cs typeface="Arial"/>
              </a:rPr>
              <a:t>&lt;StudentList&gt;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&lt;Student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StudentId=“1”</a:t>
            </a:r>
            <a:r>
              <a:rPr sz="1600" spc="-6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0066CC"/>
                </a:solidFill>
                <a:latin typeface="Arial"/>
                <a:cs typeface="Arial"/>
              </a:rPr>
              <a:t>&lt;Student </a:t>
            </a:r>
            <a:r>
              <a:rPr sz="1600" spc="-5" dirty="0">
                <a:solidFill>
                  <a:srgbClr val="0066CC"/>
                </a:solidFill>
                <a:latin typeface="Arial"/>
                <a:cs typeface="Arial"/>
              </a:rPr>
              <a:t>StudentId=“2”</a:t>
            </a:r>
            <a:r>
              <a:rPr sz="16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b="1" dirty="0">
                <a:solidFill>
                  <a:srgbClr val="CC3300"/>
                </a:solidFill>
                <a:latin typeface="Arial"/>
                <a:cs typeface="Arial"/>
              </a:rPr>
              <a:t>&lt;/StudentList&gt;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Nội</a:t>
            </a:r>
            <a:r>
              <a:rPr spc="-60" dirty="0"/>
              <a:t> </a:t>
            </a:r>
            <a:r>
              <a:rPr spc="-1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637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12" y="3263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8847" y="1429214"/>
            <a:ext cx="4787265" cy="2881558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0"/>
              </a:spcBef>
            </a:pPr>
            <a:r>
              <a:rPr sz="2200" b="1" spc="-95" dirty="0">
                <a:solidFill>
                  <a:srgbClr val="0066CC"/>
                </a:solidFill>
                <a:latin typeface="Arial"/>
                <a:cs typeface="Arial"/>
              </a:rPr>
              <a:t>XPATH</a:t>
            </a:r>
            <a:endParaRPr sz="2200">
              <a:latin typeface="Arial"/>
              <a:cs typeface="Arial"/>
            </a:endParaRPr>
          </a:p>
          <a:p>
            <a:pPr marL="305435" indent="-170815">
              <a:lnSpc>
                <a:spcPct val="100000"/>
              </a:lnSpc>
              <a:spcBef>
                <a:spcPts val="944"/>
              </a:spcBef>
              <a:buChar char="-"/>
              <a:tabLst>
                <a:tab pos="306070" algn="l"/>
              </a:tabLst>
            </a:pP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biểu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thức </a:t>
            </a:r>
            <a:r>
              <a:rPr sz="2200" b="1" spc="-90" dirty="0">
                <a:solidFill>
                  <a:srgbClr val="0066CC"/>
                </a:solidFill>
                <a:latin typeface="Arial"/>
                <a:cs typeface="Arial"/>
              </a:rPr>
              <a:t>XPATH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thông</a:t>
            </a:r>
            <a:r>
              <a:rPr sz="2200" b="1" spc="-39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  <a:p>
            <a:pPr marL="295910" indent="-161290">
              <a:lnSpc>
                <a:spcPct val="100000"/>
              </a:lnSpc>
              <a:spcBef>
                <a:spcPts val="1200"/>
              </a:spcBef>
              <a:buChar char="-"/>
              <a:tabLst>
                <a:tab pos="296545" algn="l"/>
              </a:tabLst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45" dirty="0">
                <a:solidFill>
                  <a:srgbClr val="0066CC"/>
                </a:solidFill>
                <a:latin typeface="Arial"/>
                <a:cs typeface="Arial"/>
              </a:rPr>
              <a:t>XSLT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Lập </a:t>
            </a:r>
            <a:r>
              <a:rPr sz="2200" b="1" spc="5" dirty="0">
                <a:solidFill>
                  <a:srgbClr val="E9881F"/>
                </a:solidFill>
                <a:latin typeface="Arial"/>
                <a:cs typeface="Arial"/>
              </a:rPr>
              <a:t>trình</a:t>
            </a:r>
            <a:r>
              <a:rPr sz="2200" b="1" spc="-1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9881F"/>
                </a:solidFill>
                <a:latin typeface="Arial"/>
                <a:cs typeface="Arial"/>
              </a:rPr>
              <a:t>(C#)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112" y="40259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6573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80" dirty="0"/>
              <a:t> </a:t>
            </a:r>
            <a:r>
              <a:rPr dirty="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961382"/>
            <a:ext cx="7298055" cy="56210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XmlDocument xdoc = new</a:t>
            </a:r>
            <a:r>
              <a:rPr sz="1800" spc="-15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XmlDocument();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xdoc.Load </a:t>
            </a: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(</a:t>
            </a:r>
            <a:r>
              <a:rPr sz="1800" i="1" dirty="0">
                <a:solidFill>
                  <a:srgbClr val="0066CC"/>
                </a:solidFill>
                <a:latin typeface="Arial"/>
                <a:cs typeface="Arial"/>
              </a:rPr>
              <a:t>xml_file</a:t>
            </a:r>
            <a:r>
              <a:rPr sz="1800" i="1" spc="-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66CC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25" dirty="0">
                <a:solidFill>
                  <a:srgbClr val="0066CC"/>
                </a:solidFill>
                <a:latin typeface="Tahoma"/>
                <a:cs typeface="Tahoma"/>
              </a:rPr>
              <a:t>XslTransform </a:t>
            </a: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xsl </a:t>
            </a: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= new</a:t>
            </a:r>
            <a:r>
              <a:rPr sz="1800" spc="50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66CC"/>
                </a:solidFill>
                <a:latin typeface="Tahoma"/>
                <a:cs typeface="Tahoma"/>
              </a:rPr>
              <a:t>XslTransform();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800" spc="-25" dirty="0">
                <a:solidFill>
                  <a:srgbClr val="0066CC"/>
                </a:solidFill>
                <a:latin typeface="Tahoma"/>
                <a:cs typeface="Tahoma"/>
              </a:rPr>
              <a:t>XmlTextWriter </a:t>
            </a: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wt = </a:t>
            </a: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new </a:t>
            </a:r>
            <a:r>
              <a:rPr sz="1800" spc="-20" dirty="0">
                <a:solidFill>
                  <a:srgbClr val="0066CC"/>
                </a:solidFill>
                <a:latin typeface="Tahoma"/>
                <a:cs typeface="Tahoma"/>
              </a:rPr>
              <a:t>XmlTextWriter( </a:t>
            </a:r>
            <a:r>
              <a:rPr sz="1900" i="1" spc="-50" dirty="0">
                <a:solidFill>
                  <a:srgbClr val="0066CC"/>
                </a:solidFill>
                <a:latin typeface="Tahoma"/>
                <a:cs typeface="Tahoma"/>
              </a:rPr>
              <a:t>out_htm_file </a:t>
            </a: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,</a:t>
            </a:r>
            <a:r>
              <a:rPr sz="1800" spc="165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Encoding.UTF8);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try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xsl.</a:t>
            </a:r>
            <a:r>
              <a:rPr sz="1800" spc="-10" dirty="0">
                <a:solidFill>
                  <a:srgbClr val="E9881F"/>
                </a:solidFill>
                <a:latin typeface="Tahoma"/>
                <a:cs typeface="Tahoma"/>
              </a:rPr>
              <a:t>Load</a:t>
            </a: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( </a:t>
            </a:r>
            <a:r>
              <a:rPr sz="1900" i="1" spc="-45" dirty="0">
                <a:solidFill>
                  <a:srgbClr val="0066CC"/>
                </a:solidFill>
                <a:latin typeface="Tahoma"/>
                <a:cs typeface="Tahoma"/>
              </a:rPr>
              <a:t>xslt_file</a:t>
            </a:r>
            <a:r>
              <a:rPr sz="1900" i="1" spc="45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);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xsl.</a:t>
            </a:r>
            <a:r>
              <a:rPr sz="1800" spc="-10" dirty="0">
                <a:solidFill>
                  <a:srgbClr val="E9881F"/>
                </a:solidFill>
                <a:latin typeface="Tahoma"/>
                <a:cs typeface="Tahoma"/>
              </a:rPr>
              <a:t>Transform</a:t>
            </a: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(xdoc,null,wt);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catch </a:t>
            </a: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(Exception</a:t>
            </a:r>
            <a:r>
              <a:rPr sz="1800" spc="-20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ex)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66CC"/>
                </a:solidFill>
                <a:latin typeface="Tahoma"/>
                <a:cs typeface="Tahoma"/>
              </a:rPr>
              <a:t>MessageBox.Show(ex.Message);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finally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6CC"/>
                </a:solidFill>
                <a:latin typeface="Tahoma"/>
                <a:cs typeface="Tahoma"/>
              </a:rPr>
              <a:t>wt.Close();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CC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371600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2387600" y="0"/>
                </a:lnTo>
                <a:lnTo>
                  <a:pt x="2407378" y="3990"/>
                </a:lnTo>
                <a:lnTo>
                  <a:pt x="2423525" y="14874"/>
                </a:lnTo>
                <a:lnTo>
                  <a:pt x="2434409" y="31021"/>
                </a:lnTo>
                <a:lnTo>
                  <a:pt x="2438400" y="50800"/>
                </a:lnTo>
                <a:lnTo>
                  <a:pt x="2438400" y="254000"/>
                </a:lnTo>
                <a:lnTo>
                  <a:pt x="2434409" y="273778"/>
                </a:lnTo>
                <a:lnTo>
                  <a:pt x="2423525" y="289925"/>
                </a:lnTo>
                <a:lnTo>
                  <a:pt x="2407378" y="300809"/>
                </a:lnTo>
                <a:lnTo>
                  <a:pt x="2387600" y="304800"/>
                </a:lnTo>
                <a:lnTo>
                  <a:pt x="50800" y="304800"/>
                </a:lnTo>
                <a:lnTo>
                  <a:pt x="31027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681226"/>
            <a:ext cx="4191000" cy="304800"/>
          </a:xfrm>
          <a:custGeom>
            <a:avLst/>
            <a:gdLst/>
            <a:ahLst/>
            <a:cxnLst/>
            <a:rect l="l" t="t" r="r" b="b"/>
            <a:pathLst>
              <a:path w="4191000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7" y="3990"/>
                </a:lnTo>
                <a:lnTo>
                  <a:pt x="50800" y="0"/>
                </a:lnTo>
                <a:lnTo>
                  <a:pt x="4140200" y="0"/>
                </a:lnTo>
                <a:lnTo>
                  <a:pt x="4159978" y="3990"/>
                </a:lnTo>
                <a:lnTo>
                  <a:pt x="4176125" y="14874"/>
                </a:lnTo>
                <a:lnTo>
                  <a:pt x="4187009" y="31021"/>
                </a:lnTo>
                <a:lnTo>
                  <a:pt x="4191000" y="50800"/>
                </a:lnTo>
                <a:lnTo>
                  <a:pt x="4191000" y="253873"/>
                </a:lnTo>
                <a:lnTo>
                  <a:pt x="4187009" y="273671"/>
                </a:lnTo>
                <a:lnTo>
                  <a:pt x="4176125" y="289861"/>
                </a:lnTo>
                <a:lnTo>
                  <a:pt x="4159978" y="300789"/>
                </a:lnTo>
                <a:lnTo>
                  <a:pt x="4140200" y="304800"/>
                </a:lnTo>
                <a:lnTo>
                  <a:pt x="50800" y="304800"/>
                </a:lnTo>
                <a:lnTo>
                  <a:pt x="31027" y="300789"/>
                </a:lnTo>
                <a:lnTo>
                  <a:pt x="14879" y="289861"/>
                </a:lnTo>
                <a:lnTo>
                  <a:pt x="3992" y="273671"/>
                </a:lnTo>
                <a:lnTo>
                  <a:pt x="0" y="253873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3048000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2387600" y="0"/>
                </a:lnTo>
                <a:lnTo>
                  <a:pt x="2407378" y="3990"/>
                </a:lnTo>
                <a:lnTo>
                  <a:pt x="2423525" y="14874"/>
                </a:lnTo>
                <a:lnTo>
                  <a:pt x="2434409" y="31021"/>
                </a:lnTo>
                <a:lnTo>
                  <a:pt x="2438400" y="50800"/>
                </a:lnTo>
                <a:lnTo>
                  <a:pt x="2438400" y="254000"/>
                </a:lnTo>
                <a:lnTo>
                  <a:pt x="2434409" y="273778"/>
                </a:lnTo>
                <a:lnTo>
                  <a:pt x="2423525" y="289925"/>
                </a:lnTo>
                <a:lnTo>
                  <a:pt x="2407378" y="300809"/>
                </a:lnTo>
                <a:lnTo>
                  <a:pt x="23876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3352800"/>
            <a:ext cx="3086100" cy="304800"/>
          </a:xfrm>
          <a:custGeom>
            <a:avLst/>
            <a:gdLst/>
            <a:ahLst/>
            <a:cxnLst/>
            <a:rect l="l" t="t" r="r" b="b"/>
            <a:pathLst>
              <a:path w="30861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3035300" y="0"/>
                </a:lnTo>
                <a:lnTo>
                  <a:pt x="3055078" y="3990"/>
                </a:lnTo>
                <a:lnTo>
                  <a:pt x="3071225" y="14874"/>
                </a:lnTo>
                <a:lnTo>
                  <a:pt x="3082109" y="31021"/>
                </a:lnTo>
                <a:lnTo>
                  <a:pt x="3086100" y="50800"/>
                </a:lnTo>
                <a:lnTo>
                  <a:pt x="3086100" y="254000"/>
                </a:lnTo>
                <a:lnTo>
                  <a:pt x="3082109" y="273778"/>
                </a:lnTo>
                <a:lnTo>
                  <a:pt x="3071225" y="289925"/>
                </a:lnTo>
                <a:lnTo>
                  <a:pt x="3055078" y="300809"/>
                </a:lnTo>
                <a:lnTo>
                  <a:pt x="30353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673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Nội</a:t>
            </a:r>
            <a:r>
              <a:rPr spc="-60" dirty="0"/>
              <a:t> </a:t>
            </a:r>
            <a:r>
              <a:rPr spc="-10" dirty="0"/>
              <a:t>dung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637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1" y="1429214"/>
            <a:ext cx="6908800" cy="22656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200" b="1" spc="-95" dirty="0">
                <a:solidFill>
                  <a:srgbClr val="E9881F"/>
                </a:solidFill>
                <a:latin typeface="Arial"/>
                <a:cs typeface="Arial"/>
              </a:rPr>
              <a:t>XPATH</a:t>
            </a:r>
            <a:endParaRPr sz="220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944"/>
              </a:spcBef>
            </a:pP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- Là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biểu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thức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dùng để truy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xuất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đến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một</a:t>
            </a:r>
            <a:r>
              <a:rPr sz="2200" b="1" spc="-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hoặc</a:t>
            </a:r>
            <a:endParaRPr sz="220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nhiều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thẻ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trong tài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liệu</a:t>
            </a:r>
            <a:r>
              <a:rPr sz="2200" b="1" spc="-10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XML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7945" marR="508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- Được sử dụng trong </a:t>
            </a:r>
            <a:r>
              <a:rPr sz="2200" b="1" spc="-45" dirty="0">
                <a:solidFill>
                  <a:srgbClr val="0066CC"/>
                </a:solidFill>
                <a:latin typeface="Arial"/>
                <a:cs typeface="Arial"/>
              </a:rPr>
              <a:t>XSLT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để </a:t>
            </a:r>
            <a:r>
              <a:rPr sz="2200" b="1" spc="-10" dirty="0">
                <a:solidFill>
                  <a:srgbClr val="0066CC"/>
                </a:solidFill>
                <a:latin typeface="Arial"/>
                <a:cs typeface="Arial"/>
              </a:rPr>
              <a:t>chuyển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đổi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cấu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trúc  nội dung tài liệu</a:t>
            </a:r>
            <a:r>
              <a:rPr sz="2200" b="1" spc="-1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66CC"/>
                </a:solidFill>
                <a:latin typeface="Arial"/>
                <a:cs typeface="Arial"/>
              </a:rPr>
              <a:t>XML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571" y="1208632"/>
            <a:ext cx="6530340" cy="12674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pháp cơ</a:t>
            </a:r>
            <a:r>
              <a:rPr sz="2200" b="1" spc="-3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950"/>
              </a:spcBef>
            </a:pPr>
            <a:r>
              <a:rPr sz="2400" b="1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Đường dẫn </a:t>
            </a:r>
            <a:r>
              <a:rPr sz="2000" spc="-20" dirty="0">
                <a:solidFill>
                  <a:srgbClr val="0066CC"/>
                </a:solidFill>
                <a:latin typeface="Arial"/>
                <a:cs typeface="Arial"/>
              </a:rPr>
              <a:t>tuyệt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đối bắt đầu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từ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gốc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của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tài</a:t>
            </a:r>
            <a:r>
              <a:rPr sz="2000" spc="17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20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đến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1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cụ</a:t>
            </a:r>
            <a:r>
              <a:rPr sz="2000" spc="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667000"/>
            <a:ext cx="2286000" cy="3200400"/>
          </a:xfrm>
          <a:custGeom>
            <a:avLst/>
            <a:gdLst/>
            <a:ahLst/>
            <a:cxnLst/>
            <a:rect l="l" t="t" r="r" b="b"/>
            <a:pathLst>
              <a:path w="2286000" h="3200400">
                <a:moveTo>
                  <a:pt x="0" y="98678"/>
                </a:moveTo>
                <a:lnTo>
                  <a:pt x="7750" y="60275"/>
                </a:lnTo>
                <a:lnTo>
                  <a:pt x="28889" y="28908"/>
                </a:lnTo>
                <a:lnTo>
                  <a:pt x="60243" y="7756"/>
                </a:lnTo>
                <a:lnTo>
                  <a:pt x="98640" y="0"/>
                </a:lnTo>
                <a:lnTo>
                  <a:pt x="2187321" y="0"/>
                </a:lnTo>
                <a:lnTo>
                  <a:pt x="2225724" y="7756"/>
                </a:lnTo>
                <a:lnTo>
                  <a:pt x="2257091" y="28908"/>
                </a:lnTo>
                <a:lnTo>
                  <a:pt x="2278243" y="60275"/>
                </a:lnTo>
                <a:lnTo>
                  <a:pt x="2286000" y="98678"/>
                </a:lnTo>
                <a:lnTo>
                  <a:pt x="2286000" y="3101759"/>
                </a:lnTo>
                <a:lnTo>
                  <a:pt x="2278243" y="3140156"/>
                </a:lnTo>
                <a:lnTo>
                  <a:pt x="2257091" y="3171510"/>
                </a:lnTo>
                <a:lnTo>
                  <a:pt x="2225724" y="3192649"/>
                </a:lnTo>
                <a:lnTo>
                  <a:pt x="2187321" y="3200400"/>
                </a:lnTo>
                <a:lnTo>
                  <a:pt x="98640" y="3200400"/>
                </a:lnTo>
                <a:lnTo>
                  <a:pt x="60243" y="3192649"/>
                </a:lnTo>
                <a:lnTo>
                  <a:pt x="28889" y="3171510"/>
                </a:lnTo>
                <a:lnTo>
                  <a:pt x="7750" y="3140156"/>
                </a:lnTo>
                <a:lnTo>
                  <a:pt x="0" y="3101759"/>
                </a:lnTo>
                <a:lnTo>
                  <a:pt x="0" y="98678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4800" y="2603500"/>
            <a:ext cx="1614170" cy="2907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20" dirty="0">
                <a:solidFill>
                  <a:srgbClr val="FF3300"/>
                </a:solidFill>
                <a:latin typeface="Arial"/>
                <a:cs typeface="Arial"/>
              </a:rPr>
              <a:t>AAA</a:t>
            </a: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&lt;CCC/&gt;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&lt;DDD&gt;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10" dirty="0">
                <a:solidFill>
                  <a:srgbClr val="993366"/>
                </a:solidFill>
                <a:latin typeface="Arial"/>
                <a:cs typeface="Arial"/>
              </a:rPr>
              <a:t>CC</a:t>
            </a: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&lt;/DDD&gt;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15" dirty="0">
                <a:solidFill>
                  <a:srgbClr val="FF3300"/>
                </a:solidFill>
                <a:latin typeface="Arial"/>
                <a:cs typeface="Arial"/>
              </a:rPr>
              <a:t>/</a:t>
            </a:r>
            <a:r>
              <a:rPr sz="1800" b="1" spc="-15" dirty="0">
                <a:solidFill>
                  <a:srgbClr val="FF3300"/>
                </a:solidFill>
                <a:latin typeface="Arial"/>
                <a:cs typeface="Arial"/>
              </a:rPr>
              <a:t>AAA</a:t>
            </a: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0009" y="2618994"/>
            <a:ext cx="17094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1800" b="1" spc="-15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5" dirty="0">
                <a:solidFill>
                  <a:srgbClr val="FF3300"/>
                </a:solidFill>
                <a:latin typeface="Arial"/>
                <a:cs typeface="Arial"/>
              </a:rPr>
              <a:t>AAA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nút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gốc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0009" y="3152648"/>
            <a:ext cx="4667250" cy="1151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Clr>
                <a:srgbClr val="0066CC"/>
              </a:buClr>
              <a:buFont typeface="Arial"/>
              <a:buChar char="-"/>
              <a:tabLst>
                <a:tab pos="153670" algn="l"/>
              </a:tabLst>
            </a:pPr>
            <a:r>
              <a:rPr sz="1800" b="1" spc="-15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AAA</a:t>
            </a:r>
            <a:r>
              <a:rPr sz="1800" b="1" spc="-15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BBB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nút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là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con của</a:t>
            </a:r>
            <a:r>
              <a:rPr sz="2000" spc="7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AAA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  <a:buClr>
                <a:srgbClr val="0066CC"/>
              </a:buClr>
              <a:buFont typeface="Arial"/>
              <a:buChar char="-"/>
              <a:tabLst>
                <a:tab pos="153670" algn="l"/>
              </a:tabLst>
            </a:pP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993366"/>
                </a:solidFill>
                <a:latin typeface="Arial"/>
                <a:cs typeface="Arial"/>
              </a:rPr>
              <a:t>AAA</a:t>
            </a: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993366"/>
                </a:solidFill>
                <a:latin typeface="Arial"/>
                <a:cs typeface="Arial"/>
              </a:rPr>
              <a:t>DDD</a:t>
            </a: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993366"/>
                </a:solidFill>
                <a:latin typeface="Arial"/>
                <a:cs typeface="Arial"/>
              </a:rPr>
              <a:t>CCC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CCC – con DDD – con 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AAA</a:t>
            </a:r>
            <a:r>
              <a:rPr sz="2000" spc="-6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(gốc)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6046419"/>
            <a:ext cx="2490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9881F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Nút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ở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độ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sâu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bất</a:t>
            </a:r>
            <a:r>
              <a:rPr sz="2000" spc="-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66CC"/>
                </a:solidFill>
                <a:latin typeface="Arial"/>
                <a:cs typeface="Arial"/>
              </a:rPr>
              <a:t>kì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1905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575" y="6172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9600" y="6019800"/>
            <a:ext cx="4191000" cy="406400"/>
          </a:xfrm>
          <a:prstGeom prst="rect">
            <a:avLst/>
          </a:prstGeom>
          <a:ln w="9525">
            <a:solidFill>
              <a:srgbClr val="E988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rgbClr val="E9881F"/>
                </a:solidFill>
                <a:latin typeface="Arial"/>
                <a:cs typeface="Arial"/>
              </a:rPr>
              <a:t>//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CCC: nút CCC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ở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độ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sâu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bất</a:t>
            </a:r>
            <a:r>
              <a:rPr sz="2000" spc="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66CC"/>
                </a:solidFill>
                <a:latin typeface="Arial"/>
                <a:cs typeface="Arial"/>
              </a:rPr>
              <a:t>kì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4495800"/>
            <a:ext cx="1528445" cy="1529080"/>
          </a:xfrm>
          <a:custGeom>
            <a:avLst/>
            <a:gdLst/>
            <a:ahLst/>
            <a:cxnLst/>
            <a:rect l="l" t="t" r="r" b="b"/>
            <a:pathLst>
              <a:path w="1528445" h="1529079">
                <a:moveTo>
                  <a:pt x="58356" y="49339"/>
                </a:moveTo>
                <a:lnTo>
                  <a:pt x="49339" y="58356"/>
                </a:lnTo>
                <a:lnTo>
                  <a:pt x="1519554" y="1528495"/>
                </a:lnTo>
                <a:lnTo>
                  <a:pt x="1528445" y="1519504"/>
                </a:lnTo>
                <a:lnTo>
                  <a:pt x="58356" y="49339"/>
                </a:lnTo>
                <a:close/>
              </a:path>
              <a:path w="1528445" h="152907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2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1528445" h="1529079">
                <a:moveTo>
                  <a:pt x="49402" y="40386"/>
                </a:moveTo>
                <a:lnTo>
                  <a:pt x="40386" y="49402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1528445" h="152907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E98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3733800"/>
            <a:ext cx="1833880" cy="2214245"/>
          </a:xfrm>
          <a:custGeom>
            <a:avLst/>
            <a:gdLst/>
            <a:ahLst/>
            <a:cxnLst/>
            <a:rect l="l" t="t" r="r" b="b"/>
            <a:pathLst>
              <a:path w="1833879" h="2214245">
                <a:moveTo>
                  <a:pt x="53487" y="54676"/>
                </a:moveTo>
                <a:lnTo>
                  <a:pt x="43688" y="62781"/>
                </a:lnTo>
                <a:lnTo>
                  <a:pt x="1823847" y="2213851"/>
                </a:lnTo>
                <a:lnTo>
                  <a:pt x="1833752" y="2205748"/>
                </a:lnTo>
                <a:lnTo>
                  <a:pt x="53487" y="54676"/>
                </a:lnTo>
                <a:close/>
              </a:path>
              <a:path w="1833879" h="2214245">
                <a:moveTo>
                  <a:pt x="0" y="0"/>
                </a:moveTo>
                <a:lnTo>
                  <a:pt x="19176" y="83057"/>
                </a:lnTo>
                <a:lnTo>
                  <a:pt x="43688" y="62781"/>
                </a:lnTo>
                <a:lnTo>
                  <a:pt x="35560" y="52958"/>
                </a:lnTo>
                <a:lnTo>
                  <a:pt x="45338" y="44831"/>
                </a:lnTo>
                <a:lnTo>
                  <a:pt x="65388" y="44831"/>
                </a:lnTo>
                <a:lnTo>
                  <a:pt x="77977" y="34417"/>
                </a:lnTo>
                <a:lnTo>
                  <a:pt x="0" y="0"/>
                </a:lnTo>
                <a:close/>
              </a:path>
              <a:path w="1833879" h="2214245">
                <a:moveTo>
                  <a:pt x="45338" y="44831"/>
                </a:moveTo>
                <a:lnTo>
                  <a:pt x="35560" y="52958"/>
                </a:lnTo>
                <a:lnTo>
                  <a:pt x="43688" y="62781"/>
                </a:lnTo>
                <a:lnTo>
                  <a:pt x="53487" y="54676"/>
                </a:lnTo>
                <a:lnTo>
                  <a:pt x="45338" y="44831"/>
                </a:lnTo>
                <a:close/>
              </a:path>
              <a:path w="1833879" h="2214245">
                <a:moveTo>
                  <a:pt x="65388" y="44831"/>
                </a:moveTo>
                <a:lnTo>
                  <a:pt x="45338" y="44831"/>
                </a:lnTo>
                <a:lnTo>
                  <a:pt x="53487" y="54676"/>
                </a:lnTo>
                <a:lnTo>
                  <a:pt x="65388" y="44831"/>
                </a:lnTo>
                <a:close/>
              </a:path>
            </a:pathLst>
          </a:custGeom>
          <a:solidFill>
            <a:srgbClr val="E98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2667000"/>
            <a:ext cx="2286000" cy="3200400"/>
          </a:xfrm>
          <a:custGeom>
            <a:avLst/>
            <a:gdLst/>
            <a:ahLst/>
            <a:cxnLst/>
            <a:rect l="l" t="t" r="r" b="b"/>
            <a:pathLst>
              <a:path w="2286000" h="3200400">
                <a:moveTo>
                  <a:pt x="0" y="115950"/>
                </a:moveTo>
                <a:lnTo>
                  <a:pt x="9115" y="70830"/>
                </a:lnTo>
                <a:lnTo>
                  <a:pt x="33972" y="33972"/>
                </a:lnTo>
                <a:lnTo>
                  <a:pt x="70840" y="9116"/>
                </a:lnTo>
                <a:lnTo>
                  <a:pt x="115989" y="0"/>
                </a:lnTo>
                <a:lnTo>
                  <a:pt x="2170049" y="0"/>
                </a:lnTo>
                <a:lnTo>
                  <a:pt x="2215169" y="9116"/>
                </a:lnTo>
                <a:lnTo>
                  <a:pt x="2252027" y="33972"/>
                </a:lnTo>
                <a:lnTo>
                  <a:pt x="2276883" y="70830"/>
                </a:lnTo>
                <a:lnTo>
                  <a:pt x="2286000" y="115950"/>
                </a:lnTo>
                <a:lnTo>
                  <a:pt x="2286000" y="3084410"/>
                </a:lnTo>
                <a:lnTo>
                  <a:pt x="2276883" y="3129559"/>
                </a:lnTo>
                <a:lnTo>
                  <a:pt x="2252027" y="3166427"/>
                </a:lnTo>
                <a:lnTo>
                  <a:pt x="2215169" y="3191284"/>
                </a:lnTo>
                <a:lnTo>
                  <a:pt x="2170049" y="3200400"/>
                </a:lnTo>
                <a:lnTo>
                  <a:pt x="115989" y="3200400"/>
                </a:lnTo>
                <a:lnTo>
                  <a:pt x="70840" y="3191284"/>
                </a:lnTo>
                <a:lnTo>
                  <a:pt x="33972" y="3166427"/>
                </a:lnTo>
                <a:lnTo>
                  <a:pt x="9115" y="3129559"/>
                </a:lnTo>
                <a:lnTo>
                  <a:pt x="0" y="3084410"/>
                </a:lnTo>
                <a:lnTo>
                  <a:pt x="0" y="11595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550" y="1752600"/>
            <a:ext cx="6496050" cy="685800"/>
          </a:xfrm>
          <a:custGeom>
            <a:avLst/>
            <a:gdLst/>
            <a:ahLst/>
            <a:cxnLst/>
            <a:rect l="l" t="t" r="r" b="b"/>
            <a:pathLst>
              <a:path w="6496050" h="685800">
                <a:moveTo>
                  <a:pt x="6496050" y="238760"/>
                </a:moveTo>
                <a:lnTo>
                  <a:pt x="6491197" y="190652"/>
                </a:lnTo>
                <a:lnTo>
                  <a:pt x="6477281" y="145839"/>
                </a:lnTo>
                <a:lnTo>
                  <a:pt x="6455263" y="105283"/>
                </a:lnTo>
                <a:lnTo>
                  <a:pt x="6426104" y="69945"/>
                </a:lnTo>
                <a:lnTo>
                  <a:pt x="6390766" y="40786"/>
                </a:lnTo>
                <a:lnTo>
                  <a:pt x="6350210" y="18768"/>
                </a:lnTo>
                <a:lnTo>
                  <a:pt x="6305397" y="4852"/>
                </a:lnTo>
                <a:lnTo>
                  <a:pt x="6257290" y="0"/>
                </a:lnTo>
                <a:lnTo>
                  <a:pt x="238759" y="0"/>
                </a:lnTo>
                <a:lnTo>
                  <a:pt x="190645" y="4852"/>
                </a:lnTo>
                <a:lnTo>
                  <a:pt x="145828" y="18768"/>
                </a:lnTo>
                <a:lnTo>
                  <a:pt x="105272" y="40786"/>
                </a:lnTo>
                <a:lnTo>
                  <a:pt x="69935" y="69945"/>
                </a:lnTo>
                <a:lnTo>
                  <a:pt x="40779" y="105283"/>
                </a:lnTo>
                <a:lnTo>
                  <a:pt x="18764" y="145839"/>
                </a:lnTo>
                <a:lnTo>
                  <a:pt x="4851" y="190652"/>
                </a:lnTo>
                <a:lnTo>
                  <a:pt x="0" y="238760"/>
                </a:lnTo>
                <a:lnTo>
                  <a:pt x="0" y="447039"/>
                </a:lnTo>
                <a:lnTo>
                  <a:pt x="4851" y="495147"/>
                </a:lnTo>
                <a:lnTo>
                  <a:pt x="18764" y="539960"/>
                </a:lnTo>
                <a:lnTo>
                  <a:pt x="40779" y="580516"/>
                </a:lnTo>
                <a:lnTo>
                  <a:pt x="69935" y="615854"/>
                </a:lnTo>
                <a:lnTo>
                  <a:pt x="105272" y="645013"/>
                </a:lnTo>
                <a:lnTo>
                  <a:pt x="145828" y="667031"/>
                </a:lnTo>
                <a:lnTo>
                  <a:pt x="190645" y="680947"/>
                </a:lnTo>
                <a:lnTo>
                  <a:pt x="238759" y="685800"/>
                </a:lnTo>
                <a:lnTo>
                  <a:pt x="6257290" y="685800"/>
                </a:lnTo>
                <a:lnTo>
                  <a:pt x="6305397" y="680947"/>
                </a:lnTo>
                <a:lnTo>
                  <a:pt x="6350210" y="667031"/>
                </a:lnTo>
                <a:lnTo>
                  <a:pt x="6390766" y="645013"/>
                </a:lnTo>
                <a:lnTo>
                  <a:pt x="6426104" y="615854"/>
                </a:lnTo>
                <a:lnTo>
                  <a:pt x="6455263" y="580516"/>
                </a:lnTo>
                <a:lnTo>
                  <a:pt x="6477281" y="539960"/>
                </a:lnTo>
                <a:lnTo>
                  <a:pt x="6491197" y="495147"/>
                </a:lnTo>
                <a:lnTo>
                  <a:pt x="6496050" y="447039"/>
                </a:lnTo>
                <a:lnTo>
                  <a:pt x="6496050" y="23876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7275" y="6076950"/>
            <a:ext cx="3057525" cy="381000"/>
          </a:xfrm>
          <a:custGeom>
            <a:avLst/>
            <a:gdLst/>
            <a:ahLst/>
            <a:cxnLst/>
            <a:rect l="l" t="t" r="r" b="b"/>
            <a:pathLst>
              <a:path w="3057525" h="381000">
                <a:moveTo>
                  <a:pt x="3057525" y="132664"/>
                </a:moveTo>
                <a:lnTo>
                  <a:pt x="3050757" y="90732"/>
                </a:lnTo>
                <a:lnTo>
                  <a:pt x="3031913" y="54315"/>
                </a:lnTo>
                <a:lnTo>
                  <a:pt x="3003182" y="25597"/>
                </a:lnTo>
                <a:lnTo>
                  <a:pt x="2966751" y="6763"/>
                </a:lnTo>
                <a:lnTo>
                  <a:pt x="2924810" y="0"/>
                </a:lnTo>
                <a:lnTo>
                  <a:pt x="132664" y="0"/>
                </a:lnTo>
                <a:lnTo>
                  <a:pt x="90732" y="6763"/>
                </a:lnTo>
                <a:lnTo>
                  <a:pt x="54315" y="25597"/>
                </a:lnTo>
                <a:lnTo>
                  <a:pt x="25597" y="54315"/>
                </a:lnTo>
                <a:lnTo>
                  <a:pt x="6763" y="90732"/>
                </a:lnTo>
                <a:lnTo>
                  <a:pt x="0" y="132664"/>
                </a:lnTo>
                <a:lnTo>
                  <a:pt x="0" y="248335"/>
                </a:lnTo>
                <a:lnTo>
                  <a:pt x="6763" y="290267"/>
                </a:lnTo>
                <a:lnTo>
                  <a:pt x="25597" y="326684"/>
                </a:lnTo>
                <a:lnTo>
                  <a:pt x="54315" y="355402"/>
                </a:lnTo>
                <a:lnTo>
                  <a:pt x="90732" y="374236"/>
                </a:lnTo>
                <a:lnTo>
                  <a:pt x="132664" y="381000"/>
                </a:lnTo>
                <a:lnTo>
                  <a:pt x="2924810" y="381000"/>
                </a:lnTo>
                <a:lnTo>
                  <a:pt x="2966751" y="374236"/>
                </a:lnTo>
                <a:lnTo>
                  <a:pt x="3003182" y="355402"/>
                </a:lnTo>
                <a:lnTo>
                  <a:pt x="3031913" y="326684"/>
                </a:lnTo>
                <a:lnTo>
                  <a:pt x="3050757" y="290267"/>
                </a:lnTo>
                <a:lnTo>
                  <a:pt x="3057525" y="248335"/>
                </a:lnTo>
                <a:lnTo>
                  <a:pt x="3057525" y="13266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600" y="1828800"/>
            <a:ext cx="5029200" cy="457200"/>
          </a:xfrm>
          <a:custGeom>
            <a:avLst/>
            <a:gdLst/>
            <a:ahLst/>
            <a:cxnLst/>
            <a:rect l="l" t="t" r="r" b="b"/>
            <a:pathLst>
              <a:path w="5029200" h="457200">
                <a:moveTo>
                  <a:pt x="5029200" y="159130"/>
                </a:moveTo>
                <a:lnTo>
                  <a:pt x="5021087" y="108833"/>
                </a:lnTo>
                <a:lnTo>
                  <a:pt x="4998496" y="65150"/>
                </a:lnTo>
                <a:lnTo>
                  <a:pt x="4964049" y="30703"/>
                </a:lnTo>
                <a:lnTo>
                  <a:pt x="4920366" y="8112"/>
                </a:lnTo>
                <a:lnTo>
                  <a:pt x="4870069" y="0"/>
                </a:lnTo>
                <a:lnTo>
                  <a:pt x="159194" y="0"/>
                </a:lnTo>
                <a:lnTo>
                  <a:pt x="108876" y="8112"/>
                </a:lnTo>
                <a:lnTo>
                  <a:pt x="65175" y="30703"/>
                </a:lnTo>
                <a:lnTo>
                  <a:pt x="30714" y="65150"/>
                </a:lnTo>
                <a:lnTo>
                  <a:pt x="8115" y="108833"/>
                </a:lnTo>
                <a:lnTo>
                  <a:pt x="0" y="159130"/>
                </a:lnTo>
                <a:lnTo>
                  <a:pt x="0" y="298069"/>
                </a:lnTo>
                <a:lnTo>
                  <a:pt x="8115" y="348366"/>
                </a:lnTo>
                <a:lnTo>
                  <a:pt x="30714" y="392049"/>
                </a:lnTo>
                <a:lnTo>
                  <a:pt x="65175" y="426496"/>
                </a:lnTo>
                <a:lnTo>
                  <a:pt x="108876" y="449087"/>
                </a:lnTo>
                <a:lnTo>
                  <a:pt x="159194" y="457200"/>
                </a:lnTo>
                <a:lnTo>
                  <a:pt x="4870069" y="457200"/>
                </a:lnTo>
                <a:lnTo>
                  <a:pt x="4920366" y="449087"/>
                </a:lnTo>
                <a:lnTo>
                  <a:pt x="4964049" y="426496"/>
                </a:lnTo>
                <a:lnTo>
                  <a:pt x="4998496" y="392049"/>
                </a:lnTo>
                <a:lnTo>
                  <a:pt x="5021087" y="348366"/>
                </a:lnTo>
                <a:lnTo>
                  <a:pt x="5029200" y="298069"/>
                </a:lnTo>
                <a:lnTo>
                  <a:pt x="5029200" y="159130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438400"/>
            <a:ext cx="2743200" cy="3733800"/>
          </a:xfrm>
          <a:custGeom>
            <a:avLst/>
            <a:gdLst/>
            <a:ahLst/>
            <a:cxnLst/>
            <a:rect l="l" t="t" r="r" b="b"/>
            <a:pathLst>
              <a:path w="2743200" h="3733800">
                <a:moveTo>
                  <a:pt x="0" y="118363"/>
                </a:moveTo>
                <a:lnTo>
                  <a:pt x="9302" y="72276"/>
                </a:lnTo>
                <a:lnTo>
                  <a:pt x="34669" y="34655"/>
                </a:lnTo>
                <a:lnTo>
                  <a:pt x="72292" y="9296"/>
                </a:lnTo>
                <a:lnTo>
                  <a:pt x="118363" y="0"/>
                </a:lnTo>
                <a:lnTo>
                  <a:pt x="2624836" y="0"/>
                </a:lnTo>
                <a:lnTo>
                  <a:pt x="2670923" y="9296"/>
                </a:lnTo>
                <a:lnTo>
                  <a:pt x="2708544" y="34655"/>
                </a:lnTo>
                <a:lnTo>
                  <a:pt x="2733903" y="72276"/>
                </a:lnTo>
                <a:lnTo>
                  <a:pt x="2743200" y="118363"/>
                </a:lnTo>
                <a:lnTo>
                  <a:pt x="2743200" y="3615436"/>
                </a:lnTo>
                <a:lnTo>
                  <a:pt x="2733903" y="3661507"/>
                </a:lnTo>
                <a:lnTo>
                  <a:pt x="2708544" y="3699130"/>
                </a:lnTo>
                <a:lnTo>
                  <a:pt x="2670923" y="3724497"/>
                </a:lnTo>
                <a:lnTo>
                  <a:pt x="2624836" y="3733800"/>
                </a:lnTo>
                <a:lnTo>
                  <a:pt x="118363" y="3733800"/>
                </a:lnTo>
                <a:lnTo>
                  <a:pt x="72292" y="3724497"/>
                </a:lnTo>
                <a:lnTo>
                  <a:pt x="34669" y="3699130"/>
                </a:lnTo>
                <a:lnTo>
                  <a:pt x="9302" y="3661507"/>
                </a:lnTo>
                <a:lnTo>
                  <a:pt x="0" y="3615436"/>
                </a:lnTo>
                <a:lnTo>
                  <a:pt x="0" y="118363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391" y="2436347"/>
            <a:ext cx="1995170" cy="33185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20" dirty="0">
                <a:solidFill>
                  <a:srgbClr val="FF3300"/>
                </a:solidFill>
                <a:latin typeface="Arial"/>
                <a:cs typeface="Arial"/>
              </a:rPr>
              <a:t>AAA</a:t>
            </a: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&lt;CCC/&gt;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&lt;BBB&gt;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&lt;CCC/&gt;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&lt;/BBB&gt;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spc="-5" dirty="0">
                <a:solidFill>
                  <a:srgbClr val="009999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&lt;/</a:t>
            </a:r>
            <a:r>
              <a:rPr sz="1800" b="1" spc="-20" dirty="0">
                <a:solidFill>
                  <a:srgbClr val="FF3300"/>
                </a:solidFill>
                <a:latin typeface="Arial"/>
                <a:cs typeface="Arial"/>
              </a:rPr>
              <a:t>AAA</a:t>
            </a:r>
            <a:r>
              <a:rPr sz="1800" spc="-20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2384" y="2679319"/>
            <a:ext cx="5151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AAA/*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Tất cả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các nút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con trực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tiếp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của</a:t>
            </a:r>
            <a:r>
              <a:rPr sz="2000" spc="-1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AAA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2438400"/>
            <a:ext cx="2743200" cy="3733800"/>
          </a:xfrm>
          <a:custGeom>
            <a:avLst/>
            <a:gdLst/>
            <a:ahLst/>
            <a:cxnLst/>
            <a:rect l="l" t="t" r="r" b="b"/>
            <a:pathLst>
              <a:path w="2743200" h="373380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1" y="0"/>
                </a:lnTo>
                <a:lnTo>
                  <a:pt x="2604008" y="0"/>
                </a:lnTo>
                <a:lnTo>
                  <a:pt x="2647988" y="7099"/>
                </a:lnTo>
                <a:lnTo>
                  <a:pt x="2686196" y="26867"/>
                </a:lnTo>
                <a:lnTo>
                  <a:pt x="2716332" y="57003"/>
                </a:lnTo>
                <a:lnTo>
                  <a:pt x="2736100" y="95211"/>
                </a:lnTo>
                <a:lnTo>
                  <a:pt x="2743200" y="139191"/>
                </a:lnTo>
                <a:lnTo>
                  <a:pt x="2743200" y="3594608"/>
                </a:lnTo>
                <a:lnTo>
                  <a:pt x="2736100" y="3638603"/>
                </a:lnTo>
                <a:lnTo>
                  <a:pt x="2716332" y="3676812"/>
                </a:lnTo>
                <a:lnTo>
                  <a:pt x="2686196" y="3706943"/>
                </a:lnTo>
                <a:lnTo>
                  <a:pt x="2647988" y="3726703"/>
                </a:lnTo>
                <a:lnTo>
                  <a:pt x="2604008" y="3733800"/>
                </a:lnTo>
                <a:lnTo>
                  <a:pt x="139191" y="3733800"/>
                </a:lnTo>
                <a:lnTo>
                  <a:pt x="95196" y="3726703"/>
                </a:lnTo>
                <a:lnTo>
                  <a:pt x="56987" y="3706943"/>
                </a:lnTo>
                <a:lnTo>
                  <a:pt x="26856" y="3676812"/>
                </a:lnTo>
                <a:lnTo>
                  <a:pt x="7096" y="3638603"/>
                </a:lnTo>
                <a:lnTo>
                  <a:pt x="0" y="3594608"/>
                </a:lnTo>
                <a:lnTo>
                  <a:pt x="0" y="13919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5571" y="1236243"/>
            <a:ext cx="4652010" cy="10534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pháp cơ</a:t>
            </a:r>
            <a:r>
              <a:rPr sz="2200" b="1" spc="-3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944"/>
              </a:spcBef>
            </a:pPr>
            <a:r>
              <a:rPr sz="3200" b="1" spc="-5" dirty="0">
                <a:solidFill>
                  <a:srgbClr val="E9881F"/>
                </a:solidFill>
                <a:latin typeface="Arial"/>
                <a:cs typeface="Arial"/>
              </a:rPr>
              <a:t>*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Chọn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tất cả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các node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với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tên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bất</a:t>
            </a:r>
            <a:r>
              <a:rPr sz="2000" spc="5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66CC"/>
                </a:solidFill>
                <a:latin typeface="Arial"/>
                <a:cs typeface="Arial"/>
              </a:rPr>
              <a:t>kỳ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19050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42384" y="3212973"/>
            <a:ext cx="45256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009999"/>
                </a:solidFill>
                <a:latin typeface="Arial"/>
                <a:cs typeface="Arial"/>
              </a:rPr>
              <a:t>*/BBB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Tất cả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các nút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ở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cấp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thứ</a:t>
            </a:r>
            <a:r>
              <a:rPr sz="2000" spc="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(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node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con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trực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tiếp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của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gốc</a:t>
            </a:r>
            <a:r>
              <a:rPr sz="2000" spc="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200" y="3952875"/>
            <a:ext cx="3352800" cy="466725"/>
          </a:xfrm>
          <a:prstGeom prst="rect">
            <a:avLst/>
          </a:prstGeom>
          <a:ln w="9525">
            <a:solidFill>
              <a:srgbClr val="0066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E9881F"/>
                </a:solidFill>
                <a:latin typeface="Arial"/>
                <a:cs typeface="Arial"/>
              </a:rPr>
              <a:t>//*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TẤT 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CẢ CÁC</a:t>
            </a:r>
            <a:r>
              <a:rPr sz="1800" spc="-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4419600"/>
            <a:ext cx="7620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0" y="4419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383286"/>
                </a:moveTo>
                <a:lnTo>
                  <a:pt x="228346" y="533400"/>
                </a:lnTo>
                <a:lnTo>
                  <a:pt x="228346" y="461518"/>
                </a:lnTo>
                <a:lnTo>
                  <a:pt x="323596" y="461518"/>
                </a:lnTo>
                <a:lnTo>
                  <a:pt x="383071" y="459433"/>
                </a:lnTo>
                <a:lnTo>
                  <a:pt x="440119" y="453361"/>
                </a:lnTo>
                <a:lnTo>
                  <a:pt x="494216" y="443573"/>
                </a:lnTo>
                <a:lnTo>
                  <a:pt x="544839" y="430341"/>
                </a:lnTo>
                <a:lnTo>
                  <a:pt x="591465" y="413938"/>
                </a:lnTo>
                <a:lnTo>
                  <a:pt x="633571" y="394636"/>
                </a:lnTo>
                <a:lnTo>
                  <a:pt x="670634" y="372707"/>
                </a:lnTo>
                <a:lnTo>
                  <a:pt x="702131" y="348422"/>
                </a:lnTo>
                <a:lnTo>
                  <a:pt x="746335" y="293875"/>
                </a:lnTo>
                <a:lnTo>
                  <a:pt x="762000" y="233172"/>
                </a:lnTo>
                <a:lnTo>
                  <a:pt x="762000" y="0"/>
                </a:lnTo>
                <a:lnTo>
                  <a:pt x="533653" y="0"/>
                </a:lnTo>
                <a:lnTo>
                  <a:pt x="533653" y="233172"/>
                </a:lnTo>
                <a:lnTo>
                  <a:pt x="522939" y="255912"/>
                </a:lnTo>
                <a:lnTo>
                  <a:pt x="493107" y="275646"/>
                </a:lnTo>
                <a:lnTo>
                  <a:pt x="447627" y="291199"/>
                </a:lnTo>
                <a:lnTo>
                  <a:pt x="389967" y="301394"/>
                </a:lnTo>
                <a:lnTo>
                  <a:pt x="323596" y="305054"/>
                </a:lnTo>
                <a:lnTo>
                  <a:pt x="228346" y="305054"/>
                </a:lnTo>
                <a:lnTo>
                  <a:pt x="228346" y="233172"/>
                </a:lnTo>
                <a:lnTo>
                  <a:pt x="0" y="383286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819400"/>
            <a:ext cx="2743200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2819400"/>
            <a:ext cx="2743200" cy="4038600"/>
          </a:xfrm>
          <a:custGeom>
            <a:avLst/>
            <a:gdLst/>
            <a:ahLst/>
            <a:cxnLst/>
            <a:rect l="l" t="t" r="r" b="b"/>
            <a:pathLst>
              <a:path w="2743200" h="403860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1" y="0"/>
                </a:lnTo>
                <a:lnTo>
                  <a:pt x="2604008" y="0"/>
                </a:lnTo>
                <a:lnTo>
                  <a:pt x="2647988" y="7099"/>
                </a:lnTo>
                <a:lnTo>
                  <a:pt x="2686196" y="26867"/>
                </a:lnTo>
                <a:lnTo>
                  <a:pt x="2716332" y="57003"/>
                </a:lnTo>
                <a:lnTo>
                  <a:pt x="2736100" y="95211"/>
                </a:lnTo>
                <a:lnTo>
                  <a:pt x="2743200" y="139191"/>
                </a:lnTo>
                <a:lnTo>
                  <a:pt x="2743200" y="3899408"/>
                </a:lnTo>
                <a:lnTo>
                  <a:pt x="2736100" y="3943403"/>
                </a:lnTo>
                <a:lnTo>
                  <a:pt x="2716332" y="3981613"/>
                </a:lnTo>
                <a:lnTo>
                  <a:pt x="2686196" y="4011744"/>
                </a:lnTo>
                <a:lnTo>
                  <a:pt x="2647988" y="4031503"/>
                </a:lnTo>
                <a:lnTo>
                  <a:pt x="2604008" y="4038599"/>
                </a:lnTo>
                <a:lnTo>
                  <a:pt x="139191" y="4038599"/>
                </a:lnTo>
                <a:lnTo>
                  <a:pt x="95196" y="4031503"/>
                </a:lnTo>
                <a:lnTo>
                  <a:pt x="56987" y="4011744"/>
                </a:lnTo>
                <a:lnTo>
                  <a:pt x="26856" y="3981613"/>
                </a:lnTo>
                <a:lnTo>
                  <a:pt x="7096" y="3943403"/>
                </a:lnTo>
                <a:lnTo>
                  <a:pt x="0" y="3899408"/>
                </a:lnTo>
                <a:lnTo>
                  <a:pt x="0" y="13919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752600"/>
            <a:ext cx="80772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1752600"/>
            <a:ext cx="8077200" cy="990600"/>
          </a:xfrm>
          <a:custGeom>
            <a:avLst/>
            <a:gdLst/>
            <a:ahLst/>
            <a:cxnLst/>
            <a:rect l="l" t="t" r="r" b="b"/>
            <a:pathLst>
              <a:path w="8077200" h="990600">
                <a:moveTo>
                  <a:pt x="8077200" y="344932"/>
                </a:moveTo>
                <a:lnTo>
                  <a:pt x="8074051" y="298126"/>
                </a:lnTo>
                <a:lnTo>
                  <a:pt x="8064878" y="253235"/>
                </a:lnTo>
                <a:lnTo>
                  <a:pt x="8050093" y="210669"/>
                </a:lnTo>
                <a:lnTo>
                  <a:pt x="8030106" y="170838"/>
                </a:lnTo>
                <a:lnTo>
                  <a:pt x="8005328" y="134154"/>
                </a:lnTo>
                <a:lnTo>
                  <a:pt x="7976171" y="101028"/>
                </a:lnTo>
                <a:lnTo>
                  <a:pt x="7943045" y="71871"/>
                </a:lnTo>
                <a:lnTo>
                  <a:pt x="7906361" y="47093"/>
                </a:lnTo>
                <a:lnTo>
                  <a:pt x="7866530" y="27106"/>
                </a:lnTo>
                <a:lnTo>
                  <a:pt x="7823964" y="12321"/>
                </a:lnTo>
                <a:lnTo>
                  <a:pt x="7779073" y="3148"/>
                </a:lnTo>
                <a:lnTo>
                  <a:pt x="7732268" y="0"/>
                </a:lnTo>
                <a:lnTo>
                  <a:pt x="344919" y="0"/>
                </a:lnTo>
                <a:lnTo>
                  <a:pt x="298114" y="3148"/>
                </a:lnTo>
                <a:lnTo>
                  <a:pt x="253223" y="12321"/>
                </a:lnTo>
                <a:lnTo>
                  <a:pt x="210658" y="27106"/>
                </a:lnTo>
                <a:lnTo>
                  <a:pt x="170829" y="47093"/>
                </a:lnTo>
                <a:lnTo>
                  <a:pt x="134146" y="71871"/>
                </a:lnTo>
                <a:lnTo>
                  <a:pt x="101022" y="101028"/>
                </a:lnTo>
                <a:lnTo>
                  <a:pt x="71866" y="134154"/>
                </a:lnTo>
                <a:lnTo>
                  <a:pt x="47090" y="170838"/>
                </a:lnTo>
                <a:lnTo>
                  <a:pt x="27104" y="210669"/>
                </a:lnTo>
                <a:lnTo>
                  <a:pt x="12320" y="253235"/>
                </a:lnTo>
                <a:lnTo>
                  <a:pt x="3148" y="298126"/>
                </a:lnTo>
                <a:lnTo>
                  <a:pt x="0" y="344932"/>
                </a:lnTo>
                <a:lnTo>
                  <a:pt x="0" y="645667"/>
                </a:lnTo>
                <a:lnTo>
                  <a:pt x="3148" y="692473"/>
                </a:lnTo>
                <a:lnTo>
                  <a:pt x="12320" y="737364"/>
                </a:lnTo>
                <a:lnTo>
                  <a:pt x="27104" y="779930"/>
                </a:lnTo>
                <a:lnTo>
                  <a:pt x="47090" y="819761"/>
                </a:lnTo>
                <a:lnTo>
                  <a:pt x="71866" y="856445"/>
                </a:lnTo>
                <a:lnTo>
                  <a:pt x="101022" y="889571"/>
                </a:lnTo>
                <a:lnTo>
                  <a:pt x="134146" y="918728"/>
                </a:lnTo>
                <a:lnTo>
                  <a:pt x="170829" y="943506"/>
                </a:lnTo>
                <a:lnTo>
                  <a:pt x="210658" y="963493"/>
                </a:lnTo>
                <a:lnTo>
                  <a:pt x="253223" y="978278"/>
                </a:lnTo>
                <a:lnTo>
                  <a:pt x="298114" y="987451"/>
                </a:lnTo>
                <a:lnTo>
                  <a:pt x="344919" y="990600"/>
                </a:lnTo>
                <a:lnTo>
                  <a:pt x="7732268" y="990600"/>
                </a:lnTo>
                <a:lnTo>
                  <a:pt x="7779073" y="987451"/>
                </a:lnTo>
                <a:lnTo>
                  <a:pt x="7823964" y="978278"/>
                </a:lnTo>
                <a:lnTo>
                  <a:pt x="7866530" y="963493"/>
                </a:lnTo>
                <a:lnTo>
                  <a:pt x="7906361" y="943506"/>
                </a:lnTo>
                <a:lnTo>
                  <a:pt x="7943045" y="918728"/>
                </a:lnTo>
                <a:lnTo>
                  <a:pt x="7976171" y="889571"/>
                </a:lnTo>
                <a:lnTo>
                  <a:pt x="8005328" y="856445"/>
                </a:lnTo>
                <a:lnTo>
                  <a:pt x="8030106" y="819761"/>
                </a:lnTo>
                <a:lnTo>
                  <a:pt x="8050093" y="779930"/>
                </a:lnTo>
                <a:lnTo>
                  <a:pt x="8064878" y="737364"/>
                </a:lnTo>
                <a:lnTo>
                  <a:pt x="8074051" y="692473"/>
                </a:lnTo>
                <a:lnTo>
                  <a:pt x="8077200" y="645667"/>
                </a:lnTo>
                <a:lnTo>
                  <a:pt x="8077200" y="344932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263"/>
            <a:ext cx="9144000" cy="865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819400"/>
            <a:ext cx="2743200" cy="4038600"/>
          </a:xfrm>
          <a:custGeom>
            <a:avLst/>
            <a:gdLst/>
            <a:ahLst/>
            <a:cxnLst/>
            <a:rect l="l" t="t" r="r" b="b"/>
            <a:pathLst>
              <a:path w="2743200" h="4038600">
                <a:moveTo>
                  <a:pt x="0" y="118363"/>
                </a:moveTo>
                <a:lnTo>
                  <a:pt x="9302" y="72276"/>
                </a:lnTo>
                <a:lnTo>
                  <a:pt x="34669" y="34655"/>
                </a:lnTo>
                <a:lnTo>
                  <a:pt x="72292" y="9296"/>
                </a:lnTo>
                <a:lnTo>
                  <a:pt x="118363" y="0"/>
                </a:lnTo>
                <a:lnTo>
                  <a:pt x="2624836" y="0"/>
                </a:lnTo>
                <a:lnTo>
                  <a:pt x="2670923" y="9296"/>
                </a:lnTo>
                <a:lnTo>
                  <a:pt x="2708544" y="34655"/>
                </a:lnTo>
                <a:lnTo>
                  <a:pt x="2733903" y="72276"/>
                </a:lnTo>
                <a:lnTo>
                  <a:pt x="2743200" y="118363"/>
                </a:lnTo>
                <a:lnTo>
                  <a:pt x="2743200" y="3920230"/>
                </a:lnTo>
                <a:lnTo>
                  <a:pt x="2733903" y="3966305"/>
                </a:lnTo>
                <a:lnTo>
                  <a:pt x="2708544" y="4003930"/>
                </a:lnTo>
                <a:lnTo>
                  <a:pt x="2670923" y="4029297"/>
                </a:lnTo>
                <a:lnTo>
                  <a:pt x="2624836" y="4038599"/>
                </a:lnTo>
                <a:lnTo>
                  <a:pt x="118363" y="4038599"/>
                </a:lnTo>
                <a:lnTo>
                  <a:pt x="72292" y="4029297"/>
                </a:lnTo>
                <a:lnTo>
                  <a:pt x="34669" y="4003930"/>
                </a:lnTo>
                <a:lnTo>
                  <a:pt x="9302" y="3966305"/>
                </a:lnTo>
                <a:lnTo>
                  <a:pt x="0" y="3920230"/>
                </a:lnTo>
                <a:lnTo>
                  <a:pt x="0" y="118363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0591" y="2744724"/>
            <a:ext cx="1767839" cy="4142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&lt;AAA&gt;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E9881F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&lt;BBB&gt;</a:t>
            </a:r>
            <a:endParaRPr sz="18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&lt;CCC&gt;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Arial"/>
                <a:cs typeface="Arial"/>
              </a:rPr>
              <a:t>co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&lt;/CCC&gt;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&lt;/BBB&gt;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&lt;/AAA&gt;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6464" y="3136773"/>
            <a:ext cx="5058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AAA/BBB[1]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Nút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thứ 1 (con của</a:t>
            </a:r>
            <a:r>
              <a:rPr sz="2000" spc="-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AAA)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571" y="1208632"/>
            <a:ext cx="7783195" cy="14198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pháp cơ</a:t>
            </a:r>
            <a:r>
              <a:rPr sz="2200" b="1" spc="-3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950"/>
              </a:spcBef>
            </a:pPr>
            <a:r>
              <a:rPr sz="2400" b="1" dirty="0">
                <a:solidFill>
                  <a:srgbClr val="E9881F"/>
                </a:solidFill>
                <a:latin typeface="Arial"/>
                <a:cs typeface="Arial"/>
              </a:rPr>
              <a:t>[ </a:t>
            </a:r>
            <a:r>
              <a:rPr sz="2400" b="1" spc="-10" dirty="0">
                <a:solidFill>
                  <a:srgbClr val="E9881F"/>
                </a:solidFill>
                <a:latin typeface="Arial"/>
                <a:cs typeface="Arial"/>
              </a:rPr>
              <a:t>]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20" dirty="0">
                <a:solidFill>
                  <a:srgbClr val="0066CC"/>
                </a:solidFill>
                <a:latin typeface="Arial"/>
                <a:cs typeface="Arial"/>
              </a:rPr>
              <a:t>Truy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xuất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đến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các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theo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thứ tự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nào đó hoặc theo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chỉ</a:t>
            </a:r>
            <a:r>
              <a:rPr sz="2000" spc="5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66CC"/>
                </a:solidFill>
                <a:latin typeface="Arial"/>
                <a:cs typeface="Arial"/>
              </a:rPr>
              <a:t>mục.</a:t>
            </a:r>
            <a:endParaRPr sz="200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1220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Ngoài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ra, có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thể dùng để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chỉ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định biểu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thức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điều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kiện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chọn lựa</a:t>
            </a:r>
            <a:r>
              <a:rPr sz="2000" spc="26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1905000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6464" y="3762501"/>
            <a:ext cx="50793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009999"/>
                </a:solidFill>
                <a:latin typeface="Arial"/>
                <a:cs typeface="Arial"/>
              </a:rPr>
              <a:t>/AAA/BBB[2]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 Nút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thứ 2 (con của</a:t>
            </a:r>
            <a:r>
              <a:rPr sz="2000" spc="-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AAA)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6464" y="4448683"/>
            <a:ext cx="4353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/AAA/BBB[</a:t>
            </a:r>
            <a:r>
              <a:rPr sz="2000" b="1" spc="-10" dirty="0">
                <a:solidFill>
                  <a:srgbClr val="993366"/>
                </a:solidFill>
                <a:latin typeface="Arial"/>
                <a:cs typeface="Arial"/>
              </a:rPr>
              <a:t>last()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]: Nút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cuối</a:t>
            </a:r>
            <a:r>
              <a:rPr sz="2000" spc="1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cùng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6464" y="5134736"/>
            <a:ext cx="499173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/AAA/BBB[CCC=</a:t>
            </a:r>
            <a:r>
              <a:rPr sz="2000" b="1" spc="-10" dirty="0">
                <a:latin typeface="Arial"/>
                <a:cs typeface="Arial"/>
              </a:rPr>
              <a:t>“content”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]: Nút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BBB</a:t>
            </a:r>
            <a:r>
              <a:rPr sz="2000" spc="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thứ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3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(có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nút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con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CCC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với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nội dung là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content</a:t>
            </a:r>
            <a:r>
              <a:rPr sz="2000" b="1" spc="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438400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118363"/>
                </a:moveTo>
                <a:lnTo>
                  <a:pt x="9302" y="72276"/>
                </a:lnTo>
                <a:lnTo>
                  <a:pt x="34669" y="34655"/>
                </a:lnTo>
                <a:lnTo>
                  <a:pt x="72292" y="9296"/>
                </a:lnTo>
                <a:lnTo>
                  <a:pt x="118363" y="0"/>
                </a:lnTo>
                <a:lnTo>
                  <a:pt x="2624836" y="0"/>
                </a:lnTo>
                <a:lnTo>
                  <a:pt x="2670923" y="9296"/>
                </a:lnTo>
                <a:lnTo>
                  <a:pt x="2708544" y="34655"/>
                </a:lnTo>
                <a:lnTo>
                  <a:pt x="2733903" y="72276"/>
                </a:lnTo>
                <a:lnTo>
                  <a:pt x="2743200" y="118363"/>
                </a:lnTo>
                <a:lnTo>
                  <a:pt x="2743200" y="2624836"/>
                </a:lnTo>
                <a:lnTo>
                  <a:pt x="2733903" y="2670923"/>
                </a:lnTo>
                <a:lnTo>
                  <a:pt x="2708544" y="2708544"/>
                </a:lnTo>
                <a:lnTo>
                  <a:pt x="2670923" y="2733903"/>
                </a:lnTo>
                <a:lnTo>
                  <a:pt x="2624836" y="2743200"/>
                </a:lnTo>
                <a:lnTo>
                  <a:pt x="118363" y="2743200"/>
                </a:lnTo>
                <a:lnTo>
                  <a:pt x="72292" y="2733903"/>
                </a:lnTo>
                <a:lnTo>
                  <a:pt x="34669" y="2708544"/>
                </a:lnTo>
                <a:lnTo>
                  <a:pt x="9302" y="2670923"/>
                </a:lnTo>
                <a:lnTo>
                  <a:pt x="0" y="2624836"/>
                </a:lnTo>
                <a:lnTo>
                  <a:pt x="0" y="118363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0591" y="2352527"/>
            <a:ext cx="2504440" cy="2495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&lt;AAA&gt;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BBB</a:t>
            </a:r>
            <a:r>
              <a:rPr sz="1800" b="1" spc="-8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id=“b1”/&gt;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BBB</a:t>
            </a:r>
            <a:r>
              <a:rPr sz="1800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id=“b2”/&gt;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CCC</a:t>
            </a:r>
            <a:r>
              <a:rPr sz="1800" b="1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name=“ccc”/&gt;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&lt;CCC/&gt;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&lt;/AAA&gt;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438400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1" y="0"/>
                </a:lnTo>
                <a:lnTo>
                  <a:pt x="2604008" y="0"/>
                </a:lnTo>
                <a:lnTo>
                  <a:pt x="2647988" y="7099"/>
                </a:lnTo>
                <a:lnTo>
                  <a:pt x="2686196" y="26867"/>
                </a:lnTo>
                <a:lnTo>
                  <a:pt x="2716332" y="57003"/>
                </a:lnTo>
                <a:lnTo>
                  <a:pt x="2736100" y="95211"/>
                </a:lnTo>
                <a:lnTo>
                  <a:pt x="2743200" y="139191"/>
                </a:lnTo>
                <a:lnTo>
                  <a:pt x="2743200" y="2604008"/>
                </a:lnTo>
                <a:lnTo>
                  <a:pt x="2736100" y="2647988"/>
                </a:lnTo>
                <a:lnTo>
                  <a:pt x="2716332" y="2686196"/>
                </a:lnTo>
                <a:lnTo>
                  <a:pt x="2686196" y="2716332"/>
                </a:lnTo>
                <a:lnTo>
                  <a:pt x="2647988" y="2736100"/>
                </a:lnTo>
                <a:lnTo>
                  <a:pt x="2604008" y="2743200"/>
                </a:lnTo>
                <a:lnTo>
                  <a:pt x="139191" y="2743200"/>
                </a:lnTo>
                <a:lnTo>
                  <a:pt x="95196" y="2736100"/>
                </a:lnTo>
                <a:lnTo>
                  <a:pt x="56987" y="2716332"/>
                </a:lnTo>
                <a:lnTo>
                  <a:pt x="26856" y="2686196"/>
                </a:lnTo>
                <a:lnTo>
                  <a:pt x="7096" y="2647988"/>
                </a:lnTo>
                <a:lnTo>
                  <a:pt x="0" y="2604008"/>
                </a:lnTo>
                <a:lnTo>
                  <a:pt x="0" y="13919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571" y="1208632"/>
            <a:ext cx="3520440" cy="96011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pháp cơ</a:t>
            </a:r>
            <a:r>
              <a:rPr sz="2200" b="1" spc="-36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950"/>
              </a:spcBef>
            </a:pPr>
            <a:r>
              <a:rPr sz="2400" b="1" dirty="0">
                <a:solidFill>
                  <a:srgbClr val="E9881F"/>
                </a:solidFill>
                <a:latin typeface="Arial"/>
                <a:cs typeface="Arial"/>
              </a:rPr>
              <a:t>@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20" dirty="0">
                <a:solidFill>
                  <a:srgbClr val="0066CC"/>
                </a:solidFill>
                <a:latin typeface="Arial"/>
                <a:cs typeface="Arial"/>
              </a:rPr>
              <a:t>Truy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xuất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đến thuộc</a:t>
            </a:r>
            <a:r>
              <a:rPr sz="2000" spc="-9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1905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1828800"/>
            <a:ext cx="5029200" cy="381000"/>
          </a:xfrm>
          <a:custGeom>
            <a:avLst/>
            <a:gdLst/>
            <a:ahLst/>
            <a:cxnLst/>
            <a:rect l="l" t="t" r="r" b="b"/>
            <a:pathLst>
              <a:path w="5029200" h="381000">
                <a:moveTo>
                  <a:pt x="5029200" y="132714"/>
                </a:moveTo>
                <a:lnTo>
                  <a:pt x="5022432" y="90773"/>
                </a:lnTo>
                <a:lnTo>
                  <a:pt x="5003588" y="54342"/>
                </a:lnTo>
                <a:lnTo>
                  <a:pt x="4974857" y="25611"/>
                </a:lnTo>
                <a:lnTo>
                  <a:pt x="4938426" y="6767"/>
                </a:lnTo>
                <a:lnTo>
                  <a:pt x="4896485" y="0"/>
                </a:lnTo>
                <a:lnTo>
                  <a:pt x="132664" y="0"/>
                </a:lnTo>
                <a:lnTo>
                  <a:pt x="90732" y="6767"/>
                </a:lnTo>
                <a:lnTo>
                  <a:pt x="54315" y="25611"/>
                </a:lnTo>
                <a:lnTo>
                  <a:pt x="25597" y="54342"/>
                </a:lnTo>
                <a:lnTo>
                  <a:pt x="6763" y="90773"/>
                </a:lnTo>
                <a:lnTo>
                  <a:pt x="0" y="132714"/>
                </a:lnTo>
                <a:lnTo>
                  <a:pt x="0" y="248285"/>
                </a:lnTo>
                <a:lnTo>
                  <a:pt x="6763" y="290226"/>
                </a:lnTo>
                <a:lnTo>
                  <a:pt x="25597" y="326657"/>
                </a:lnTo>
                <a:lnTo>
                  <a:pt x="54315" y="355388"/>
                </a:lnTo>
                <a:lnTo>
                  <a:pt x="90732" y="374232"/>
                </a:lnTo>
                <a:lnTo>
                  <a:pt x="132664" y="381000"/>
                </a:lnTo>
                <a:lnTo>
                  <a:pt x="4896485" y="381000"/>
                </a:lnTo>
                <a:lnTo>
                  <a:pt x="4938426" y="374232"/>
                </a:lnTo>
                <a:lnTo>
                  <a:pt x="4974857" y="355388"/>
                </a:lnTo>
                <a:lnTo>
                  <a:pt x="5003588" y="326657"/>
                </a:lnTo>
                <a:lnTo>
                  <a:pt x="5022432" y="290226"/>
                </a:lnTo>
                <a:lnTo>
                  <a:pt x="5029200" y="248285"/>
                </a:lnTo>
                <a:lnTo>
                  <a:pt x="5029200" y="13271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6464" y="2509896"/>
            <a:ext cx="4573905" cy="17945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225"/>
              </a:spcBef>
              <a:buClr>
                <a:srgbClr val="0066CC"/>
              </a:buClr>
              <a:buFont typeface="Arial"/>
              <a:buChar char="-"/>
              <a:tabLst>
                <a:tab pos="153035" algn="l"/>
              </a:tabLst>
            </a:pPr>
            <a:r>
              <a:rPr sz="1800" b="1" spc="-10" dirty="0">
                <a:solidFill>
                  <a:srgbClr val="E9881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AAA/BBB[@id]: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BBB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thuộc tính</a:t>
            </a:r>
            <a:r>
              <a:rPr sz="2000" spc="1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9881F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605"/>
              </a:spcBef>
              <a:buClr>
                <a:srgbClr val="0066CC"/>
              </a:buClr>
              <a:buChar char="-"/>
              <a:tabLst>
                <a:tab pos="168275" algn="l"/>
              </a:tabLst>
            </a:pP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/AAA/CCC[@name=“ccc”]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CCC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giá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trị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thuộc</a:t>
            </a:r>
            <a:r>
              <a:rPr sz="2000" spc="8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2000" b="1" spc="-10" dirty="0">
                <a:solidFill>
                  <a:srgbClr val="E9881F"/>
                </a:solidFill>
                <a:latin typeface="Arial"/>
                <a:cs typeface="Arial"/>
              </a:rPr>
              <a:t>name </a:t>
            </a: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=</a:t>
            </a:r>
            <a:r>
              <a:rPr sz="2000" b="1" spc="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9881F"/>
                </a:solidFill>
                <a:latin typeface="Arial"/>
                <a:cs typeface="Arial"/>
              </a:rPr>
              <a:t>ccc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7286" y="4491985"/>
            <a:ext cx="3828415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993366"/>
                </a:solidFill>
                <a:latin typeface="Arial"/>
                <a:cs typeface="Arial"/>
              </a:rPr>
              <a:t>/AAA/CCC[@*]:</a:t>
            </a:r>
            <a:endParaRPr sz="20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CCC 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thuộc</a:t>
            </a:r>
            <a:r>
              <a:rPr sz="2000" spc="50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644" y="5363057"/>
            <a:ext cx="71748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/AAA/CCC[</a:t>
            </a: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not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(@*)]: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CCC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KHÔNG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thuộc</a:t>
            </a:r>
            <a:r>
              <a:rPr sz="2000" spc="-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286000"/>
            <a:ext cx="2743200" cy="4191000"/>
          </a:xfrm>
          <a:custGeom>
            <a:avLst/>
            <a:gdLst/>
            <a:ahLst/>
            <a:cxnLst/>
            <a:rect l="l" t="t" r="r" b="b"/>
            <a:pathLst>
              <a:path w="2743200" h="4191000">
                <a:moveTo>
                  <a:pt x="0" y="118363"/>
                </a:moveTo>
                <a:lnTo>
                  <a:pt x="9302" y="72276"/>
                </a:lnTo>
                <a:lnTo>
                  <a:pt x="34669" y="34655"/>
                </a:lnTo>
                <a:lnTo>
                  <a:pt x="72292" y="9296"/>
                </a:lnTo>
                <a:lnTo>
                  <a:pt x="118363" y="0"/>
                </a:lnTo>
                <a:lnTo>
                  <a:pt x="2624836" y="0"/>
                </a:lnTo>
                <a:lnTo>
                  <a:pt x="2670923" y="9296"/>
                </a:lnTo>
                <a:lnTo>
                  <a:pt x="2708544" y="34655"/>
                </a:lnTo>
                <a:lnTo>
                  <a:pt x="2733903" y="72276"/>
                </a:lnTo>
                <a:lnTo>
                  <a:pt x="2743200" y="118363"/>
                </a:lnTo>
                <a:lnTo>
                  <a:pt x="2743200" y="4072636"/>
                </a:lnTo>
                <a:lnTo>
                  <a:pt x="2733903" y="4118707"/>
                </a:lnTo>
                <a:lnTo>
                  <a:pt x="2708544" y="4156330"/>
                </a:lnTo>
                <a:lnTo>
                  <a:pt x="2670923" y="4181697"/>
                </a:lnTo>
                <a:lnTo>
                  <a:pt x="2624836" y="4191000"/>
                </a:lnTo>
                <a:lnTo>
                  <a:pt x="118363" y="4191000"/>
                </a:lnTo>
                <a:lnTo>
                  <a:pt x="72292" y="4181697"/>
                </a:lnTo>
                <a:lnTo>
                  <a:pt x="34669" y="4156330"/>
                </a:lnTo>
                <a:lnTo>
                  <a:pt x="9302" y="4118707"/>
                </a:lnTo>
                <a:lnTo>
                  <a:pt x="0" y="4072636"/>
                </a:lnTo>
                <a:lnTo>
                  <a:pt x="0" y="118363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0591" y="2306320"/>
            <a:ext cx="1677670" cy="37306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&lt;AAA&gt;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&lt;DD</a:t>
            </a:r>
            <a:r>
              <a:rPr sz="1800" spc="-15" dirty="0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&lt;D</a:t>
            </a:r>
            <a:r>
              <a:rPr sz="1800" spc="-10" dirty="0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D/&gt;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CCC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&lt;DDD/&gt;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CCC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&lt;/AAA&gt;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286000"/>
            <a:ext cx="2743200" cy="4191000"/>
          </a:xfrm>
          <a:custGeom>
            <a:avLst/>
            <a:gdLst/>
            <a:ahLst/>
            <a:cxnLst/>
            <a:rect l="l" t="t" r="r" b="b"/>
            <a:pathLst>
              <a:path w="2743200" h="419100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1" y="0"/>
                </a:lnTo>
                <a:lnTo>
                  <a:pt x="2604008" y="0"/>
                </a:lnTo>
                <a:lnTo>
                  <a:pt x="2647988" y="7099"/>
                </a:lnTo>
                <a:lnTo>
                  <a:pt x="2686196" y="26867"/>
                </a:lnTo>
                <a:lnTo>
                  <a:pt x="2716332" y="57003"/>
                </a:lnTo>
                <a:lnTo>
                  <a:pt x="2736100" y="95211"/>
                </a:lnTo>
                <a:lnTo>
                  <a:pt x="2743200" y="139191"/>
                </a:lnTo>
                <a:lnTo>
                  <a:pt x="2743200" y="4051808"/>
                </a:lnTo>
                <a:lnTo>
                  <a:pt x="2736100" y="4095803"/>
                </a:lnTo>
                <a:lnTo>
                  <a:pt x="2716332" y="4134012"/>
                </a:lnTo>
                <a:lnTo>
                  <a:pt x="2686196" y="4164143"/>
                </a:lnTo>
                <a:lnTo>
                  <a:pt x="2647988" y="4183903"/>
                </a:lnTo>
                <a:lnTo>
                  <a:pt x="2604008" y="4191000"/>
                </a:lnTo>
                <a:lnTo>
                  <a:pt x="139191" y="4191000"/>
                </a:lnTo>
                <a:lnTo>
                  <a:pt x="95196" y="4183903"/>
                </a:lnTo>
                <a:lnTo>
                  <a:pt x="56987" y="4164143"/>
                </a:lnTo>
                <a:lnTo>
                  <a:pt x="26856" y="4134012"/>
                </a:lnTo>
                <a:lnTo>
                  <a:pt x="7096" y="4095803"/>
                </a:lnTo>
                <a:lnTo>
                  <a:pt x="0" y="4051808"/>
                </a:lnTo>
                <a:lnTo>
                  <a:pt x="0" y="13919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571" y="1182462"/>
            <a:ext cx="4777029" cy="927177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>
                <a:solidFill>
                  <a:srgbClr val="0066CC"/>
                </a:solidFill>
                <a:latin typeface="Arial"/>
                <a:cs typeface="Arial"/>
              </a:rPr>
              <a:t>pháp </a:t>
            </a:r>
            <a:r>
              <a:rPr lang="en-US" sz="2200" b="1" smtClean="0">
                <a:solidFill>
                  <a:srgbClr val="0066CC"/>
                </a:solidFill>
                <a:latin typeface="Arial"/>
                <a:cs typeface="Arial"/>
              </a:rPr>
              <a:t>một số hàm </a:t>
            </a:r>
            <a:r>
              <a:rPr sz="2200" b="1" smtClean="0">
                <a:solidFill>
                  <a:srgbClr val="0066CC"/>
                </a:solidFill>
                <a:latin typeface="Arial"/>
                <a:cs typeface="Arial"/>
              </a:rPr>
              <a:t>cơ</a:t>
            </a:r>
            <a:r>
              <a:rPr sz="2200" b="1" spc="-385" smtClean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count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hàm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đếm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1905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1762125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5029200" h="381000">
                <a:moveTo>
                  <a:pt x="5029200" y="132714"/>
                </a:moveTo>
                <a:lnTo>
                  <a:pt x="5022432" y="90773"/>
                </a:lnTo>
                <a:lnTo>
                  <a:pt x="5003588" y="54342"/>
                </a:lnTo>
                <a:lnTo>
                  <a:pt x="4974857" y="25611"/>
                </a:lnTo>
                <a:lnTo>
                  <a:pt x="4938426" y="6767"/>
                </a:lnTo>
                <a:lnTo>
                  <a:pt x="4896485" y="0"/>
                </a:lnTo>
                <a:lnTo>
                  <a:pt x="132664" y="0"/>
                </a:lnTo>
                <a:lnTo>
                  <a:pt x="90732" y="6767"/>
                </a:lnTo>
                <a:lnTo>
                  <a:pt x="54315" y="25611"/>
                </a:lnTo>
                <a:lnTo>
                  <a:pt x="25597" y="54342"/>
                </a:lnTo>
                <a:lnTo>
                  <a:pt x="6763" y="90773"/>
                </a:lnTo>
                <a:lnTo>
                  <a:pt x="0" y="132714"/>
                </a:lnTo>
                <a:lnTo>
                  <a:pt x="0" y="248285"/>
                </a:lnTo>
                <a:lnTo>
                  <a:pt x="6763" y="290226"/>
                </a:lnTo>
                <a:lnTo>
                  <a:pt x="25597" y="326657"/>
                </a:lnTo>
                <a:lnTo>
                  <a:pt x="54315" y="355388"/>
                </a:lnTo>
                <a:lnTo>
                  <a:pt x="90732" y="374232"/>
                </a:lnTo>
                <a:lnTo>
                  <a:pt x="132664" y="381000"/>
                </a:lnTo>
                <a:lnTo>
                  <a:pt x="4896485" y="381000"/>
                </a:lnTo>
                <a:lnTo>
                  <a:pt x="4938426" y="374232"/>
                </a:lnTo>
                <a:lnTo>
                  <a:pt x="4974857" y="355388"/>
                </a:lnTo>
                <a:lnTo>
                  <a:pt x="5003588" y="326657"/>
                </a:lnTo>
                <a:lnTo>
                  <a:pt x="5022432" y="290226"/>
                </a:lnTo>
                <a:lnTo>
                  <a:pt x="5029200" y="248285"/>
                </a:lnTo>
                <a:lnTo>
                  <a:pt x="5029200" y="13271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6464" y="2586990"/>
            <a:ext cx="4835525" cy="17945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//*[</a:t>
            </a:r>
            <a:r>
              <a:rPr sz="1800" b="1" dirty="0">
                <a:solidFill>
                  <a:srgbClr val="E9881F"/>
                </a:solidFill>
                <a:latin typeface="Arial"/>
                <a:cs typeface="Arial"/>
              </a:rPr>
              <a:t>count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(DDD)=2]</a:t>
            </a:r>
            <a:r>
              <a:rPr sz="2000" dirty="0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Tất cả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các node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đúng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2 thẻ con</a:t>
            </a:r>
            <a:r>
              <a:rPr sz="2000" spc="-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DDD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9999"/>
                </a:solidFill>
                <a:latin typeface="Arial"/>
                <a:cs typeface="Arial"/>
              </a:rPr>
              <a:t>//*[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count</a:t>
            </a:r>
            <a:r>
              <a:rPr sz="2000" spc="-10" dirty="0">
                <a:solidFill>
                  <a:srgbClr val="009999"/>
                </a:solidFill>
                <a:latin typeface="Arial"/>
                <a:cs typeface="Arial"/>
              </a:rPr>
              <a:t>(*)=1]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Tất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cả các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node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đúng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1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thẻ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con</a:t>
            </a:r>
            <a:r>
              <a:rPr sz="2000" spc="-4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(tên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thẻ con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là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gì cũng</a:t>
            </a:r>
            <a:r>
              <a:rPr sz="2000" spc="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được)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4343400" y="192976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4648200" y="1786890"/>
            <a:ext cx="3886200" cy="570534"/>
          </a:xfrm>
          <a:custGeom>
            <a:avLst/>
            <a:gdLst/>
            <a:ahLst/>
            <a:cxnLst/>
            <a:rect l="l" t="t" r="r" b="b"/>
            <a:pathLst>
              <a:path w="5029200" h="381000">
                <a:moveTo>
                  <a:pt x="5029200" y="132714"/>
                </a:moveTo>
                <a:lnTo>
                  <a:pt x="5022432" y="90773"/>
                </a:lnTo>
                <a:lnTo>
                  <a:pt x="5003588" y="54342"/>
                </a:lnTo>
                <a:lnTo>
                  <a:pt x="4974857" y="25611"/>
                </a:lnTo>
                <a:lnTo>
                  <a:pt x="4938426" y="6767"/>
                </a:lnTo>
                <a:lnTo>
                  <a:pt x="4896485" y="0"/>
                </a:lnTo>
                <a:lnTo>
                  <a:pt x="132664" y="0"/>
                </a:lnTo>
                <a:lnTo>
                  <a:pt x="90732" y="6767"/>
                </a:lnTo>
                <a:lnTo>
                  <a:pt x="54315" y="25611"/>
                </a:lnTo>
                <a:lnTo>
                  <a:pt x="25597" y="54342"/>
                </a:lnTo>
                <a:lnTo>
                  <a:pt x="6763" y="90773"/>
                </a:lnTo>
                <a:lnTo>
                  <a:pt x="0" y="132714"/>
                </a:lnTo>
                <a:lnTo>
                  <a:pt x="0" y="248285"/>
                </a:lnTo>
                <a:lnTo>
                  <a:pt x="6763" y="290226"/>
                </a:lnTo>
                <a:lnTo>
                  <a:pt x="25597" y="326657"/>
                </a:lnTo>
                <a:lnTo>
                  <a:pt x="54315" y="355388"/>
                </a:lnTo>
                <a:lnTo>
                  <a:pt x="90732" y="374232"/>
                </a:lnTo>
                <a:lnTo>
                  <a:pt x="132664" y="381000"/>
                </a:lnTo>
                <a:lnTo>
                  <a:pt x="4896485" y="381000"/>
                </a:lnTo>
                <a:lnTo>
                  <a:pt x="4938426" y="374232"/>
                </a:lnTo>
                <a:lnTo>
                  <a:pt x="4974857" y="355388"/>
                </a:lnTo>
                <a:lnTo>
                  <a:pt x="5003588" y="326657"/>
                </a:lnTo>
                <a:lnTo>
                  <a:pt x="5022432" y="290226"/>
                </a:lnTo>
                <a:lnTo>
                  <a:pt x="5029200" y="248285"/>
                </a:lnTo>
                <a:lnTo>
                  <a:pt x="5029200" y="13271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343400" y="177292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969"/>
              </a:spcBef>
            </a:pPr>
            <a:r>
              <a:rPr lang="en-US" b="1" spc="-5" smtClean="0">
                <a:solidFill>
                  <a:srgbClr val="E9881F"/>
                </a:solidFill>
                <a:cs typeface="Arial"/>
              </a:rPr>
              <a:t>position() : vị trí của nút hiện hành trong các nút</a:t>
            </a:r>
            <a:endParaRPr lang="vi-VN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76225"/>
            <a:ext cx="12465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X</a:t>
            </a:r>
            <a:r>
              <a:rPr spc="-229" dirty="0"/>
              <a:t>P</a:t>
            </a:r>
            <a:r>
              <a:rPr spc="-320" dirty="0"/>
              <a:t>A</a:t>
            </a:r>
            <a:r>
              <a:rPr spc="-10" dirty="0"/>
              <a:t>T</a:t>
            </a:r>
            <a:r>
              <a:rPr dirty="0"/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51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286000"/>
            <a:ext cx="2743200" cy="4419600"/>
          </a:xfrm>
          <a:custGeom>
            <a:avLst/>
            <a:gdLst/>
            <a:ahLst/>
            <a:cxnLst/>
            <a:rect l="l" t="t" r="r" b="b"/>
            <a:pathLst>
              <a:path w="2743200" h="4419600">
                <a:moveTo>
                  <a:pt x="0" y="118363"/>
                </a:moveTo>
                <a:lnTo>
                  <a:pt x="9302" y="72276"/>
                </a:lnTo>
                <a:lnTo>
                  <a:pt x="34669" y="34655"/>
                </a:lnTo>
                <a:lnTo>
                  <a:pt x="72292" y="9296"/>
                </a:lnTo>
                <a:lnTo>
                  <a:pt x="118363" y="0"/>
                </a:lnTo>
                <a:lnTo>
                  <a:pt x="2624836" y="0"/>
                </a:lnTo>
                <a:lnTo>
                  <a:pt x="2670923" y="9296"/>
                </a:lnTo>
                <a:lnTo>
                  <a:pt x="2708544" y="34655"/>
                </a:lnTo>
                <a:lnTo>
                  <a:pt x="2733903" y="72276"/>
                </a:lnTo>
                <a:lnTo>
                  <a:pt x="2743200" y="118363"/>
                </a:lnTo>
                <a:lnTo>
                  <a:pt x="2743200" y="4301236"/>
                </a:lnTo>
                <a:lnTo>
                  <a:pt x="2733903" y="4347307"/>
                </a:lnTo>
                <a:lnTo>
                  <a:pt x="2708544" y="4384930"/>
                </a:lnTo>
                <a:lnTo>
                  <a:pt x="2670923" y="4410297"/>
                </a:lnTo>
                <a:lnTo>
                  <a:pt x="2624836" y="4419600"/>
                </a:lnTo>
                <a:lnTo>
                  <a:pt x="118363" y="4419600"/>
                </a:lnTo>
                <a:lnTo>
                  <a:pt x="72292" y="4410297"/>
                </a:lnTo>
                <a:lnTo>
                  <a:pt x="34669" y="4384930"/>
                </a:lnTo>
                <a:lnTo>
                  <a:pt x="9302" y="4347307"/>
                </a:lnTo>
                <a:lnTo>
                  <a:pt x="0" y="4301236"/>
                </a:lnTo>
                <a:lnTo>
                  <a:pt x="0" y="118363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0591" y="2421107"/>
            <a:ext cx="1614170" cy="37299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&lt;AAA&gt;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10" dirty="0">
                <a:solidFill>
                  <a:srgbClr val="FF3300"/>
                </a:solidFill>
                <a:latin typeface="Arial"/>
                <a:cs typeface="Arial"/>
              </a:rPr>
              <a:t>DDD</a:t>
            </a: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BBB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ECC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EEE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ECC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993366"/>
                </a:solidFill>
                <a:latin typeface="Arial"/>
                <a:cs typeface="Arial"/>
              </a:rPr>
              <a:t>CF</a:t>
            </a: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&lt;/AAA&gt;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286000"/>
            <a:ext cx="2743200" cy="4419600"/>
          </a:xfrm>
          <a:custGeom>
            <a:avLst/>
            <a:gdLst/>
            <a:ahLst/>
            <a:cxnLst/>
            <a:rect l="l" t="t" r="r" b="b"/>
            <a:pathLst>
              <a:path w="2743200" h="441960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1" y="0"/>
                </a:lnTo>
                <a:lnTo>
                  <a:pt x="2604008" y="0"/>
                </a:lnTo>
                <a:lnTo>
                  <a:pt x="2647988" y="7099"/>
                </a:lnTo>
                <a:lnTo>
                  <a:pt x="2686196" y="26867"/>
                </a:lnTo>
                <a:lnTo>
                  <a:pt x="2716332" y="57003"/>
                </a:lnTo>
                <a:lnTo>
                  <a:pt x="2736100" y="95211"/>
                </a:lnTo>
                <a:lnTo>
                  <a:pt x="2743200" y="139191"/>
                </a:lnTo>
                <a:lnTo>
                  <a:pt x="2743200" y="4280408"/>
                </a:lnTo>
                <a:lnTo>
                  <a:pt x="2736100" y="4324403"/>
                </a:lnTo>
                <a:lnTo>
                  <a:pt x="2716332" y="4362612"/>
                </a:lnTo>
                <a:lnTo>
                  <a:pt x="2686196" y="4392743"/>
                </a:lnTo>
                <a:lnTo>
                  <a:pt x="2647988" y="4412503"/>
                </a:lnTo>
                <a:lnTo>
                  <a:pt x="2604008" y="4419600"/>
                </a:lnTo>
                <a:lnTo>
                  <a:pt x="139191" y="4419600"/>
                </a:lnTo>
                <a:lnTo>
                  <a:pt x="95196" y="4412503"/>
                </a:lnTo>
                <a:lnTo>
                  <a:pt x="56987" y="4392743"/>
                </a:lnTo>
                <a:lnTo>
                  <a:pt x="26856" y="4362612"/>
                </a:lnTo>
                <a:lnTo>
                  <a:pt x="7096" y="4324403"/>
                </a:lnTo>
                <a:lnTo>
                  <a:pt x="0" y="4280408"/>
                </a:lnTo>
                <a:lnTo>
                  <a:pt x="0" y="139191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571" y="1182462"/>
            <a:ext cx="6901180" cy="9271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200" b="1" spc="-80" dirty="0">
                <a:solidFill>
                  <a:srgbClr val="0066CC"/>
                </a:solidFill>
                <a:latin typeface="Arial"/>
                <a:cs typeface="Arial"/>
              </a:rPr>
              <a:t>XPATH: </a:t>
            </a:r>
            <a:r>
              <a:rPr sz="2200" b="1" spc="-5" dirty="0">
                <a:solidFill>
                  <a:srgbClr val="0066CC"/>
                </a:solidFill>
                <a:latin typeface="Arial"/>
                <a:cs typeface="Arial"/>
              </a:rPr>
              <a:t>Cú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pháp cơ</a:t>
            </a:r>
            <a:r>
              <a:rPr sz="2200" b="1" spc="-3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CC"/>
                </a:solidFill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()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Lấy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tên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thẻ, </a:t>
            </a:r>
            <a:r>
              <a:rPr sz="2000" b="1" dirty="0">
                <a:solidFill>
                  <a:srgbClr val="E9881F"/>
                </a:solidFill>
                <a:latin typeface="Arial"/>
                <a:cs typeface="Arial"/>
              </a:rPr>
              <a:t>starts-with</a:t>
            </a:r>
            <a:r>
              <a:rPr sz="2000" dirty="0">
                <a:solidFill>
                  <a:srgbClr val="E9881F"/>
                </a:solidFill>
                <a:latin typeface="Arial"/>
                <a:cs typeface="Arial"/>
              </a:rPr>
              <a:t>(), </a:t>
            </a: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contains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()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 xử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lý</a:t>
            </a:r>
            <a:r>
              <a:rPr sz="2000" spc="-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chuỗi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1905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1771650"/>
            <a:ext cx="76962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6705600" y="132714"/>
                </a:moveTo>
                <a:lnTo>
                  <a:pt x="6698832" y="90773"/>
                </a:lnTo>
                <a:lnTo>
                  <a:pt x="6679988" y="54342"/>
                </a:lnTo>
                <a:lnTo>
                  <a:pt x="6651257" y="25611"/>
                </a:lnTo>
                <a:lnTo>
                  <a:pt x="6614826" y="6767"/>
                </a:lnTo>
                <a:lnTo>
                  <a:pt x="6572884" y="0"/>
                </a:lnTo>
                <a:lnTo>
                  <a:pt x="132664" y="0"/>
                </a:lnTo>
                <a:lnTo>
                  <a:pt x="90732" y="6767"/>
                </a:lnTo>
                <a:lnTo>
                  <a:pt x="54315" y="25611"/>
                </a:lnTo>
                <a:lnTo>
                  <a:pt x="25597" y="54342"/>
                </a:lnTo>
                <a:lnTo>
                  <a:pt x="6763" y="90773"/>
                </a:lnTo>
                <a:lnTo>
                  <a:pt x="0" y="132714"/>
                </a:lnTo>
                <a:lnTo>
                  <a:pt x="0" y="248285"/>
                </a:lnTo>
                <a:lnTo>
                  <a:pt x="6763" y="290226"/>
                </a:lnTo>
                <a:lnTo>
                  <a:pt x="25597" y="326657"/>
                </a:lnTo>
                <a:lnTo>
                  <a:pt x="54315" y="355388"/>
                </a:lnTo>
                <a:lnTo>
                  <a:pt x="90732" y="374232"/>
                </a:lnTo>
                <a:lnTo>
                  <a:pt x="132664" y="381000"/>
                </a:lnTo>
                <a:lnTo>
                  <a:pt x="6572884" y="381000"/>
                </a:lnTo>
                <a:lnTo>
                  <a:pt x="6614826" y="374232"/>
                </a:lnTo>
                <a:lnTo>
                  <a:pt x="6651257" y="355388"/>
                </a:lnTo>
                <a:lnTo>
                  <a:pt x="6679988" y="326657"/>
                </a:lnTo>
                <a:lnTo>
                  <a:pt x="6698832" y="290226"/>
                </a:lnTo>
                <a:lnTo>
                  <a:pt x="6705600" y="248285"/>
                </a:lnTo>
                <a:lnTo>
                  <a:pt x="6705600" y="13271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7286" y="4507860"/>
            <a:ext cx="4206114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993366"/>
                </a:solidFill>
                <a:latin typeface="Arial"/>
                <a:cs typeface="Arial"/>
              </a:rPr>
              <a:t>//*[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contains</a:t>
            </a:r>
            <a:r>
              <a:rPr sz="2000" spc="-5" dirty="0">
                <a:solidFill>
                  <a:srgbClr val="99336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name</a:t>
            </a:r>
            <a:r>
              <a:rPr sz="2000" spc="-5">
                <a:solidFill>
                  <a:srgbClr val="993366"/>
                </a:solidFill>
                <a:latin typeface="Arial"/>
                <a:cs typeface="Arial"/>
              </a:rPr>
              <a:t>(),</a:t>
            </a:r>
            <a:r>
              <a:rPr sz="2000" spc="-25">
                <a:solidFill>
                  <a:srgbClr val="993366"/>
                </a:solidFill>
                <a:latin typeface="Arial"/>
                <a:cs typeface="Arial"/>
              </a:rPr>
              <a:t> </a:t>
            </a:r>
            <a:r>
              <a:rPr lang="en-US" sz="2000" spc="-25" smtClean="0">
                <a:solidFill>
                  <a:srgbClr val="993366"/>
                </a:solidFill>
                <a:latin typeface="Arial"/>
                <a:cs typeface="Arial"/>
              </a:rPr>
              <a:t>"</a:t>
            </a:r>
            <a:r>
              <a:rPr sz="2000" spc="-340" smtClean="0">
                <a:solidFill>
                  <a:srgbClr val="993366"/>
                </a:solidFill>
                <a:latin typeface="Arial"/>
                <a:cs typeface="Arial"/>
              </a:rPr>
              <a:t>B</a:t>
            </a:r>
            <a:r>
              <a:rPr lang="en-US" sz="2000" spc="-340" smtClean="0">
                <a:solidFill>
                  <a:srgbClr val="993366"/>
                </a:solidFill>
                <a:latin typeface="Arial"/>
                <a:cs typeface="Arial"/>
              </a:rPr>
              <a:t>“</a:t>
            </a:r>
            <a:r>
              <a:rPr sz="2000" spc="-340" smtClean="0">
                <a:solidFill>
                  <a:srgbClr val="993366"/>
                </a:solidFill>
                <a:latin typeface="Arial"/>
                <a:cs typeface="Arial"/>
              </a:rPr>
              <a:t>)</a:t>
            </a:r>
            <a:r>
              <a:rPr lang="en-US" sz="2000" spc="-340" smtClean="0">
                <a:solidFill>
                  <a:srgbClr val="993366"/>
                </a:solidFill>
                <a:latin typeface="Arial"/>
                <a:cs typeface="Arial"/>
              </a:rPr>
              <a:t> </a:t>
            </a:r>
            <a:r>
              <a:rPr sz="2000" spc="-340" smtClean="0">
                <a:solidFill>
                  <a:srgbClr val="993366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</a:t>
            </a:r>
            <a:r>
              <a:rPr sz="2000" spc="10" dirty="0">
                <a:solidFill>
                  <a:srgbClr val="0066CC"/>
                </a:solidFill>
                <a:latin typeface="Arial"/>
                <a:cs typeface="Arial"/>
              </a:rPr>
              <a:t>mà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tên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5">
                <a:solidFill>
                  <a:srgbClr val="0066CC"/>
                </a:solidFill>
                <a:latin typeface="Arial"/>
                <a:cs typeface="Arial"/>
              </a:rPr>
              <a:t>chứa</a:t>
            </a:r>
            <a:r>
              <a:rPr sz="2000" spc="-55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lang="en-US" sz="2000" spc="-55" smtClean="0">
                <a:solidFill>
                  <a:srgbClr val="0066CC"/>
                </a:solidFill>
                <a:latin typeface="Arial"/>
                <a:cs typeface="Arial"/>
              </a:rPr>
              <a:t>“B”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6464" y="2314194"/>
            <a:ext cx="4720336" cy="1986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67385" algn="ctr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E9881F"/>
                </a:solidFill>
                <a:latin typeface="Arial"/>
                <a:cs typeface="Arial"/>
              </a:rPr>
              <a:t>string-length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()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chiều dài</a:t>
            </a:r>
            <a:r>
              <a:rPr sz="2000" spc="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chuỗi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solidFill>
                  <a:srgbClr val="0066CC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3300"/>
                </a:solidFill>
                <a:latin typeface="Arial"/>
                <a:cs typeface="Arial"/>
              </a:rPr>
              <a:t>//*[</a:t>
            </a:r>
            <a:r>
              <a:rPr sz="1800" b="1" spc="-75">
                <a:solidFill>
                  <a:srgbClr val="E9881F"/>
                </a:solidFill>
                <a:latin typeface="Arial"/>
                <a:cs typeface="Arial"/>
              </a:rPr>
              <a:t>name</a:t>
            </a:r>
            <a:r>
              <a:rPr sz="1800" spc="-75" smtClean="0">
                <a:solidFill>
                  <a:srgbClr val="FF3300"/>
                </a:solidFill>
                <a:latin typeface="Arial"/>
                <a:cs typeface="Arial"/>
              </a:rPr>
              <a:t>()=</a:t>
            </a:r>
            <a:r>
              <a:rPr lang="en-US" sz="1800" spc="-75" smtClean="0">
                <a:solidFill>
                  <a:srgbClr val="FF3300"/>
                </a:solidFill>
                <a:latin typeface="Arial"/>
                <a:cs typeface="Arial"/>
              </a:rPr>
              <a:t>"</a:t>
            </a:r>
            <a:r>
              <a:rPr sz="1800" spc="-75" smtClean="0">
                <a:solidFill>
                  <a:srgbClr val="FF3300"/>
                </a:solidFill>
                <a:latin typeface="Arial"/>
                <a:cs typeface="Arial"/>
              </a:rPr>
              <a:t>DDD</a:t>
            </a:r>
            <a:r>
              <a:rPr lang="en-US" sz="1800" spc="-75" smtClean="0">
                <a:solidFill>
                  <a:srgbClr val="FF3300"/>
                </a:solidFill>
                <a:latin typeface="Arial"/>
                <a:cs typeface="Arial"/>
              </a:rPr>
              <a:t>"</a:t>
            </a:r>
            <a:r>
              <a:rPr sz="1800" spc="-75" smtClean="0">
                <a:solidFill>
                  <a:srgbClr val="FF3300"/>
                </a:solidFill>
                <a:latin typeface="Arial"/>
                <a:cs typeface="Arial"/>
              </a:rPr>
              <a:t>]</a:t>
            </a:r>
            <a:r>
              <a:rPr sz="2000" spc="-75" smtClean="0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</a:t>
            </a:r>
            <a:r>
              <a:rPr sz="2000" dirty="0">
                <a:solidFill>
                  <a:srgbClr val="E9881F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tên là</a:t>
            </a:r>
            <a:r>
              <a:rPr sz="2000" spc="65" dirty="0">
                <a:solidFill>
                  <a:srgbClr val="E9881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DDD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//*[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starts-with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name</a:t>
            </a:r>
            <a:r>
              <a:rPr sz="2000" spc="-5">
                <a:solidFill>
                  <a:srgbClr val="009999"/>
                </a:solidFill>
                <a:latin typeface="Arial"/>
                <a:cs typeface="Arial"/>
              </a:rPr>
              <a:t>(),</a:t>
            </a:r>
            <a:r>
              <a:rPr sz="2000" spc="-3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lang="en-US" sz="2000" spc="-30" smtClean="0">
                <a:solidFill>
                  <a:srgbClr val="009999"/>
                </a:solidFill>
                <a:latin typeface="Arial"/>
                <a:cs typeface="Arial"/>
              </a:rPr>
              <a:t>"</a:t>
            </a:r>
            <a:r>
              <a:rPr sz="2000" spc="-280" smtClean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lang="en-US" sz="2000" spc="-280" smtClean="0">
                <a:solidFill>
                  <a:srgbClr val="009999"/>
                </a:solidFill>
                <a:latin typeface="Arial"/>
                <a:cs typeface="Arial"/>
              </a:rPr>
              <a:t>"</a:t>
            </a:r>
            <a:r>
              <a:rPr sz="2000" spc="-280" smtClean="0">
                <a:solidFill>
                  <a:srgbClr val="009999"/>
                </a:solidFill>
                <a:latin typeface="Arial"/>
                <a:cs typeface="Arial"/>
              </a:rPr>
              <a:t>]: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7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</a:t>
            </a:r>
            <a:r>
              <a:rPr sz="2000" dirty="0">
                <a:solidFill>
                  <a:srgbClr val="E9881F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E9881F"/>
                </a:solidFill>
                <a:latin typeface="Arial"/>
                <a:cs typeface="Arial"/>
              </a:rPr>
              <a:t>tên bắt </a:t>
            </a:r>
            <a:r>
              <a:rPr sz="2000" spc="-10">
                <a:solidFill>
                  <a:srgbClr val="E9881F"/>
                </a:solidFill>
                <a:latin typeface="Arial"/>
                <a:cs typeface="Arial"/>
              </a:rPr>
              <a:t>đầu </a:t>
            </a:r>
            <a:r>
              <a:rPr sz="2000" spc="-10" smtClean="0">
                <a:solidFill>
                  <a:srgbClr val="E9881F"/>
                </a:solidFill>
                <a:latin typeface="Arial"/>
                <a:cs typeface="Arial"/>
              </a:rPr>
              <a:t>bằng</a:t>
            </a:r>
            <a:r>
              <a:rPr lang="en-US" sz="2000" spc="-10" smtClean="0">
                <a:solidFill>
                  <a:srgbClr val="E9881F"/>
                </a:solidFill>
                <a:latin typeface="Arial"/>
                <a:cs typeface="Arial"/>
              </a:rPr>
              <a:t> “E”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400" y="230505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3810000" y="132714"/>
                </a:moveTo>
                <a:lnTo>
                  <a:pt x="3803232" y="90773"/>
                </a:lnTo>
                <a:lnTo>
                  <a:pt x="3784388" y="54342"/>
                </a:lnTo>
                <a:lnTo>
                  <a:pt x="3755657" y="25611"/>
                </a:lnTo>
                <a:lnTo>
                  <a:pt x="3719226" y="6767"/>
                </a:lnTo>
                <a:lnTo>
                  <a:pt x="3677284" y="0"/>
                </a:lnTo>
                <a:lnTo>
                  <a:pt x="132714" y="0"/>
                </a:lnTo>
                <a:lnTo>
                  <a:pt x="90773" y="6767"/>
                </a:lnTo>
                <a:lnTo>
                  <a:pt x="54342" y="25611"/>
                </a:lnTo>
                <a:lnTo>
                  <a:pt x="25611" y="54342"/>
                </a:lnTo>
                <a:lnTo>
                  <a:pt x="6767" y="90773"/>
                </a:lnTo>
                <a:lnTo>
                  <a:pt x="0" y="132714"/>
                </a:lnTo>
                <a:lnTo>
                  <a:pt x="0" y="248285"/>
                </a:lnTo>
                <a:lnTo>
                  <a:pt x="6767" y="290226"/>
                </a:lnTo>
                <a:lnTo>
                  <a:pt x="25611" y="326657"/>
                </a:lnTo>
                <a:lnTo>
                  <a:pt x="54342" y="355388"/>
                </a:lnTo>
                <a:lnTo>
                  <a:pt x="90773" y="374232"/>
                </a:lnTo>
                <a:lnTo>
                  <a:pt x="132714" y="381000"/>
                </a:lnTo>
                <a:lnTo>
                  <a:pt x="3677284" y="381000"/>
                </a:lnTo>
                <a:lnTo>
                  <a:pt x="3719226" y="374232"/>
                </a:lnTo>
                <a:lnTo>
                  <a:pt x="3755657" y="355388"/>
                </a:lnTo>
                <a:lnTo>
                  <a:pt x="3784388" y="326657"/>
                </a:lnTo>
                <a:lnTo>
                  <a:pt x="3803232" y="290226"/>
                </a:lnTo>
                <a:lnTo>
                  <a:pt x="3810000" y="248285"/>
                </a:lnTo>
                <a:lnTo>
                  <a:pt x="3810000" y="132714"/>
                </a:lnTo>
                <a:close/>
              </a:path>
            </a:pathLst>
          </a:custGeom>
          <a:ln w="952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66464" y="5422534"/>
            <a:ext cx="4432300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- //*[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string-length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E9881F"/>
                </a:solidFill>
                <a:latin typeface="Arial"/>
                <a:cs typeface="Arial"/>
              </a:rPr>
              <a:t>name()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)=3]</a:t>
            </a:r>
            <a:endParaRPr sz="20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Những node </a:t>
            </a:r>
            <a:r>
              <a:rPr sz="2000" dirty="0">
                <a:solidFill>
                  <a:srgbClr val="0066CC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0066CC"/>
                </a:solidFill>
                <a:latin typeface="Arial"/>
                <a:cs typeface="Arial"/>
              </a:rPr>
              <a:t>chiều dài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tên thẻ </a:t>
            </a:r>
            <a:r>
              <a:rPr sz="2000" spc="-15" dirty="0">
                <a:solidFill>
                  <a:srgbClr val="0066CC"/>
                </a:solidFill>
                <a:latin typeface="Arial"/>
                <a:cs typeface="Arial"/>
              </a:rPr>
              <a:t>là</a:t>
            </a:r>
            <a:r>
              <a:rPr sz="2000" spc="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6CC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1790</Words>
  <Application>Microsoft Office PowerPoint</Application>
  <PresentationFormat>On-screen Show (4:3)</PresentationFormat>
  <Paragraphs>377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Nội dung</vt:lpstr>
      <vt:lpstr>Nội dung</vt:lpstr>
      <vt:lpstr>XPATH</vt:lpstr>
      <vt:lpstr>XPATH</vt:lpstr>
      <vt:lpstr>XPATH</vt:lpstr>
      <vt:lpstr>XPATH</vt:lpstr>
      <vt:lpstr>XPATH</vt:lpstr>
      <vt:lpstr>XPATH</vt:lpstr>
      <vt:lpstr>Nội dung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Nội dung</vt:lpstr>
      <vt:lpstr>Lập trình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DANG BAC VAN</dc:creator>
  <cp:lastModifiedBy>Khoa CNTT</cp:lastModifiedBy>
  <cp:revision>8</cp:revision>
  <dcterms:created xsi:type="dcterms:W3CDTF">2018-04-06T02:40:31Z</dcterms:created>
  <dcterms:modified xsi:type="dcterms:W3CDTF">2018-04-13T00:18:33Z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2018-04-06T00:00:00Z</vt:filetime>
  </property>
</Properties>
</file>