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-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87247" y="2146554"/>
            <a:ext cx="6969505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09980" y="121958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146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81580" y="3962780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1381" y="228981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2422" y="191261"/>
            <a:ext cx="7979155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40967"/>
            <a:ext cx="800036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5019" y="6463538"/>
            <a:ext cx="2051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" TargetMode="External"/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-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sinhvien/SinhVien.xsd" TargetMode="External"/><Relationship Id="rId2" Type="http://schemas.openxmlformats.org/officeDocument/2006/relationships/hyperlink" Target="http://sinhvi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2001/XMLSchema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sinhvien/" TargetMode="External"/><Relationship Id="rId2" Type="http://schemas.openxmlformats.org/officeDocument/2006/relationships/hyperlink" Target="http://www.w3.org/2001/XMLSchema-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dtd/note.dt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980" y="121958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146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81580" y="3962780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12211" y="1535938"/>
            <a:ext cx="402653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3510">
              <a:lnSpc>
                <a:spcPct val="100000"/>
              </a:lnSpc>
              <a:spcBef>
                <a:spcPts val="95"/>
              </a:spcBef>
            </a:pPr>
            <a:r>
              <a:rPr sz="5000" spc="-5" dirty="0">
                <a:solidFill>
                  <a:srgbClr val="006633"/>
                </a:solidFill>
                <a:latin typeface="Times New Roman"/>
                <a:cs typeface="Times New Roman"/>
              </a:rPr>
              <a:t>Lược đồ </a:t>
            </a:r>
            <a:r>
              <a:rPr sz="5000" spc="-10" dirty="0">
                <a:solidFill>
                  <a:srgbClr val="006633"/>
                </a:solidFill>
                <a:latin typeface="Times New Roman"/>
                <a:cs typeface="Times New Roman"/>
              </a:rPr>
              <a:t>XML  </a:t>
            </a:r>
            <a:r>
              <a:rPr sz="5000" spc="-5" dirty="0">
                <a:solidFill>
                  <a:srgbClr val="006633"/>
                </a:solidFill>
                <a:latin typeface="Times New Roman"/>
                <a:cs typeface="Times New Roman"/>
              </a:rPr>
              <a:t>(XML</a:t>
            </a:r>
            <a:r>
              <a:rPr sz="5000" spc="-6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06633"/>
                </a:solidFill>
                <a:latin typeface="Times New Roman"/>
                <a:cs typeface="Times New Roman"/>
              </a:rPr>
              <a:t>Schema)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182054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Ví dụ</a:t>
            </a:r>
            <a:r>
              <a:rPr sz="3800" spc="-7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(tt)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61845"/>
            <a:ext cx="7428230" cy="3418204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dirty="0">
                <a:latin typeface="Arial"/>
                <a:cs typeface="Arial"/>
              </a:rPr>
              <a:t>Tài </a:t>
            </a:r>
            <a:r>
              <a:rPr sz="2100" spc="-5" dirty="0">
                <a:latin typeface="Arial"/>
                <a:cs typeface="Arial"/>
              </a:rPr>
              <a:t>liệu </a:t>
            </a:r>
            <a:r>
              <a:rPr sz="2100" dirty="0">
                <a:latin typeface="Arial"/>
                <a:cs typeface="Arial"/>
              </a:rPr>
              <a:t>XML tham chiếu </a:t>
            </a:r>
            <a:r>
              <a:rPr sz="2100" spc="-5" dirty="0">
                <a:latin typeface="Arial"/>
                <a:cs typeface="Arial"/>
              </a:rPr>
              <a:t>lược đồ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XML</a:t>
            </a:r>
            <a:endParaRPr sz="2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4"/>
              </a:spcBef>
            </a:pPr>
            <a:r>
              <a:rPr sz="2100" spc="-5" dirty="0">
                <a:latin typeface="Arial"/>
                <a:cs typeface="Arial"/>
              </a:rPr>
              <a:t>&lt;?xml version="1.0"?&gt;</a:t>
            </a:r>
            <a:endParaRPr sz="2100">
              <a:latin typeface="Arial"/>
              <a:cs typeface="Arial"/>
            </a:endParaRPr>
          </a:p>
          <a:p>
            <a:pPr marL="355600" marR="5080">
              <a:lnSpc>
                <a:spcPts val="2270"/>
              </a:lnSpc>
              <a:spcBef>
                <a:spcPts val="535"/>
              </a:spcBef>
            </a:pPr>
            <a:r>
              <a:rPr sz="2100" spc="-5" dirty="0">
                <a:latin typeface="Arial"/>
                <a:cs typeface="Arial"/>
              </a:rPr>
              <a:t>&lt;note xmln</a:t>
            </a:r>
            <a:r>
              <a:rPr sz="2100" spc="-5" dirty="0">
                <a:latin typeface="Arial"/>
                <a:cs typeface="Arial"/>
                <a:hlinkClick r:id="rId2"/>
              </a:rPr>
              <a:t>s="http://www.w3schools.com" </a:t>
            </a:r>
            <a:r>
              <a:rPr sz="2100" spc="-5" dirty="0">
                <a:latin typeface="Arial"/>
                <a:cs typeface="Arial"/>
              </a:rPr>
              <a:t> xmln</a:t>
            </a:r>
            <a:r>
              <a:rPr sz="2100" spc="-5" dirty="0">
                <a:latin typeface="Arial"/>
                <a:cs typeface="Arial"/>
                <a:hlinkClick r:id="rId3"/>
              </a:rPr>
              <a:t>s:xsi="http://www.w3.org/20</a:t>
            </a:r>
            <a:r>
              <a:rPr sz="2100" spc="-5" dirty="0">
                <a:latin typeface="Arial"/>
                <a:cs typeface="Arial"/>
              </a:rPr>
              <a:t>01/XMLS</a:t>
            </a:r>
            <a:r>
              <a:rPr sz="2100" spc="-5" dirty="0">
                <a:latin typeface="Arial"/>
                <a:cs typeface="Arial"/>
                <a:hlinkClick r:id="rId3"/>
              </a:rPr>
              <a:t>chema-instance" </a:t>
            </a:r>
            <a:r>
              <a:rPr sz="2100" spc="-5" dirty="0">
                <a:latin typeface="Arial"/>
                <a:cs typeface="Arial"/>
              </a:rPr>
              <a:t> xsi:schemaLocation="</a:t>
            </a:r>
            <a:r>
              <a:rPr sz="2100" spc="-5" dirty="0">
                <a:latin typeface="Arial"/>
                <a:cs typeface="Arial"/>
                <a:hlinkClick r:id="rId2"/>
              </a:rPr>
              <a:t>http://www.w3schools.com</a:t>
            </a:r>
            <a:r>
              <a:rPr sz="2100" spc="30" dirty="0">
                <a:latin typeface="Arial"/>
                <a:cs typeface="Arial"/>
                <a:hlinkClick r:id="rId2"/>
              </a:rPr>
              <a:t> </a:t>
            </a:r>
            <a:r>
              <a:rPr sz="2100" dirty="0">
                <a:latin typeface="Arial"/>
                <a:cs typeface="Arial"/>
              </a:rPr>
              <a:t>note.xsd"&gt;</a:t>
            </a:r>
            <a:endParaRPr sz="21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10"/>
              </a:spcBef>
            </a:pPr>
            <a:r>
              <a:rPr sz="2100" dirty="0">
                <a:latin typeface="Arial"/>
                <a:cs typeface="Arial"/>
              </a:rPr>
              <a:t>&lt;to&gt;Tove&lt;/to&gt;</a:t>
            </a:r>
            <a:endParaRPr sz="21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54"/>
              </a:spcBef>
            </a:pPr>
            <a:r>
              <a:rPr sz="2100" dirty="0">
                <a:latin typeface="Arial"/>
                <a:cs typeface="Arial"/>
              </a:rPr>
              <a:t>&lt;from&gt;Jani&lt;/from&gt;</a:t>
            </a:r>
            <a:endParaRPr sz="21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54"/>
              </a:spcBef>
            </a:pPr>
            <a:r>
              <a:rPr sz="2100" spc="-5" dirty="0">
                <a:latin typeface="Arial"/>
                <a:cs typeface="Arial"/>
              </a:rPr>
              <a:t>&lt;heading&gt;Reminder&lt;/heading&gt;</a:t>
            </a:r>
            <a:endParaRPr sz="21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50"/>
              </a:spcBef>
            </a:pPr>
            <a:r>
              <a:rPr sz="2100" spc="-5" dirty="0">
                <a:latin typeface="Arial"/>
                <a:cs typeface="Arial"/>
              </a:rPr>
              <a:t>&lt;body&gt;Don't </a:t>
            </a:r>
            <a:r>
              <a:rPr sz="2100" dirty="0">
                <a:latin typeface="Arial"/>
                <a:cs typeface="Arial"/>
              </a:rPr>
              <a:t>forget </a:t>
            </a:r>
            <a:r>
              <a:rPr sz="2100" spc="-5" dirty="0">
                <a:latin typeface="Arial"/>
                <a:cs typeface="Arial"/>
              </a:rPr>
              <a:t>me </a:t>
            </a:r>
            <a:r>
              <a:rPr sz="2100" dirty="0">
                <a:latin typeface="Arial"/>
                <a:cs typeface="Arial"/>
              </a:rPr>
              <a:t>this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weekend!&lt;/body&gt;</a:t>
            </a:r>
            <a:endParaRPr sz="2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0"/>
              </a:spcBef>
            </a:pPr>
            <a:r>
              <a:rPr sz="2100" dirty="0">
                <a:latin typeface="Arial"/>
                <a:cs typeface="Arial"/>
              </a:rPr>
              <a:t>&lt;/note&gt;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692467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Lược đồ XML – Phần tử</a:t>
            </a:r>
            <a:r>
              <a:rPr sz="3800" spc="1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&lt;schema&gt;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68704"/>
            <a:ext cx="7337425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900" dirty="0">
                <a:latin typeface="Arial"/>
                <a:cs typeface="Arial"/>
              </a:rPr>
              <a:t>&lt;schema&gt; </a:t>
            </a:r>
            <a:r>
              <a:rPr sz="1900" spc="-5" dirty="0">
                <a:latin typeface="Arial"/>
                <a:cs typeface="Arial"/>
              </a:rPr>
              <a:t>là phần </a:t>
            </a:r>
            <a:r>
              <a:rPr sz="1900" dirty="0">
                <a:latin typeface="Arial"/>
                <a:cs typeface="Arial"/>
              </a:rPr>
              <a:t>tử </a:t>
            </a:r>
            <a:r>
              <a:rPr sz="1900" spc="-5" dirty="0">
                <a:latin typeface="Arial"/>
                <a:cs typeface="Arial"/>
              </a:rPr>
              <a:t>gốc của </a:t>
            </a:r>
            <a:r>
              <a:rPr sz="1900" dirty="0">
                <a:latin typeface="Arial"/>
                <a:cs typeface="Arial"/>
              </a:rPr>
              <a:t>mọi </a:t>
            </a:r>
            <a:r>
              <a:rPr sz="1900" spc="-5" dirty="0">
                <a:latin typeface="Arial"/>
                <a:cs typeface="Arial"/>
              </a:rPr>
              <a:t>lược đồ </a:t>
            </a:r>
            <a:r>
              <a:rPr sz="1900" dirty="0">
                <a:latin typeface="Arial"/>
                <a:cs typeface="Arial"/>
              </a:rPr>
              <a:t>XML</a:t>
            </a:r>
            <a:r>
              <a:rPr sz="1900" spc="7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Schema.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&lt;?xml version="1.0"?&gt;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&lt;xs:schema&gt;</a:t>
            </a:r>
            <a:endParaRPr sz="1900">
              <a:latin typeface="Arial"/>
              <a:cs typeface="Arial"/>
            </a:endParaRPr>
          </a:p>
          <a:p>
            <a:pPr marR="5273675" algn="ctr">
              <a:lnSpc>
                <a:spcPct val="100000"/>
              </a:lnSpc>
            </a:pPr>
            <a:r>
              <a:rPr sz="1900" spc="-5" dirty="0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  <a:p>
            <a:pPr marR="5273675" algn="ctr">
              <a:lnSpc>
                <a:spcPct val="100000"/>
              </a:lnSpc>
            </a:pPr>
            <a:r>
              <a:rPr sz="1900" spc="-5" dirty="0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&lt;/xs:schema&gt;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9900"/>
              </a:buClr>
              <a:buSzPct val="6315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900" dirty="0">
                <a:latin typeface="Arial"/>
                <a:cs typeface="Arial"/>
              </a:rPr>
              <a:t>Trong </a:t>
            </a:r>
            <a:r>
              <a:rPr sz="1900" spc="-5" dirty="0">
                <a:latin typeface="Arial"/>
                <a:cs typeface="Arial"/>
              </a:rPr>
              <a:t>lược đồ </a:t>
            </a:r>
            <a:r>
              <a:rPr sz="1900" dirty="0">
                <a:latin typeface="Arial"/>
                <a:cs typeface="Arial"/>
              </a:rPr>
              <a:t>XML Schema chứa một vài thuộc tính </a:t>
            </a:r>
            <a:r>
              <a:rPr sz="1900" spc="-5" dirty="0">
                <a:latin typeface="Arial"/>
                <a:cs typeface="Arial"/>
              </a:rPr>
              <a:t>như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sau: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&lt;?xml version="1.0"?&gt;</a:t>
            </a:r>
            <a:endParaRPr sz="1900">
              <a:latin typeface="Arial"/>
              <a:cs typeface="Arial"/>
            </a:endParaRPr>
          </a:p>
          <a:p>
            <a:pPr marL="355600" marR="5080">
              <a:lnSpc>
                <a:spcPct val="80000"/>
              </a:lnSpc>
              <a:spcBef>
                <a:spcPts val="459"/>
              </a:spcBef>
            </a:pPr>
            <a:r>
              <a:rPr sz="1900" dirty="0">
                <a:latin typeface="Arial"/>
                <a:cs typeface="Arial"/>
              </a:rPr>
              <a:t>&lt;xs:schema</a:t>
            </a:r>
            <a:r>
              <a:rPr sz="1900" spc="-5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  <a:hlinkClick r:id="rId2"/>
              </a:rPr>
              <a:t>xmlns:xs="http:</a:t>
            </a:r>
            <a:r>
              <a:rPr sz="1900" b="1" dirty="0">
                <a:latin typeface="Arial"/>
                <a:cs typeface="Arial"/>
              </a:rPr>
              <a:t>//www.w</a:t>
            </a:r>
            <a:r>
              <a:rPr sz="1900" b="1" dirty="0">
                <a:latin typeface="Arial"/>
                <a:cs typeface="Arial"/>
                <a:hlinkClick r:id="rId2"/>
              </a:rPr>
              <a:t>3.org/2001/XMLSchema" </a:t>
            </a:r>
            <a:r>
              <a:rPr sz="1900" b="1" dirty="0">
                <a:latin typeface="Arial"/>
                <a:cs typeface="Arial"/>
              </a:rPr>
              <a:t> targetNamespac</a:t>
            </a:r>
            <a:r>
              <a:rPr sz="1900" b="1" dirty="0">
                <a:latin typeface="Arial"/>
                <a:cs typeface="Arial"/>
                <a:hlinkClick r:id="rId3"/>
              </a:rPr>
              <a:t>e="ht</a:t>
            </a:r>
            <a:r>
              <a:rPr sz="1900" b="1" dirty="0">
                <a:latin typeface="Arial"/>
                <a:cs typeface="Arial"/>
              </a:rPr>
              <a:t>tp:</a:t>
            </a:r>
            <a:r>
              <a:rPr sz="1900" b="1" dirty="0">
                <a:latin typeface="Arial"/>
                <a:cs typeface="Arial"/>
                <a:hlinkClick r:id="rId3"/>
              </a:rPr>
              <a:t>//www.w3schools.com" 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  <a:hlinkClick r:id="rId3"/>
              </a:rPr>
              <a:t>xmlns="http</a:t>
            </a:r>
            <a:r>
              <a:rPr sz="1900" b="1" dirty="0">
                <a:latin typeface="Arial"/>
                <a:cs typeface="Arial"/>
              </a:rPr>
              <a:t>://www.</a:t>
            </a:r>
            <a:r>
              <a:rPr sz="1900" b="1" dirty="0">
                <a:latin typeface="Arial"/>
                <a:cs typeface="Arial"/>
                <a:hlinkClick r:id="rId3"/>
              </a:rPr>
              <a:t>w3schools.com" </a:t>
            </a:r>
            <a:r>
              <a:rPr sz="1900" b="1" dirty="0">
                <a:latin typeface="Arial"/>
                <a:cs typeface="Arial"/>
              </a:rPr>
              <a:t> elementFormDefault="qualified"</a:t>
            </a:r>
            <a:r>
              <a:rPr sz="1900" dirty="0">
                <a:latin typeface="Arial"/>
                <a:cs typeface="Arial"/>
              </a:rPr>
              <a:t>&gt;</a:t>
            </a:r>
            <a:endParaRPr sz="1900">
              <a:latin typeface="Arial"/>
              <a:cs typeface="Arial"/>
            </a:endParaRPr>
          </a:p>
          <a:p>
            <a:pPr marR="5273675" algn="ctr">
              <a:lnSpc>
                <a:spcPct val="100000"/>
              </a:lnSpc>
            </a:pPr>
            <a:r>
              <a:rPr sz="1900" spc="-5" dirty="0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  <a:p>
            <a:pPr marR="5273675" algn="ctr">
              <a:lnSpc>
                <a:spcPct val="100000"/>
              </a:lnSpc>
            </a:pPr>
            <a:r>
              <a:rPr sz="1900" spc="-5" dirty="0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&lt;/xs:schema&gt;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692467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Lược đồ XML – Phần tử</a:t>
            </a:r>
            <a:r>
              <a:rPr sz="3800" spc="1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&lt;schema&gt;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4330"/>
            <a:ext cx="8048625" cy="3274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xmlns</a:t>
            </a:r>
            <a:r>
              <a:rPr sz="2600" spc="-5" dirty="0">
                <a:latin typeface="Arial"/>
                <a:cs typeface="Arial"/>
                <a:hlinkClick r:id="rId2"/>
              </a:rPr>
              <a:t>:xs="http://www.w3.or</a:t>
            </a:r>
            <a:r>
              <a:rPr sz="2600" spc="-5" dirty="0">
                <a:latin typeface="Arial"/>
                <a:cs typeface="Arial"/>
              </a:rPr>
              <a:t>g/200</a:t>
            </a:r>
            <a:r>
              <a:rPr sz="2600" spc="-5" dirty="0">
                <a:latin typeface="Arial"/>
                <a:cs typeface="Arial"/>
                <a:hlinkClick r:id="rId2"/>
              </a:rPr>
              <a:t>1/XMLSchema“ </a:t>
            </a:r>
            <a:r>
              <a:rPr sz="2600" spc="-5" dirty="0">
                <a:latin typeface="Arial"/>
                <a:cs typeface="Arial"/>
              </a:rPr>
              <a:t>chỉ  ra </a:t>
            </a:r>
            <a:r>
              <a:rPr sz="2600" dirty="0">
                <a:latin typeface="Arial"/>
                <a:cs typeface="Arial"/>
              </a:rPr>
              <a:t>các </a:t>
            </a:r>
            <a:r>
              <a:rPr sz="2600" spc="-5" dirty="0">
                <a:latin typeface="Arial"/>
                <a:cs typeface="Arial"/>
              </a:rPr>
              <a:t>phần tử và kiểu dữ liệu dùng trong lược đồ từ </a:t>
            </a:r>
            <a:r>
              <a:rPr sz="2600" spc="-5" dirty="0">
                <a:latin typeface="Arial"/>
                <a:cs typeface="Arial"/>
                <a:hlinkClick r:id="rId3"/>
              </a:rPr>
              <a:t> http://www.w3.org/2001/XML. </a:t>
            </a:r>
            <a:r>
              <a:rPr sz="2600" spc="-5" dirty="0">
                <a:latin typeface="Arial"/>
                <a:cs typeface="Arial"/>
              </a:rPr>
              <a:t>Chỉ định này bảo cho  bộ kiểm tra cú pháp lược đồ rằng tất cả các phần tử  dùng trong tài liệu XML đều được khai báo trong  namespace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  <a:hlinkClick r:id="rId4"/>
              </a:rPr>
              <a:t>"http://www.w3schools.com”.</a:t>
            </a:r>
            <a:endParaRPr sz="2600">
              <a:latin typeface="Arial"/>
              <a:cs typeface="Arial"/>
            </a:endParaRPr>
          </a:p>
          <a:p>
            <a:pPr marL="355600" marR="584200" indent="-342900">
              <a:lnSpc>
                <a:spcPct val="100000"/>
              </a:lnSpc>
              <a:spcBef>
                <a:spcPts val="625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xsi:schemaLocation="</a:t>
            </a:r>
            <a:r>
              <a:rPr sz="2600" spc="-5" dirty="0">
                <a:latin typeface="Arial"/>
                <a:cs typeface="Arial"/>
                <a:hlinkClick r:id="rId4"/>
              </a:rPr>
              <a:t>http://www.w3schools.com </a:t>
            </a:r>
            <a:r>
              <a:rPr sz="2600" spc="-5" dirty="0">
                <a:latin typeface="Arial"/>
                <a:cs typeface="Arial"/>
              </a:rPr>
              <a:t> note.xsd"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461645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Định </a:t>
            </a:r>
            <a:r>
              <a:rPr sz="3800" dirty="0">
                <a:solidFill>
                  <a:srgbClr val="006633"/>
                </a:solidFill>
                <a:latin typeface="Times New Roman"/>
                <a:cs typeface="Times New Roman"/>
              </a:rPr>
              <a:t>nghĩa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phần tử</a:t>
            </a:r>
            <a:r>
              <a:rPr sz="3800" spc="-6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đơn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2805"/>
            <a:ext cx="8010525" cy="297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Phần tử </a:t>
            </a:r>
            <a:r>
              <a:rPr sz="3000" spc="-5" dirty="0">
                <a:latin typeface="Arial"/>
                <a:cs typeface="Arial"/>
              </a:rPr>
              <a:t>đơn là phần </a:t>
            </a:r>
            <a:r>
              <a:rPr sz="3000" dirty="0">
                <a:latin typeface="Arial"/>
                <a:cs typeface="Arial"/>
              </a:rPr>
              <a:t>tử chỉ chứa </a:t>
            </a:r>
            <a:r>
              <a:rPr sz="3000" spc="-5" dirty="0">
                <a:latin typeface="Arial"/>
                <a:cs typeface="Arial"/>
              </a:rPr>
              <a:t>dữ liệu </a:t>
            </a:r>
            <a:r>
              <a:rPr sz="3000" dirty="0">
                <a:latin typeface="Arial"/>
                <a:cs typeface="Arial"/>
              </a:rPr>
              <a:t>text,  không chứa các </a:t>
            </a:r>
            <a:r>
              <a:rPr sz="3000" spc="-5" dirty="0">
                <a:latin typeface="Arial"/>
                <a:cs typeface="Arial"/>
              </a:rPr>
              <a:t>phần </a:t>
            </a:r>
            <a:r>
              <a:rPr sz="3000" dirty="0">
                <a:latin typeface="Arial"/>
                <a:cs typeface="Arial"/>
              </a:rPr>
              <a:t>tử </a:t>
            </a:r>
            <a:r>
              <a:rPr sz="3000" spc="-5" dirty="0">
                <a:latin typeface="Arial"/>
                <a:cs typeface="Arial"/>
              </a:rPr>
              <a:t>khác hay </a:t>
            </a:r>
            <a:r>
              <a:rPr sz="3000" dirty="0">
                <a:latin typeface="Arial"/>
                <a:cs typeface="Arial"/>
              </a:rPr>
              <a:t>thuộc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tính.</a:t>
            </a:r>
            <a:endParaRPr sz="3000">
              <a:latin typeface="Arial"/>
              <a:cs typeface="Arial"/>
            </a:endParaRPr>
          </a:p>
          <a:p>
            <a:pPr marL="355600" marR="449580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Kiểu text trong XML Schema có thể </a:t>
            </a:r>
            <a:r>
              <a:rPr sz="3000" spc="-5" dirty="0">
                <a:latin typeface="Arial"/>
                <a:cs typeface="Arial"/>
              </a:rPr>
              <a:t>là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kiểu  </a:t>
            </a:r>
            <a:r>
              <a:rPr sz="3000" spc="-10" dirty="0">
                <a:latin typeface="Arial"/>
                <a:cs typeface="Arial"/>
              </a:rPr>
              <a:t>boolean, </a:t>
            </a:r>
            <a:r>
              <a:rPr sz="3000" dirty="0">
                <a:latin typeface="Arial"/>
                <a:cs typeface="Arial"/>
              </a:rPr>
              <a:t>string,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date…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Cú pháp để </a:t>
            </a:r>
            <a:r>
              <a:rPr sz="3000" spc="-10" dirty="0">
                <a:latin typeface="Arial"/>
                <a:cs typeface="Arial"/>
              </a:rPr>
              <a:t>định nghĩa </a:t>
            </a:r>
            <a:r>
              <a:rPr sz="3000" dirty="0">
                <a:latin typeface="Arial"/>
                <a:cs typeface="Arial"/>
              </a:rPr>
              <a:t>một </a:t>
            </a:r>
            <a:r>
              <a:rPr sz="3000" spc="-5" dirty="0">
                <a:latin typeface="Arial"/>
                <a:cs typeface="Arial"/>
              </a:rPr>
              <a:t>phần </a:t>
            </a:r>
            <a:r>
              <a:rPr sz="3000" dirty="0">
                <a:latin typeface="Arial"/>
                <a:cs typeface="Arial"/>
              </a:rPr>
              <a:t>tử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đơn:</a:t>
            </a:r>
            <a:endParaRPr sz="3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635"/>
              </a:spcBef>
            </a:pPr>
            <a:r>
              <a:rPr sz="2600" spc="-5" dirty="0">
                <a:latin typeface="Arial"/>
                <a:cs typeface="Arial"/>
              </a:rPr>
              <a:t>&lt;xs:element name="xxx"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type="yyy"/&gt;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461645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Định </a:t>
            </a:r>
            <a:r>
              <a:rPr sz="3800" dirty="0">
                <a:solidFill>
                  <a:srgbClr val="006633"/>
                </a:solidFill>
                <a:latin typeface="Times New Roman"/>
                <a:cs typeface="Times New Roman"/>
              </a:rPr>
              <a:t>nghĩa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phần tử</a:t>
            </a:r>
            <a:r>
              <a:rPr sz="3800" spc="-6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đơn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4330"/>
            <a:ext cx="7644765" cy="4105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9370" indent="-342900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Trong đó xxx là tên của phần tử và </a:t>
            </a:r>
            <a:r>
              <a:rPr sz="2600" dirty="0">
                <a:latin typeface="Arial"/>
                <a:cs typeface="Arial"/>
              </a:rPr>
              <a:t>yyy </a:t>
            </a:r>
            <a:r>
              <a:rPr sz="2600" spc="-5" dirty="0">
                <a:latin typeface="Arial"/>
                <a:cs typeface="Arial"/>
              </a:rPr>
              <a:t>là kiểu </a:t>
            </a:r>
            <a:r>
              <a:rPr sz="2600" spc="-10" dirty="0">
                <a:latin typeface="Arial"/>
                <a:cs typeface="Arial"/>
              </a:rPr>
              <a:t>dữ  </a:t>
            </a:r>
            <a:r>
              <a:rPr sz="2600" spc="-5" dirty="0">
                <a:latin typeface="Arial"/>
                <a:cs typeface="Arial"/>
              </a:rPr>
              <a:t>liệu của phần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tử.</a:t>
            </a:r>
            <a:endParaRPr sz="2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XML schema đã xây dựng sẵn nhiều kiểu dữ liệu.  Một vài kiểu dữ liệu phổ</a:t>
            </a:r>
            <a:r>
              <a:rPr sz="2600" spc="3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biến:</a:t>
            </a:r>
            <a:endParaRPr sz="26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spcBef>
                <a:spcPts val="54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dirty="0">
                <a:latin typeface="Arial"/>
                <a:cs typeface="Arial"/>
              </a:rPr>
              <a:t>xs:string</a:t>
            </a:r>
            <a:endParaRPr sz="22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spcBef>
                <a:spcPts val="52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dirty="0">
                <a:latin typeface="Arial"/>
                <a:cs typeface="Arial"/>
              </a:rPr>
              <a:t>xs:decimal</a:t>
            </a:r>
            <a:endParaRPr sz="22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spcBef>
                <a:spcPts val="53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dirty="0">
                <a:latin typeface="Arial"/>
                <a:cs typeface="Arial"/>
              </a:rPr>
              <a:t>xs:integer</a:t>
            </a:r>
            <a:endParaRPr sz="22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spcBef>
                <a:spcPts val="52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dirty="0">
                <a:latin typeface="Arial"/>
                <a:cs typeface="Arial"/>
              </a:rPr>
              <a:t>xs:boolean</a:t>
            </a:r>
            <a:endParaRPr sz="22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dirty="0">
                <a:latin typeface="Arial"/>
                <a:cs typeface="Arial"/>
              </a:rPr>
              <a:t>xs:date</a:t>
            </a:r>
            <a:endParaRPr sz="22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spcBef>
                <a:spcPts val="52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dirty="0">
                <a:latin typeface="Arial"/>
                <a:cs typeface="Arial"/>
              </a:rPr>
              <a:t>xs:time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111061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Ví</a:t>
            </a:r>
            <a:r>
              <a:rPr sz="3800" spc="-8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dụ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44777"/>
            <a:ext cx="7546975" cy="319595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Trong tài liệu XML có các phần tử</a:t>
            </a:r>
            <a:r>
              <a:rPr sz="2600" spc="8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sau: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20"/>
              </a:spcBef>
            </a:pPr>
            <a:r>
              <a:rPr sz="2600" spc="-5" dirty="0">
                <a:latin typeface="Arial"/>
                <a:cs typeface="Arial"/>
              </a:rPr>
              <a:t>&lt;lastname&gt;Refsnes&lt;/lastname&gt;</a:t>
            </a:r>
            <a:r>
              <a:rPr sz="2600" spc="8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&lt;age&gt;36&lt;/age&gt;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Arial"/>
                <a:cs typeface="Arial"/>
              </a:rPr>
              <a:t>&lt;dateborn&gt;1970-03-27&lt;/dateborn&gt;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Định nghĩa trong XML Schema như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sau: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Arial"/>
                <a:cs typeface="Arial"/>
              </a:rPr>
              <a:t>&lt;xs:element name="lastname"</a:t>
            </a:r>
            <a:r>
              <a:rPr sz="2600" spc="10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type="xs:string"/&gt;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&lt;xs:element name="age"</a:t>
            </a:r>
            <a:r>
              <a:rPr sz="2600" spc="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type="xs:integer"/&gt;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600" spc="-5" dirty="0">
                <a:latin typeface="Arial"/>
                <a:cs typeface="Arial"/>
              </a:rPr>
              <a:t>&lt;xs:element name="dateborn"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type="xs:date"/&gt;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713232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Đặt giá trị mặc định cho phần tử</a:t>
            </a:r>
            <a:r>
              <a:rPr sz="380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đơn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131831"/>
            <a:ext cx="8265159" cy="33191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Giá trị mặc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định:</a:t>
            </a:r>
            <a:endParaRPr sz="2600">
              <a:latin typeface="Arial"/>
              <a:cs typeface="Arial"/>
            </a:endParaRPr>
          </a:p>
          <a:p>
            <a:pPr marL="681990" marR="145415" lvl="1" indent="-325120">
              <a:lnSpc>
                <a:spcPct val="100000"/>
              </a:lnSpc>
              <a:spcBef>
                <a:spcPts val="54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spc="-5" dirty="0">
                <a:latin typeface="Arial"/>
                <a:cs typeface="Arial"/>
              </a:rPr>
              <a:t>Dùng Default: phần </a:t>
            </a:r>
            <a:r>
              <a:rPr sz="2200" dirty="0">
                <a:latin typeface="Arial"/>
                <a:cs typeface="Arial"/>
              </a:rPr>
              <a:t>tử sẽ </a:t>
            </a:r>
            <a:r>
              <a:rPr sz="2200" spc="-5" dirty="0">
                <a:latin typeface="Arial"/>
                <a:cs typeface="Arial"/>
              </a:rPr>
              <a:t>được </a:t>
            </a:r>
            <a:r>
              <a:rPr sz="2200" dirty="0">
                <a:latin typeface="Arial"/>
                <a:cs typeface="Arial"/>
              </a:rPr>
              <a:t>tự </a:t>
            </a:r>
            <a:r>
              <a:rPr sz="2200" spc="-5" dirty="0">
                <a:latin typeface="Arial"/>
                <a:cs typeface="Arial"/>
              </a:rPr>
              <a:t>động gán giá </a:t>
            </a:r>
            <a:r>
              <a:rPr sz="2200" dirty="0">
                <a:latin typeface="Arial"/>
                <a:cs typeface="Arial"/>
              </a:rPr>
              <a:t>trị mặc </a:t>
            </a:r>
            <a:r>
              <a:rPr sz="2200" spc="-5" dirty="0">
                <a:latin typeface="Arial"/>
                <a:cs typeface="Arial"/>
              </a:rPr>
              <a:t>định  nếu nó không được gán bởi giá </a:t>
            </a:r>
            <a:r>
              <a:rPr sz="2200" dirty="0">
                <a:latin typeface="Arial"/>
                <a:cs typeface="Arial"/>
              </a:rPr>
              <a:t>trị </a:t>
            </a:r>
            <a:r>
              <a:rPr sz="2200" spc="-5" dirty="0">
                <a:latin typeface="Arial"/>
                <a:cs typeface="Arial"/>
              </a:rPr>
              <a:t>khác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được.</a:t>
            </a:r>
            <a:endParaRPr sz="2200">
              <a:latin typeface="Arial"/>
              <a:cs typeface="Arial"/>
            </a:endParaRPr>
          </a:p>
          <a:p>
            <a:pPr marL="681990" marR="5080" lvl="1" indent="-325120">
              <a:lnSpc>
                <a:spcPct val="10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spc="-5" dirty="0">
                <a:latin typeface="Arial"/>
                <a:cs typeface="Arial"/>
              </a:rPr>
              <a:t>Dùng </a:t>
            </a:r>
            <a:r>
              <a:rPr sz="2200" dirty="0">
                <a:latin typeface="Arial"/>
                <a:cs typeface="Arial"/>
              </a:rPr>
              <a:t>Fixed: </a:t>
            </a:r>
            <a:r>
              <a:rPr sz="2200" spc="-5" dirty="0">
                <a:latin typeface="Arial"/>
                <a:cs typeface="Arial"/>
              </a:rPr>
              <a:t>giá </a:t>
            </a:r>
            <a:r>
              <a:rPr sz="2200" dirty="0">
                <a:latin typeface="Arial"/>
                <a:cs typeface="Arial"/>
              </a:rPr>
              <a:t>trị của </a:t>
            </a:r>
            <a:r>
              <a:rPr sz="2200" spc="-5" dirty="0">
                <a:latin typeface="Arial"/>
                <a:cs typeface="Arial"/>
              </a:rPr>
              <a:t>phần </a:t>
            </a:r>
            <a:r>
              <a:rPr sz="2200" dirty="0">
                <a:latin typeface="Arial"/>
                <a:cs typeface="Arial"/>
              </a:rPr>
              <a:t>tử sẽ </a:t>
            </a:r>
            <a:r>
              <a:rPr sz="2200" spc="-5" dirty="0">
                <a:latin typeface="Arial"/>
                <a:cs typeface="Arial"/>
              </a:rPr>
              <a:t>được gán bằng giá </a:t>
            </a:r>
            <a:r>
              <a:rPr sz="2200" dirty="0">
                <a:latin typeface="Arial"/>
                <a:cs typeface="Arial"/>
              </a:rPr>
              <a:t>trị mặc  </a:t>
            </a:r>
            <a:r>
              <a:rPr sz="2200" spc="-5" dirty="0">
                <a:latin typeface="Arial"/>
                <a:cs typeface="Arial"/>
              </a:rPr>
              <a:t>định </a:t>
            </a:r>
            <a:r>
              <a:rPr sz="2200" dirty="0">
                <a:latin typeface="Arial"/>
                <a:cs typeface="Arial"/>
              </a:rPr>
              <a:t>và không thay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đổi.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Ví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dụ:</a:t>
            </a:r>
            <a:endParaRPr sz="26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40"/>
              </a:spcBef>
            </a:pPr>
            <a:r>
              <a:rPr sz="2200" dirty="0">
                <a:latin typeface="Arial"/>
                <a:cs typeface="Arial"/>
              </a:rPr>
              <a:t>&lt;xs:element name="color" type="xs:string"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default="red"/&gt;</a:t>
            </a:r>
            <a:endParaRPr sz="2200">
              <a:latin typeface="Arial"/>
              <a:cs typeface="Arial"/>
            </a:endParaRPr>
          </a:p>
          <a:p>
            <a:pPr marL="447675">
              <a:lnSpc>
                <a:spcPct val="100000"/>
              </a:lnSpc>
              <a:spcBef>
                <a:spcPts val="1110"/>
              </a:spcBef>
            </a:pPr>
            <a:r>
              <a:rPr sz="2100" spc="-5" dirty="0">
                <a:latin typeface="Arial"/>
                <a:cs typeface="Arial"/>
              </a:rPr>
              <a:t>&lt;xs:element name="color" type="xs:string"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fixed="red"/&gt;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576834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Tạo các kiểu dữ liệu đơn</a:t>
            </a:r>
            <a:r>
              <a:rPr sz="3800" spc="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giản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61846"/>
            <a:ext cx="7992109" cy="42106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marR="5080" indent="-342900">
              <a:lnSpc>
                <a:spcPts val="2020"/>
              </a:lnSpc>
              <a:spcBef>
                <a:spcPts val="58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Restriction: dùng để định nghĩa </a:t>
            </a:r>
            <a:r>
              <a:rPr sz="2100" dirty="0">
                <a:latin typeface="Arial"/>
                <a:cs typeface="Arial"/>
              </a:rPr>
              <a:t>các </a:t>
            </a:r>
            <a:r>
              <a:rPr sz="2100" spc="-5" dirty="0">
                <a:latin typeface="Arial"/>
                <a:cs typeface="Arial"/>
              </a:rPr>
              <a:t>giá </a:t>
            </a:r>
            <a:r>
              <a:rPr sz="2100" dirty="0">
                <a:latin typeface="Arial"/>
                <a:cs typeface="Arial"/>
              </a:rPr>
              <a:t>trị cho </a:t>
            </a:r>
            <a:r>
              <a:rPr sz="2100" spc="-5" dirty="0">
                <a:latin typeface="Arial"/>
                <a:cs typeface="Arial"/>
              </a:rPr>
              <a:t>phần </a:t>
            </a:r>
            <a:r>
              <a:rPr sz="2100" dirty="0">
                <a:latin typeface="Arial"/>
                <a:cs typeface="Arial"/>
              </a:rPr>
              <a:t>tử </a:t>
            </a:r>
            <a:r>
              <a:rPr sz="2100" spc="-5" dirty="0">
                <a:latin typeface="Arial"/>
                <a:cs typeface="Arial"/>
              </a:rPr>
              <a:t>hay </a:t>
            </a:r>
            <a:r>
              <a:rPr sz="2100" dirty="0">
                <a:latin typeface="Arial"/>
                <a:cs typeface="Arial"/>
              </a:rPr>
              <a:t>thuộc  tính trong tài </a:t>
            </a:r>
            <a:r>
              <a:rPr sz="2100" spc="-5" dirty="0">
                <a:latin typeface="Arial"/>
                <a:cs typeface="Arial"/>
              </a:rPr>
              <a:t>liệu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XML.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Restriction </a:t>
            </a:r>
            <a:r>
              <a:rPr sz="2100" dirty="0">
                <a:latin typeface="Arial"/>
                <a:cs typeface="Arial"/>
              </a:rPr>
              <a:t>trên </a:t>
            </a:r>
            <a:r>
              <a:rPr sz="2100" spc="-5" dirty="0">
                <a:latin typeface="Arial"/>
                <a:cs typeface="Arial"/>
              </a:rPr>
              <a:t>giá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trị:</a:t>
            </a:r>
            <a:endParaRPr sz="2100">
              <a:latin typeface="Arial"/>
              <a:cs typeface="Arial"/>
            </a:endParaRPr>
          </a:p>
          <a:p>
            <a:pPr marL="355600" marR="44450">
              <a:lnSpc>
                <a:spcPts val="2020"/>
              </a:lnSpc>
              <a:spcBef>
                <a:spcPts val="484"/>
              </a:spcBef>
            </a:pPr>
            <a:r>
              <a:rPr sz="2100" dirty="0">
                <a:latin typeface="Arial"/>
                <a:cs typeface="Arial"/>
              </a:rPr>
              <a:t>Ví dụ: muốn </a:t>
            </a:r>
            <a:r>
              <a:rPr sz="2100" spc="-5" dirty="0">
                <a:latin typeface="Arial"/>
                <a:cs typeface="Arial"/>
              </a:rPr>
              <a:t>định nghĩa </a:t>
            </a:r>
            <a:r>
              <a:rPr sz="2100" dirty="0">
                <a:latin typeface="Arial"/>
                <a:cs typeface="Arial"/>
              </a:rPr>
              <a:t>một </a:t>
            </a:r>
            <a:r>
              <a:rPr sz="2100" spc="-5" dirty="0">
                <a:latin typeface="Arial"/>
                <a:cs typeface="Arial"/>
              </a:rPr>
              <a:t>phần </a:t>
            </a:r>
            <a:r>
              <a:rPr sz="2100" dirty="0">
                <a:latin typeface="Arial"/>
                <a:cs typeface="Arial"/>
              </a:rPr>
              <a:t>tử tên </a:t>
            </a:r>
            <a:r>
              <a:rPr sz="2100" spc="-5" dirty="0">
                <a:latin typeface="Arial"/>
                <a:cs typeface="Arial"/>
              </a:rPr>
              <a:t>là </a:t>
            </a:r>
            <a:r>
              <a:rPr sz="2100" dirty="0">
                <a:latin typeface="Arial"/>
                <a:cs typeface="Arial"/>
              </a:rPr>
              <a:t>AGE và </a:t>
            </a:r>
            <a:r>
              <a:rPr sz="2100" spc="-5" dirty="0">
                <a:latin typeface="Arial"/>
                <a:cs typeface="Arial"/>
              </a:rPr>
              <a:t>giá </a:t>
            </a:r>
            <a:r>
              <a:rPr sz="2100" dirty="0">
                <a:latin typeface="Arial"/>
                <a:cs typeface="Arial"/>
              </a:rPr>
              <a:t>trị của</a:t>
            </a:r>
            <a:r>
              <a:rPr sz="2100" spc="-14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nó  </a:t>
            </a:r>
            <a:r>
              <a:rPr sz="2100" dirty="0">
                <a:latin typeface="Arial"/>
                <a:cs typeface="Arial"/>
              </a:rPr>
              <a:t>chỉ </a:t>
            </a:r>
            <a:r>
              <a:rPr sz="2100" spc="-5" dirty="0">
                <a:latin typeface="Arial"/>
                <a:cs typeface="Arial"/>
              </a:rPr>
              <a:t>nằm </a:t>
            </a:r>
            <a:r>
              <a:rPr sz="2100" dirty="0">
                <a:latin typeface="Arial"/>
                <a:cs typeface="Arial"/>
              </a:rPr>
              <a:t>từ 0 </a:t>
            </a:r>
            <a:r>
              <a:rPr sz="2100" spc="-5" dirty="0">
                <a:latin typeface="Arial"/>
                <a:cs typeface="Arial"/>
              </a:rPr>
              <a:t>đến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120.</a:t>
            </a:r>
            <a:endParaRPr sz="2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sz="2100" spc="-5" dirty="0">
                <a:latin typeface="Arial"/>
                <a:cs typeface="Arial"/>
              </a:rPr>
              <a:t>&lt;xs:element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name="age"&gt;</a:t>
            </a:r>
            <a:endParaRPr sz="21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&lt;xs:simpleType&gt;</a:t>
            </a:r>
            <a:endParaRPr sz="2200">
              <a:latin typeface="Arial"/>
              <a:cs typeface="Arial"/>
            </a:endParaRPr>
          </a:p>
          <a:p>
            <a:pPr marL="1035050">
              <a:lnSpc>
                <a:spcPts val="2635"/>
              </a:lnSpc>
            </a:pPr>
            <a:r>
              <a:rPr sz="2200" dirty="0">
                <a:latin typeface="Arial"/>
                <a:cs typeface="Arial"/>
              </a:rPr>
              <a:t>&lt;xs:restriction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base="xs:integer"&gt;</a:t>
            </a:r>
            <a:endParaRPr sz="2200">
              <a:latin typeface="Arial"/>
              <a:cs typeface="Arial"/>
            </a:endParaRPr>
          </a:p>
          <a:p>
            <a:pPr marL="1351915">
              <a:lnSpc>
                <a:spcPts val="2875"/>
              </a:lnSpc>
            </a:pPr>
            <a:r>
              <a:rPr sz="2400" spc="-5" dirty="0">
                <a:latin typeface="Arial"/>
                <a:cs typeface="Arial"/>
              </a:rPr>
              <a:t>&lt;xs:minInclusive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value="0"/&gt;</a:t>
            </a:r>
            <a:endParaRPr sz="24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&lt;xs:maxInclusive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value="120"/&gt;</a:t>
            </a:r>
            <a:endParaRPr sz="24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10"/>
              </a:spcBef>
            </a:pPr>
            <a:r>
              <a:rPr sz="2200" dirty="0">
                <a:latin typeface="Arial"/>
                <a:cs typeface="Arial"/>
              </a:rPr>
              <a:t>&lt;/xs:restriction&gt;</a:t>
            </a:r>
            <a:endParaRPr sz="2200">
              <a:latin typeface="Arial"/>
              <a:cs typeface="Arial"/>
            </a:endParaRPr>
          </a:p>
          <a:p>
            <a:pPr marL="681990">
              <a:lnSpc>
                <a:spcPts val="2640"/>
              </a:lnSpc>
            </a:pPr>
            <a:r>
              <a:rPr sz="2200" dirty="0">
                <a:latin typeface="Arial"/>
                <a:cs typeface="Arial"/>
              </a:rPr>
              <a:t>&lt;/xs:simpleType&gt;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520"/>
              </a:lnSpc>
            </a:pPr>
            <a:r>
              <a:rPr sz="2100" dirty="0">
                <a:latin typeface="Arial"/>
                <a:cs typeface="Arial"/>
              </a:rPr>
              <a:t>&lt;/xs:element&gt;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576834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Tạo các kiểu dữ liệu đơn</a:t>
            </a:r>
            <a:r>
              <a:rPr sz="3800" spc="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giản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226819"/>
            <a:ext cx="8290559" cy="440436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Restriction </a:t>
            </a:r>
            <a:r>
              <a:rPr sz="2100" dirty="0">
                <a:latin typeface="Arial"/>
                <a:cs typeface="Arial"/>
              </a:rPr>
              <a:t>trên một tập các </a:t>
            </a:r>
            <a:r>
              <a:rPr sz="2100" spc="-5" dirty="0">
                <a:latin typeface="Arial"/>
                <a:cs typeface="Arial"/>
              </a:rPr>
              <a:t>giá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trị:</a:t>
            </a:r>
            <a:endParaRPr sz="2100">
              <a:latin typeface="Arial"/>
              <a:cs typeface="Arial"/>
            </a:endParaRPr>
          </a:p>
          <a:p>
            <a:pPr marL="355600" marR="5080">
              <a:lnSpc>
                <a:spcPts val="2270"/>
              </a:lnSpc>
              <a:spcBef>
                <a:spcPts val="535"/>
              </a:spcBef>
            </a:pPr>
            <a:r>
              <a:rPr sz="2100" dirty="0">
                <a:latin typeface="Arial"/>
                <a:cs typeface="Arial"/>
              </a:rPr>
              <a:t>Ví dụ: </a:t>
            </a:r>
            <a:r>
              <a:rPr sz="2100" spc="-5" dirty="0">
                <a:latin typeface="Arial"/>
                <a:cs typeface="Arial"/>
              </a:rPr>
              <a:t>định </a:t>
            </a:r>
            <a:r>
              <a:rPr sz="2100" spc="-10" dirty="0">
                <a:latin typeface="Arial"/>
                <a:cs typeface="Arial"/>
              </a:rPr>
              <a:t>nghĩa </a:t>
            </a:r>
            <a:r>
              <a:rPr sz="2100" dirty="0">
                <a:latin typeface="Arial"/>
                <a:cs typeface="Arial"/>
              </a:rPr>
              <a:t>một </a:t>
            </a:r>
            <a:r>
              <a:rPr sz="2100" spc="-5" dirty="0">
                <a:latin typeface="Arial"/>
                <a:cs typeface="Arial"/>
              </a:rPr>
              <a:t>phần </a:t>
            </a:r>
            <a:r>
              <a:rPr sz="2100" dirty="0">
                <a:latin typeface="Arial"/>
                <a:cs typeface="Arial"/>
              </a:rPr>
              <a:t>tử </a:t>
            </a:r>
            <a:r>
              <a:rPr sz="2100" spc="-5" dirty="0">
                <a:latin typeface="Arial"/>
                <a:cs typeface="Arial"/>
              </a:rPr>
              <a:t>CAR </a:t>
            </a:r>
            <a:r>
              <a:rPr sz="2100" dirty="0">
                <a:latin typeface="Arial"/>
                <a:cs typeface="Arial"/>
              </a:rPr>
              <a:t>mà giá </a:t>
            </a:r>
            <a:r>
              <a:rPr sz="2100" spc="-5" dirty="0">
                <a:latin typeface="Arial"/>
                <a:cs typeface="Arial"/>
              </a:rPr>
              <a:t>trị </a:t>
            </a:r>
            <a:r>
              <a:rPr sz="2100" dirty="0">
                <a:latin typeface="Arial"/>
                <a:cs typeface="Arial"/>
              </a:rPr>
              <a:t>của </a:t>
            </a:r>
            <a:r>
              <a:rPr sz="2100" spc="-5" dirty="0">
                <a:latin typeface="Arial"/>
                <a:cs typeface="Arial"/>
              </a:rPr>
              <a:t>nó nằm </a:t>
            </a:r>
            <a:r>
              <a:rPr sz="2100" dirty="0">
                <a:latin typeface="Arial"/>
                <a:cs typeface="Arial"/>
              </a:rPr>
              <a:t>trong tập  các </a:t>
            </a:r>
            <a:r>
              <a:rPr sz="2100" spc="-5" dirty="0">
                <a:latin typeface="Arial"/>
                <a:cs typeface="Arial"/>
              </a:rPr>
              <a:t>giá </a:t>
            </a:r>
            <a:r>
              <a:rPr sz="2100" dirty="0">
                <a:latin typeface="Arial"/>
                <a:cs typeface="Arial"/>
              </a:rPr>
              <a:t>trị sau: BMW, </a:t>
            </a:r>
            <a:r>
              <a:rPr sz="2100" spc="-5" dirty="0">
                <a:latin typeface="Arial"/>
                <a:cs typeface="Arial"/>
              </a:rPr>
              <a:t>TOYOTA,</a:t>
            </a:r>
            <a:r>
              <a:rPr sz="2100" spc="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FORD</a:t>
            </a:r>
            <a:endParaRPr sz="2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2100" dirty="0">
                <a:latin typeface="Arial"/>
                <a:cs typeface="Arial"/>
              </a:rPr>
              <a:t>&lt;xs:element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name=“CAR"&gt;</a:t>
            </a:r>
            <a:endParaRPr sz="21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Arial"/>
                <a:cs typeface="Arial"/>
              </a:rPr>
              <a:t>&lt;xs:simpleType&gt;</a:t>
            </a:r>
            <a:endParaRPr sz="22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&lt;xs:restriction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base="xs:string"&gt;</a:t>
            </a:r>
            <a:endParaRPr sz="22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Arial"/>
                <a:cs typeface="Arial"/>
              </a:rPr>
              <a:t>&lt;xs:enumeration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value=“BMW"/&gt;</a:t>
            </a:r>
            <a:endParaRPr sz="24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"/>
                <a:cs typeface="Arial"/>
              </a:rPr>
              <a:t>&lt;xs:enumeration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value=“TOYOTA"/&gt;</a:t>
            </a:r>
            <a:endParaRPr sz="24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Arial"/>
                <a:cs typeface="Arial"/>
              </a:rPr>
              <a:t>&lt;xs:enumeration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value=“FORD”/&gt;</a:t>
            </a:r>
            <a:endParaRPr sz="24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75"/>
              </a:spcBef>
            </a:pPr>
            <a:r>
              <a:rPr sz="2200" dirty="0">
                <a:latin typeface="Arial"/>
                <a:cs typeface="Arial"/>
              </a:rPr>
              <a:t>&lt;/xs:restriction&gt;</a:t>
            </a:r>
            <a:endParaRPr sz="22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60"/>
              </a:spcBef>
            </a:pPr>
            <a:r>
              <a:rPr sz="2200" dirty="0">
                <a:latin typeface="Arial"/>
                <a:cs typeface="Arial"/>
              </a:rPr>
              <a:t>&lt;/xs:simpleType&gt;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0"/>
              </a:spcBef>
            </a:pPr>
            <a:r>
              <a:rPr sz="2100" dirty="0">
                <a:latin typeface="Arial"/>
                <a:cs typeface="Arial"/>
              </a:rPr>
              <a:t>&lt;/xs:element&gt;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576834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Tạo các kiểu dữ liệu đơn</a:t>
            </a:r>
            <a:r>
              <a:rPr sz="3800" spc="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giản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226819"/>
            <a:ext cx="6344920" cy="376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03705" indent="-342900">
              <a:lnSpc>
                <a:spcPct val="110000"/>
              </a:lnSpc>
              <a:spcBef>
                <a:spcPts val="10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Restriction </a:t>
            </a:r>
            <a:r>
              <a:rPr sz="2100" dirty="0">
                <a:latin typeface="Arial"/>
                <a:cs typeface="Arial"/>
              </a:rPr>
              <a:t>trên một tập các </a:t>
            </a:r>
            <a:r>
              <a:rPr sz="2100" spc="-5" dirty="0">
                <a:latin typeface="Arial"/>
                <a:cs typeface="Arial"/>
              </a:rPr>
              <a:t>giá </a:t>
            </a:r>
            <a:r>
              <a:rPr sz="2100" dirty="0">
                <a:latin typeface="Arial"/>
                <a:cs typeface="Arial"/>
              </a:rPr>
              <a:t>trị:  Với ví </a:t>
            </a:r>
            <a:r>
              <a:rPr sz="2100" spc="-5" dirty="0">
                <a:latin typeface="Arial"/>
                <a:cs typeface="Arial"/>
              </a:rPr>
              <a:t>dụ </a:t>
            </a:r>
            <a:r>
              <a:rPr sz="2100" dirty="0">
                <a:latin typeface="Arial"/>
                <a:cs typeface="Arial"/>
              </a:rPr>
              <a:t>trên có cách viết tương</a:t>
            </a:r>
            <a:r>
              <a:rPr sz="2100" spc="-9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tự:</a:t>
            </a:r>
            <a:endParaRPr sz="2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0"/>
              </a:spcBef>
            </a:pPr>
            <a:r>
              <a:rPr sz="2100" dirty="0">
                <a:latin typeface="Arial"/>
                <a:cs typeface="Arial"/>
              </a:rPr>
              <a:t>&lt;xs:element </a:t>
            </a:r>
            <a:r>
              <a:rPr sz="2100" spc="-5" dirty="0">
                <a:latin typeface="Arial"/>
                <a:cs typeface="Arial"/>
              </a:rPr>
              <a:t>name=“CAR"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type="carType"/&gt;</a:t>
            </a:r>
            <a:endParaRPr sz="21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&lt;xs:simpleType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name="carType"&gt;</a:t>
            </a:r>
            <a:endParaRPr sz="22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&lt;xs:restriction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base="xs:string"&gt;</a:t>
            </a:r>
            <a:endParaRPr sz="22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Arial"/>
                <a:cs typeface="Arial"/>
              </a:rPr>
              <a:t>&lt;xs:enumeration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value=“BMW"/&gt;</a:t>
            </a:r>
            <a:endParaRPr sz="24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Arial"/>
                <a:cs typeface="Arial"/>
              </a:rPr>
              <a:t>&lt;xs:enumeration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value=“TOYOTA"/&gt;</a:t>
            </a:r>
            <a:endParaRPr sz="24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Arial"/>
                <a:cs typeface="Arial"/>
              </a:rPr>
              <a:t>&lt;xs:enumeration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value=“FORD"/&gt;</a:t>
            </a:r>
            <a:endParaRPr sz="24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Arial"/>
                <a:cs typeface="Arial"/>
              </a:rPr>
              <a:t>&lt;/xs:restriction&gt;</a:t>
            </a:r>
            <a:endParaRPr sz="22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&lt;/xs:simpleType&gt;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175387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Mục</a:t>
            </a:r>
            <a:r>
              <a:rPr sz="3800" spc="-8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tiêu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31365"/>
            <a:ext cx="7920355" cy="21285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Đọc </a:t>
            </a:r>
            <a:r>
              <a:rPr sz="3000" dirty="0">
                <a:latin typeface="Arial"/>
                <a:cs typeface="Arial"/>
              </a:rPr>
              <a:t>và tạo XML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Schema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Làm </a:t>
            </a:r>
            <a:r>
              <a:rPr sz="3000" dirty="0">
                <a:latin typeface="Arial"/>
                <a:cs typeface="Arial"/>
              </a:rPr>
              <a:t>thế </a:t>
            </a:r>
            <a:r>
              <a:rPr sz="3000" spc="-5" dirty="0">
                <a:latin typeface="Arial"/>
                <a:cs typeface="Arial"/>
              </a:rPr>
              <a:t>nào để </a:t>
            </a:r>
            <a:r>
              <a:rPr sz="3000" dirty="0">
                <a:latin typeface="Arial"/>
                <a:cs typeface="Arial"/>
              </a:rPr>
              <a:t>sử </a:t>
            </a:r>
            <a:r>
              <a:rPr sz="3000" spc="-5" dirty="0">
                <a:latin typeface="Arial"/>
                <a:cs typeface="Arial"/>
              </a:rPr>
              <a:t>dụng được </a:t>
            </a:r>
            <a:r>
              <a:rPr sz="3000" dirty="0">
                <a:latin typeface="Arial"/>
                <a:cs typeface="Arial"/>
              </a:rPr>
              <a:t>XML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Schema  trong </a:t>
            </a:r>
            <a:r>
              <a:rPr sz="3000" spc="-5" dirty="0">
                <a:latin typeface="Arial"/>
                <a:cs typeface="Arial"/>
              </a:rPr>
              <a:t>ứng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dụng.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Vì sao XML Schema mạnh </a:t>
            </a:r>
            <a:r>
              <a:rPr sz="3000" spc="-5" dirty="0">
                <a:latin typeface="Arial"/>
                <a:cs typeface="Arial"/>
              </a:rPr>
              <a:t>hơn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DTD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576834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Tạo các kiểu dữ liệu đơn</a:t>
            </a:r>
            <a:r>
              <a:rPr sz="3800" spc="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giản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226819"/>
            <a:ext cx="8425180" cy="359981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Restriction </a:t>
            </a:r>
            <a:r>
              <a:rPr sz="2100" dirty="0">
                <a:latin typeface="Arial"/>
                <a:cs typeface="Arial"/>
              </a:rPr>
              <a:t>trên một chuỗi các </a:t>
            </a:r>
            <a:r>
              <a:rPr sz="2100" spc="-5" dirty="0">
                <a:latin typeface="Arial"/>
                <a:cs typeface="Arial"/>
              </a:rPr>
              <a:t>giá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trị:</a:t>
            </a:r>
            <a:endParaRPr sz="2100">
              <a:latin typeface="Arial"/>
              <a:cs typeface="Arial"/>
            </a:endParaRPr>
          </a:p>
          <a:p>
            <a:pPr marL="355600" marR="5080">
              <a:lnSpc>
                <a:spcPts val="2270"/>
              </a:lnSpc>
              <a:spcBef>
                <a:spcPts val="535"/>
              </a:spcBef>
            </a:pPr>
            <a:r>
              <a:rPr sz="2100" dirty="0">
                <a:latin typeface="Arial"/>
                <a:cs typeface="Arial"/>
              </a:rPr>
              <a:t>Ví dụ: </a:t>
            </a:r>
            <a:r>
              <a:rPr sz="2100" spc="-5" dirty="0">
                <a:latin typeface="Arial"/>
                <a:cs typeface="Arial"/>
              </a:rPr>
              <a:t>định </a:t>
            </a:r>
            <a:r>
              <a:rPr sz="2100" spc="-10" dirty="0">
                <a:latin typeface="Arial"/>
                <a:cs typeface="Arial"/>
              </a:rPr>
              <a:t>nghĩa </a:t>
            </a:r>
            <a:r>
              <a:rPr sz="2100" dirty="0">
                <a:latin typeface="Arial"/>
                <a:cs typeface="Arial"/>
              </a:rPr>
              <a:t>một </a:t>
            </a:r>
            <a:r>
              <a:rPr sz="2100" spc="-5" dirty="0">
                <a:latin typeface="Arial"/>
                <a:cs typeface="Arial"/>
              </a:rPr>
              <a:t>phần </a:t>
            </a:r>
            <a:r>
              <a:rPr sz="2100" dirty="0">
                <a:latin typeface="Arial"/>
                <a:cs typeface="Arial"/>
              </a:rPr>
              <a:t>tử “LETTER” mà </a:t>
            </a:r>
            <a:r>
              <a:rPr sz="2100" spc="-5" dirty="0">
                <a:latin typeface="Arial"/>
                <a:cs typeface="Arial"/>
              </a:rPr>
              <a:t>giá </a:t>
            </a:r>
            <a:r>
              <a:rPr sz="2100" dirty="0">
                <a:latin typeface="Arial"/>
                <a:cs typeface="Arial"/>
              </a:rPr>
              <a:t>trị của </a:t>
            </a:r>
            <a:r>
              <a:rPr sz="2100" spc="-5" dirty="0">
                <a:latin typeface="Arial"/>
                <a:cs typeface="Arial"/>
              </a:rPr>
              <a:t>nó </a:t>
            </a:r>
            <a:r>
              <a:rPr sz="2100" dirty="0">
                <a:latin typeface="Arial"/>
                <a:cs typeface="Arial"/>
              </a:rPr>
              <a:t>chỉ </a:t>
            </a:r>
            <a:r>
              <a:rPr sz="2100" spc="-5" dirty="0">
                <a:latin typeface="Arial"/>
                <a:cs typeface="Arial"/>
              </a:rPr>
              <a:t>là</a:t>
            </a:r>
            <a:r>
              <a:rPr sz="2100" spc="-11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một  trong các kí tự thường từ a </a:t>
            </a:r>
            <a:r>
              <a:rPr sz="2100" spc="-5" dirty="0">
                <a:latin typeface="Arial"/>
                <a:cs typeface="Arial"/>
              </a:rPr>
              <a:t>đến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z:</a:t>
            </a:r>
            <a:endParaRPr sz="2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2100" dirty="0">
                <a:latin typeface="Arial"/>
                <a:cs typeface="Arial"/>
              </a:rPr>
              <a:t>&lt;xs:element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name=“LETTER"&gt;</a:t>
            </a:r>
            <a:endParaRPr sz="21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Arial"/>
                <a:cs typeface="Arial"/>
              </a:rPr>
              <a:t>&lt;xs:simpleType&gt;</a:t>
            </a:r>
            <a:endParaRPr sz="22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&lt;xs:restriction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base="xs:string"&gt;</a:t>
            </a:r>
            <a:endParaRPr sz="22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Arial"/>
                <a:cs typeface="Arial"/>
              </a:rPr>
              <a:t>&lt;xs:pattern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value="[a-z]"/&gt;</a:t>
            </a:r>
            <a:endParaRPr sz="24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Arial"/>
                <a:cs typeface="Arial"/>
              </a:rPr>
              <a:t>&lt;/xs:restriction&gt;</a:t>
            </a:r>
            <a:endParaRPr sz="22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&lt;/xs:simpleType&gt;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0"/>
              </a:spcBef>
            </a:pPr>
            <a:r>
              <a:rPr sz="2100" dirty="0">
                <a:latin typeface="Arial"/>
                <a:cs typeface="Arial"/>
              </a:rPr>
              <a:t>&lt;/xs:element&gt;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576834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Tạo các kiểu dữ liệu đơn</a:t>
            </a:r>
            <a:r>
              <a:rPr sz="3800" spc="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giản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150619"/>
            <a:ext cx="8038465" cy="359981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Restriction </a:t>
            </a:r>
            <a:r>
              <a:rPr sz="2100" dirty="0">
                <a:latin typeface="Arial"/>
                <a:cs typeface="Arial"/>
              </a:rPr>
              <a:t>trên một chuỗi các </a:t>
            </a:r>
            <a:r>
              <a:rPr sz="2100" spc="-5" dirty="0">
                <a:latin typeface="Arial"/>
                <a:cs typeface="Arial"/>
              </a:rPr>
              <a:t>giá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trị:</a:t>
            </a:r>
            <a:endParaRPr sz="2100">
              <a:latin typeface="Arial"/>
              <a:cs typeface="Arial"/>
            </a:endParaRPr>
          </a:p>
          <a:p>
            <a:pPr marL="355600" marR="5080">
              <a:lnSpc>
                <a:spcPts val="2270"/>
              </a:lnSpc>
              <a:spcBef>
                <a:spcPts val="535"/>
              </a:spcBef>
            </a:pPr>
            <a:r>
              <a:rPr sz="2100" dirty="0">
                <a:latin typeface="Arial"/>
                <a:cs typeface="Arial"/>
              </a:rPr>
              <a:t>Ví dụ: </a:t>
            </a:r>
            <a:r>
              <a:rPr sz="2100" spc="-5" dirty="0">
                <a:latin typeface="Arial"/>
                <a:cs typeface="Arial"/>
              </a:rPr>
              <a:t>định </a:t>
            </a:r>
            <a:r>
              <a:rPr sz="2100" spc="-10" dirty="0">
                <a:latin typeface="Arial"/>
                <a:cs typeface="Arial"/>
              </a:rPr>
              <a:t>nghĩa </a:t>
            </a:r>
            <a:r>
              <a:rPr sz="2100" dirty="0">
                <a:latin typeface="Arial"/>
                <a:cs typeface="Arial"/>
              </a:rPr>
              <a:t>một </a:t>
            </a:r>
            <a:r>
              <a:rPr sz="2100" spc="-5" dirty="0">
                <a:latin typeface="Arial"/>
                <a:cs typeface="Arial"/>
              </a:rPr>
              <a:t>phần </a:t>
            </a:r>
            <a:r>
              <a:rPr sz="2100" dirty="0">
                <a:latin typeface="Arial"/>
                <a:cs typeface="Arial"/>
              </a:rPr>
              <a:t>tử </a:t>
            </a:r>
            <a:r>
              <a:rPr sz="2100" spc="-5" dirty="0">
                <a:latin typeface="Arial"/>
                <a:cs typeface="Arial"/>
              </a:rPr>
              <a:t>“initials” </a:t>
            </a:r>
            <a:r>
              <a:rPr sz="2100" dirty="0">
                <a:latin typeface="Arial"/>
                <a:cs typeface="Arial"/>
              </a:rPr>
              <a:t>mà </a:t>
            </a:r>
            <a:r>
              <a:rPr sz="2100" spc="-5" dirty="0">
                <a:latin typeface="Arial"/>
                <a:cs typeface="Arial"/>
              </a:rPr>
              <a:t>giá </a:t>
            </a:r>
            <a:r>
              <a:rPr sz="2100" dirty="0">
                <a:latin typeface="Arial"/>
                <a:cs typeface="Arial"/>
              </a:rPr>
              <a:t>trị của </a:t>
            </a:r>
            <a:r>
              <a:rPr sz="2100" spc="-5" dirty="0">
                <a:latin typeface="Arial"/>
                <a:cs typeface="Arial"/>
              </a:rPr>
              <a:t>nó là </a:t>
            </a:r>
            <a:r>
              <a:rPr sz="2100" dirty="0">
                <a:latin typeface="Arial"/>
                <a:cs typeface="Arial"/>
              </a:rPr>
              <a:t>3 kí tự  chữ </a:t>
            </a:r>
            <a:r>
              <a:rPr sz="2100" spc="-5" dirty="0">
                <a:latin typeface="Arial"/>
                <a:cs typeface="Arial"/>
              </a:rPr>
              <a:t>hoa </a:t>
            </a:r>
            <a:r>
              <a:rPr sz="2100" dirty="0">
                <a:latin typeface="Arial"/>
                <a:cs typeface="Arial"/>
              </a:rPr>
              <a:t>a </a:t>
            </a:r>
            <a:r>
              <a:rPr sz="2100" spc="-5" dirty="0">
                <a:latin typeface="Arial"/>
                <a:cs typeface="Arial"/>
              </a:rPr>
              <a:t>đến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z:</a:t>
            </a:r>
            <a:endParaRPr sz="2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2100" dirty="0">
                <a:latin typeface="Arial"/>
                <a:cs typeface="Arial"/>
              </a:rPr>
              <a:t>&lt;xs:element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name=“initials"&gt;</a:t>
            </a:r>
            <a:endParaRPr sz="21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Arial"/>
                <a:cs typeface="Arial"/>
              </a:rPr>
              <a:t>&lt;xs:simpleType&gt;</a:t>
            </a:r>
            <a:endParaRPr sz="22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&lt;xs:restriction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base="xs:string"&gt;</a:t>
            </a:r>
            <a:endParaRPr sz="22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Arial"/>
                <a:cs typeface="Arial"/>
              </a:rPr>
              <a:t>&lt;xs:pattern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value="[A-Z][A-Z][A-Z]"/&gt;</a:t>
            </a:r>
            <a:endParaRPr sz="24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Arial"/>
                <a:cs typeface="Arial"/>
              </a:rPr>
              <a:t>&lt;/xs:restriction&gt;</a:t>
            </a:r>
            <a:endParaRPr sz="22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&lt;/xs:simpleType&gt;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0"/>
              </a:spcBef>
            </a:pPr>
            <a:r>
              <a:rPr sz="2100" dirty="0">
                <a:latin typeface="Arial"/>
                <a:cs typeface="Arial"/>
              </a:rPr>
              <a:t>&lt;/xs:element&gt;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576834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Tạo các kiểu dữ liệu đơn</a:t>
            </a:r>
            <a:r>
              <a:rPr sz="3800" spc="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giản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226819"/>
            <a:ext cx="8038465" cy="359981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Restriction </a:t>
            </a:r>
            <a:r>
              <a:rPr sz="2100" dirty="0">
                <a:latin typeface="Arial"/>
                <a:cs typeface="Arial"/>
              </a:rPr>
              <a:t>trên một chuỗi các </a:t>
            </a:r>
            <a:r>
              <a:rPr sz="2100" spc="-5" dirty="0">
                <a:latin typeface="Arial"/>
                <a:cs typeface="Arial"/>
              </a:rPr>
              <a:t>giá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trị:</a:t>
            </a:r>
            <a:endParaRPr sz="2100">
              <a:latin typeface="Arial"/>
              <a:cs typeface="Arial"/>
            </a:endParaRPr>
          </a:p>
          <a:p>
            <a:pPr marL="355600" marR="5080">
              <a:lnSpc>
                <a:spcPts val="2270"/>
              </a:lnSpc>
              <a:spcBef>
                <a:spcPts val="535"/>
              </a:spcBef>
            </a:pPr>
            <a:r>
              <a:rPr sz="2100" dirty="0">
                <a:latin typeface="Arial"/>
                <a:cs typeface="Arial"/>
              </a:rPr>
              <a:t>Ví dụ: </a:t>
            </a:r>
            <a:r>
              <a:rPr sz="2100" spc="-5" dirty="0">
                <a:latin typeface="Arial"/>
                <a:cs typeface="Arial"/>
              </a:rPr>
              <a:t>định </a:t>
            </a:r>
            <a:r>
              <a:rPr sz="2100" spc="-10" dirty="0">
                <a:latin typeface="Arial"/>
                <a:cs typeface="Arial"/>
              </a:rPr>
              <a:t>nghĩa </a:t>
            </a:r>
            <a:r>
              <a:rPr sz="2100" dirty="0">
                <a:latin typeface="Arial"/>
                <a:cs typeface="Arial"/>
              </a:rPr>
              <a:t>một </a:t>
            </a:r>
            <a:r>
              <a:rPr sz="2100" spc="-5" dirty="0">
                <a:latin typeface="Arial"/>
                <a:cs typeface="Arial"/>
              </a:rPr>
              <a:t>phần </a:t>
            </a:r>
            <a:r>
              <a:rPr sz="2100" dirty="0">
                <a:latin typeface="Arial"/>
                <a:cs typeface="Arial"/>
              </a:rPr>
              <a:t>tử </a:t>
            </a:r>
            <a:r>
              <a:rPr sz="2100" spc="-5" dirty="0">
                <a:latin typeface="Arial"/>
                <a:cs typeface="Arial"/>
              </a:rPr>
              <a:t>“initials” </a:t>
            </a:r>
            <a:r>
              <a:rPr sz="2100" dirty="0">
                <a:latin typeface="Arial"/>
                <a:cs typeface="Arial"/>
              </a:rPr>
              <a:t>mà </a:t>
            </a:r>
            <a:r>
              <a:rPr sz="2100" spc="-5" dirty="0">
                <a:latin typeface="Arial"/>
                <a:cs typeface="Arial"/>
              </a:rPr>
              <a:t>giá </a:t>
            </a:r>
            <a:r>
              <a:rPr sz="2100" dirty="0">
                <a:latin typeface="Arial"/>
                <a:cs typeface="Arial"/>
              </a:rPr>
              <a:t>trị của </a:t>
            </a:r>
            <a:r>
              <a:rPr sz="2100" spc="-5" dirty="0">
                <a:latin typeface="Arial"/>
                <a:cs typeface="Arial"/>
              </a:rPr>
              <a:t>nó là </a:t>
            </a:r>
            <a:r>
              <a:rPr sz="2100" dirty="0">
                <a:latin typeface="Arial"/>
                <a:cs typeface="Arial"/>
              </a:rPr>
              <a:t>3 kí tự  chữ </a:t>
            </a:r>
            <a:r>
              <a:rPr sz="2100" spc="-5" dirty="0">
                <a:latin typeface="Arial"/>
                <a:cs typeface="Arial"/>
              </a:rPr>
              <a:t>hoa </a:t>
            </a:r>
            <a:r>
              <a:rPr sz="2100" dirty="0">
                <a:latin typeface="Arial"/>
                <a:cs typeface="Arial"/>
              </a:rPr>
              <a:t>a </a:t>
            </a:r>
            <a:r>
              <a:rPr sz="2100" spc="-5" dirty="0">
                <a:latin typeface="Arial"/>
                <a:cs typeface="Arial"/>
              </a:rPr>
              <a:t>đến </a:t>
            </a:r>
            <a:r>
              <a:rPr sz="2100" dirty="0">
                <a:latin typeface="Arial"/>
                <a:cs typeface="Arial"/>
              </a:rPr>
              <a:t>z </a:t>
            </a:r>
            <a:r>
              <a:rPr sz="2100" spc="-5" dirty="0">
                <a:latin typeface="Arial"/>
                <a:cs typeface="Arial"/>
              </a:rPr>
              <a:t>hoặc </a:t>
            </a:r>
            <a:r>
              <a:rPr sz="2100" dirty="0">
                <a:latin typeface="Arial"/>
                <a:cs typeface="Arial"/>
              </a:rPr>
              <a:t>chữ thường từ a </a:t>
            </a:r>
            <a:r>
              <a:rPr sz="2100" spc="-5" dirty="0">
                <a:latin typeface="Arial"/>
                <a:cs typeface="Arial"/>
              </a:rPr>
              <a:t>đến</a:t>
            </a:r>
            <a:r>
              <a:rPr sz="2100" spc="-10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z:</a:t>
            </a:r>
            <a:endParaRPr sz="2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2100" dirty="0">
                <a:latin typeface="Arial"/>
                <a:cs typeface="Arial"/>
              </a:rPr>
              <a:t>&lt;xs:element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name=“initials"&gt;</a:t>
            </a:r>
            <a:endParaRPr sz="21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Arial"/>
                <a:cs typeface="Arial"/>
              </a:rPr>
              <a:t>&lt;xs:simpleType&gt;</a:t>
            </a:r>
            <a:endParaRPr sz="22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&lt;xs:restriction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base="xs:string"&gt;</a:t>
            </a:r>
            <a:endParaRPr sz="22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Arial"/>
                <a:cs typeface="Arial"/>
              </a:rPr>
              <a:t>&lt;xs:pattern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value="[a-zA-Z][a-zA-Z][a-zA-Z]"/&gt;</a:t>
            </a:r>
            <a:endParaRPr sz="24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Arial"/>
                <a:cs typeface="Arial"/>
              </a:rPr>
              <a:t>&lt;/xs:restriction&gt;</a:t>
            </a:r>
            <a:endParaRPr sz="22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&lt;/xs:simpleType&gt;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0"/>
              </a:spcBef>
            </a:pPr>
            <a:r>
              <a:rPr sz="2100" dirty="0">
                <a:latin typeface="Arial"/>
                <a:cs typeface="Arial"/>
              </a:rPr>
              <a:t>&lt;/xs:element&gt;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576834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Tạo các kiểu dữ liệu đơn</a:t>
            </a:r>
            <a:r>
              <a:rPr sz="3800" spc="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giản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150619"/>
            <a:ext cx="8069580" cy="359981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Restriction </a:t>
            </a:r>
            <a:r>
              <a:rPr sz="2100" dirty="0">
                <a:latin typeface="Arial"/>
                <a:cs typeface="Arial"/>
              </a:rPr>
              <a:t>trên một chuỗi các </a:t>
            </a:r>
            <a:r>
              <a:rPr sz="2100" spc="-5" dirty="0">
                <a:latin typeface="Arial"/>
                <a:cs typeface="Arial"/>
              </a:rPr>
              <a:t>giá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trị:</a:t>
            </a:r>
            <a:endParaRPr sz="2100">
              <a:latin typeface="Arial"/>
              <a:cs typeface="Arial"/>
            </a:endParaRPr>
          </a:p>
          <a:p>
            <a:pPr marL="355600" marR="5080">
              <a:lnSpc>
                <a:spcPts val="2270"/>
              </a:lnSpc>
              <a:spcBef>
                <a:spcPts val="535"/>
              </a:spcBef>
            </a:pPr>
            <a:r>
              <a:rPr sz="2100" dirty="0">
                <a:latin typeface="Arial"/>
                <a:cs typeface="Arial"/>
              </a:rPr>
              <a:t>Ví dụ: </a:t>
            </a:r>
            <a:r>
              <a:rPr sz="2100" spc="-5" dirty="0">
                <a:latin typeface="Arial"/>
                <a:cs typeface="Arial"/>
              </a:rPr>
              <a:t>định </a:t>
            </a:r>
            <a:r>
              <a:rPr sz="2100" spc="-10" dirty="0">
                <a:latin typeface="Arial"/>
                <a:cs typeface="Arial"/>
              </a:rPr>
              <a:t>nghĩa </a:t>
            </a:r>
            <a:r>
              <a:rPr sz="2100" dirty="0">
                <a:latin typeface="Arial"/>
                <a:cs typeface="Arial"/>
              </a:rPr>
              <a:t>một </a:t>
            </a:r>
            <a:r>
              <a:rPr sz="2100" spc="-5" dirty="0">
                <a:latin typeface="Arial"/>
                <a:cs typeface="Arial"/>
              </a:rPr>
              <a:t>phần </a:t>
            </a:r>
            <a:r>
              <a:rPr sz="2100" dirty="0">
                <a:latin typeface="Arial"/>
                <a:cs typeface="Arial"/>
              </a:rPr>
              <a:t>tử </a:t>
            </a:r>
            <a:r>
              <a:rPr sz="2100" spc="-5" dirty="0">
                <a:latin typeface="Arial"/>
                <a:cs typeface="Arial"/>
              </a:rPr>
              <a:t>“choice” </a:t>
            </a:r>
            <a:r>
              <a:rPr sz="2100" dirty="0">
                <a:latin typeface="Arial"/>
                <a:cs typeface="Arial"/>
              </a:rPr>
              <a:t>mà </a:t>
            </a:r>
            <a:r>
              <a:rPr sz="2100" spc="-5" dirty="0">
                <a:latin typeface="Arial"/>
                <a:cs typeface="Arial"/>
              </a:rPr>
              <a:t>giá </a:t>
            </a:r>
            <a:r>
              <a:rPr sz="2100" dirty="0">
                <a:latin typeface="Arial"/>
                <a:cs typeface="Arial"/>
              </a:rPr>
              <a:t>trị của </a:t>
            </a:r>
            <a:r>
              <a:rPr sz="2100" spc="-5" dirty="0">
                <a:latin typeface="Arial"/>
                <a:cs typeface="Arial"/>
              </a:rPr>
              <a:t>nó là </a:t>
            </a:r>
            <a:r>
              <a:rPr sz="2100" dirty="0">
                <a:latin typeface="Arial"/>
                <a:cs typeface="Arial"/>
              </a:rPr>
              <a:t>3 kí tự  chữ thường từ x, y </a:t>
            </a:r>
            <a:r>
              <a:rPr sz="2100" spc="-5" dirty="0">
                <a:latin typeface="Arial"/>
                <a:cs typeface="Arial"/>
              </a:rPr>
              <a:t>hoặc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z:</a:t>
            </a:r>
            <a:endParaRPr sz="2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2100" dirty="0">
                <a:latin typeface="Arial"/>
                <a:cs typeface="Arial"/>
              </a:rPr>
              <a:t>&lt;xs:element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name=“choice"&gt;</a:t>
            </a:r>
            <a:endParaRPr sz="21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Arial"/>
                <a:cs typeface="Arial"/>
              </a:rPr>
              <a:t>&lt;xs:simpleType&gt;</a:t>
            </a:r>
            <a:endParaRPr sz="22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&lt;xs:restriction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base="xs:string"&gt;</a:t>
            </a:r>
            <a:endParaRPr sz="22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Arial"/>
                <a:cs typeface="Arial"/>
              </a:rPr>
              <a:t>&lt;xs:pattern </a:t>
            </a:r>
            <a:r>
              <a:rPr sz="2400" dirty="0">
                <a:latin typeface="Arial"/>
                <a:cs typeface="Arial"/>
              </a:rPr>
              <a:t>value="[xyz]"/&gt;</a:t>
            </a:r>
            <a:endParaRPr sz="24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Arial"/>
                <a:cs typeface="Arial"/>
              </a:rPr>
              <a:t>&lt;/xs:restriction&gt;</a:t>
            </a:r>
            <a:endParaRPr sz="22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&lt;/xs:simpleType&gt;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0"/>
              </a:spcBef>
            </a:pPr>
            <a:r>
              <a:rPr sz="2100" dirty="0">
                <a:latin typeface="Arial"/>
                <a:cs typeface="Arial"/>
              </a:rPr>
              <a:t>&lt;/xs:element&gt;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576834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Tạo các kiểu dữ liệu đơn</a:t>
            </a:r>
            <a:r>
              <a:rPr sz="3800" spc="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giản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226819"/>
            <a:ext cx="8305165" cy="359981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Restriction </a:t>
            </a:r>
            <a:r>
              <a:rPr sz="2100" dirty="0">
                <a:latin typeface="Arial"/>
                <a:cs typeface="Arial"/>
              </a:rPr>
              <a:t>trên một chuỗi các </a:t>
            </a:r>
            <a:r>
              <a:rPr sz="2100" spc="-5" dirty="0">
                <a:latin typeface="Arial"/>
                <a:cs typeface="Arial"/>
              </a:rPr>
              <a:t>giá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trị:</a:t>
            </a:r>
            <a:endParaRPr sz="2100">
              <a:latin typeface="Arial"/>
              <a:cs typeface="Arial"/>
            </a:endParaRPr>
          </a:p>
          <a:p>
            <a:pPr marL="355600" marR="5080">
              <a:lnSpc>
                <a:spcPts val="2270"/>
              </a:lnSpc>
              <a:spcBef>
                <a:spcPts val="535"/>
              </a:spcBef>
            </a:pPr>
            <a:r>
              <a:rPr sz="2100" dirty="0">
                <a:latin typeface="Arial"/>
                <a:cs typeface="Arial"/>
              </a:rPr>
              <a:t>Ví dụ: </a:t>
            </a:r>
            <a:r>
              <a:rPr sz="2100" spc="-5" dirty="0">
                <a:latin typeface="Arial"/>
                <a:cs typeface="Arial"/>
              </a:rPr>
              <a:t>định </a:t>
            </a:r>
            <a:r>
              <a:rPr sz="2100" spc="-10" dirty="0">
                <a:latin typeface="Arial"/>
                <a:cs typeface="Arial"/>
              </a:rPr>
              <a:t>nghĩa </a:t>
            </a:r>
            <a:r>
              <a:rPr sz="2100" dirty="0">
                <a:latin typeface="Arial"/>
                <a:cs typeface="Arial"/>
              </a:rPr>
              <a:t>một </a:t>
            </a:r>
            <a:r>
              <a:rPr sz="2100" spc="-5" dirty="0">
                <a:latin typeface="Arial"/>
                <a:cs typeface="Arial"/>
              </a:rPr>
              <a:t>phần </a:t>
            </a:r>
            <a:r>
              <a:rPr sz="2100" dirty="0">
                <a:latin typeface="Arial"/>
                <a:cs typeface="Arial"/>
              </a:rPr>
              <a:t>tử </a:t>
            </a:r>
            <a:r>
              <a:rPr sz="2100" spc="-5" dirty="0">
                <a:latin typeface="Arial"/>
                <a:cs typeface="Arial"/>
              </a:rPr>
              <a:t>“prodid” </a:t>
            </a:r>
            <a:r>
              <a:rPr sz="2100" dirty="0">
                <a:latin typeface="Arial"/>
                <a:cs typeface="Arial"/>
              </a:rPr>
              <a:t>mà </a:t>
            </a:r>
            <a:r>
              <a:rPr sz="2100" spc="-5" dirty="0">
                <a:latin typeface="Arial"/>
                <a:cs typeface="Arial"/>
              </a:rPr>
              <a:t>giá </a:t>
            </a:r>
            <a:r>
              <a:rPr sz="2100" dirty="0">
                <a:latin typeface="Arial"/>
                <a:cs typeface="Arial"/>
              </a:rPr>
              <a:t>trị của </a:t>
            </a:r>
            <a:r>
              <a:rPr sz="2100" spc="-5" dirty="0">
                <a:latin typeface="Arial"/>
                <a:cs typeface="Arial"/>
              </a:rPr>
              <a:t>nó là </a:t>
            </a:r>
            <a:r>
              <a:rPr sz="2100" dirty="0">
                <a:latin typeface="Arial"/>
                <a:cs typeface="Arial"/>
              </a:rPr>
              <a:t>một số 5  chữ số từ 0 đến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9:</a:t>
            </a:r>
            <a:endParaRPr sz="2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2100" dirty="0">
                <a:latin typeface="Arial"/>
                <a:cs typeface="Arial"/>
              </a:rPr>
              <a:t>&lt;xs:element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name=“choice"&gt;</a:t>
            </a:r>
            <a:endParaRPr sz="21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Arial"/>
                <a:cs typeface="Arial"/>
              </a:rPr>
              <a:t>&lt;xs:simpleType&gt;</a:t>
            </a:r>
            <a:endParaRPr sz="22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&lt;xs:restriction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base="xs:integer"&gt;</a:t>
            </a:r>
            <a:endParaRPr sz="22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Arial"/>
                <a:cs typeface="Arial"/>
              </a:rPr>
              <a:t>&lt;xs:pattern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value="[0-9][0-9][0-9][0-9][0-9]"/&gt;</a:t>
            </a:r>
            <a:endParaRPr sz="24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Arial"/>
                <a:cs typeface="Arial"/>
              </a:rPr>
              <a:t>&lt;/xs:restriction&gt;</a:t>
            </a:r>
            <a:endParaRPr sz="22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&lt;/xs:simpleType&gt;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0"/>
              </a:spcBef>
            </a:pPr>
            <a:r>
              <a:rPr sz="2100" dirty="0">
                <a:latin typeface="Arial"/>
                <a:cs typeface="Arial"/>
              </a:rPr>
              <a:t>&lt;/xs:element&gt;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576834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Tạo các kiểu dữ liệu đơn</a:t>
            </a:r>
            <a:r>
              <a:rPr sz="3800" spc="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giản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226819"/>
            <a:ext cx="8218170" cy="359981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Restriction </a:t>
            </a:r>
            <a:r>
              <a:rPr sz="2100" dirty="0">
                <a:latin typeface="Arial"/>
                <a:cs typeface="Arial"/>
              </a:rPr>
              <a:t>trên một chuỗi các </a:t>
            </a:r>
            <a:r>
              <a:rPr sz="2100" spc="-5" dirty="0">
                <a:latin typeface="Arial"/>
                <a:cs typeface="Arial"/>
              </a:rPr>
              <a:t>giá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trị:</a:t>
            </a:r>
            <a:endParaRPr sz="2100">
              <a:latin typeface="Arial"/>
              <a:cs typeface="Arial"/>
            </a:endParaRPr>
          </a:p>
          <a:p>
            <a:pPr marL="355600" marR="5080">
              <a:lnSpc>
                <a:spcPts val="2270"/>
              </a:lnSpc>
              <a:spcBef>
                <a:spcPts val="535"/>
              </a:spcBef>
            </a:pPr>
            <a:r>
              <a:rPr sz="2100" dirty="0">
                <a:latin typeface="Arial"/>
                <a:cs typeface="Arial"/>
              </a:rPr>
              <a:t>Ví dụ: </a:t>
            </a:r>
            <a:r>
              <a:rPr sz="2100" spc="-5" dirty="0">
                <a:latin typeface="Arial"/>
                <a:cs typeface="Arial"/>
              </a:rPr>
              <a:t>định </a:t>
            </a:r>
            <a:r>
              <a:rPr sz="2100" spc="-10" dirty="0">
                <a:latin typeface="Arial"/>
                <a:cs typeface="Arial"/>
              </a:rPr>
              <a:t>nghĩa </a:t>
            </a:r>
            <a:r>
              <a:rPr sz="2100" dirty="0">
                <a:latin typeface="Arial"/>
                <a:cs typeface="Arial"/>
              </a:rPr>
              <a:t>một </a:t>
            </a:r>
            <a:r>
              <a:rPr sz="2100" spc="-5" dirty="0">
                <a:latin typeface="Arial"/>
                <a:cs typeface="Arial"/>
              </a:rPr>
              <a:t>phần </a:t>
            </a:r>
            <a:r>
              <a:rPr sz="2100" dirty="0">
                <a:latin typeface="Arial"/>
                <a:cs typeface="Arial"/>
              </a:rPr>
              <a:t>tử “letter” mà giá </a:t>
            </a:r>
            <a:r>
              <a:rPr sz="2100" spc="-5" dirty="0">
                <a:latin typeface="Arial"/>
                <a:cs typeface="Arial"/>
              </a:rPr>
              <a:t>trị </a:t>
            </a:r>
            <a:r>
              <a:rPr sz="2100" dirty="0">
                <a:latin typeface="Arial"/>
                <a:cs typeface="Arial"/>
              </a:rPr>
              <a:t>của </a:t>
            </a:r>
            <a:r>
              <a:rPr sz="2100" spc="-5" dirty="0">
                <a:latin typeface="Arial"/>
                <a:cs typeface="Arial"/>
              </a:rPr>
              <a:t>nó là </a:t>
            </a:r>
            <a:r>
              <a:rPr sz="2100" dirty="0">
                <a:latin typeface="Arial"/>
                <a:cs typeface="Arial"/>
              </a:rPr>
              <a:t>không</a:t>
            </a:r>
            <a:r>
              <a:rPr sz="2100" spc="-11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có  </a:t>
            </a:r>
            <a:r>
              <a:rPr sz="2100" spc="-5" dirty="0">
                <a:latin typeface="Arial"/>
                <a:cs typeface="Arial"/>
              </a:rPr>
              <a:t>hoặc là </a:t>
            </a:r>
            <a:r>
              <a:rPr sz="2100" dirty="0">
                <a:latin typeface="Arial"/>
                <a:cs typeface="Arial"/>
              </a:rPr>
              <a:t>một chuỗi </a:t>
            </a:r>
            <a:r>
              <a:rPr sz="2100" spc="-5" dirty="0">
                <a:latin typeface="Arial"/>
                <a:cs typeface="Arial"/>
              </a:rPr>
              <a:t>gồm nhiều </a:t>
            </a:r>
            <a:r>
              <a:rPr sz="2100" dirty="0">
                <a:latin typeface="Arial"/>
                <a:cs typeface="Arial"/>
              </a:rPr>
              <a:t>kí tự thường từ</a:t>
            </a:r>
            <a:r>
              <a:rPr sz="2100" spc="-8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a-z:</a:t>
            </a:r>
            <a:endParaRPr sz="2100">
              <a:latin typeface="Arial"/>
              <a:cs typeface="Arial"/>
            </a:endParaRPr>
          </a:p>
          <a:p>
            <a:pPr marL="429895">
              <a:lnSpc>
                <a:spcPct val="100000"/>
              </a:lnSpc>
              <a:spcBef>
                <a:spcPts val="215"/>
              </a:spcBef>
            </a:pPr>
            <a:r>
              <a:rPr sz="2100" dirty="0">
                <a:latin typeface="Arial"/>
                <a:cs typeface="Arial"/>
              </a:rPr>
              <a:t>&lt;xs:element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name=“LETTER"&gt;</a:t>
            </a:r>
            <a:endParaRPr sz="21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Arial"/>
                <a:cs typeface="Arial"/>
              </a:rPr>
              <a:t>&lt;xs:simpleType&gt;</a:t>
            </a:r>
            <a:endParaRPr sz="22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&lt;xs:restriction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base="xs:string"&gt;</a:t>
            </a:r>
            <a:endParaRPr sz="22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Arial"/>
                <a:cs typeface="Arial"/>
              </a:rPr>
              <a:t>&lt;xs:pattern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value=“([a-z])*"/&gt;</a:t>
            </a:r>
            <a:endParaRPr sz="24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Arial"/>
                <a:cs typeface="Arial"/>
              </a:rPr>
              <a:t>&lt;/xs:restriction&gt;</a:t>
            </a:r>
            <a:endParaRPr sz="22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&lt;/xs:simpleType&gt;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0"/>
              </a:spcBef>
            </a:pPr>
            <a:r>
              <a:rPr sz="2100" dirty="0">
                <a:latin typeface="Arial"/>
                <a:cs typeface="Arial"/>
              </a:rPr>
              <a:t>&lt;/xs:element&gt;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576834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Tạo các kiểu dữ liệu đơn</a:t>
            </a:r>
            <a:r>
              <a:rPr sz="3800" spc="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giản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226819"/>
            <a:ext cx="8235950" cy="38874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Restriction </a:t>
            </a:r>
            <a:r>
              <a:rPr sz="2100" dirty="0">
                <a:latin typeface="Arial"/>
                <a:cs typeface="Arial"/>
              </a:rPr>
              <a:t>trên một chuỗi các </a:t>
            </a:r>
            <a:r>
              <a:rPr sz="2100" spc="-5" dirty="0">
                <a:latin typeface="Arial"/>
                <a:cs typeface="Arial"/>
              </a:rPr>
              <a:t>giá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trị:</a:t>
            </a:r>
            <a:endParaRPr sz="2100">
              <a:latin typeface="Arial"/>
              <a:cs typeface="Arial"/>
            </a:endParaRPr>
          </a:p>
          <a:p>
            <a:pPr marL="355600" marR="5080" algn="just">
              <a:lnSpc>
                <a:spcPts val="2270"/>
              </a:lnSpc>
              <a:spcBef>
                <a:spcPts val="535"/>
              </a:spcBef>
            </a:pPr>
            <a:r>
              <a:rPr sz="2100" dirty="0">
                <a:latin typeface="Arial"/>
                <a:cs typeface="Arial"/>
              </a:rPr>
              <a:t>Ví dụ: </a:t>
            </a:r>
            <a:r>
              <a:rPr sz="2100" spc="-5" dirty="0">
                <a:latin typeface="Arial"/>
                <a:cs typeface="Arial"/>
              </a:rPr>
              <a:t>định </a:t>
            </a:r>
            <a:r>
              <a:rPr sz="2100" spc="-10" dirty="0">
                <a:latin typeface="Arial"/>
                <a:cs typeface="Arial"/>
              </a:rPr>
              <a:t>nghĩa </a:t>
            </a:r>
            <a:r>
              <a:rPr sz="2100" dirty="0">
                <a:latin typeface="Arial"/>
                <a:cs typeface="Arial"/>
              </a:rPr>
              <a:t>một </a:t>
            </a:r>
            <a:r>
              <a:rPr sz="2100" spc="-5" dirty="0">
                <a:latin typeface="Arial"/>
                <a:cs typeface="Arial"/>
              </a:rPr>
              <a:t>phần </a:t>
            </a:r>
            <a:r>
              <a:rPr sz="2100" dirty="0">
                <a:latin typeface="Arial"/>
                <a:cs typeface="Arial"/>
              </a:rPr>
              <a:t>tử “letter” mà giá </a:t>
            </a:r>
            <a:r>
              <a:rPr sz="2100" spc="-5" dirty="0">
                <a:latin typeface="Arial"/>
                <a:cs typeface="Arial"/>
              </a:rPr>
              <a:t>trị </a:t>
            </a:r>
            <a:r>
              <a:rPr sz="2100" dirty="0">
                <a:latin typeface="Arial"/>
                <a:cs typeface="Arial"/>
              </a:rPr>
              <a:t>của </a:t>
            </a:r>
            <a:r>
              <a:rPr sz="2100" spc="-5" dirty="0">
                <a:latin typeface="Arial"/>
                <a:cs typeface="Arial"/>
              </a:rPr>
              <a:t>nó là </a:t>
            </a:r>
            <a:r>
              <a:rPr sz="2100" dirty="0">
                <a:latin typeface="Arial"/>
                <a:cs typeface="Arial"/>
              </a:rPr>
              <a:t>một </a:t>
            </a:r>
            <a:r>
              <a:rPr sz="2100" spc="-5" dirty="0">
                <a:latin typeface="Arial"/>
                <a:cs typeface="Arial"/>
              </a:rPr>
              <a:t>hoặc  nhiều </a:t>
            </a:r>
            <a:r>
              <a:rPr sz="2100" dirty="0">
                <a:latin typeface="Arial"/>
                <a:cs typeface="Arial"/>
              </a:rPr>
              <a:t>cặp kí tự mà mỗi cặp </a:t>
            </a:r>
            <a:r>
              <a:rPr sz="2100" spc="-5" dirty="0">
                <a:latin typeface="Arial"/>
                <a:cs typeface="Arial"/>
              </a:rPr>
              <a:t>là </a:t>
            </a:r>
            <a:r>
              <a:rPr sz="2100" dirty="0">
                <a:latin typeface="Arial"/>
                <a:cs typeface="Arial"/>
              </a:rPr>
              <a:t>một kí tự thường kèm theo một kí</a:t>
            </a:r>
            <a:r>
              <a:rPr sz="2100" spc="-15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tự  </a:t>
            </a:r>
            <a:r>
              <a:rPr sz="2100" spc="-5" dirty="0">
                <a:latin typeface="Arial"/>
                <a:cs typeface="Arial"/>
              </a:rPr>
              <a:t>hoa </a:t>
            </a:r>
            <a:r>
              <a:rPr sz="2100" dirty="0">
                <a:latin typeface="Arial"/>
                <a:cs typeface="Arial"/>
              </a:rPr>
              <a:t>sau </a:t>
            </a:r>
            <a:r>
              <a:rPr sz="2100" spc="-5" dirty="0">
                <a:latin typeface="Arial"/>
                <a:cs typeface="Arial"/>
              </a:rPr>
              <a:t>nó: </a:t>
            </a:r>
            <a:r>
              <a:rPr sz="2100" dirty="0">
                <a:latin typeface="Arial"/>
                <a:cs typeface="Arial"/>
              </a:rPr>
              <a:t>(sToP, </a:t>
            </a:r>
            <a:r>
              <a:rPr sz="2100" spc="-5" dirty="0">
                <a:latin typeface="Arial"/>
                <a:cs typeface="Arial"/>
              </a:rPr>
              <a:t>không được là STOP hay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StOp):</a:t>
            </a:r>
            <a:endParaRPr sz="2100">
              <a:latin typeface="Arial"/>
              <a:cs typeface="Arial"/>
            </a:endParaRPr>
          </a:p>
          <a:p>
            <a:pPr marL="429895">
              <a:lnSpc>
                <a:spcPct val="100000"/>
              </a:lnSpc>
              <a:spcBef>
                <a:spcPts val="215"/>
              </a:spcBef>
            </a:pPr>
            <a:r>
              <a:rPr sz="2100" dirty="0">
                <a:latin typeface="Arial"/>
                <a:cs typeface="Arial"/>
              </a:rPr>
              <a:t>&lt;xs:element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name=“LETTER"&gt;</a:t>
            </a:r>
            <a:endParaRPr sz="21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&lt;xs:simpleType&gt;</a:t>
            </a:r>
            <a:endParaRPr sz="22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Arial"/>
                <a:cs typeface="Arial"/>
              </a:rPr>
              <a:t>&lt;xs:restriction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base="xs:string"&gt;</a:t>
            </a:r>
            <a:endParaRPr sz="22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Arial"/>
                <a:cs typeface="Arial"/>
              </a:rPr>
              <a:t>&lt;xs:pattern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value=“([a-z][A-Z])+"/&gt;</a:t>
            </a:r>
            <a:endParaRPr sz="24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75"/>
              </a:spcBef>
            </a:pPr>
            <a:r>
              <a:rPr sz="2200" dirty="0">
                <a:latin typeface="Arial"/>
                <a:cs typeface="Arial"/>
              </a:rPr>
              <a:t>&lt;/xs:restriction&gt;</a:t>
            </a:r>
            <a:endParaRPr sz="22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&lt;/xs:simpleType&gt;</a:t>
            </a:r>
            <a:endParaRPr sz="2200">
              <a:latin typeface="Arial"/>
              <a:cs typeface="Arial"/>
            </a:endParaRPr>
          </a:p>
          <a:p>
            <a:pPr marL="355600" algn="just">
              <a:lnSpc>
                <a:spcPct val="100000"/>
              </a:lnSpc>
              <a:spcBef>
                <a:spcPts val="250"/>
              </a:spcBef>
            </a:pPr>
            <a:r>
              <a:rPr sz="2100" dirty="0">
                <a:latin typeface="Arial"/>
                <a:cs typeface="Arial"/>
              </a:rPr>
              <a:t>&lt;/xs:element&gt;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576834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Tạo các kiểu dữ liệu đơn</a:t>
            </a:r>
            <a:r>
              <a:rPr sz="3800" spc="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giản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226819"/>
            <a:ext cx="8498205" cy="359981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Restriction </a:t>
            </a:r>
            <a:r>
              <a:rPr sz="2100" dirty="0">
                <a:latin typeface="Arial"/>
                <a:cs typeface="Arial"/>
              </a:rPr>
              <a:t>trên một chuỗi các </a:t>
            </a:r>
            <a:r>
              <a:rPr sz="2100" spc="-5" dirty="0">
                <a:latin typeface="Arial"/>
                <a:cs typeface="Arial"/>
              </a:rPr>
              <a:t>giá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trị:</a:t>
            </a:r>
            <a:endParaRPr sz="2100">
              <a:latin typeface="Arial"/>
              <a:cs typeface="Arial"/>
            </a:endParaRPr>
          </a:p>
          <a:p>
            <a:pPr marL="355600" marR="5080">
              <a:lnSpc>
                <a:spcPts val="2270"/>
              </a:lnSpc>
              <a:spcBef>
                <a:spcPts val="535"/>
              </a:spcBef>
            </a:pPr>
            <a:r>
              <a:rPr sz="2100" dirty="0">
                <a:latin typeface="Arial"/>
                <a:cs typeface="Arial"/>
              </a:rPr>
              <a:t>Ví dụ: </a:t>
            </a:r>
            <a:r>
              <a:rPr sz="2100" spc="-5" dirty="0">
                <a:latin typeface="Arial"/>
                <a:cs typeface="Arial"/>
              </a:rPr>
              <a:t>định </a:t>
            </a:r>
            <a:r>
              <a:rPr sz="2100" spc="-10" dirty="0">
                <a:latin typeface="Arial"/>
                <a:cs typeface="Arial"/>
              </a:rPr>
              <a:t>nghĩa </a:t>
            </a:r>
            <a:r>
              <a:rPr sz="2100" dirty="0">
                <a:latin typeface="Arial"/>
                <a:cs typeface="Arial"/>
              </a:rPr>
              <a:t>một </a:t>
            </a:r>
            <a:r>
              <a:rPr sz="2100" spc="-5" dirty="0">
                <a:latin typeface="Arial"/>
                <a:cs typeface="Arial"/>
              </a:rPr>
              <a:t>phần </a:t>
            </a:r>
            <a:r>
              <a:rPr sz="2100" dirty="0">
                <a:latin typeface="Arial"/>
                <a:cs typeface="Arial"/>
              </a:rPr>
              <a:t>tử </a:t>
            </a:r>
            <a:r>
              <a:rPr sz="2100" spc="-5" dirty="0">
                <a:latin typeface="Arial"/>
                <a:cs typeface="Arial"/>
              </a:rPr>
              <a:t>“gender” </a:t>
            </a:r>
            <a:r>
              <a:rPr sz="2100" dirty="0">
                <a:latin typeface="Arial"/>
                <a:cs typeface="Arial"/>
              </a:rPr>
              <a:t>mà </a:t>
            </a:r>
            <a:r>
              <a:rPr sz="2100" spc="-5" dirty="0">
                <a:latin typeface="Arial"/>
                <a:cs typeface="Arial"/>
              </a:rPr>
              <a:t>giá </a:t>
            </a:r>
            <a:r>
              <a:rPr sz="2100" dirty="0">
                <a:latin typeface="Arial"/>
                <a:cs typeface="Arial"/>
              </a:rPr>
              <a:t>trị của </a:t>
            </a:r>
            <a:r>
              <a:rPr sz="2100" spc="-5" dirty="0">
                <a:latin typeface="Arial"/>
                <a:cs typeface="Arial"/>
              </a:rPr>
              <a:t>nó là </a:t>
            </a:r>
            <a:r>
              <a:rPr sz="2100" dirty="0">
                <a:latin typeface="Arial"/>
                <a:cs typeface="Arial"/>
              </a:rPr>
              <a:t>một trong  </a:t>
            </a:r>
            <a:r>
              <a:rPr sz="2100" spc="-5" dirty="0">
                <a:latin typeface="Arial"/>
                <a:cs typeface="Arial"/>
              </a:rPr>
              <a:t>hai giá </a:t>
            </a:r>
            <a:r>
              <a:rPr sz="2100" dirty="0">
                <a:latin typeface="Arial"/>
                <a:cs typeface="Arial"/>
              </a:rPr>
              <a:t>trị male </a:t>
            </a:r>
            <a:r>
              <a:rPr sz="2100" spc="-10" dirty="0">
                <a:latin typeface="Arial"/>
                <a:cs typeface="Arial"/>
              </a:rPr>
              <a:t>hoặc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female:</a:t>
            </a:r>
            <a:endParaRPr sz="2100">
              <a:latin typeface="Arial"/>
              <a:cs typeface="Arial"/>
            </a:endParaRPr>
          </a:p>
          <a:p>
            <a:pPr marL="429895">
              <a:lnSpc>
                <a:spcPct val="100000"/>
              </a:lnSpc>
              <a:spcBef>
                <a:spcPts val="215"/>
              </a:spcBef>
            </a:pPr>
            <a:r>
              <a:rPr sz="2100" dirty="0">
                <a:latin typeface="Arial"/>
                <a:cs typeface="Arial"/>
              </a:rPr>
              <a:t>&lt;xs:element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name=“gender"&gt;</a:t>
            </a:r>
            <a:endParaRPr sz="21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Arial"/>
                <a:cs typeface="Arial"/>
              </a:rPr>
              <a:t>&lt;xs:simpleType&gt;</a:t>
            </a:r>
            <a:endParaRPr sz="22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&lt;xs:restriction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base="xs:string"&gt;</a:t>
            </a:r>
            <a:endParaRPr sz="22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Arial"/>
                <a:cs typeface="Arial"/>
              </a:rPr>
              <a:t>&lt;xs:pattern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value=“male|female"/&gt;</a:t>
            </a:r>
            <a:endParaRPr sz="24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Arial"/>
                <a:cs typeface="Arial"/>
              </a:rPr>
              <a:t>&lt;/xs:restriction&gt;</a:t>
            </a:r>
            <a:endParaRPr sz="22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&lt;/xs:simpleType&gt;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0"/>
              </a:spcBef>
            </a:pPr>
            <a:r>
              <a:rPr sz="2100" dirty="0">
                <a:latin typeface="Arial"/>
                <a:cs typeface="Arial"/>
              </a:rPr>
              <a:t>&lt;/xs:element&gt;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576834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Tạo các kiểu dữ liệu đơn</a:t>
            </a:r>
            <a:r>
              <a:rPr sz="3800" spc="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giản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303019"/>
            <a:ext cx="8516620" cy="38874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Restriction </a:t>
            </a:r>
            <a:r>
              <a:rPr sz="2100" dirty="0">
                <a:latin typeface="Arial"/>
                <a:cs typeface="Arial"/>
              </a:rPr>
              <a:t>trên một chuỗi các </a:t>
            </a:r>
            <a:r>
              <a:rPr sz="2100" spc="-5" dirty="0">
                <a:latin typeface="Arial"/>
                <a:cs typeface="Arial"/>
              </a:rPr>
              <a:t>giá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trị:</a:t>
            </a:r>
            <a:endParaRPr sz="2100">
              <a:latin typeface="Arial"/>
              <a:cs typeface="Arial"/>
            </a:endParaRPr>
          </a:p>
          <a:p>
            <a:pPr marL="355600" marR="5080">
              <a:lnSpc>
                <a:spcPts val="2270"/>
              </a:lnSpc>
              <a:spcBef>
                <a:spcPts val="535"/>
              </a:spcBef>
            </a:pPr>
            <a:r>
              <a:rPr sz="2100" dirty="0">
                <a:latin typeface="Arial"/>
                <a:cs typeface="Arial"/>
              </a:rPr>
              <a:t>Ví dụ: </a:t>
            </a:r>
            <a:r>
              <a:rPr sz="2100" spc="-5" dirty="0">
                <a:latin typeface="Arial"/>
                <a:cs typeface="Arial"/>
              </a:rPr>
              <a:t>định </a:t>
            </a:r>
            <a:r>
              <a:rPr sz="2100" spc="-10" dirty="0">
                <a:latin typeface="Arial"/>
                <a:cs typeface="Arial"/>
              </a:rPr>
              <a:t>nghĩa </a:t>
            </a:r>
            <a:r>
              <a:rPr sz="2100" dirty="0">
                <a:latin typeface="Arial"/>
                <a:cs typeface="Arial"/>
              </a:rPr>
              <a:t>một </a:t>
            </a:r>
            <a:r>
              <a:rPr sz="2100" spc="-5" dirty="0">
                <a:latin typeface="Arial"/>
                <a:cs typeface="Arial"/>
              </a:rPr>
              <a:t>phần </a:t>
            </a:r>
            <a:r>
              <a:rPr sz="2100" dirty="0">
                <a:latin typeface="Arial"/>
                <a:cs typeface="Arial"/>
              </a:rPr>
              <a:t>tử </a:t>
            </a:r>
            <a:r>
              <a:rPr sz="2100" spc="-5" dirty="0">
                <a:latin typeface="Arial"/>
                <a:cs typeface="Arial"/>
              </a:rPr>
              <a:t>“password” </a:t>
            </a:r>
            <a:r>
              <a:rPr sz="2100" dirty="0">
                <a:latin typeface="Arial"/>
                <a:cs typeface="Arial"/>
              </a:rPr>
              <a:t>mà </a:t>
            </a:r>
            <a:r>
              <a:rPr sz="2100" spc="-5" dirty="0">
                <a:latin typeface="Arial"/>
                <a:cs typeface="Arial"/>
              </a:rPr>
              <a:t>giá </a:t>
            </a:r>
            <a:r>
              <a:rPr sz="2100" dirty="0">
                <a:latin typeface="Arial"/>
                <a:cs typeface="Arial"/>
              </a:rPr>
              <a:t>trị của </a:t>
            </a:r>
            <a:r>
              <a:rPr sz="2100" spc="-5" dirty="0">
                <a:latin typeface="Arial"/>
                <a:cs typeface="Arial"/>
              </a:rPr>
              <a:t>nó bắt buộc  phải là </a:t>
            </a:r>
            <a:r>
              <a:rPr sz="2100" dirty="0">
                <a:latin typeface="Arial"/>
                <a:cs typeface="Arial"/>
              </a:rPr>
              <a:t>8 kí tự, các kí tự có thể </a:t>
            </a:r>
            <a:r>
              <a:rPr sz="2100" spc="-5" dirty="0">
                <a:latin typeface="Arial"/>
                <a:cs typeface="Arial"/>
              </a:rPr>
              <a:t>là hoa </a:t>
            </a:r>
            <a:r>
              <a:rPr sz="2100" spc="-10" dirty="0">
                <a:latin typeface="Arial"/>
                <a:cs typeface="Arial"/>
              </a:rPr>
              <a:t>hoặc </a:t>
            </a:r>
            <a:r>
              <a:rPr sz="2100" dirty="0">
                <a:latin typeface="Arial"/>
                <a:cs typeface="Arial"/>
              </a:rPr>
              <a:t>thường từ a </a:t>
            </a:r>
            <a:r>
              <a:rPr sz="2100" spc="-5" dirty="0">
                <a:latin typeface="Arial"/>
                <a:cs typeface="Arial"/>
              </a:rPr>
              <a:t>đến </a:t>
            </a:r>
            <a:r>
              <a:rPr sz="2100" dirty="0">
                <a:latin typeface="Arial"/>
                <a:cs typeface="Arial"/>
              </a:rPr>
              <a:t>z và</a:t>
            </a:r>
            <a:r>
              <a:rPr sz="2100" spc="-1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chữ  số từ 0 đến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9:</a:t>
            </a:r>
            <a:endParaRPr sz="2100">
              <a:latin typeface="Arial"/>
              <a:cs typeface="Arial"/>
            </a:endParaRPr>
          </a:p>
          <a:p>
            <a:pPr marL="429895">
              <a:lnSpc>
                <a:spcPct val="100000"/>
              </a:lnSpc>
              <a:spcBef>
                <a:spcPts val="215"/>
              </a:spcBef>
            </a:pPr>
            <a:r>
              <a:rPr sz="2100" dirty="0">
                <a:latin typeface="Arial"/>
                <a:cs typeface="Arial"/>
              </a:rPr>
              <a:t>&lt;xs:element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name=“password"&gt;</a:t>
            </a:r>
            <a:endParaRPr sz="21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&lt;xs:simpleType&gt;</a:t>
            </a:r>
            <a:endParaRPr sz="22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Arial"/>
                <a:cs typeface="Arial"/>
              </a:rPr>
              <a:t>&lt;xs:restriction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base="xs:string"&gt;</a:t>
            </a:r>
            <a:endParaRPr sz="22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Arial"/>
                <a:cs typeface="Arial"/>
              </a:rPr>
              <a:t>&lt;xs:pattern value=“[a-zA-Z0-9]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{8}"/&gt;</a:t>
            </a:r>
            <a:endParaRPr sz="24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75"/>
              </a:spcBef>
            </a:pPr>
            <a:r>
              <a:rPr sz="2200" dirty="0">
                <a:latin typeface="Arial"/>
                <a:cs typeface="Arial"/>
              </a:rPr>
              <a:t>&lt;/xs:restriction&gt;</a:t>
            </a:r>
            <a:endParaRPr sz="22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&lt;/xs:simpleType&gt;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0"/>
              </a:spcBef>
            </a:pPr>
            <a:r>
              <a:rPr sz="2100" dirty="0">
                <a:latin typeface="Arial"/>
                <a:cs typeface="Arial"/>
              </a:rPr>
              <a:t>&lt;/xs:element&gt;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576834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Tạo các kiểu dữ liệu đơn</a:t>
            </a:r>
            <a:r>
              <a:rPr sz="3800" spc="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giản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150619"/>
            <a:ext cx="8127365" cy="359981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Restriction </a:t>
            </a:r>
            <a:r>
              <a:rPr sz="2100" dirty="0">
                <a:latin typeface="Arial"/>
                <a:cs typeface="Arial"/>
              </a:rPr>
              <a:t>trên </a:t>
            </a:r>
            <a:r>
              <a:rPr sz="2100" spc="-5" dirty="0">
                <a:latin typeface="Arial"/>
                <a:cs typeface="Arial"/>
              </a:rPr>
              <a:t>chiều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dài:</a:t>
            </a:r>
            <a:endParaRPr sz="2100">
              <a:latin typeface="Arial"/>
              <a:cs typeface="Arial"/>
            </a:endParaRPr>
          </a:p>
          <a:p>
            <a:pPr marL="355600" marR="5080">
              <a:lnSpc>
                <a:spcPts val="2270"/>
              </a:lnSpc>
              <a:spcBef>
                <a:spcPts val="535"/>
              </a:spcBef>
            </a:pPr>
            <a:r>
              <a:rPr sz="2100" dirty="0">
                <a:latin typeface="Arial"/>
                <a:cs typeface="Arial"/>
              </a:rPr>
              <a:t>Ví dụ: </a:t>
            </a:r>
            <a:r>
              <a:rPr sz="2100" spc="-5" dirty="0">
                <a:latin typeface="Arial"/>
                <a:cs typeface="Arial"/>
              </a:rPr>
              <a:t>định </a:t>
            </a:r>
            <a:r>
              <a:rPr sz="2100" spc="-10" dirty="0">
                <a:latin typeface="Arial"/>
                <a:cs typeface="Arial"/>
              </a:rPr>
              <a:t>nghĩa </a:t>
            </a:r>
            <a:r>
              <a:rPr sz="2100" dirty="0">
                <a:latin typeface="Arial"/>
                <a:cs typeface="Arial"/>
              </a:rPr>
              <a:t>một </a:t>
            </a:r>
            <a:r>
              <a:rPr sz="2100" spc="-5" dirty="0">
                <a:latin typeface="Arial"/>
                <a:cs typeface="Arial"/>
              </a:rPr>
              <a:t>phần </a:t>
            </a:r>
            <a:r>
              <a:rPr sz="2100" dirty="0">
                <a:latin typeface="Arial"/>
                <a:cs typeface="Arial"/>
              </a:rPr>
              <a:t>tử </a:t>
            </a:r>
            <a:r>
              <a:rPr sz="2100" spc="-5" dirty="0">
                <a:latin typeface="Arial"/>
                <a:cs typeface="Arial"/>
              </a:rPr>
              <a:t>“password” </a:t>
            </a:r>
            <a:r>
              <a:rPr sz="2100" dirty="0">
                <a:latin typeface="Arial"/>
                <a:cs typeface="Arial"/>
              </a:rPr>
              <a:t>mà </a:t>
            </a:r>
            <a:r>
              <a:rPr sz="2100" spc="-5" dirty="0">
                <a:latin typeface="Arial"/>
                <a:cs typeface="Arial"/>
              </a:rPr>
              <a:t>giá </a:t>
            </a:r>
            <a:r>
              <a:rPr sz="2100" dirty="0">
                <a:latin typeface="Arial"/>
                <a:cs typeface="Arial"/>
              </a:rPr>
              <a:t>trị của </a:t>
            </a:r>
            <a:r>
              <a:rPr sz="2100" spc="-5" dirty="0">
                <a:latin typeface="Arial"/>
                <a:cs typeface="Arial"/>
              </a:rPr>
              <a:t>nó là </a:t>
            </a:r>
            <a:r>
              <a:rPr sz="2100" dirty="0">
                <a:latin typeface="Arial"/>
                <a:cs typeface="Arial"/>
              </a:rPr>
              <a:t>một  chuỗi 8 kí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tự</a:t>
            </a:r>
            <a:endParaRPr sz="2100">
              <a:latin typeface="Arial"/>
              <a:cs typeface="Arial"/>
            </a:endParaRPr>
          </a:p>
          <a:p>
            <a:pPr marL="429895">
              <a:lnSpc>
                <a:spcPct val="100000"/>
              </a:lnSpc>
              <a:spcBef>
                <a:spcPts val="215"/>
              </a:spcBef>
            </a:pPr>
            <a:r>
              <a:rPr sz="2100" dirty="0">
                <a:latin typeface="Arial"/>
                <a:cs typeface="Arial"/>
              </a:rPr>
              <a:t>&lt;xs:element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name=“LETTER"&gt;</a:t>
            </a:r>
            <a:endParaRPr sz="21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Arial"/>
                <a:cs typeface="Arial"/>
              </a:rPr>
              <a:t>&lt;xs:simpleType&gt;</a:t>
            </a:r>
            <a:endParaRPr sz="22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&lt;xs:restriction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base="xs:string"&gt;</a:t>
            </a:r>
            <a:endParaRPr sz="22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Arial"/>
                <a:cs typeface="Arial"/>
              </a:rPr>
              <a:t>&lt;xs:lenght value=“8“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/&gt;</a:t>
            </a:r>
            <a:endParaRPr sz="24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Arial"/>
                <a:cs typeface="Arial"/>
              </a:rPr>
              <a:t>&lt;/xs:restriction&gt;</a:t>
            </a:r>
            <a:endParaRPr sz="22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&lt;/xs:simpleType&gt;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0"/>
              </a:spcBef>
            </a:pPr>
            <a:r>
              <a:rPr sz="2100" dirty="0">
                <a:latin typeface="Arial"/>
                <a:cs typeface="Arial"/>
              </a:rPr>
              <a:t>&lt;/xs:element&gt;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198183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Giới</a:t>
            </a:r>
            <a:r>
              <a:rPr sz="3800" spc="-7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thiệu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77085"/>
            <a:ext cx="8003540" cy="345503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43815" indent="-342900">
              <a:lnSpc>
                <a:spcPts val="3240"/>
              </a:lnSpc>
              <a:spcBef>
                <a:spcPts val="50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Vì sự </a:t>
            </a:r>
            <a:r>
              <a:rPr sz="3000" spc="-5" dirty="0">
                <a:latin typeface="Arial"/>
                <a:cs typeface="Arial"/>
              </a:rPr>
              <a:t>phức </a:t>
            </a:r>
            <a:r>
              <a:rPr sz="3000" dirty="0">
                <a:latin typeface="Arial"/>
                <a:cs typeface="Arial"/>
              </a:rPr>
              <a:t>tạp </a:t>
            </a:r>
            <a:r>
              <a:rPr sz="3000" spc="-5" dirty="0">
                <a:latin typeface="Arial"/>
                <a:cs typeface="Arial"/>
              </a:rPr>
              <a:t>của </a:t>
            </a:r>
            <a:r>
              <a:rPr sz="3000" dirty="0">
                <a:latin typeface="Arial"/>
                <a:cs typeface="Arial"/>
              </a:rPr>
              <a:t>khai </a:t>
            </a:r>
            <a:r>
              <a:rPr sz="3000" spc="-5" dirty="0">
                <a:latin typeface="Arial"/>
                <a:cs typeface="Arial"/>
              </a:rPr>
              <a:t>báo DTD, </a:t>
            </a:r>
            <a:r>
              <a:rPr sz="3000" dirty="0">
                <a:latin typeface="Arial"/>
                <a:cs typeface="Arial"/>
              </a:rPr>
              <a:t>tổ chức  W3C </a:t>
            </a:r>
            <a:r>
              <a:rPr sz="3000" spc="-5" dirty="0">
                <a:latin typeface="Arial"/>
                <a:cs typeface="Arial"/>
              </a:rPr>
              <a:t>đưa </a:t>
            </a:r>
            <a:r>
              <a:rPr sz="3000" dirty="0">
                <a:latin typeface="Arial"/>
                <a:cs typeface="Arial"/>
              </a:rPr>
              <a:t>ra một </a:t>
            </a:r>
            <a:r>
              <a:rPr sz="3000" spc="-5" dirty="0">
                <a:latin typeface="Arial"/>
                <a:cs typeface="Arial"/>
              </a:rPr>
              <a:t>giải pháp </a:t>
            </a:r>
            <a:r>
              <a:rPr sz="3000" dirty="0">
                <a:latin typeface="Arial"/>
                <a:cs typeface="Arial"/>
              </a:rPr>
              <a:t>tổng </a:t>
            </a:r>
            <a:r>
              <a:rPr sz="3000" spc="-5" dirty="0">
                <a:latin typeface="Arial"/>
                <a:cs typeface="Arial"/>
              </a:rPr>
              <a:t>quát hơn  DTD đó là </a:t>
            </a:r>
            <a:r>
              <a:rPr sz="3000" dirty="0">
                <a:latin typeface="Arial"/>
                <a:cs typeface="Arial"/>
              </a:rPr>
              <a:t>khai </a:t>
            </a:r>
            <a:r>
              <a:rPr sz="3000" spc="-5" dirty="0">
                <a:latin typeface="Arial"/>
                <a:cs typeface="Arial"/>
              </a:rPr>
              <a:t>báo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định nghĩa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-5" dirty="0">
                <a:latin typeface="Arial"/>
                <a:cs typeface="Arial"/>
              </a:rPr>
              <a:t>phần  </a:t>
            </a:r>
            <a:r>
              <a:rPr sz="3000" dirty="0">
                <a:latin typeface="Arial"/>
                <a:cs typeface="Arial"/>
              </a:rPr>
              <a:t>tử trong tài </a:t>
            </a:r>
            <a:r>
              <a:rPr sz="3000" spc="-5" dirty="0">
                <a:latin typeface="Arial"/>
                <a:cs typeface="Arial"/>
              </a:rPr>
              <a:t>liệu </a:t>
            </a:r>
            <a:r>
              <a:rPr sz="3000" dirty="0">
                <a:latin typeface="Arial"/>
                <a:cs typeface="Arial"/>
              </a:rPr>
              <a:t>XML theo </a:t>
            </a:r>
            <a:r>
              <a:rPr sz="3000" spc="-5" dirty="0">
                <a:latin typeface="Arial"/>
                <a:cs typeface="Arial"/>
              </a:rPr>
              <a:t>lược đồ XML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(XML  Schema).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ts val="3240"/>
              </a:lnSpc>
              <a:spcBef>
                <a:spcPts val="72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Để </a:t>
            </a:r>
            <a:r>
              <a:rPr sz="3000" dirty="0">
                <a:latin typeface="Arial"/>
                <a:cs typeface="Arial"/>
              </a:rPr>
              <a:t>kiểm tra tính </a:t>
            </a:r>
            <a:r>
              <a:rPr sz="3000" spc="-5" dirty="0">
                <a:latin typeface="Arial"/>
                <a:cs typeface="Arial"/>
              </a:rPr>
              <a:t>hợp lệ </a:t>
            </a:r>
            <a:r>
              <a:rPr sz="3000" dirty="0">
                <a:latin typeface="Arial"/>
                <a:cs typeface="Arial"/>
              </a:rPr>
              <a:t>của tài </a:t>
            </a:r>
            <a:r>
              <a:rPr sz="3000" spc="-5" dirty="0">
                <a:latin typeface="Arial"/>
                <a:cs typeface="Arial"/>
              </a:rPr>
              <a:t>liệu </a:t>
            </a:r>
            <a:r>
              <a:rPr sz="3000" dirty="0">
                <a:latin typeface="Arial"/>
                <a:cs typeface="Arial"/>
              </a:rPr>
              <a:t>XML</a:t>
            </a:r>
            <a:r>
              <a:rPr sz="3000" spc="-1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bằng  lược đồ XML </a:t>
            </a:r>
            <a:r>
              <a:rPr sz="3000" dirty="0">
                <a:latin typeface="Arial"/>
                <a:cs typeface="Arial"/>
              </a:rPr>
              <a:t>Schema, ta </a:t>
            </a:r>
            <a:r>
              <a:rPr sz="3000" spc="-5" dirty="0">
                <a:latin typeface="Arial"/>
                <a:cs typeface="Arial"/>
              </a:rPr>
              <a:t>dùng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-5" dirty="0">
                <a:latin typeface="Arial"/>
                <a:cs typeface="Arial"/>
              </a:rPr>
              <a:t>bộ </a:t>
            </a:r>
            <a:r>
              <a:rPr sz="3000" dirty="0">
                <a:latin typeface="Arial"/>
                <a:cs typeface="Arial"/>
              </a:rPr>
              <a:t>kiểm  tra cú </a:t>
            </a:r>
            <a:r>
              <a:rPr sz="3000" spc="-5" dirty="0">
                <a:latin typeface="Arial"/>
                <a:cs typeface="Arial"/>
              </a:rPr>
              <a:t>pháp lược đồ </a:t>
            </a:r>
            <a:r>
              <a:rPr sz="3000" dirty="0">
                <a:latin typeface="Arial"/>
                <a:cs typeface="Arial"/>
              </a:rPr>
              <a:t>(Schema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Checker).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576834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Tạo các kiểu dữ liệu đơn</a:t>
            </a:r>
            <a:r>
              <a:rPr sz="3800" spc="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giản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150619"/>
            <a:ext cx="8127365" cy="44208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Restriction </a:t>
            </a:r>
            <a:r>
              <a:rPr sz="2100" dirty="0">
                <a:latin typeface="Arial"/>
                <a:cs typeface="Arial"/>
              </a:rPr>
              <a:t>trên </a:t>
            </a:r>
            <a:r>
              <a:rPr sz="2100" spc="-5" dirty="0">
                <a:latin typeface="Arial"/>
                <a:cs typeface="Arial"/>
              </a:rPr>
              <a:t>chiều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dài:</a:t>
            </a:r>
            <a:endParaRPr sz="2100">
              <a:latin typeface="Arial"/>
              <a:cs typeface="Arial"/>
            </a:endParaRPr>
          </a:p>
          <a:p>
            <a:pPr marL="355600" marR="5080">
              <a:lnSpc>
                <a:spcPts val="2270"/>
              </a:lnSpc>
              <a:spcBef>
                <a:spcPts val="535"/>
              </a:spcBef>
            </a:pPr>
            <a:r>
              <a:rPr sz="2100" dirty="0">
                <a:latin typeface="Arial"/>
                <a:cs typeface="Arial"/>
              </a:rPr>
              <a:t>Ví dụ: </a:t>
            </a:r>
            <a:r>
              <a:rPr sz="2100" spc="-5" dirty="0">
                <a:latin typeface="Arial"/>
                <a:cs typeface="Arial"/>
              </a:rPr>
              <a:t>định </a:t>
            </a:r>
            <a:r>
              <a:rPr sz="2100" spc="-10" dirty="0">
                <a:latin typeface="Arial"/>
                <a:cs typeface="Arial"/>
              </a:rPr>
              <a:t>nghĩa </a:t>
            </a:r>
            <a:r>
              <a:rPr sz="2100" dirty="0">
                <a:latin typeface="Arial"/>
                <a:cs typeface="Arial"/>
              </a:rPr>
              <a:t>một </a:t>
            </a:r>
            <a:r>
              <a:rPr sz="2100" spc="-5" dirty="0">
                <a:latin typeface="Arial"/>
                <a:cs typeface="Arial"/>
              </a:rPr>
              <a:t>phần </a:t>
            </a:r>
            <a:r>
              <a:rPr sz="2100" dirty="0">
                <a:latin typeface="Arial"/>
                <a:cs typeface="Arial"/>
              </a:rPr>
              <a:t>tử </a:t>
            </a:r>
            <a:r>
              <a:rPr sz="2100" spc="-5" dirty="0">
                <a:latin typeface="Arial"/>
                <a:cs typeface="Arial"/>
              </a:rPr>
              <a:t>“password” </a:t>
            </a:r>
            <a:r>
              <a:rPr sz="2100" dirty="0">
                <a:latin typeface="Arial"/>
                <a:cs typeface="Arial"/>
              </a:rPr>
              <a:t>mà </a:t>
            </a:r>
            <a:r>
              <a:rPr sz="2100" spc="-5" dirty="0">
                <a:latin typeface="Arial"/>
                <a:cs typeface="Arial"/>
              </a:rPr>
              <a:t>giá </a:t>
            </a:r>
            <a:r>
              <a:rPr sz="2100" dirty="0">
                <a:latin typeface="Arial"/>
                <a:cs typeface="Arial"/>
              </a:rPr>
              <a:t>trị của </a:t>
            </a:r>
            <a:r>
              <a:rPr sz="2100" spc="-5" dirty="0">
                <a:latin typeface="Arial"/>
                <a:cs typeface="Arial"/>
              </a:rPr>
              <a:t>nó là </a:t>
            </a:r>
            <a:r>
              <a:rPr sz="2100" dirty="0">
                <a:latin typeface="Arial"/>
                <a:cs typeface="Arial"/>
              </a:rPr>
              <a:t>một  chuỗi </a:t>
            </a:r>
            <a:r>
              <a:rPr sz="2100" spc="-5" dirty="0">
                <a:latin typeface="Arial"/>
                <a:cs typeface="Arial"/>
              </a:rPr>
              <a:t>&gt;= </a:t>
            </a:r>
            <a:r>
              <a:rPr sz="2100" dirty="0">
                <a:latin typeface="Arial"/>
                <a:cs typeface="Arial"/>
              </a:rPr>
              <a:t>5 và &lt;= 8 kí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tự:</a:t>
            </a:r>
            <a:endParaRPr sz="2100">
              <a:latin typeface="Arial"/>
              <a:cs typeface="Arial"/>
            </a:endParaRPr>
          </a:p>
          <a:p>
            <a:pPr marL="429895">
              <a:lnSpc>
                <a:spcPct val="100000"/>
              </a:lnSpc>
              <a:spcBef>
                <a:spcPts val="215"/>
              </a:spcBef>
            </a:pPr>
            <a:r>
              <a:rPr sz="2100" dirty="0">
                <a:latin typeface="Arial"/>
                <a:cs typeface="Arial"/>
              </a:rPr>
              <a:t>&lt;xs:element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name=“password"&gt;</a:t>
            </a:r>
            <a:endParaRPr sz="21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latin typeface="Arial"/>
                <a:cs typeface="Arial"/>
              </a:rPr>
              <a:t>&lt;xs:simpleType&gt;</a:t>
            </a:r>
            <a:endParaRPr sz="22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&lt;xs:restriction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base="xs:string"&gt;</a:t>
            </a:r>
            <a:endParaRPr sz="2200">
              <a:latin typeface="Arial"/>
              <a:cs typeface="Arial"/>
            </a:endParaRPr>
          </a:p>
          <a:p>
            <a:pPr marR="1783080" algn="ctr">
              <a:lnSpc>
                <a:spcPct val="100000"/>
              </a:lnSpc>
              <a:spcBef>
                <a:spcPts val="1590"/>
              </a:spcBef>
            </a:pPr>
            <a:r>
              <a:rPr sz="2400" spc="-5" dirty="0">
                <a:latin typeface="Arial"/>
                <a:cs typeface="Arial"/>
              </a:rPr>
              <a:t>&lt;xs:minLength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value="5"/&gt;</a:t>
            </a:r>
            <a:endParaRPr sz="2400">
              <a:latin typeface="Arial"/>
              <a:cs typeface="Arial"/>
            </a:endParaRPr>
          </a:p>
          <a:p>
            <a:pPr marR="1826260" algn="ctr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latin typeface="Arial"/>
                <a:cs typeface="Arial"/>
              </a:rPr>
              <a:t>&lt;xs:maxLength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value="8"/&gt;</a:t>
            </a:r>
            <a:endParaRPr sz="24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1689"/>
              </a:spcBef>
            </a:pPr>
            <a:r>
              <a:rPr sz="2200" dirty="0">
                <a:latin typeface="Arial"/>
                <a:cs typeface="Arial"/>
              </a:rPr>
              <a:t>&lt;/xs:restriction&gt;</a:t>
            </a:r>
            <a:endParaRPr sz="22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565"/>
              </a:spcBef>
            </a:pPr>
            <a:r>
              <a:rPr sz="2200" dirty="0">
                <a:latin typeface="Arial"/>
                <a:cs typeface="Arial"/>
              </a:rPr>
              <a:t>&lt;/xs:simpleType&gt;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0"/>
              </a:spcBef>
            </a:pPr>
            <a:r>
              <a:rPr sz="2100" dirty="0">
                <a:latin typeface="Arial"/>
                <a:cs typeface="Arial"/>
              </a:rPr>
              <a:t>&lt;/xs:element&gt;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2608"/>
            <a:ext cx="15519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6460" algn="l"/>
              </a:tabLst>
            </a:pPr>
            <a:r>
              <a:rPr sz="4200" dirty="0">
                <a:solidFill>
                  <a:srgbClr val="006633"/>
                </a:solidFill>
                <a:latin typeface="Times New Roman"/>
                <a:cs typeface="Times New Roman"/>
              </a:rPr>
              <a:t>Bài	tập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29570"/>
            <a:ext cx="7874634" cy="42564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Bài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1:</a:t>
            </a:r>
            <a:endParaRPr sz="3000">
              <a:latin typeface="Arial"/>
              <a:cs typeface="Arial"/>
            </a:endParaRPr>
          </a:p>
          <a:p>
            <a:pPr marL="681990" marR="5080" lvl="1" indent="-325120">
              <a:lnSpc>
                <a:spcPct val="90000"/>
              </a:lnSpc>
              <a:spcBef>
                <a:spcPts val="630"/>
              </a:spcBef>
              <a:buClr>
                <a:srgbClr val="3A812E"/>
              </a:buClr>
              <a:buSzPct val="59615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spc="-5" dirty="0">
                <a:latin typeface="Arial"/>
                <a:cs typeface="Arial"/>
              </a:rPr>
              <a:t>Một chương trình quản lý </a:t>
            </a:r>
            <a:r>
              <a:rPr sz="2600" dirty="0">
                <a:latin typeface="Arial"/>
                <a:cs typeface="Arial"/>
              </a:rPr>
              <a:t>thông </a:t>
            </a:r>
            <a:r>
              <a:rPr sz="2600" spc="-5" dirty="0">
                <a:latin typeface="Arial"/>
                <a:cs typeface="Arial"/>
              </a:rPr>
              <a:t>tin sinh viên, và  điểm các môn học mà họ đăng kí lưu các thông  tin sau: sinh viên gồm mã </a:t>
            </a:r>
            <a:r>
              <a:rPr sz="2600" dirty="0">
                <a:latin typeface="Arial"/>
                <a:cs typeface="Arial"/>
              </a:rPr>
              <a:t>số </a:t>
            </a:r>
            <a:r>
              <a:rPr sz="2600" spc="-5" dirty="0">
                <a:latin typeface="Arial"/>
                <a:cs typeface="Arial"/>
              </a:rPr>
              <a:t>sinh viên, họ tên  sinh viên, lớp. Một </a:t>
            </a:r>
            <a:r>
              <a:rPr sz="2600" dirty="0">
                <a:latin typeface="Arial"/>
                <a:cs typeface="Arial"/>
              </a:rPr>
              <a:t>môn </a:t>
            </a:r>
            <a:r>
              <a:rPr sz="2600" spc="-5" dirty="0">
                <a:latin typeface="Arial"/>
                <a:cs typeface="Arial"/>
              </a:rPr>
              <a:t>học mà sinh viên đăng kí  học gồm có thông tin mã môn học, tên môn </a:t>
            </a:r>
            <a:r>
              <a:rPr sz="2600" spc="-10" dirty="0">
                <a:latin typeface="Arial"/>
                <a:cs typeface="Arial"/>
              </a:rPr>
              <a:t>học,  </a:t>
            </a:r>
            <a:r>
              <a:rPr sz="2600" spc="-5" dirty="0">
                <a:latin typeface="Arial"/>
                <a:cs typeface="Arial"/>
              </a:rPr>
              <a:t>số tín chỉ, với mỗi môn học mà sinh viên đăng kí  học thì sẽ có kết quả cuối kì </a:t>
            </a:r>
            <a:r>
              <a:rPr sz="2600" dirty="0">
                <a:latin typeface="Arial"/>
                <a:cs typeface="Arial"/>
              </a:rPr>
              <a:t>chính </a:t>
            </a:r>
            <a:r>
              <a:rPr sz="2600" spc="-5" dirty="0">
                <a:latin typeface="Arial"/>
                <a:cs typeface="Arial"/>
              </a:rPr>
              <a:t>là điểm thi mà  sinh viên đạt được trong môn</a:t>
            </a:r>
            <a:r>
              <a:rPr sz="2600" spc="6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đó.</a:t>
            </a:r>
            <a:endParaRPr sz="2600">
              <a:latin typeface="Arial"/>
              <a:cs typeface="Arial"/>
            </a:endParaRPr>
          </a:p>
          <a:p>
            <a:pPr marL="681990" marR="391795" lvl="1" indent="-325120">
              <a:lnSpc>
                <a:spcPts val="2810"/>
              </a:lnSpc>
              <a:spcBef>
                <a:spcPts val="665"/>
              </a:spcBef>
              <a:buClr>
                <a:srgbClr val="3A812E"/>
              </a:buClr>
              <a:buSzPct val="59615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spc="-5" dirty="0">
                <a:latin typeface="Arial"/>
                <a:cs typeface="Arial"/>
              </a:rPr>
              <a:t>Yêu cầu: định nghĩa lược đồ XML Schema với  yêu cầu như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sau: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2608"/>
            <a:ext cx="15519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6460" algn="l"/>
              </a:tabLst>
            </a:pPr>
            <a:r>
              <a:rPr sz="4200" dirty="0">
                <a:solidFill>
                  <a:srgbClr val="006633"/>
                </a:solidFill>
                <a:latin typeface="Times New Roman"/>
                <a:cs typeface="Times New Roman"/>
              </a:rPr>
              <a:t>Bài	tập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363" y="1624330"/>
            <a:ext cx="7613015" cy="430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820" marR="82550" indent="-325120">
              <a:lnSpc>
                <a:spcPct val="100000"/>
              </a:lnSpc>
              <a:spcBef>
                <a:spcPts val="95"/>
              </a:spcBef>
              <a:buClr>
                <a:srgbClr val="3A812E"/>
              </a:buClr>
              <a:buSzPct val="59615"/>
              <a:buFont typeface="Wingdings"/>
              <a:buChar char=""/>
              <a:tabLst>
                <a:tab pos="337820" algn="l"/>
                <a:tab pos="338455" algn="l"/>
              </a:tabLst>
            </a:pPr>
            <a:r>
              <a:rPr sz="2600" spc="-5" dirty="0">
                <a:latin typeface="Arial"/>
                <a:cs typeface="Arial"/>
              </a:rPr>
              <a:t>MSSV: là </a:t>
            </a:r>
            <a:r>
              <a:rPr sz="2600" dirty="0">
                <a:latin typeface="Arial"/>
                <a:cs typeface="Arial"/>
              </a:rPr>
              <a:t>một </a:t>
            </a:r>
            <a:r>
              <a:rPr sz="2600" spc="-5" dirty="0">
                <a:latin typeface="Arial"/>
                <a:cs typeface="Arial"/>
              </a:rPr>
              <a:t>chuỗi các kí tự số có chiều dài 7 kí  tự.</a:t>
            </a:r>
            <a:endParaRPr sz="2600">
              <a:latin typeface="Arial"/>
              <a:cs typeface="Arial"/>
            </a:endParaRPr>
          </a:p>
          <a:p>
            <a:pPr marL="337820" marR="5080" indent="-325120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Wingdings"/>
              <a:buChar char=""/>
              <a:tabLst>
                <a:tab pos="337820" algn="l"/>
                <a:tab pos="338455" algn="l"/>
              </a:tabLst>
            </a:pPr>
            <a:r>
              <a:rPr sz="2600" spc="-5" dirty="0">
                <a:latin typeface="Arial"/>
                <a:cs typeface="Arial"/>
              </a:rPr>
              <a:t>Lớp của sinh viên là </a:t>
            </a:r>
            <a:r>
              <a:rPr sz="2600" dirty="0">
                <a:latin typeface="Arial"/>
                <a:cs typeface="Arial"/>
              </a:rPr>
              <a:t>một </a:t>
            </a:r>
            <a:r>
              <a:rPr sz="2600" spc="-5" dirty="0">
                <a:latin typeface="Arial"/>
                <a:cs typeface="Arial"/>
              </a:rPr>
              <a:t>trong </a:t>
            </a:r>
            <a:r>
              <a:rPr sz="2600" spc="-10" dirty="0">
                <a:latin typeface="Arial"/>
                <a:cs typeface="Arial"/>
              </a:rPr>
              <a:t>những </a:t>
            </a:r>
            <a:r>
              <a:rPr sz="2600" spc="-5" dirty="0">
                <a:latin typeface="Arial"/>
                <a:cs typeface="Arial"/>
              </a:rPr>
              <a:t>giá trị của  tập hợp gồm các lớp {CTK28, </a:t>
            </a:r>
            <a:r>
              <a:rPr sz="2600" spc="-10" dirty="0">
                <a:latin typeface="Arial"/>
                <a:cs typeface="Arial"/>
              </a:rPr>
              <a:t>CTK28CD, CTK29,  </a:t>
            </a:r>
            <a:r>
              <a:rPr sz="2600" spc="-5" dirty="0">
                <a:latin typeface="Arial"/>
                <a:cs typeface="Arial"/>
              </a:rPr>
              <a:t>CTK29CD, CTK30, CTK30CD, CTK31,  CTK31CD}.</a:t>
            </a:r>
            <a:endParaRPr sz="2600">
              <a:latin typeface="Arial"/>
              <a:cs typeface="Arial"/>
            </a:endParaRPr>
          </a:p>
          <a:p>
            <a:pPr marL="337820" marR="172720" indent="-325120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Wingdings"/>
              <a:buChar char=""/>
              <a:tabLst>
                <a:tab pos="337820" algn="l"/>
                <a:tab pos="338455" algn="l"/>
              </a:tabLst>
            </a:pPr>
            <a:r>
              <a:rPr sz="2600" spc="-5" dirty="0">
                <a:latin typeface="Arial"/>
                <a:cs typeface="Arial"/>
              </a:rPr>
              <a:t>Mã môn học là một chuỗi 4 </a:t>
            </a:r>
            <a:r>
              <a:rPr sz="2600" dirty="0">
                <a:latin typeface="Arial"/>
                <a:cs typeface="Arial"/>
              </a:rPr>
              <a:t>kí </a:t>
            </a:r>
            <a:r>
              <a:rPr sz="2600" spc="-5" dirty="0">
                <a:latin typeface="Arial"/>
                <a:cs typeface="Arial"/>
              </a:rPr>
              <a:t>tự, hai kí tự đầu </a:t>
            </a:r>
            <a:r>
              <a:rPr sz="2600" spc="-10" dirty="0">
                <a:latin typeface="Arial"/>
                <a:cs typeface="Arial"/>
              </a:rPr>
              <a:t>là  </a:t>
            </a:r>
            <a:r>
              <a:rPr sz="2600" spc="-5" dirty="0">
                <a:latin typeface="Arial"/>
                <a:cs typeface="Arial"/>
              </a:rPr>
              <a:t>chữ cái, hai kí tự sau là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số.</a:t>
            </a:r>
            <a:endParaRPr sz="2600">
              <a:latin typeface="Arial"/>
              <a:cs typeface="Arial"/>
            </a:endParaRPr>
          </a:p>
          <a:p>
            <a:pPr marL="337820" indent="-325120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Wingdings"/>
              <a:buChar char=""/>
              <a:tabLst>
                <a:tab pos="337820" algn="l"/>
                <a:tab pos="338455" algn="l"/>
              </a:tabLst>
            </a:pPr>
            <a:r>
              <a:rPr sz="2600" spc="-5" dirty="0">
                <a:latin typeface="Arial"/>
                <a:cs typeface="Arial"/>
              </a:rPr>
              <a:t>Số tín chỉ của môn học &gt;= 1 và</a:t>
            </a:r>
            <a:r>
              <a:rPr sz="2600" spc="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&lt;=5.</a:t>
            </a:r>
            <a:endParaRPr sz="2600">
              <a:latin typeface="Arial"/>
              <a:cs typeface="Arial"/>
            </a:endParaRPr>
          </a:p>
          <a:p>
            <a:pPr marL="337820" indent="-325120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Wingdings"/>
              <a:buChar char=""/>
              <a:tabLst>
                <a:tab pos="337820" algn="l"/>
                <a:tab pos="338455" algn="l"/>
              </a:tabLst>
            </a:pPr>
            <a:r>
              <a:rPr sz="2600" spc="-5" dirty="0">
                <a:latin typeface="Arial"/>
                <a:cs typeface="Arial"/>
              </a:rPr>
              <a:t>Điểm của sinh viên &gt;=0 và</a:t>
            </a:r>
            <a:r>
              <a:rPr sz="2600" spc="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&lt;=10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2608"/>
            <a:ext cx="15519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6460" algn="l"/>
              </a:tabLst>
            </a:pPr>
            <a:r>
              <a:rPr sz="4200" dirty="0">
                <a:solidFill>
                  <a:srgbClr val="006633"/>
                </a:solidFill>
                <a:latin typeface="Times New Roman"/>
                <a:cs typeface="Times New Roman"/>
              </a:rPr>
              <a:t>Bài	tập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29535"/>
            <a:ext cx="7939405" cy="390588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Bài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4</a:t>
            </a:r>
            <a:endParaRPr sz="3000">
              <a:latin typeface="Arial"/>
              <a:cs typeface="Arial"/>
            </a:endParaRPr>
          </a:p>
          <a:p>
            <a:pPr marL="681990" marR="5080" lvl="1" indent="-325120">
              <a:lnSpc>
                <a:spcPct val="100000"/>
              </a:lnSpc>
              <a:spcBef>
                <a:spcPts val="630"/>
              </a:spcBef>
              <a:buClr>
                <a:srgbClr val="3A812E"/>
              </a:buClr>
              <a:buSzPct val="59615"/>
              <a:buFont typeface="Wingdings"/>
              <a:buChar char=""/>
              <a:tabLst>
                <a:tab pos="681990" algn="l"/>
                <a:tab pos="682625" algn="l"/>
                <a:tab pos="2994025" algn="l"/>
              </a:tabLst>
            </a:pPr>
            <a:r>
              <a:rPr sz="2600" spc="-5" dirty="0">
                <a:latin typeface="Arial"/>
                <a:cs typeface="Arial"/>
              </a:rPr>
              <a:t>Mỗi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đơn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hàng,	</a:t>
            </a:r>
            <a:r>
              <a:rPr sz="2600" spc="-10" dirty="0">
                <a:latin typeface="Arial"/>
                <a:cs typeface="Arial"/>
              </a:rPr>
              <a:t>người </a:t>
            </a:r>
            <a:r>
              <a:rPr sz="2600" spc="-5" dirty="0">
                <a:latin typeface="Arial"/>
                <a:cs typeface="Arial"/>
              </a:rPr>
              <a:t>ta cần lưu các thông tin  sau: Mã khách hàng, tên khách hàng, địa chỉ </a:t>
            </a:r>
            <a:r>
              <a:rPr sz="2600" spc="-10" dirty="0">
                <a:latin typeface="Arial"/>
                <a:cs typeface="Arial"/>
              </a:rPr>
              <a:t>liên  </a:t>
            </a:r>
            <a:r>
              <a:rPr sz="2600" spc="-5" dirty="0">
                <a:latin typeface="Arial"/>
                <a:cs typeface="Arial"/>
              </a:rPr>
              <a:t>lạc </a:t>
            </a:r>
            <a:r>
              <a:rPr sz="2600" dirty="0">
                <a:latin typeface="Arial"/>
                <a:cs typeface="Arial"/>
              </a:rPr>
              <a:t>và một </a:t>
            </a:r>
            <a:r>
              <a:rPr sz="2600" spc="-5" dirty="0">
                <a:latin typeface="Arial"/>
                <a:cs typeface="Arial"/>
              </a:rPr>
              <a:t>danh sách </a:t>
            </a:r>
            <a:r>
              <a:rPr sz="2600" spc="-10" dirty="0">
                <a:latin typeface="Arial"/>
                <a:cs typeface="Arial"/>
              </a:rPr>
              <a:t>những </a:t>
            </a:r>
            <a:r>
              <a:rPr sz="2600" spc="-5" dirty="0">
                <a:latin typeface="Arial"/>
                <a:cs typeface="Arial"/>
              </a:rPr>
              <a:t>mặt hàng </a:t>
            </a:r>
            <a:r>
              <a:rPr sz="2600" spc="-10" dirty="0">
                <a:latin typeface="Arial"/>
                <a:cs typeface="Arial"/>
              </a:rPr>
              <a:t>người </a:t>
            </a:r>
            <a:r>
              <a:rPr sz="2600" dirty="0">
                <a:latin typeface="Arial"/>
                <a:cs typeface="Arial"/>
              </a:rPr>
              <a:t>đó  </a:t>
            </a:r>
            <a:r>
              <a:rPr sz="2600" spc="-5" dirty="0">
                <a:latin typeface="Arial"/>
                <a:cs typeface="Arial"/>
              </a:rPr>
              <a:t>mua. Danh sách mặt hàng gồm có nhiều mặt  hàng </a:t>
            </a:r>
            <a:r>
              <a:rPr sz="2600" dirty="0">
                <a:latin typeface="Arial"/>
                <a:cs typeface="Arial"/>
              </a:rPr>
              <a:t>khác </a:t>
            </a:r>
            <a:r>
              <a:rPr sz="2600" spc="-5" dirty="0">
                <a:latin typeface="Arial"/>
                <a:cs typeface="Arial"/>
              </a:rPr>
              <a:t>nhau, </a:t>
            </a:r>
            <a:r>
              <a:rPr sz="2600" dirty="0">
                <a:latin typeface="Arial"/>
                <a:cs typeface="Arial"/>
              </a:rPr>
              <a:t>mỗi mặt </a:t>
            </a:r>
            <a:r>
              <a:rPr sz="2600" spc="-5" dirty="0">
                <a:latin typeface="Arial"/>
                <a:cs typeface="Arial"/>
              </a:rPr>
              <a:t>hàng gồm những </a:t>
            </a:r>
            <a:r>
              <a:rPr sz="2600" dirty="0">
                <a:latin typeface="Arial"/>
                <a:cs typeface="Arial"/>
              </a:rPr>
              <a:t>thông  </a:t>
            </a:r>
            <a:r>
              <a:rPr sz="2600" spc="-5" dirty="0">
                <a:latin typeface="Arial"/>
                <a:cs typeface="Arial"/>
              </a:rPr>
              <a:t>tin sau: Mã mặt hàng, tên mặt hàng, số </a:t>
            </a:r>
            <a:r>
              <a:rPr sz="2600" spc="-10" dirty="0">
                <a:latin typeface="Arial"/>
                <a:cs typeface="Arial"/>
              </a:rPr>
              <a:t>lượng,  </a:t>
            </a:r>
            <a:r>
              <a:rPr sz="2600" spc="-5" dirty="0">
                <a:latin typeface="Arial"/>
                <a:cs typeface="Arial"/>
              </a:rPr>
              <a:t>đơn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giá.</a:t>
            </a:r>
            <a:endParaRPr sz="26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spcBef>
                <a:spcPts val="630"/>
              </a:spcBef>
              <a:buClr>
                <a:srgbClr val="3A812E"/>
              </a:buClr>
              <a:buSzPct val="59615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spc="-5" dirty="0">
                <a:latin typeface="Arial"/>
                <a:cs typeface="Arial"/>
              </a:rPr>
              <a:t>Định nghĩa XMl Schema với yêu cầu như</a:t>
            </a:r>
            <a:r>
              <a:rPr sz="2600" spc="7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sau: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2608"/>
            <a:ext cx="15519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6460" algn="l"/>
              </a:tabLst>
            </a:pPr>
            <a:r>
              <a:rPr sz="4200" dirty="0">
                <a:solidFill>
                  <a:srgbClr val="006633"/>
                </a:solidFill>
                <a:latin typeface="Times New Roman"/>
                <a:cs typeface="Times New Roman"/>
              </a:rPr>
              <a:t>Bài	tập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363" y="1624330"/>
            <a:ext cx="7606665" cy="2561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820" marR="5080" indent="-325120">
              <a:lnSpc>
                <a:spcPct val="100000"/>
              </a:lnSpc>
              <a:spcBef>
                <a:spcPts val="95"/>
              </a:spcBef>
              <a:buClr>
                <a:srgbClr val="3A812E"/>
              </a:buClr>
              <a:buSzPct val="59615"/>
              <a:buFont typeface="Wingdings"/>
              <a:buChar char=""/>
              <a:tabLst>
                <a:tab pos="337820" algn="l"/>
                <a:tab pos="338455" algn="l"/>
              </a:tabLst>
            </a:pPr>
            <a:r>
              <a:rPr sz="2600" spc="-5" dirty="0">
                <a:latin typeface="Arial"/>
                <a:cs typeface="Arial"/>
              </a:rPr>
              <a:t>MaKH và MaMH: là </a:t>
            </a:r>
            <a:r>
              <a:rPr sz="2600" dirty="0">
                <a:latin typeface="Arial"/>
                <a:cs typeface="Arial"/>
              </a:rPr>
              <a:t>một </a:t>
            </a:r>
            <a:r>
              <a:rPr sz="2600" spc="-5" dirty="0">
                <a:latin typeface="Arial"/>
                <a:cs typeface="Arial"/>
              </a:rPr>
              <a:t>chuỗi 4 kí tự trong đó </a:t>
            </a:r>
            <a:r>
              <a:rPr sz="2600" spc="-10" dirty="0">
                <a:latin typeface="Arial"/>
                <a:cs typeface="Arial"/>
              </a:rPr>
              <a:t>hai  </a:t>
            </a:r>
            <a:r>
              <a:rPr sz="2600" spc="-5" dirty="0">
                <a:latin typeface="Arial"/>
                <a:cs typeface="Arial"/>
              </a:rPr>
              <a:t>kí tự đầu là chữ cái, hai kí tự </a:t>
            </a:r>
            <a:r>
              <a:rPr sz="2600" dirty="0">
                <a:latin typeface="Arial"/>
                <a:cs typeface="Arial"/>
              </a:rPr>
              <a:t>sau </a:t>
            </a:r>
            <a:r>
              <a:rPr sz="2600" spc="-5" dirty="0">
                <a:latin typeface="Arial"/>
                <a:cs typeface="Arial"/>
              </a:rPr>
              <a:t>là kí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số.</a:t>
            </a:r>
            <a:endParaRPr sz="2600">
              <a:latin typeface="Arial"/>
              <a:cs typeface="Arial"/>
            </a:endParaRPr>
          </a:p>
          <a:p>
            <a:pPr marL="337820" marR="174625" indent="-325120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Wingdings"/>
              <a:buChar char=""/>
              <a:tabLst>
                <a:tab pos="337820" algn="l"/>
                <a:tab pos="338455" algn="l"/>
              </a:tabLst>
            </a:pPr>
            <a:r>
              <a:rPr sz="2600" spc="-10" dirty="0">
                <a:latin typeface="Arial"/>
                <a:cs typeface="Arial"/>
              </a:rPr>
              <a:t>DiaChi: </a:t>
            </a:r>
            <a:r>
              <a:rPr sz="2600" spc="-5" dirty="0">
                <a:latin typeface="Arial"/>
                <a:cs typeface="Arial"/>
              </a:rPr>
              <a:t>là </a:t>
            </a:r>
            <a:r>
              <a:rPr sz="2600" dirty="0">
                <a:latin typeface="Arial"/>
                <a:cs typeface="Arial"/>
              </a:rPr>
              <a:t>một </a:t>
            </a:r>
            <a:r>
              <a:rPr sz="2600" spc="-5" dirty="0">
                <a:latin typeface="Arial"/>
                <a:cs typeface="Arial"/>
              </a:rPr>
              <a:t>chuỗi các kí tự với định dạng </a:t>
            </a:r>
            <a:r>
              <a:rPr sz="2600" spc="-10" dirty="0">
                <a:latin typeface="Arial"/>
                <a:cs typeface="Arial"/>
              </a:rPr>
              <a:t>như  </a:t>
            </a:r>
            <a:r>
              <a:rPr sz="2600" spc="-5" dirty="0">
                <a:latin typeface="Arial"/>
                <a:cs typeface="Arial"/>
              </a:rPr>
              <a:t>sau: bắt đầu phải là số nhà, sau đến tên</a:t>
            </a:r>
            <a:r>
              <a:rPr sz="2600" spc="12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đường.</a:t>
            </a:r>
            <a:endParaRPr sz="2600">
              <a:latin typeface="Arial"/>
              <a:cs typeface="Arial"/>
            </a:endParaRPr>
          </a:p>
          <a:p>
            <a:pPr marL="337820" marR="801370" indent="-325120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Wingdings"/>
              <a:buChar char=""/>
              <a:tabLst>
                <a:tab pos="337820" algn="l"/>
                <a:tab pos="338455" algn="l"/>
              </a:tabLst>
            </a:pPr>
            <a:r>
              <a:rPr sz="2600" spc="-5" dirty="0">
                <a:latin typeface="Arial"/>
                <a:cs typeface="Arial"/>
              </a:rPr>
              <a:t>Số </a:t>
            </a:r>
            <a:r>
              <a:rPr sz="2600" spc="-10" dirty="0">
                <a:latin typeface="Arial"/>
                <a:cs typeface="Arial"/>
              </a:rPr>
              <a:t>lượng </a:t>
            </a:r>
            <a:r>
              <a:rPr sz="2600" dirty="0">
                <a:latin typeface="Arial"/>
                <a:cs typeface="Arial"/>
              </a:rPr>
              <a:t>và </a:t>
            </a:r>
            <a:r>
              <a:rPr sz="2600" spc="-5" dirty="0">
                <a:latin typeface="Arial"/>
                <a:cs typeface="Arial"/>
              </a:rPr>
              <a:t>đơn giá là </a:t>
            </a:r>
            <a:r>
              <a:rPr sz="2600" dirty="0">
                <a:latin typeface="Arial"/>
                <a:cs typeface="Arial"/>
              </a:rPr>
              <a:t>kiểu </a:t>
            </a:r>
            <a:r>
              <a:rPr sz="2600" spc="-5" dirty="0">
                <a:latin typeface="Arial"/>
                <a:cs typeface="Arial"/>
              </a:rPr>
              <a:t>số và phải là số  </a:t>
            </a:r>
            <a:r>
              <a:rPr sz="2600" spc="-10" dirty="0">
                <a:latin typeface="Arial"/>
                <a:cs typeface="Arial"/>
              </a:rPr>
              <a:t>dương.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2608"/>
            <a:ext cx="15519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6460" algn="l"/>
              </a:tabLst>
            </a:pPr>
            <a:r>
              <a:rPr sz="4200" dirty="0">
                <a:solidFill>
                  <a:srgbClr val="006633"/>
                </a:solidFill>
                <a:latin typeface="Times New Roman"/>
                <a:cs typeface="Times New Roman"/>
              </a:rPr>
              <a:t>Bài	tập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43057"/>
            <a:ext cx="7988300" cy="39922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Bài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5:</a:t>
            </a:r>
            <a:endParaRPr sz="2600">
              <a:latin typeface="Arial"/>
              <a:cs typeface="Arial"/>
            </a:endParaRPr>
          </a:p>
          <a:p>
            <a:pPr marL="681990" marR="5080" lvl="1" indent="-325120">
              <a:lnSpc>
                <a:spcPct val="100000"/>
              </a:lnSpc>
              <a:spcBef>
                <a:spcPts val="54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spc="-5" dirty="0">
                <a:latin typeface="Arial"/>
                <a:cs typeface="Arial"/>
              </a:rPr>
              <a:t>Cho </a:t>
            </a:r>
            <a:r>
              <a:rPr sz="2200" dirty="0">
                <a:latin typeface="Arial"/>
                <a:cs typeface="Arial"/>
              </a:rPr>
              <a:t>cấu trúc XML lưu trữ thông tin </a:t>
            </a:r>
            <a:r>
              <a:rPr sz="2200" spc="-5" dirty="0">
                <a:latin typeface="Arial"/>
                <a:cs typeface="Arial"/>
              </a:rPr>
              <a:t>những cuốn </a:t>
            </a:r>
            <a:r>
              <a:rPr sz="2200" dirty="0">
                <a:latin typeface="Arial"/>
                <a:cs typeface="Arial"/>
              </a:rPr>
              <a:t>sách </a:t>
            </a:r>
            <a:r>
              <a:rPr sz="2200" spc="-5" dirty="0">
                <a:latin typeface="Arial"/>
                <a:cs typeface="Arial"/>
              </a:rPr>
              <a:t>đã  được </a:t>
            </a:r>
            <a:r>
              <a:rPr sz="2200" dirty="0">
                <a:latin typeface="Arial"/>
                <a:cs typeface="Arial"/>
              </a:rPr>
              <a:t>xuất </a:t>
            </a:r>
            <a:r>
              <a:rPr sz="2200" spc="-5" dirty="0">
                <a:latin typeface="Arial"/>
                <a:cs typeface="Arial"/>
              </a:rPr>
              <a:t>bản </a:t>
            </a:r>
            <a:r>
              <a:rPr sz="2200" dirty="0">
                <a:latin typeface="Arial"/>
                <a:cs typeface="Arial"/>
              </a:rPr>
              <a:t>theo từng </a:t>
            </a:r>
            <a:r>
              <a:rPr sz="2200" spc="-5" dirty="0">
                <a:latin typeface="Arial"/>
                <a:cs typeface="Arial"/>
              </a:rPr>
              <a:t>lĩnh </a:t>
            </a:r>
            <a:r>
              <a:rPr sz="2200" dirty="0">
                <a:latin typeface="Arial"/>
                <a:cs typeface="Arial"/>
              </a:rPr>
              <a:t>vực. Mỗi </a:t>
            </a:r>
            <a:r>
              <a:rPr sz="2200" spc="-5" dirty="0">
                <a:latin typeface="Arial"/>
                <a:cs typeface="Arial"/>
              </a:rPr>
              <a:t>lĩnh </a:t>
            </a:r>
            <a:r>
              <a:rPr sz="2200" dirty="0">
                <a:latin typeface="Arial"/>
                <a:cs typeface="Arial"/>
              </a:rPr>
              <a:t>vực có tên và  có thể cha có sách xuất </a:t>
            </a:r>
            <a:r>
              <a:rPr sz="2200" spc="-5" dirty="0">
                <a:latin typeface="Arial"/>
                <a:cs typeface="Arial"/>
              </a:rPr>
              <a:t>bản hoặc </a:t>
            </a:r>
            <a:r>
              <a:rPr sz="2200" dirty="0">
                <a:latin typeface="Arial"/>
                <a:cs typeface="Arial"/>
              </a:rPr>
              <a:t>cũng có thể </a:t>
            </a:r>
            <a:r>
              <a:rPr sz="2200" spc="-5" dirty="0">
                <a:latin typeface="Arial"/>
                <a:cs typeface="Arial"/>
              </a:rPr>
              <a:t>đã </a:t>
            </a:r>
            <a:r>
              <a:rPr sz="2200" dirty="0">
                <a:latin typeface="Arial"/>
                <a:cs typeface="Arial"/>
              </a:rPr>
              <a:t>có </a:t>
            </a:r>
            <a:r>
              <a:rPr sz="2200" spc="-5" dirty="0">
                <a:latin typeface="Arial"/>
                <a:cs typeface="Arial"/>
              </a:rPr>
              <a:t>nhiều  </a:t>
            </a:r>
            <a:r>
              <a:rPr sz="2200" dirty="0">
                <a:latin typeface="Arial"/>
                <a:cs typeface="Arial"/>
              </a:rPr>
              <a:t>cuốn. Mỗi </a:t>
            </a:r>
            <a:r>
              <a:rPr sz="2200" spc="-5" dirty="0">
                <a:latin typeface="Arial"/>
                <a:cs typeface="Arial"/>
              </a:rPr>
              <a:t>cuốn </a:t>
            </a:r>
            <a:r>
              <a:rPr sz="2200" dirty="0">
                <a:latin typeface="Arial"/>
                <a:cs typeface="Arial"/>
              </a:rPr>
              <a:t>sách có thông tin một tựa </a:t>
            </a:r>
            <a:r>
              <a:rPr sz="2200" spc="-5" dirty="0">
                <a:latin typeface="Arial"/>
                <a:cs typeface="Arial"/>
              </a:rPr>
              <a:t>đề duy nhất, </a:t>
            </a:r>
            <a:r>
              <a:rPr sz="2200" dirty="0">
                <a:latin typeface="Arial"/>
                <a:cs typeface="Arial"/>
              </a:rPr>
              <a:t>một  </a:t>
            </a:r>
            <a:r>
              <a:rPr sz="2200" spc="-5" dirty="0">
                <a:latin typeface="Arial"/>
                <a:cs typeface="Arial"/>
              </a:rPr>
              <a:t>hay nhiều </a:t>
            </a:r>
            <a:r>
              <a:rPr sz="2200" dirty="0">
                <a:latin typeface="Arial"/>
                <a:cs typeface="Arial"/>
              </a:rPr>
              <a:t>tác </a:t>
            </a:r>
            <a:r>
              <a:rPr sz="2200" spc="-5" dirty="0">
                <a:latin typeface="Arial"/>
                <a:cs typeface="Arial"/>
              </a:rPr>
              <a:t>giả, </a:t>
            </a:r>
            <a:r>
              <a:rPr sz="2200" dirty="0">
                <a:latin typeface="Arial"/>
                <a:cs typeface="Arial"/>
              </a:rPr>
              <a:t>mỗi tác </a:t>
            </a:r>
            <a:r>
              <a:rPr sz="2200" spc="-5" dirty="0">
                <a:latin typeface="Arial"/>
                <a:cs typeface="Arial"/>
              </a:rPr>
              <a:t>giả lại </a:t>
            </a:r>
            <a:r>
              <a:rPr sz="2200" dirty="0">
                <a:latin typeface="Arial"/>
                <a:cs typeface="Arial"/>
              </a:rPr>
              <a:t>có thông tin mã tác </a:t>
            </a:r>
            <a:r>
              <a:rPr sz="2200" spc="-5" dirty="0">
                <a:latin typeface="Arial"/>
                <a:cs typeface="Arial"/>
              </a:rPr>
              <a:t>giả,  </a:t>
            </a:r>
            <a:r>
              <a:rPr sz="2200" dirty="0">
                <a:latin typeface="Arial"/>
                <a:cs typeface="Arial"/>
              </a:rPr>
              <a:t>tên tác </a:t>
            </a:r>
            <a:r>
              <a:rPr sz="2200" spc="-5" dirty="0">
                <a:latin typeface="Arial"/>
                <a:cs typeface="Arial"/>
              </a:rPr>
              <a:t>giả, địa </a:t>
            </a:r>
            <a:r>
              <a:rPr sz="2200" dirty="0">
                <a:latin typeface="Arial"/>
                <a:cs typeface="Arial"/>
              </a:rPr>
              <a:t>chỉ, số </a:t>
            </a:r>
            <a:r>
              <a:rPr sz="2200" spc="-5" dirty="0">
                <a:latin typeface="Arial"/>
                <a:cs typeface="Arial"/>
              </a:rPr>
              <a:t>điện thoại </a:t>
            </a:r>
            <a:r>
              <a:rPr sz="2200" dirty="0">
                <a:latin typeface="Arial"/>
                <a:cs typeface="Arial"/>
              </a:rPr>
              <a:t>với mã tác </a:t>
            </a:r>
            <a:r>
              <a:rPr sz="2200" spc="-5" dirty="0">
                <a:latin typeface="Arial"/>
                <a:cs typeface="Arial"/>
              </a:rPr>
              <a:t>giả, </a:t>
            </a:r>
            <a:r>
              <a:rPr sz="2200" dirty="0">
                <a:latin typeface="Arial"/>
                <a:cs typeface="Arial"/>
              </a:rPr>
              <a:t>tên tác </a:t>
            </a:r>
            <a:r>
              <a:rPr sz="2200" spc="-5" dirty="0">
                <a:latin typeface="Arial"/>
                <a:cs typeface="Arial"/>
              </a:rPr>
              <a:t>giả  là duy nhất cho </a:t>
            </a:r>
            <a:r>
              <a:rPr sz="2200" dirty="0">
                <a:latin typeface="Arial"/>
                <a:cs typeface="Arial"/>
              </a:rPr>
              <a:t>mỗi </a:t>
            </a:r>
            <a:r>
              <a:rPr sz="2200" spc="-5" dirty="0">
                <a:latin typeface="Arial"/>
                <a:cs typeface="Arial"/>
              </a:rPr>
              <a:t>người, địa </a:t>
            </a:r>
            <a:r>
              <a:rPr sz="2200" dirty="0">
                <a:latin typeface="Arial"/>
                <a:cs typeface="Arial"/>
              </a:rPr>
              <a:t>chỉ </a:t>
            </a:r>
            <a:r>
              <a:rPr sz="2200" spc="-5" dirty="0">
                <a:latin typeface="Arial"/>
                <a:cs typeface="Arial"/>
              </a:rPr>
              <a:t>email, </a:t>
            </a:r>
            <a:r>
              <a:rPr sz="2200" dirty="0">
                <a:latin typeface="Arial"/>
                <a:cs typeface="Arial"/>
              </a:rPr>
              <a:t>số </a:t>
            </a:r>
            <a:r>
              <a:rPr sz="2200" spc="-5" dirty="0">
                <a:latin typeface="Arial"/>
                <a:cs typeface="Arial"/>
              </a:rPr>
              <a:t>điện </a:t>
            </a:r>
            <a:r>
              <a:rPr sz="2200" dirty="0">
                <a:latin typeface="Arial"/>
                <a:cs typeface="Arial"/>
              </a:rPr>
              <a:t>thoại có  thể </a:t>
            </a:r>
            <a:r>
              <a:rPr sz="2200" spc="-5" dirty="0">
                <a:latin typeface="Arial"/>
                <a:cs typeface="Arial"/>
              </a:rPr>
              <a:t>không </a:t>
            </a:r>
            <a:r>
              <a:rPr sz="2200" dirty="0">
                <a:latin typeface="Arial"/>
                <a:cs typeface="Arial"/>
              </a:rPr>
              <a:t>có </a:t>
            </a:r>
            <a:r>
              <a:rPr sz="2200" spc="-5" dirty="0">
                <a:latin typeface="Arial"/>
                <a:cs typeface="Arial"/>
              </a:rPr>
              <a:t>hoặc </a:t>
            </a:r>
            <a:r>
              <a:rPr sz="2200" dirty="0">
                <a:latin typeface="Arial"/>
                <a:cs typeface="Arial"/>
              </a:rPr>
              <a:t>chỉ có một thông tin </a:t>
            </a:r>
            <a:r>
              <a:rPr sz="2200" spc="-5" dirty="0">
                <a:latin typeface="Arial"/>
                <a:cs typeface="Arial"/>
              </a:rPr>
              <a:t>độc nhất </a:t>
            </a:r>
            <a:r>
              <a:rPr sz="2200" dirty="0">
                <a:latin typeface="Arial"/>
                <a:cs typeface="Arial"/>
              </a:rPr>
              <a:t>cho mỗi  </a:t>
            </a:r>
            <a:r>
              <a:rPr sz="2200" spc="-5" dirty="0">
                <a:latin typeface="Arial"/>
                <a:cs typeface="Arial"/>
              </a:rPr>
              <a:t>người</a:t>
            </a:r>
            <a:endParaRPr sz="22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spc="-5" dirty="0">
                <a:latin typeface="Arial"/>
                <a:cs typeface="Arial"/>
              </a:rPr>
              <a:t>Hãy định nghĩa </a:t>
            </a:r>
            <a:r>
              <a:rPr sz="2200" dirty="0">
                <a:latin typeface="Arial"/>
                <a:cs typeface="Arial"/>
              </a:rPr>
              <a:t>XML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Schema.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2608"/>
            <a:ext cx="15519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6460" algn="l"/>
              </a:tabLst>
            </a:pPr>
            <a:r>
              <a:rPr sz="4200" dirty="0">
                <a:solidFill>
                  <a:srgbClr val="006633"/>
                </a:solidFill>
                <a:latin typeface="Times New Roman"/>
                <a:cs typeface="Times New Roman"/>
              </a:rPr>
              <a:t>Bài	tập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363" y="1624330"/>
            <a:ext cx="7641590" cy="2957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820" marR="351155" indent="-325120" algn="just">
              <a:lnSpc>
                <a:spcPct val="100000"/>
              </a:lnSpc>
              <a:spcBef>
                <a:spcPts val="95"/>
              </a:spcBef>
              <a:buClr>
                <a:srgbClr val="3A812E"/>
              </a:buClr>
              <a:buSzPct val="59615"/>
              <a:buFont typeface="Wingdings"/>
              <a:buChar char=""/>
              <a:tabLst>
                <a:tab pos="338455" algn="l"/>
              </a:tabLst>
            </a:pPr>
            <a:r>
              <a:rPr sz="2600" spc="-5" dirty="0">
                <a:latin typeface="Arial"/>
                <a:cs typeface="Arial"/>
              </a:rPr>
              <a:t>Mã sách và mã tác giả là </a:t>
            </a:r>
            <a:r>
              <a:rPr sz="2600" dirty="0">
                <a:latin typeface="Arial"/>
                <a:cs typeface="Arial"/>
              </a:rPr>
              <a:t>một </a:t>
            </a:r>
            <a:r>
              <a:rPr sz="2600" spc="-5" dirty="0">
                <a:latin typeface="Arial"/>
                <a:cs typeface="Arial"/>
              </a:rPr>
              <a:t>chuỗi gồm 4 </a:t>
            </a:r>
            <a:r>
              <a:rPr sz="2600" dirty="0">
                <a:latin typeface="Arial"/>
                <a:cs typeface="Arial"/>
              </a:rPr>
              <a:t>kí </a:t>
            </a:r>
            <a:r>
              <a:rPr sz="2600" spc="-5" dirty="0">
                <a:latin typeface="Arial"/>
                <a:cs typeface="Arial"/>
              </a:rPr>
              <a:t>tự  trong đó hai kí tự đầu là </a:t>
            </a:r>
            <a:r>
              <a:rPr sz="2600" dirty="0">
                <a:latin typeface="Arial"/>
                <a:cs typeface="Arial"/>
              </a:rPr>
              <a:t>chữ và </a:t>
            </a:r>
            <a:r>
              <a:rPr sz="2600" spc="-5" dirty="0">
                <a:latin typeface="Arial"/>
                <a:cs typeface="Arial"/>
              </a:rPr>
              <a:t>hai kí tự </a:t>
            </a:r>
            <a:r>
              <a:rPr sz="2600" dirty="0">
                <a:latin typeface="Arial"/>
                <a:cs typeface="Arial"/>
              </a:rPr>
              <a:t>sau </a:t>
            </a:r>
            <a:r>
              <a:rPr sz="2600" spc="-10" dirty="0">
                <a:latin typeface="Arial"/>
                <a:cs typeface="Arial"/>
              </a:rPr>
              <a:t>là  </a:t>
            </a:r>
            <a:r>
              <a:rPr sz="2600" spc="-5" dirty="0">
                <a:latin typeface="Arial"/>
                <a:cs typeface="Arial"/>
              </a:rPr>
              <a:t>số.</a:t>
            </a:r>
            <a:endParaRPr sz="2600">
              <a:latin typeface="Arial"/>
              <a:cs typeface="Arial"/>
            </a:endParaRPr>
          </a:p>
          <a:p>
            <a:pPr marL="337820" marR="1442720" indent="-325120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Wingdings"/>
              <a:buChar char=""/>
              <a:tabLst>
                <a:tab pos="337820" algn="l"/>
                <a:tab pos="338455" algn="l"/>
              </a:tabLst>
            </a:pPr>
            <a:r>
              <a:rPr sz="2600" spc="-5" dirty="0">
                <a:latin typeface="Arial"/>
                <a:cs typeface="Arial"/>
              </a:rPr>
              <a:t>Địa chỉ email là một chuỗi với định </a:t>
            </a:r>
            <a:r>
              <a:rPr sz="2600" spc="-10" dirty="0">
                <a:latin typeface="Arial"/>
                <a:cs typeface="Arial"/>
              </a:rPr>
              <a:t>dạng </a:t>
            </a:r>
            <a:r>
              <a:rPr sz="2600" u="heavy" spc="-10" dirty="0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"/>
                <a:cs typeface="Arial"/>
              </a:rPr>
              <a:t> </a:t>
            </a:r>
            <a:r>
              <a:rPr sz="2600" u="heavy" spc="-5" dirty="0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Arial"/>
                <a:cs typeface="Arial"/>
              </a:rPr>
              <a:t>##@##.##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37820" marR="5080" indent="-325120">
              <a:lnSpc>
                <a:spcPct val="100000"/>
              </a:lnSpc>
              <a:spcBef>
                <a:spcPts val="625"/>
              </a:spcBef>
              <a:buClr>
                <a:srgbClr val="3A812E"/>
              </a:buClr>
              <a:buSzPct val="59615"/>
              <a:buFont typeface="Wingdings"/>
              <a:buChar char=""/>
              <a:tabLst>
                <a:tab pos="337820" algn="l"/>
                <a:tab pos="338455" algn="l"/>
              </a:tabLst>
            </a:pPr>
            <a:r>
              <a:rPr sz="2600" spc="-5" dirty="0">
                <a:latin typeface="Arial"/>
                <a:cs typeface="Arial"/>
              </a:rPr>
              <a:t>Số điện thoại là một chuỗi các kí số với định </a:t>
            </a:r>
            <a:r>
              <a:rPr sz="2600" spc="-10" dirty="0">
                <a:latin typeface="Arial"/>
                <a:cs typeface="Arial"/>
              </a:rPr>
              <a:t>dạng  </a:t>
            </a:r>
            <a:r>
              <a:rPr sz="2600" spc="-5" dirty="0">
                <a:latin typeface="Arial"/>
                <a:cs typeface="Arial"/>
              </a:rPr>
              <a:t>sau: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MaVung.SoDT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424688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Định </a:t>
            </a:r>
            <a:r>
              <a:rPr sz="3800" dirty="0">
                <a:solidFill>
                  <a:srgbClr val="006633"/>
                </a:solidFill>
                <a:latin typeface="Times New Roman"/>
                <a:cs typeface="Times New Roman"/>
              </a:rPr>
              <a:t>nghĩa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thuộc</a:t>
            </a:r>
            <a:r>
              <a:rPr sz="3800" spc="-7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tính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44777"/>
            <a:ext cx="7625715" cy="41713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Một phần tử đơn giản thì không có thuộc</a:t>
            </a:r>
            <a:r>
              <a:rPr sz="2600" spc="1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tính.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Cú pháp định nghĩa thuộc</a:t>
            </a:r>
            <a:r>
              <a:rPr sz="2600" spc="7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tính: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latin typeface="Arial"/>
                <a:cs typeface="Arial"/>
              </a:rPr>
              <a:t>&lt;xs:attribute name="xxx"</a:t>
            </a:r>
            <a:r>
              <a:rPr sz="2600" spc="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type="yyy"/&gt;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Trong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đó:</a:t>
            </a:r>
            <a:endParaRPr sz="26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spcBef>
                <a:spcPts val="28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dirty="0">
                <a:latin typeface="Arial"/>
                <a:cs typeface="Arial"/>
              </a:rPr>
              <a:t>xxx </a:t>
            </a:r>
            <a:r>
              <a:rPr sz="2200" spc="-5" dirty="0">
                <a:latin typeface="Arial"/>
                <a:cs typeface="Arial"/>
              </a:rPr>
              <a:t>là </a:t>
            </a:r>
            <a:r>
              <a:rPr sz="2200" dirty="0">
                <a:latin typeface="Arial"/>
                <a:cs typeface="Arial"/>
              </a:rPr>
              <a:t>tên thuộc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tính</a:t>
            </a:r>
            <a:endParaRPr sz="22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spcBef>
                <a:spcPts val="26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dirty="0">
                <a:latin typeface="Arial"/>
                <a:cs typeface="Arial"/>
              </a:rPr>
              <a:t>yyy </a:t>
            </a:r>
            <a:r>
              <a:rPr sz="2200" spc="-5" dirty="0">
                <a:latin typeface="Arial"/>
                <a:cs typeface="Arial"/>
              </a:rPr>
              <a:t>là </a:t>
            </a:r>
            <a:r>
              <a:rPr sz="2200" dirty="0">
                <a:latin typeface="Arial"/>
                <a:cs typeface="Arial"/>
              </a:rPr>
              <a:t>kiểu dữ </a:t>
            </a:r>
            <a:r>
              <a:rPr sz="2200" spc="-5" dirty="0">
                <a:latin typeface="Arial"/>
                <a:cs typeface="Arial"/>
              </a:rPr>
              <a:t>liệu </a:t>
            </a:r>
            <a:r>
              <a:rPr sz="2200" dirty="0">
                <a:latin typeface="Arial"/>
                <a:cs typeface="Arial"/>
              </a:rPr>
              <a:t>của thuộc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tính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Ví dụ: với phần tử có thuộc tính như</a:t>
            </a:r>
            <a:r>
              <a:rPr sz="2600" spc="1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sau:</a:t>
            </a:r>
            <a:endParaRPr sz="2600">
              <a:latin typeface="Arial"/>
              <a:cs typeface="Arial"/>
            </a:endParaRPr>
          </a:p>
          <a:p>
            <a:pPr marL="355600" marR="5080">
              <a:lnSpc>
                <a:spcPts val="2810"/>
              </a:lnSpc>
              <a:spcBef>
                <a:spcPts val="665"/>
              </a:spcBef>
              <a:tabLst>
                <a:tab pos="6528434" algn="l"/>
              </a:tabLst>
            </a:pPr>
            <a:r>
              <a:rPr sz="2600" spc="-5" dirty="0">
                <a:latin typeface="Arial"/>
                <a:cs typeface="Arial"/>
              </a:rPr>
              <a:t>&lt;lastname</a:t>
            </a:r>
            <a:r>
              <a:rPr sz="2600" spc="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lang="EN"&gt;Smith&lt;/lastname&gt;	thì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định  </a:t>
            </a:r>
            <a:r>
              <a:rPr sz="2600" spc="-5" dirty="0">
                <a:latin typeface="Arial"/>
                <a:cs typeface="Arial"/>
              </a:rPr>
              <a:t>nghĩa thuộc tính như</a:t>
            </a:r>
            <a:r>
              <a:rPr sz="2600" spc="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sau: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65"/>
              </a:spcBef>
            </a:pPr>
            <a:r>
              <a:rPr sz="2600" spc="-5" dirty="0">
                <a:latin typeface="Arial"/>
                <a:cs typeface="Arial"/>
              </a:rPr>
              <a:t>&lt;xs:attribute name="lang"</a:t>
            </a:r>
            <a:r>
              <a:rPr sz="2600" spc="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type="xs:string"/&gt;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424688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Định </a:t>
            </a:r>
            <a:r>
              <a:rPr sz="3800" dirty="0">
                <a:solidFill>
                  <a:srgbClr val="006633"/>
                </a:solidFill>
                <a:latin typeface="Times New Roman"/>
                <a:cs typeface="Times New Roman"/>
              </a:rPr>
              <a:t>nghĩa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thuộc</a:t>
            </a:r>
            <a:r>
              <a:rPr sz="3800" spc="-7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tính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074420"/>
            <a:ext cx="8165465" cy="427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kiểu </a:t>
            </a:r>
            <a:r>
              <a:rPr sz="2100" spc="-5" dirty="0">
                <a:latin typeface="Arial"/>
                <a:cs typeface="Arial"/>
              </a:rPr>
              <a:t>dữ liệu của thuộc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tính:</a:t>
            </a:r>
            <a:endParaRPr sz="21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buClr>
                <a:srgbClr val="3A812E"/>
              </a:buClr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000" spc="-5" dirty="0">
                <a:latin typeface="Arial"/>
                <a:cs typeface="Arial"/>
              </a:rPr>
              <a:t>xs:string</a:t>
            </a:r>
            <a:endParaRPr sz="20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buClr>
                <a:srgbClr val="3A812E"/>
              </a:buClr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000" spc="-5" dirty="0">
                <a:latin typeface="Arial"/>
                <a:cs typeface="Arial"/>
              </a:rPr>
              <a:t>xs:decimal</a:t>
            </a:r>
            <a:endParaRPr sz="20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buClr>
                <a:srgbClr val="3A812E"/>
              </a:buClr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000" spc="-5" dirty="0">
                <a:latin typeface="Arial"/>
                <a:cs typeface="Arial"/>
              </a:rPr>
              <a:t>xs:integer</a:t>
            </a:r>
            <a:endParaRPr sz="20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buClr>
                <a:srgbClr val="3A812E"/>
              </a:buClr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000" spc="-5" dirty="0">
                <a:latin typeface="Arial"/>
                <a:cs typeface="Arial"/>
              </a:rPr>
              <a:t>xs:boolean</a:t>
            </a:r>
            <a:endParaRPr sz="20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buClr>
                <a:srgbClr val="3A812E"/>
              </a:buClr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000" spc="-5" dirty="0">
                <a:latin typeface="Arial"/>
                <a:cs typeface="Arial"/>
              </a:rPr>
              <a:t>xs:date</a:t>
            </a:r>
            <a:endParaRPr sz="2000">
              <a:latin typeface="Arial"/>
              <a:cs typeface="Arial"/>
            </a:endParaRPr>
          </a:p>
          <a:p>
            <a:pPr marL="681990" lvl="1" indent="-325120">
              <a:lnSpc>
                <a:spcPts val="2400"/>
              </a:lnSpc>
              <a:buClr>
                <a:srgbClr val="3A812E"/>
              </a:buClr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000" spc="-5" dirty="0">
                <a:latin typeface="Arial"/>
                <a:cs typeface="Arial"/>
              </a:rPr>
              <a:t>xs:time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Chỉ định ràng </a:t>
            </a:r>
            <a:r>
              <a:rPr sz="2100" spc="-10" dirty="0">
                <a:latin typeface="Arial"/>
                <a:cs typeface="Arial"/>
              </a:rPr>
              <a:t>buộc </a:t>
            </a:r>
            <a:r>
              <a:rPr sz="2100" dirty="0">
                <a:latin typeface="Arial"/>
                <a:cs typeface="Arial"/>
              </a:rPr>
              <a:t>và trị mặc </a:t>
            </a:r>
            <a:r>
              <a:rPr sz="2100" spc="-5" dirty="0">
                <a:latin typeface="Arial"/>
                <a:cs typeface="Arial"/>
              </a:rPr>
              <a:t>định </a:t>
            </a:r>
            <a:r>
              <a:rPr sz="2100" dirty="0">
                <a:latin typeface="Arial"/>
                <a:cs typeface="Arial"/>
              </a:rPr>
              <a:t>cho thuộc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tính:</a:t>
            </a:r>
            <a:endParaRPr sz="21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spcBef>
                <a:spcPts val="5"/>
              </a:spcBef>
              <a:buClr>
                <a:srgbClr val="3A812E"/>
              </a:buClr>
              <a:buSzPct val="60000"/>
              <a:buFont typeface="Wingdings"/>
              <a:buChar char=""/>
              <a:tabLst>
                <a:tab pos="681990" algn="l"/>
                <a:tab pos="682625" algn="l"/>
                <a:tab pos="6869430" algn="l"/>
              </a:tabLst>
            </a:pPr>
            <a:r>
              <a:rPr sz="2000" spc="-10" dirty="0">
                <a:latin typeface="Arial"/>
                <a:cs typeface="Arial"/>
              </a:rPr>
              <a:t>Required: </a:t>
            </a:r>
            <a:r>
              <a:rPr sz="2000" spc="-5" dirty="0">
                <a:latin typeface="Arial"/>
                <a:cs typeface="Arial"/>
              </a:rPr>
              <a:t>yêu cầu thuộc tính phải có và được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gán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giá	trị trong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thẻ</a:t>
            </a:r>
            <a:endParaRPr sz="20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buClr>
                <a:srgbClr val="3A812E"/>
              </a:buClr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000" spc="-5" dirty="0">
                <a:latin typeface="Arial"/>
                <a:cs typeface="Arial"/>
              </a:rPr>
              <a:t>Optional: thuộc tính có thể có hoặc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không</a:t>
            </a:r>
            <a:endParaRPr sz="20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buClr>
                <a:srgbClr val="3A812E"/>
              </a:buClr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000" spc="-5" dirty="0">
                <a:latin typeface="Arial"/>
                <a:cs typeface="Arial"/>
              </a:rPr>
              <a:t>Fixed: giá trị thuộc tính phải đuợc gán cố định </a:t>
            </a:r>
            <a:r>
              <a:rPr sz="2000" dirty="0">
                <a:latin typeface="Arial"/>
                <a:cs typeface="Arial"/>
              </a:rPr>
              <a:t>và </a:t>
            </a:r>
            <a:r>
              <a:rPr sz="2000" spc="-5" dirty="0">
                <a:latin typeface="Arial"/>
                <a:cs typeface="Arial"/>
              </a:rPr>
              <a:t>không thay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đổi.</a:t>
            </a:r>
            <a:endParaRPr sz="2000">
              <a:latin typeface="Arial"/>
              <a:cs typeface="Arial"/>
            </a:endParaRPr>
          </a:p>
          <a:p>
            <a:pPr marL="681990" marR="161925" lvl="1" indent="-325120">
              <a:lnSpc>
                <a:spcPct val="80000"/>
              </a:lnSpc>
              <a:spcBef>
                <a:spcPts val="480"/>
              </a:spcBef>
              <a:buClr>
                <a:srgbClr val="3A812E"/>
              </a:buClr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000" spc="-10" dirty="0">
                <a:latin typeface="Arial"/>
                <a:cs typeface="Arial"/>
              </a:rPr>
              <a:t>Default: </a:t>
            </a:r>
            <a:r>
              <a:rPr sz="2000" spc="-5" dirty="0">
                <a:latin typeface="Arial"/>
                <a:cs typeface="Arial"/>
              </a:rPr>
              <a:t>nếu thuộc tính không được gán giá trị thì giá trị </a:t>
            </a:r>
            <a:r>
              <a:rPr sz="2000" spc="-10" dirty="0">
                <a:latin typeface="Arial"/>
                <a:cs typeface="Arial"/>
              </a:rPr>
              <a:t>mặc định  </a:t>
            </a:r>
            <a:r>
              <a:rPr sz="2000" spc="-5" dirty="0">
                <a:latin typeface="Arial"/>
                <a:cs typeface="Arial"/>
              </a:rPr>
              <a:t>trong lược đồ </a:t>
            </a:r>
            <a:r>
              <a:rPr sz="2000" dirty="0">
                <a:latin typeface="Arial"/>
                <a:cs typeface="Arial"/>
              </a:rPr>
              <a:t>sẽ </a:t>
            </a:r>
            <a:r>
              <a:rPr sz="2000" spc="-5" dirty="0">
                <a:latin typeface="Arial"/>
                <a:cs typeface="Arial"/>
              </a:rPr>
              <a:t>là giá trị của thuộc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tính.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515"/>
              </a:lnSpc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dirty="0">
                <a:latin typeface="Arial"/>
                <a:cs typeface="Arial"/>
              </a:rPr>
              <a:t>Sử </a:t>
            </a:r>
            <a:r>
              <a:rPr sz="2100" spc="-5" dirty="0">
                <a:latin typeface="Arial"/>
                <a:cs typeface="Arial"/>
              </a:rPr>
              <a:t>dụng </a:t>
            </a:r>
            <a:r>
              <a:rPr sz="2100" dirty="0">
                <a:latin typeface="Arial"/>
                <a:cs typeface="Arial"/>
              </a:rPr>
              <a:t>từ khóa </a:t>
            </a:r>
            <a:r>
              <a:rPr sz="2100" spc="-5" dirty="0">
                <a:latin typeface="Arial"/>
                <a:cs typeface="Arial"/>
              </a:rPr>
              <a:t>use để chỉ định ràng buộc </a:t>
            </a:r>
            <a:r>
              <a:rPr sz="2100" dirty="0">
                <a:latin typeface="Arial"/>
                <a:cs typeface="Arial"/>
              </a:rPr>
              <a:t>cho thuộc</a:t>
            </a:r>
            <a:r>
              <a:rPr sz="2100" spc="-1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tính.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111061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Ví</a:t>
            </a:r>
            <a:r>
              <a:rPr sz="3800" spc="-8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dụ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085088"/>
            <a:ext cx="836739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&lt;xs:element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name="DOCUMENT"&gt;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&lt;xs:complexType&gt;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&lt;xs:sequence&gt;</a:t>
            </a:r>
            <a:endParaRPr sz="1800">
              <a:latin typeface="Arial"/>
              <a:cs typeface="Arial"/>
            </a:endParaRPr>
          </a:p>
          <a:p>
            <a:pPr marL="1117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&lt;xs:element name="Address"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minOccurs="0"&gt;</a:t>
            </a:r>
            <a:endParaRPr sz="1800">
              <a:latin typeface="Arial"/>
              <a:cs typeface="Arial"/>
            </a:endParaRPr>
          </a:p>
          <a:p>
            <a:pPr marL="1435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&lt;xs:complexType&gt;</a:t>
            </a:r>
            <a:endParaRPr sz="1800">
              <a:latin typeface="Arial"/>
              <a:cs typeface="Arial"/>
            </a:endParaRPr>
          </a:p>
          <a:p>
            <a:pPr marL="1816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&lt;xs:sequence&gt;</a:t>
            </a:r>
            <a:endParaRPr sz="1800">
              <a:latin typeface="Arial"/>
              <a:cs typeface="Arial"/>
            </a:endParaRPr>
          </a:p>
          <a:p>
            <a:pPr marL="20955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&lt;xs:element name="Name" type="xs:string" minOccurs="0"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2095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&lt;xs:element </a:t>
            </a:r>
            <a:r>
              <a:rPr sz="1800" spc="-5" dirty="0">
                <a:latin typeface="Arial"/>
                <a:cs typeface="Arial"/>
              </a:rPr>
              <a:t>name="Street" type="xs:string" minOccurs="0"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20955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&lt;xs:element name="City" type="xs:string" minOccurs="0"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1816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&lt;/xs:sequence&gt;</a:t>
            </a:r>
            <a:endParaRPr sz="1800">
              <a:latin typeface="Arial"/>
              <a:cs typeface="Arial"/>
            </a:endParaRPr>
          </a:p>
          <a:p>
            <a:pPr marL="1816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&lt;xs:attribute name="Phone" type="xs:string" use="optional"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1435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&lt;/xs:complexType&gt;</a:t>
            </a:r>
            <a:endParaRPr sz="1800">
              <a:latin typeface="Arial"/>
              <a:cs typeface="Arial"/>
            </a:endParaRPr>
          </a:p>
          <a:p>
            <a:pPr marL="1054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&lt;/xs:element&gt;</a:t>
            </a:r>
            <a:endParaRPr sz="1800">
              <a:latin typeface="Arial"/>
              <a:cs typeface="Arial"/>
            </a:endParaRPr>
          </a:p>
          <a:p>
            <a:pPr marL="736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&lt;/xs:sequence&gt;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&lt;/xs:complexType&gt;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&lt;/xs:element&gt;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198183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Giới</a:t>
            </a:r>
            <a:r>
              <a:rPr sz="3800" spc="-7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thiệu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64514"/>
            <a:ext cx="7811770" cy="32448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Định nghĩa những phần </a:t>
            </a:r>
            <a:r>
              <a:rPr sz="2400" dirty="0">
                <a:latin typeface="Arial"/>
                <a:cs typeface="Arial"/>
              </a:rPr>
              <a:t>tử </a:t>
            </a:r>
            <a:r>
              <a:rPr sz="2400" spc="-5" dirty="0">
                <a:latin typeface="Arial"/>
                <a:cs typeface="Arial"/>
              </a:rPr>
              <a:t>xuất hiện trong </a:t>
            </a:r>
            <a:r>
              <a:rPr sz="2400" dirty="0">
                <a:latin typeface="Arial"/>
                <a:cs typeface="Arial"/>
              </a:rPr>
              <a:t>tài </a:t>
            </a:r>
            <a:r>
              <a:rPr sz="2400" spc="-5" dirty="0">
                <a:latin typeface="Arial"/>
                <a:cs typeface="Arial"/>
              </a:rPr>
              <a:t>liệu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XML.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Định nghĩa những thuộc </a:t>
            </a:r>
            <a:r>
              <a:rPr sz="2400" dirty="0">
                <a:latin typeface="Arial"/>
                <a:cs typeface="Arial"/>
              </a:rPr>
              <a:t>tính </a:t>
            </a:r>
            <a:r>
              <a:rPr sz="2400" spc="-5" dirty="0">
                <a:latin typeface="Arial"/>
                <a:cs typeface="Arial"/>
              </a:rPr>
              <a:t>xuất hiện trong </a:t>
            </a:r>
            <a:r>
              <a:rPr sz="2400" dirty="0">
                <a:latin typeface="Arial"/>
                <a:cs typeface="Arial"/>
              </a:rPr>
              <a:t>tài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liệu.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Định nghĩa quan hệ phần </a:t>
            </a:r>
            <a:r>
              <a:rPr sz="2400" dirty="0">
                <a:latin typeface="Arial"/>
                <a:cs typeface="Arial"/>
              </a:rPr>
              <a:t>tử cha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Định nghĩa </a:t>
            </a:r>
            <a:r>
              <a:rPr sz="2400" dirty="0">
                <a:latin typeface="Arial"/>
                <a:cs typeface="Arial"/>
              </a:rPr>
              <a:t>thứ tự các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tử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Định nghĩa </a:t>
            </a:r>
            <a:r>
              <a:rPr sz="2400" dirty="0">
                <a:latin typeface="Arial"/>
                <a:cs typeface="Arial"/>
              </a:rPr>
              <a:t>số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tử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Định nghĩa phần </a:t>
            </a:r>
            <a:r>
              <a:rPr sz="2400" dirty="0">
                <a:latin typeface="Arial"/>
                <a:cs typeface="Arial"/>
              </a:rPr>
              <a:t>tử rỗng </a:t>
            </a:r>
            <a:r>
              <a:rPr sz="2400" spc="-5" dirty="0">
                <a:latin typeface="Arial"/>
                <a:cs typeface="Arial"/>
              </a:rPr>
              <a:t>hay </a:t>
            </a:r>
            <a:r>
              <a:rPr sz="2400" dirty="0">
                <a:latin typeface="Arial"/>
                <a:cs typeface="Arial"/>
              </a:rPr>
              <a:t>chứa </a:t>
            </a:r>
            <a:r>
              <a:rPr sz="2400" spc="-5" dirty="0">
                <a:latin typeface="Arial"/>
                <a:cs typeface="Arial"/>
              </a:rPr>
              <a:t>dữ liệu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text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Định nghĩa </a:t>
            </a:r>
            <a:r>
              <a:rPr sz="2400" dirty="0">
                <a:latin typeface="Arial"/>
                <a:cs typeface="Arial"/>
              </a:rPr>
              <a:t>kiểu </a:t>
            </a:r>
            <a:r>
              <a:rPr sz="2400" spc="-5" dirty="0">
                <a:latin typeface="Arial"/>
                <a:cs typeface="Arial"/>
              </a:rPr>
              <a:t>dữ liệu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tử và thuộc tính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Định nghĩa giá </a:t>
            </a:r>
            <a:r>
              <a:rPr sz="2400" dirty="0">
                <a:latin typeface="Arial"/>
                <a:cs typeface="Arial"/>
              </a:rPr>
              <a:t>trị mặc </a:t>
            </a:r>
            <a:r>
              <a:rPr sz="2400" spc="-5" dirty="0">
                <a:latin typeface="Arial"/>
                <a:cs typeface="Arial"/>
              </a:rPr>
              <a:t>định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thuộc </a:t>
            </a:r>
            <a:r>
              <a:rPr sz="2400" dirty="0">
                <a:latin typeface="Arial"/>
                <a:cs typeface="Arial"/>
              </a:rPr>
              <a:t>tính và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tử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554672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Định </a:t>
            </a:r>
            <a:r>
              <a:rPr sz="3800" dirty="0">
                <a:solidFill>
                  <a:srgbClr val="006633"/>
                </a:solidFill>
                <a:latin typeface="Times New Roman"/>
                <a:cs typeface="Times New Roman"/>
              </a:rPr>
              <a:t>nghĩa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phần tử phức</a:t>
            </a:r>
            <a:r>
              <a:rPr sz="3800" spc="-4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tạp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4330"/>
            <a:ext cx="8000365" cy="3307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Phần tử phức tạp là phần tử chứa các phần tử khác  hay các thuộc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tính.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Có 4 loại phần tử phức</a:t>
            </a:r>
            <a:r>
              <a:rPr sz="2600" spc="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tạp:</a:t>
            </a:r>
            <a:endParaRPr sz="26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spcBef>
                <a:spcPts val="54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spc="-5" dirty="0">
                <a:latin typeface="Arial"/>
                <a:cs typeface="Arial"/>
              </a:rPr>
              <a:t>Những phần </a:t>
            </a:r>
            <a:r>
              <a:rPr sz="2200" dirty="0">
                <a:latin typeface="Arial"/>
                <a:cs typeface="Arial"/>
              </a:rPr>
              <a:t>tử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rỗng</a:t>
            </a:r>
            <a:endParaRPr sz="22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spcBef>
                <a:spcPts val="52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dirty="0">
                <a:latin typeface="Arial"/>
                <a:cs typeface="Arial"/>
              </a:rPr>
              <a:t>Phần tử chứa các </a:t>
            </a:r>
            <a:r>
              <a:rPr sz="2200" spc="-5" dirty="0">
                <a:latin typeface="Arial"/>
                <a:cs typeface="Arial"/>
              </a:rPr>
              <a:t>phần </a:t>
            </a:r>
            <a:r>
              <a:rPr sz="2200" dirty="0">
                <a:latin typeface="Arial"/>
                <a:cs typeface="Arial"/>
              </a:rPr>
              <a:t>tử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khác</a:t>
            </a:r>
            <a:endParaRPr sz="22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dirty="0">
                <a:latin typeface="Arial"/>
                <a:cs typeface="Arial"/>
              </a:rPr>
              <a:t>Phần tử chứa dữ </a:t>
            </a:r>
            <a:r>
              <a:rPr sz="2200" spc="-5" dirty="0">
                <a:latin typeface="Arial"/>
                <a:cs typeface="Arial"/>
              </a:rPr>
              <a:t>liệu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text</a:t>
            </a:r>
            <a:endParaRPr sz="22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dirty="0">
                <a:latin typeface="Arial"/>
                <a:cs typeface="Arial"/>
              </a:rPr>
              <a:t>Phần tử chứa cả </a:t>
            </a:r>
            <a:r>
              <a:rPr sz="2200" spc="-5" dirty="0">
                <a:latin typeface="Arial"/>
                <a:cs typeface="Arial"/>
              </a:rPr>
              <a:t>dữ liệu </a:t>
            </a:r>
            <a:r>
              <a:rPr sz="2200" dirty="0">
                <a:latin typeface="Arial"/>
                <a:cs typeface="Arial"/>
              </a:rPr>
              <a:t>text và cả các </a:t>
            </a:r>
            <a:r>
              <a:rPr sz="2200" spc="-5" dirty="0">
                <a:latin typeface="Arial"/>
                <a:cs typeface="Arial"/>
              </a:rPr>
              <a:t>phần </a:t>
            </a:r>
            <a:r>
              <a:rPr sz="2200" dirty="0">
                <a:latin typeface="Arial"/>
                <a:cs typeface="Arial"/>
              </a:rPr>
              <a:t>tử</a:t>
            </a:r>
            <a:endParaRPr sz="22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dirty="0">
                <a:latin typeface="Arial"/>
                <a:cs typeface="Arial"/>
              </a:rPr>
              <a:t>Mỗi </a:t>
            </a:r>
            <a:r>
              <a:rPr sz="2200" spc="-5" dirty="0">
                <a:latin typeface="Arial"/>
                <a:cs typeface="Arial"/>
              </a:rPr>
              <a:t>loại phần </a:t>
            </a:r>
            <a:r>
              <a:rPr sz="2200" dirty="0">
                <a:latin typeface="Arial"/>
                <a:cs typeface="Arial"/>
              </a:rPr>
              <a:t>tử </a:t>
            </a:r>
            <a:r>
              <a:rPr sz="2200" spc="-5" dirty="0">
                <a:latin typeface="Arial"/>
                <a:cs typeface="Arial"/>
              </a:rPr>
              <a:t>này </a:t>
            </a:r>
            <a:r>
              <a:rPr sz="2200" dirty="0">
                <a:latin typeface="Arial"/>
                <a:cs typeface="Arial"/>
              </a:rPr>
              <a:t>có thể chứa </a:t>
            </a:r>
            <a:r>
              <a:rPr sz="2200" spc="-5" dirty="0">
                <a:latin typeface="Arial"/>
                <a:cs typeface="Arial"/>
              </a:rPr>
              <a:t>nhiều </a:t>
            </a:r>
            <a:r>
              <a:rPr sz="2200" dirty="0">
                <a:latin typeface="Arial"/>
                <a:cs typeface="Arial"/>
              </a:rPr>
              <a:t>thuộc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tính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458089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Một ví dụ phần tử</a:t>
            </a:r>
            <a:r>
              <a:rPr sz="3800" spc="-4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phức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386078"/>
            <a:ext cx="8312150" cy="3439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900" dirty="0">
                <a:latin typeface="Arial"/>
                <a:cs typeface="Arial"/>
              </a:rPr>
              <a:t>Ví </a:t>
            </a:r>
            <a:r>
              <a:rPr sz="1900" spc="-5" dirty="0">
                <a:latin typeface="Arial"/>
                <a:cs typeface="Arial"/>
              </a:rPr>
              <a:t>dụ phần </a:t>
            </a:r>
            <a:r>
              <a:rPr sz="1900" dirty="0">
                <a:latin typeface="Arial"/>
                <a:cs typeface="Arial"/>
              </a:rPr>
              <a:t>tử rỗng: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&lt;Product </a:t>
            </a:r>
            <a:r>
              <a:rPr sz="1900" spc="-5" dirty="0">
                <a:latin typeface="Arial"/>
                <a:cs typeface="Arial"/>
              </a:rPr>
              <a:t>pid=“1234”&gt;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9900"/>
              </a:buClr>
              <a:buSzPct val="6315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900" dirty="0">
                <a:latin typeface="Arial"/>
                <a:cs typeface="Arial"/>
              </a:rPr>
              <a:t>Phần tử </a:t>
            </a:r>
            <a:r>
              <a:rPr sz="1900" spc="-5" dirty="0">
                <a:latin typeface="Arial"/>
                <a:cs typeface="Arial"/>
              </a:rPr>
              <a:t>Employee </a:t>
            </a:r>
            <a:r>
              <a:rPr sz="1900" dirty="0">
                <a:latin typeface="Arial"/>
                <a:cs typeface="Arial"/>
              </a:rPr>
              <a:t>chứa các </a:t>
            </a:r>
            <a:r>
              <a:rPr sz="1900" spc="-5" dirty="0">
                <a:latin typeface="Arial"/>
                <a:cs typeface="Arial"/>
              </a:rPr>
              <a:t>phần </a:t>
            </a:r>
            <a:r>
              <a:rPr sz="1900" dirty="0">
                <a:latin typeface="Arial"/>
                <a:cs typeface="Arial"/>
              </a:rPr>
              <a:t>tử</a:t>
            </a:r>
            <a:r>
              <a:rPr sz="1900" spc="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khác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&lt;employee&gt;</a:t>
            </a:r>
            <a:endParaRPr sz="19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10"/>
              </a:spcBef>
            </a:pPr>
            <a:r>
              <a:rPr sz="1700" spc="-5" dirty="0">
                <a:latin typeface="Arial"/>
                <a:cs typeface="Arial"/>
              </a:rPr>
              <a:t>&lt;firstname&gt;John&lt;/firstname&gt;</a:t>
            </a:r>
            <a:endParaRPr sz="1700">
              <a:latin typeface="Arial"/>
              <a:cs typeface="Arial"/>
            </a:endParaRPr>
          </a:p>
          <a:p>
            <a:pPr marL="681990">
              <a:lnSpc>
                <a:spcPts val="2035"/>
              </a:lnSpc>
            </a:pPr>
            <a:r>
              <a:rPr sz="1700" spc="-5" dirty="0">
                <a:latin typeface="Arial"/>
                <a:cs typeface="Arial"/>
              </a:rPr>
              <a:t>&lt;lastname&gt;Smith&lt;/lastname&gt;</a:t>
            </a:r>
            <a:endParaRPr sz="1700">
              <a:latin typeface="Arial"/>
              <a:cs typeface="Arial"/>
            </a:endParaRPr>
          </a:p>
          <a:p>
            <a:pPr marL="355600">
              <a:lnSpc>
                <a:spcPts val="2275"/>
              </a:lnSpc>
            </a:pPr>
            <a:r>
              <a:rPr sz="1900" spc="-5" dirty="0">
                <a:latin typeface="Arial"/>
                <a:cs typeface="Arial"/>
              </a:rPr>
              <a:t>&lt;/employee&gt;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9900"/>
              </a:buClr>
              <a:buSzPct val="6315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900" dirty="0">
                <a:latin typeface="Arial"/>
                <a:cs typeface="Arial"/>
              </a:rPr>
              <a:t>Phần tử Food chỉ </a:t>
            </a:r>
            <a:r>
              <a:rPr sz="1900" spc="-5" dirty="0">
                <a:latin typeface="Arial"/>
                <a:cs typeface="Arial"/>
              </a:rPr>
              <a:t>chứa </a:t>
            </a:r>
            <a:r>
              <a:rPr sz="1900" dirty="0">
                <a:latin typeface="Arial"/>
                <a:cs typeface="Arial"/>
              </a:rPr>
              <a:t>kiểu </a:t>
            </a:r>
            <a:r>
              <a:rPr sz="1900" spc="-5" dirty="0">
                <a:latin typeface="Arial"/>
                <a:cs typeface="Arial"/>
              </a:rPr>
              <a:t>dữ liệu</a:t>
            </a:r>
            <a:r>
              <a:rPr sz="1900" spc="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text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&lt;food type="dessert"&gt;Ice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cream&lt;/food&gt;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9900"/>
              </a:buClr>
              <a:buSzPct val="6315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900" dirty="0">
                <a:latin typeface="Arial"/>
                <a:cs typeface="Arial"/>
              </a:rPr>
              <a:t>Phần tử </a:t>
            </a:r>
            <a:r>
              <a:rPr sz="1900" spc="-5" dirty="0">
                <a:latin typeface="Arial"/>
                <a:cs typeface="Arial"/>
              </a:rPr>
              <a:t>description </a:t>
            </a:r>
            <a:r>
              <a:rPr sz="1900" dirty="0">
                <a:latin typeface="Arial"/>
                <a:cs typeface="Arial"/>
              </a:rPr>
              <a:t>chứa cả text và </a:t>
            </a:r>
            <a:r>
              <a:rPr sz="1900" spc="-5" dirty="0">
                <a:latin typeface="Arial"/>
                <a:cs typeface="Arial"/>
              </a:rPr>
              <a:t>phần </a:t>
            </a:r>
            <a:r>
              <a:rPr sz="1900" dirty="0">
                <a:latin typeface="Arial"/>
                <a:cs typeface="Arial"/>
              </a:rPr>
              <a:t>tử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khác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&lt;description&gt;It happened on &lt;date lang="norwegian"&gt;03.03.99&lt;/date&gt;</a:t>
            </a:r>
            <a:r>
              <a:rPr sz="1900" spc="5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....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&lt;/description&gt;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554672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Định </a:t>
            </a:r>
            <a:r>
              <a:rPr sz="3800" dirty="0">
                <a:solidFill>
                  <a:srgbClr val="006633"/>
                </a:solidFill>
                <a:latin typeface="Times New Roman"/>
                <a:cs typeface="Times New Roman"/>
              </a:rPr>
              <a:t>nghĩa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phần tử phức</a:t>
            </a:r>
            <a:r>
              <a:rPr sz="3800" spc="-4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tạp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68704"/>
            <a:ext cx="6858634" cy="420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900" dirty="0">
                <a:latin typeface="Arial"/>
                <a:cs typeface="Arial"/>
              </a:rPr>
              <a:t>Ví </a:t>
            </a:r>
            <a:r>
              <a:rPr sz="1900" spc="-5" dirty="0">
                <a:latin typeface="Arial"/>
                <a:cs typeface="Arial"/>
              </a:rPr>
              <a:t>dụ, </a:t>
            </a:r>
            <a:r>
              <a:rPr sz="1900" dirty="0">
                <a:latin typeface="Arial"/>
                <a:cs typeface="Arial"/>
              </a:rPr>
              <a:t>với </a:t>
            </a:r>
            <a:r>
              <a:rPr sz="1900" spc="-5" dirty="0">
                <a:latin typeface="Arial"/>
                <a:cs typeface="Arial"/>
              </a:rPr>
              <a:t>phần </a:t>
            </a:r>
            <a:r>
              <a:rPr sz="1900" dirty="0">
                <a:latin typeface="Arial"/>
                <a:cs typeface="Arial"/>
              </a:rPr>
              <a:t>tử </a:t>
            </a:r>
            <a:r>
              <a:rPr sz="1900" spc="-5" dirty="0">
                <a:latin typeface="Arial"/>
                <a:cs typeface="Arial"/>
              </a:rPr>
              <a:t>employee</a:t>
            </a:r>
            <a:endParaRPr sz="1900">
              <a:latin typeface="Arial"/>
              <a:cs typeface="Arial"/>
            </a:endParaRPr>
          </a:p>
          <a:p>
            <a:pPr marR="4675505" algn="ctr">
              <a:lnSpc>
                <a:spcPts val="2280"/>
              </a:lnSpc>
            </a:pPr>
            <a:r>
              <a:rPr sz="1900" spc="-5" dirty="0">
                <a:latin typeface="Arial"/>
                <a:cs typeface="Arial"/>
              </a:rPr>
              <a:t>&lt;employee&gt;</a:t>
            </a:r>
            <a:endParaRPr sz="1900">
              <a:latin typeface="Arial"/>
              <a:cs typeface="Arial"/>
            </a:endParaRPr>
          </a:p>
          <a:p>
            <a:pPr marL="681990">
              <a:lnSpc>
                <a:spcPts val="2400"/>
              </a:lnSpc>
            </a:pPr>
            <a:r>
              <a:rPr sz="2000" spc="-5" dirty="0">
                <a:latin typeface="Arial"/>
                <a:cs typeface="Arial"/>
              </a:rPr>
              <a:t>&lt;firstname&gt;John&lt;/firstname&gt;</a:t>
            </a:r>
            <a:endParaRPr sz="20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&lt;lastname&gt;Smith&lt;/lastname&gt;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Arial"/>
                <a:cs typeface="Arial"/>
              </a:rPr>
              <a:t>&lt;/employee&gt;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ta có </a:t>
            </a:r>
            <a:r>
              <a:rPr sz="1900" spc="-5" dirty="0">
                <a:latin typeface="Arial"/>
                <a:cs typeface="Arial"/>
              </a:rPr>
              <a:t>định nghĩa như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sau: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sz="1900" dirty="0">
                <a:latin typeface="Arial"/>
                <a:cs typeface="Arial"/>
              </a:rPr>
              <a:t>&lt;xs:element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name="employee"&gt;</a:t>
            </a:r>
            <a:endParaRPr sz="1900">
              <a:latin typeface="Arial"/>
              <a:cs typeface="Arial"/>
            </a:endParaRPr>
          </a:p>
          <a:p>
            <a:pPr marL="681990">
              <a:lnSpc>
                <a:spcPts val="2400"/>
              </a:lnSpc>
            </a:pPr>
            <a:r>
              <a:rPr sz="2000" spc="-5" dirty="0">
                <a:latin typeface="Arial"/>
                <a:cs typeface="Arial"/>
              </a:rPr>
              <a:t>&lt;xs:complexType&gt;</a:t>
            </a:r>
            <a:endParaRPr sz="20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&lt;xs:sequence&gt;</a:t>
            </a:r>
            <a:endParaRPr sz="20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&lt;xs:element name="firstname"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type="xs:string"/&gt;</a:t>
            </a:r>
            <a:endParaRPr sz="20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&lt;xs:element name="lastname"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type="xs:string"/&gt;</a:t>
            </a:r>
            <a:endParaRPr sz="20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&lt;/xs:sequence&gt;</a:t>
            </a:r>
            <a:endParaRPr sz="20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&lt;/xs:complexType&gt;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Arial"/>
                <a:cs typeface="Arial"/>
              </a:rPr>
              <a:t>&lt;/xs:element&gt;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554672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Định </a:t>
            </a:r>
            <a:r>
              <a:rPr sz="3800" dirty="0">
                <a:solidFill>
                  <a:srgbClr val="006633"/>
                </a:solidFill>
                <a:latin typeface="Times New Roman"/>
                <a:cs typeface="Times New Roman"/>
              </a:rPr>
              <a:t>nghĩa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phần tử phức</a:t>
            </a:r>
            <a:r>
              <a:rPr sz="3800" spc="-4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tạp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161288"/>
            <a:ext cx="6600825" cy="447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Ví </a:t>
            </a:r>
            <a:r>
              <a:rPr sz="1800" spc="-5" dirty="0">
                <a:latin typeface="Arial"/>
                <a:cs typeface="Arial"/>
              </a:rPr>
              <a:t>dụ, </a:t>
            </a:r>
            <a:r>
              <a:rPr sz="1800" dirty="0">
                <a:latin typeface="Arial"/>
                <a:cs typeface="Arial"/>
              </a:rPr>
              <a:t>với </a:t>
            </a:r>
            <a:r>
              <a:rPr sz="1800" spc="-5" dirty="0">
                <a:latin typeface="Arial"/>
                <a:cs typeface="Arial"/>
              </a:rPr>
              <a:t>phần tử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employee</a:t>
            </a:r>
            <a:endParaRPr sz="18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&lt;employee&gt;</a:t>
            </a:r>
            <a:endParaRPr sz="18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&lt;firstname&gt;John&lt;/firstname&gt;</a:t>
            </a:r>
            <a:endParaRPr sz="18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&lt;lastname&gt;Smith&lt;/lastname&gt;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&lt;/employee&gt;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ta có </a:t>
            </a:r>
            <a:r>
              <a:rPr sz="1800" spc="-5" dirty="0">
                <a:latin typeface="Arial"/>
                <a:cs typeface="Arial"/>
              </a:rPr>
              <a:t>thể dùng thuộc </a:t>
            </a:r>
            <a:r>
              <a:rPr sz="1800" dirty="0">
                <a:latin typeface="Arial"/>
                <a:cs typeface="Arial"/>
              </a:rPr>
              <a:t>tính </a:t>
            </a:r>
            <a:r>
              <a:rPr sz="1800" spc="-5" dirty="0">
                <a:latin typeface="Arial"/>
                <a:cs typeface="Arial"/>
              </a:rPr>
              <a:t>để tham </a:t>
            </a:r>
            <a:r>
              <a:rPr sz="1800" dirty="0">
                <a:latin typeface="Arial"/>
                <a:cs typeface="Arial"/>
              </a:rPr>
              <a:t>chiếu </a:t>
            </a:r>
            <a:r>
              <a:rPr sz="1800" spc="-5" dirty="0">
                <a:latin typeface="Arial"/>
                <a:cs typeface="Arial"/>
              </a:rPr>
              <a:t>đến phần </a:t>
            </a:r>
            <a:r>
              <a:rPr sz="1800" dirty="0">
                <a:latin typeface="Arial"/>
                <a:cs typeface="Arial"/>
              </a:rPr>
              <a:t>tử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khác: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&lt;xs:element </a:t>
            </a:r>
            <a:r>
              <a:rPr sz="1800" spc="-5" dirty="0">
                <a:latin typeface="Arial"/>
                <a:cs typeface="Arial"/>
              </a:rPr>
              <a:t>name="employee”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type="personinfo”/&gt;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&lt;xs:element </a:t>
            </a:r>
            <a:r>
              <a:rPr sz="1800" spc="-5" dirty="0">
                <a:latin typeface="Arial"/>
                <a:cs typeface="Arial"/>
              </a:rPr>
              <a:t>name="student"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type="personinfo"/&gt;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&lt;xs:element name="member"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type="personinfo"/&gt;</a:t>
            </a:r>
            <a:endParaRPr sz="1800">
              <a:latin typeface="Arial"/>
              <a:cs typeface="Arial"/>
            </a:endParaRPr>
          </a:p>
          <a:p>
            <a:pPr marL="681990">
              <a:lnSpc>
                <a:spcPts val="2160"/>
              </a:lnSpc>
            </a:pPr>
            <a:r>
              <a:rPr sz="1800" spc="-5" dirty="0">
                <a:latin typeface="Arial"/>
                <a:cs typeface="Arial"/>
              </a:rPr>
              <a:t>&lt;xs:complexType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name="personinfo"&gt;</a:t>
            </a:r>
            <a:endParaRPr sz="1800">
              <a:latin typeface="Arial"/>
              <a:cs typeface="Arial"/>
            </a:endParaRPr>
          </a:p>
          <a:p>
            <a:pPr marL="1035050">
              <a:lnSpc>
                <a:spcPts val="2280"/>
              </a:lnSpc>
            </a:pPr>
            <a:r>
              <a:rPr sz="1900" dirty="0">
                <a:latin typeface="Arial"/>
                <a:cs typeface="Arial"/>
              </a:rPr>
              <a:t>&lt;xs:sequence&gt;</a:t>
            </a:r>
            <a:endParaRPr sz="19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&lt;xs:element name="firstname"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type="xs:string"/&gt;</a:t>
            </a:r>
            <a:endParaRPr sz="19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&lt;xs:element name="lastname"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type="xs:string"/&gt;</a:t>
            </a:r>
            <a:endParaRPr sz="19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&lt;/xs:sequence&gt;</a:t>
            </a:r>
            <a:endParaRPr sz="19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&lt;/xs:complexType&gt;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&lt;/xs:element&gt;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554672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Định </a:t>
            </a:r>
            <a:r>
              <a:rPr sz="3800" dirty="0">
                <a:solidFill>
                  <a:srgbClr val="006633"/>
                </a:solidFill>
                <a:latin typeface="Times New Roman"/>
                <a:cs typeface="Times New Roman"/>
              </a:rPr>
              <a:t>nghĩa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phần tử phức</a:t>
            </a:r>
            <a:r>
              <a:rPr sz="3800" spc="-4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tạp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991615"/>
            <a:ext cx="8295640" cy="515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1835"/>
              </a:lnSpc>
              <a:spcBef>
                <a:spcPts val="100"/>
              </a:spcBef>
              <a:buClr>
                <a:srgbClr val="CC9900"/>
              </a:buClr>
              <a:buSzPct val="6470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700" dirty="0">
                <a:latin typeface="Arial"/>
                <a:cs typeface="Arial"/>
              </a:rPr>
              <a:t>Ta </a:t>
            </a:r>
            <a:r>
              <a:rPr sz="1700" spc="-5" dirty="0">
                <a:latin typeface="Arial"/>
                <a:cs typeface="Arial"/>
              </a:rPr>
              <a:t>cũng </a:t>
            </a:r>
            <a:r>
              <a:rPr sz="1700" dirty="0">
                <a:latin typeface="Arial"/>
                <a:cs typeface="Arial"/>
              </a:rPr>
              <a:t>có thể </a:t>
            </a:r>
            <a:r>
              <a:rPr sz="1700" spc="-5" dirty="0">
                <a:latin typeface="Arial"/>
                <a:cs typeface="Arial"/>
              </a:rPr>
              <a:t>định nghĩa </a:t>
            </a:r>
            <a:r>
              <a:rPr sz="1700" dirty="0">
                <a:latin typeface="Arial"/>
                <a:cs typeface="Arial"/>
              </a:rPr>
              <a:t>một </a:t>
            </a:r>
            <a:r>
              <a:rPr sz="1700" spc="-5" dirty="0">
                <a:latin typeface="Arial"/>
                <a:cs typeface="Arial"/>
              </a:rPr>
              <a:t>phần </a:t>
            </a:r>
            <a:r>
              <a:rPr sz="1700" dirty="0">
                <a:latin typeface="Arial"/>
                <a:cs typeface="Arial"/>
              </a:rPr>
              <a:t>tử </a:t>
            </a:r>
            <a:r>
              <a:rPr sz="1700" spc="-5" dirty="0">
                <a:latin typeface="Arial"/>
                <a:cs typeface="Arial"/>
              </a:rPr>
              <a:t>phức </a:t>
            </a:r>
            <a:r>
              <a:rPr sz="1700" dirty="0">
                <a:latin typeface="Arial"/>
                <a:cs typeface="Arial"/>
              </a:rPr>
              <a:t>tạp </a:t>
            </a:r>
            <a:r>
              <a:rPr sz="1700" spc="-5" dirty="0">
                <a:latin typeface="Arial"/>
                <a:cs typeface="Arial"/>
              </a:rPr>
              <a:t>dựa </a:t>
            </a:r>
            <a:r>
              <a:rPr sz="1700" dirty="0">
                <a:latin typeface="Arial"/>
                <a:cs typeface="Arial"/>
              </a:rPr>
              <a:t>trên cơ sở </a:t>
            </a:r>
            <a:r>
              <a:rPr sz="1700" spc="-5" dirty="0">
                <a:latin typeface="Arial"/>
                <a:cs typeface="Arial"/>
              </a:rPr>
              <a:t>một phần </a:t>
            </a:r>
            <a:r>
              <a:rPr sz="1700" dirty="0">
                <a:latin typeface="Arial"/>
                <a:cs typeface="Arial"/>
              </a:rPr>
              <a:t>tử</a:t>
            </a:r>
            <a:r>
              <a:rPr sz="1700" spc="15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phức</a:t>
            </a:r>
            <a:endParaRPr sz="1700">
              <a:latin typeface="Arial"/>
              <a:cs typeface="Arial"/>
            </a:endParaRPr>
          </a:p>
          <a:p>
            <a:pPr marL="355600">
              <a:lnSpc>
                <a:spcPts val="1835"/>
              </a:lnSpc>
            </a:pPr>
            <a:r>
              <a:rPr sz="1700" spc="-5" dirty="0">
                <a:latin typeface="Arial"/>
                <a:cs typeface="Arial"/>
              </a:rPr>
              <a:t>tạp khác đã có và thêm vào một số </a:t>
            </a:r>
            <a:r>
              <a:rPr sz="1700" spc="-10" dirty="0">
                <a:latin typeface="Arial"/>
                <a:cs typeface="Arial"/>
              </a:rPr>
              <a:t>phần</a:t>
            </a:r>
            <a:r>
              <a:rPr sz="1700" spc="15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tử.</a:t>
            </a:r>
            <a:endParaRPr sz="17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&lt;xs:element name="employee"</a:t>
            </a:r>
            <a:r>
              <a:rPr sz="1700" spc="5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type="fullpersoninfo"/&gt;</a:t>
            </a:r>
            <a:endParaRPr sz="17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&lt;xs:complexType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name="personinfo"&gt;</a:t>
            </a:r>
            <a:endParaRPr sz="17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&lt;xs:sequence&gt;</a:t>
            </a:r>
            <a:endParaRPr sz="17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&lt;xs:element name="firstname"</a:t>
            </a:r>
            <a:r>
              <a:rPr sz="1700" spc="1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type="xs:string"/&gt;</a:t>
            </a:r>
            <a:endParaRPr sz="17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&lt;xs:element name="lastname"</a:t>
            </a:r>
            <a:r>
              <a:rPr sz="1700" spc="114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type="xs:string"/&gt;</a:t>
            </a:r>
            <a:endParaRPr sz="17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&lt;/xs:sequence&gt;</a:t>
            </a:r>
            <a:endParaRPr sz="17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&lt;/xs:complexType&gt;</a:t>
            </a:r>
            <a:endParaRPr sz="17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&lt;xs:complexType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name="fullpersoninfo"&gt;</a:t>
            </a:r>
            <a:endParaRPr sz="17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&lt;xs:complexContent&gt;</a:t>
            </a:r>
            <a:endParaRPr sz="17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&lt;xs:extension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base="personinfo"&gt;</a:t>
            </a:r>
            <a:endParaRPr sz="17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&lt;xs:sequence&gt;</a:t>
            </a:r>
            <a:endParaRPr sz="1700">
              <a:latin typeface="Arial"/>
              <a:cs typeface="Arial"/>
            </a:endParaRPr>
          </a:p>
          <a:p>
            <a:pPr marL="169418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&lt;xs:element name="address"</a:t>
            </a:r>
            <a:r>
              <a:rPr sz="1700" spc="5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type="xs:string"/&gt;</a:t>
            </a:r>
            <a:endParaRPr sz="1700">
              <a:latin typeface="Arial"/>
              <a:cs typeface="Arial"/>
            </a:endParaRPr>
          </a:p>
          <a:p>
            <a:pPr marL="169418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&lt;xs:element name="city"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type="xs:string"/&gt;</a:t>
            </a:r>
            <a:endParaRPr sz="1700">
              <a:latin typeface="Arial"/>
              <a:cs typeface="Arial"/>
            </a:endParaRPr>
          </a:p>
          <a:p>
            <a:pPr marL="169418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&lt;xs:element name="country"</a:t>
            </a:r>
            <a:r>
              <a:rPr sz="1700" spc="5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type="xs:string"/&gt;</a:t>
            </a:r>
            <a:endParaRPr sz="17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&lt;/xs:sequence&gt;</a:t>
            </a:r>
            <a:endParaRPr sz="17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&lt;/xs:extension&gt;</a:t>
            </a:r>
            <a:endParaRPr sz="17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&lt;/xs:complexContent&gt;</a:t>
            </a:r>
            <a:endParaRPr sz="17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&lt;/xs:complexType&gt;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554672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Định </a:t>
            </a:r>
            <a:r>
              <a:rPr sz="3800" dirty="0">
                <a:solidFill>
                  <a:srgbClr val="006633"/>
                </a:solidFill>
                <a:latin typeface="Times New Roman"/>
                <a:cs typeface="Times New Roman"/>
              </a:rPr>
              <a:t>nghĩa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phần tử phức</a:t>
            </a:r>
            <a:r>
              <a:rPr sz="3800" spc="-4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tạp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161288"/>
            <a:ext cx="6386830" cy="44424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Phần tử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rỗng:</a:t>
            </a:r>
            <a:endParaRPr sz="1800">
              <a:latin typeface="Arial"/>
              <a:cs typeface="Arial"/>
            </a:endParaRPr>
          </a:p>
          <a:p>
            <a:pPr marL="355600" marR="2515235">
              <a:lnSpc>
                <a:spcPct val="110000"/>
              </a:lnSpc>
            </a:pPr>
            <a:r>
              <a:rPr sz="1800" dirty="0">
                <a:latin typeface="Arial"/>
                <a:cs typeface="Arial"/>
              </a:rPr>
              <a:t>Ví </a:t>
            </a:r>
            <a:r>
              <a:rPr sz="1800" spc="-5" dirty="0">
                <a:latin typeface="Arial"/>
                <a:cs typeface="Arial"/>
              </a:rPr>
              <a:t>dụ 1: &lt;product prodid="1345" </a:t>
            </a:r>
            <a:r>
              <a:rPr sz="1800" dirty="0">
                <a:latin typeface="Arial"/>
                <a:cs typeface="Arial"/>
              </a:rPr>
              <a:t>/&gt;  Ví </a:t>
            </a:r>
            <a:r>
              <a:rPr sz="1800" spc="-5" dirty="0">
                <a:latin typeface="Arial"/>
                <a:cs typeface="Arial"/>
              </a:rPr>
              <a:t>dụ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2: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&lt;xs:element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name="product"&gt;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&lt;xs:complexType&gt;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ts val="205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&lt;xs:attribute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name="prodid"</a:t>
            </a:r>
            <a:endParaRPr sz="1800">
              <a:latin typeface="Arial"/>
              <a:cs typeface="Arial"/>
            </a:endParaRPr>
          </a:p>
          <a:p>
            <a:pPr marL="3670300">
              <a:lnSpc>
                <a:spcPts val="2050"/>
              </a:lnSpc>
            </a:pPr>
            <a:r>
              <a:rPr sz="1800" spc="-5" dirty="0">
                <a:latin typeface="Arial"/>
                <a:cs typeface="Arial"/>
              </a:rPr>
              <a:t>type="xs:positiveInteger"/&gt;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20"/>
              </a:spcBef>
            </a:pPr>
            <a:r>
              <a:rPr sz="1800" spc="-5" dirty="0">
                <a:latin typeface="Arial"/>
                <a:cs typeface="Arial"/>
              </a:rPr>
              <a:t>&lt;/xs:complexType&gt;</a:t>
            </a:r>
            <a:endParaRPr sz="1800">
              <a:latin typeface="Arial"/>
              <a:cs typeface="Arial"/>
            </a:endParaRPr>
          </a:p>
          <a:p>
            <a:pPr marL="355600" marR="4587240">
              <a:lnSpc>
                <a:spcPct val="110000"/>
              </a:lnSpc>
            </a:pPr>
            <a:r>
              <a:rPr sz="1800" dirty="0">
                <a:latin typeface="Arial"/>
                <a:cs typeface="Arial"/>
              </a:rPr>
              <a:t>&lt;/xs</a:t>
            </a:r>
            <a:r>
              <a:rPr sz="1800" spc="-10" dirty="0">
                <a:latin typeface="Arial"/>
                <a:cs typeface="Arial"/>
              </a:rPr>
              <a:t>:</a:t>
            </a:r>
            <a:r>
              <a:rPr sz="1800" spc="-5" dirty="0">
                <a:latin typeface="Arial"/>
                <a:cs typeface="Arial"/>
              </a:rPr>
              <a:t>elem</a:t>
            </a:r>
            <a:r>
              <a:rPr sz="1800" dirty="0">
                <a:latin typeface="Arial"/>
                <a:cs typeface="Arial"/>
              </a:rPr>
              <a:t>ent&gt;  tương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tự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&lt;xs:element </a:t>
            </a:r>
            <a:r>
              <a:rPr sz="1800" dirty="0">
                <a:latin typeface="Arial"/>
                <a:cs typeface="Arial"/>
              </a:rPr>
              <a:t>name="product"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type="prodtype"/&gt;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&lt;xs:complexType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name="prodtype"&gt;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2050"/>
              </a:lnSpc>
              <a:spcBef>
                <a:spcPts val="219"/>
              </a:spcBef>
            </a:pPr>
            <a:r>
              <a:rPr sz="1800" spc="-5" dirty="0">
                <a:latin typeface="Arial"/>
                <a:cs typeface="Arial"/>
              </a:rPr>
              <a:t>&lt;xs:attribute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name="prodid"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ts val="2050"/>
              </a:lnSpc>
            </a:pPr>
            <a:r>
              <a:rPr sz="1800" spc="-5" dirty="0">
                <a:latin typeface="Arial"/>
                <a:cs typeface="Arial"/>
              </a:rPr>
              <a:t>type="xs:positiveInteger"/&gt;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&lt;/xs:complexType&gt;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554672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Định </a:t>
            </a:r>
            <a:r>
              <a:rPr sz="3800" dirty="0">
                <a:solidFill>
                  <a:srgbClr val="006633"/>
                </a:solidFill>
                <a:latin typeface="Times New Roman"/>
                <a:cs typeface="Times New Roman"/>
              </a:rPr>
              <a:t>nghĩa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phần tử phức</a:t>
            </a:r>
            <a:r>
              <a:rPr sz="3800" spc="-4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tạp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008888"/>
            <a:ext cx="8129905" cy="48875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Phần tử chứa các </a:t>
            </a:r>
            <a:r>
              <a:rPr sz="1800" spc="-5" dirty="0">
                <a:latin typeface="Arial"/>
                <a:cs typeface="Arial"/>
              </a:rPr>
              <a:t>phần tử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khác: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Arial"/>
                <a:cs typeface="Arial"/>
              </a:rPr>
              <a:t>Ví </a:t>
            </a:r>
            <a:r>
              <a:rPr sz="1800" spc="-5" dirty="0">
                <a:latin typeface="Arial"/>
                <a:cs typeface="Arial"/>
              </a:rPr>
              <a:t>dụ: để định nghĩa phần tử person như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sau: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&lt;person&gt;</a:t>
            </a:r>
            <a:endParaRPr sz="18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&lt;firstname&gt;John&lt;/firstname&gt;</a:t>
            </a:r>
            <a:endParaRPr sz="18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19"/>
              </a:spcBef>
            </a:pPr>
            <a:r>
              <a:rPr sz="1800" spc="-5" dirty="0">
                <a:latin typeface="Arial"/>
                <a:cs typeface="Arial"/>
              </a:rPr>
              <a:t>&lt;lastname&gt;Smith&lt;/lastname&gt;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&lt;/person&gt;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Arial"/>
                <a:cs typeface="Arial"/>
              </a:rPr>
              <a:t>ta </a:t>
            </a:r>
            <a:r>
              <a:rPr sz="1800" spc="-5" dirty="0">
                <a:latin typeface="Arial"/>
                <a:cs typeface="Arial"/>
              </a:rPr>
              <a:t>định nghĩa như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sau: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Arial"/>
                <a:cs typeface="Arial"/>
              </a:rPr>
              <a:t>&lt;xs:element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name="person"&gt;</a:t>
            </a:r>
            <a:endParaRPr sz="18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20"/>
              </a:spcBef>
            </a:pPr>
            <a:r>
              <a:rPr sz="1800" spc="-5" dirty="0">
                <a:latin typeface="Arial"/>
                <a:cs typeface="Arial"/>
              </a:rPr>
              <a:t>&lt;xs:complexType&gt;</a:t>
            </a:r>
            <a:endParaRPr sz="1800">
              <a:latin typeface="Arial"/>
              <a:cs typeface="Arial"/>
            </a:endParaRPr>
          </a:p>
          <a:p>
            <a:pPr marR="4500245" algn="ctr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&lt;xs:sequence&gt;</a:t>
            </a:r>
            <a:endParaRPr sz="18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225"/>
              </a:spcBef>
            </a:pPr>
            <a:r>
              <a:rPr sz="1900" dirty="0">
                <a:latin typeface="Arial"/>
                <a:cs typeface="Arial"/>
              </a:rPr>
              <a:t>&lt;xs:element name="firstname"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type="xs:string"/&gt;</a:t>
            </a:r>
            <a:endParaRPr sz="19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225"/>
              </a:spcBef>
            </a:pPr>
            <a:r>
              <a:rPr sz="1900" dirty="0">
                <a:latin typeface="Arial"/>
                <a:cs typeface="Arial"/>
              </a:rPr>
              <a:t>&lt;xs:element name="lastname"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type="xs:string"/&gt;</a:t>
            </a:r>
            <a:endParaRPr sz="1900">
              <a:latin typeface="Arial"/>
              <a:cs typeface="Arial"/>
            </a:endParaRPr>
          </a:p>
          <a:p>
            <a:pPr marL="937260">
              <a:lnSpc>
                <a:spcPct val="100000"/>
              </a:lnSpc>
              <a:spcBef>
                <a:spcPts val="220"/>
              </a:spcBef>
            </a:pPr>
            <a:r>
              <a:rPr sz="1800" spc="-5" dirty="0">
                <a:latin typeface="Arial"/>
                <a:cs typeface="Arial"/>
              </a:rPr>
              <a:t>&lt;/xs:sequence&gt;</a:t>
            </a:r>
            <a:endParaRPr sz="18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19"/>
              </a:spcBef>
            </a:pPr>
            <a:r>
              <a:rPr sz="1800" spc="-5" dirty="0">
                <a:latin typeface="Arial"/>
                <a:cs typeface="Arial"/>
              </a:rPr>
              <a:t>&lt;/xs:complexType&gt;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&lt;/xs:element&gt;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Chú </a:t>
            </a:r>
            <a:r>
              <a:rPr sz="1800" dirty="0">
                <a:latin typeface="Arial"/>
                <a:cs typeface="Arial"/>
              </a:rPr>
              <a:t>ý: thẻ &lt;xs:sequence&gt; </a:t>
            </a:r>
            <a:r>
              <a:rPr sz="1800" spc="-5" dirty="0">
                <a:latin typeface="Arial"/>
                <a:cs typeface="Arial"/>
              </a:rPr>
              <a:t>để đặt </a:t>
            </a:r>
            <a:r>
              <a:rPr sz="1800" dirty="0">
                <a:latin typeface="Arial"/>
                <a:cs typeface="Arial"/>
              </a:rPr>
              <a:t>thứ </a:t>
            </a:r>
            <a:r>
              <a:rPr sz="1800" spc="-5" dirty="0">
                <a:latin typeface="Arial"/>
                <a:cs typeface="Arial"/>
              </a:rPr>
              <a:t>tự </a:t>
            </a:r>
            <a:r>
              <a:rPr sz="1800" dirty="0">
                <a:latin typeface="Arial"/>
                <a:cs typeface="Arial"/>
              </a:rPr>
              <a:t>xuất </a:t>
            </a:r>
            <a:r>
              <a:rPr sz="1800" spc="-5" dirty="0">
                <a:latin typeface="Arial"/>
                <a:cs typeface="Arial"/>
              </a:rPr>
              <a:t>hiện </a:t>
            </a:r>
            <a:r>
              <a:rPr sz="1800" dirty="0">
                <a:latin typeface="Arial"/>
                <a:cs typeface="Arial"/>
              </a:rPr>
              <a:t>của các </a:t>
            </a:r>
            <a:r>
              <a:rPr sz="1800" spc="-5" dirty="0">
                <a:latin typeface="Arial"/>
                <a:cs typeface="Arial"/>
              </a:rPr>
              <a:t>phần tử </a:t>
            </a:r>
            <a:r>
              <a:rPr sz="1800" dirty="0">
                <a:latin typeface="Arial"/>
                <a:cs typeface="Arial"/>
              </a:rPr>
              <a:t>trong tài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liệu.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554672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Định </a:t>
            </a:r>
            <a:r>
              <a:rPr sz="3800" dirty="0">
                <a:solidFill>
                  <a:srgbClr val="006633"/>
                </a:solidFill>
                <a:latin typeface="Times New Roman"/>
                <a:cs typeface="Times New Roman"/>
              </a:rPr>
              <a:t>nghĩa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phần tử phức</a:t>
            </a:r>
            <a:r>
              <a:rPr sz="3800" spc="-4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tạp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76324"/>
            <a:ext cx="4685030" cy="426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82320" indent="-342900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470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700" spc="-5" dirty="0">
                <a:latin typeface="Arial"/>
                <a:cs typeface="Arial"/>
              </a:rPr>
              <a:t>Định nghĩa phần tử chứa dữ liệu text  Ví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dụ:</a:t>
            </a:r>
            <a:endParaRPr sz="17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&lt;xs:element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name="somename"&gt;</a:t>
            </a:r>
            <a:endParaRPr sz="1700">
              <a:latin typeface="Arial"/>
              <a:cs typeface="Arial"/>
            </a:endParaRPr>
          </a:p>
          <a:p>
            <a:pPr marL="681990">
              <a:lnSpc>
                <a:spcPts val="2039"/>
              </a:lnSpc>
            </a:pPr>
            <a:r>
              <a:rPr sz="1700" spc="-5" dirty="0">
                <a:latin typeface="Arial"/>
                <a:cs typeface="Arial"/>
              </a:rPr>
              <a:t>&lt;xs:complexType&gt;</a:t>
            </a:r>
            <a:endParaRPr sz="1700">
              <a:latin typeface="Arial"/>
              <a:cs typeface="Arial"/>
            </a:endParaRPr>
          </a:p>
          <a:p>
            <a:pPr marL="1035050">
              <a:lnSpc>
                <a:spcPts val="2160"/>
              </a:lnSpc>
            </a:pPr>
            <a:r>
              <a:rPr sz="1800" dirty="0">
                <a:latin typeface="Arial"/>
                <a:cs typeface="Arial"/>
              </a:rPr>
              <a:t>&lt;xs:simpleContent&gt;</a:t>
            </a:r>
            <a:endParaRPr sz="18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&lt;xs:extension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base="basetype"&gt;</a:t>
            </a:r>
            <a:endParaRPr sz="1800">
              <a:latin typeface="Arial"/>
              <a:cs typeface="Arial"/>
            </a:endParaRPr>
          </a:p>
          <a:p>
            <a:pPr marR="699770" algn="ctr">
              <a:lnSpc>
                <a:spcPct val="100000"/>
              </a:lnSpc>
              <a:tabLst>
                <a:tab pos="762000" algn="l"/>
              </a:tabLst>
            </a:pPr>
            <a:r>
              <a:rPr sz="1800" spc="-5" dirty="0">
                <a:latin typeface="Arial"/>
                <a:cs typeface="Arial"/>
              </a:rPr>
              <a:t>....	....</a:t>
            </a:r>
            <a:endParaRPr sz="18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&lt;/xs:extension&gt;</a:t>
            </a:r>
            <a:endParaRPr sz="18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&lt;/xs:simpleContent&gt;</a:t>
            </a:r>
            <a:endParaRPr sz="18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5"/>
              </a:spcBef>
            </a:pPr>
            <a:r>
              <a:rPr sz="1700" spc="-5" dirty="0">
                <a:latin typeface="Arial"/>
                <a:cs typeface="Arial"/>
              </a:rPr>
              <a:t>&lt;/xs:complexType&gt;</a:t>
            </a:r>
            <a:endParaRPr sz="17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&lt;/xs:element&gt;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hoặc</a:t>
            </a:r>
            <a:endParaRPr sz="17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&lt;xs:element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name="somename"&gt;</a:t>
            </a:r>
            <a:endParaRPr sz="17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&lt;xs:complexType&gt;</a:t>
            </a:r>
            <a:endParaRPr sz="1700">
              <a:latin typeface="Arial"/>
              <a:cs typeface="Arial"/>
            </a:endParaRPr>
          </a:p>
          <a:p>
            <a:pPr marL="927100">
              <a:lnSpc>
                <a:spcPts val="2039"/>
              </a:lnSpc>
            </a:pPr>
            <a:r>
              <a:rPr sz="1700" spc="-5" dirty="0">
                <a:latin typeface="Arial"/>
                <a:cs typeface="Arial"/>
              </a:rPr>
              <a:t>&lt;xs:simpleContent&gt;</a:t>
            </a:r>
            <a:endParaRPr sz="1700">
              <a:latin typeface="Arial"/>
              <a:cs typeface="Arial"/>
            </a:endParaRPr>
          </a:p>
          <a:p>
            <a:pPr marL="1035050">
              <a:lnSpc>
                <a:spcPts val="2160"/>
              </a:lnSpc>
            </a:pPr>
            <a:r>
              <a:rPr sz="1800" dirty="0">
                <a:latin typeface="Arial"/>
                <a:cs typeface="Arial"/>
              </a:rPr>
              <a:t>&lt;xs:restriction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base="basetype"&gt;</a:t>
            </a:r>
            <a:endParaRPr sz="18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5"/>
              </a:spcBef>
              <a:tabLst>
                <a:tab pos="1217295" algn="l"/>
              </a:tabLst>
            </a:pPr>
            <a:r>
              <a:rPr sz="1700" spc="-5" dirty="0">
                <a:latin typeface="Arial"/>
                <a:cs typeface="Arial"/>
              </a:rPr>
              <a:t>....	....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554672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Định </a:t>
            </a:r>
            <a:r>
              <a:rPr sz="3800" dirty="0">
                <a:solidFill>
                  <a:srgbClr val="006633"/>
                </a:solidFill>
                <a:latin typeface="Times New Roman"/>
                <a:cs typeface="Times New Roman"/>
              </a:rPr>
              <a:t>nghĩa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phần tử phức</a:t>
            </a:r>
            <a:r>
              <a:rPr sz="3800" spc="-4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tạp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161288"/>
            <a:ext cx="7559040" cy="461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8196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Định nghĩa phần tử </a:t>
            </a:r>
            <a:r>
              <a:rPr sz="1800" dirty="0">
                <a:latin typeface="Arial"/>
                <a:cs typeface="Arial"/>
              </a:rPr>
              <a:t>chứa </a:t>
            </a:r>
            <a:r>
              <a:rPr sz="1800" spc="-5" dirty="0">
                <a:latin typeface="Arial"/>
                <a:cs typeface="Arial"/>
              </a:rPr>
              <a:t>dữ liệu hỗn hợp  </a:t>
            </a:r>
            <a:r>
              <a:rPr sz="1800" dirty="0">
                <a:latin typeface="Arial"/>
                <a:cs typeface="Arial"/>
              </a:rPr>
              <a:t>Ví </a:t>
            </a:r>
            <a:r>
              <a:rPr sz="1800" spc="-5" dirty="0">
                <a:latin typeface="Arial"/>
                <a:cs typeface="Arial"/>
              </a:rPr>
              <a:t>dụ: </a:t>
            </a:r>
            <a:r>
              <a:rPr sz="1800" dirty="0">
                <a:latin typeface="Arial"/>
                <a:cs typeface="Arial"/>
              </a:rPr>
              <a:t>ta </a:t>
            </a:r>
            <a:r>
              <a:rPr sz="1800" spc="-5" dirty="0">
                <a:latin typeface="Arial"/>
                <a:cs typeface="Arial"/>
              </a:rPr>
              <a:t>định nghĩa phần tử như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sau: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&lt;letter&gt;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1945"/>
              </a:lnSpc>
            </a:pPr>
            <a:r>
              <a:rPr sz="1800" spc="-5" dirty="0">
                <a:latin typeface="Arial"/>
                <a:cs typeface="Arial"/>
              </a:rPr>
              <a:t>Dear Mr.&lt;name&gt;John </a:t>
            </a:r>
            <a:r>
              <a:rPr sz="1800" dirty="0">
                <a:latin typeface="Arial"/>
                <a:cs typeface="Arial"/>
              </a:rPr>
              <a:t>Smith&lt;/name&gt;.Your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order</a:t>
            </a:r>
            <a:endParaRPr sz="1800">
              <a:latin typeface="Arial"/>
              <a:cs typeface="Arial"/>
            </a:endParaRPr>
          </a:p>
          <a:p>
            <a:pPr marL="355600" marR="5080" indent="571500">
              <a:lnSpc>
                <a:spcPct val="80000"/>
              </a:lnSpc>
              <a:spcBef>
                <a:spcPts val="215"/>
              </a:spcBef>
              <a:tabLst>
                <a:tab pos="5499100" algn="l"/>
              </a:tabLst>
            </a:pPr>
            <a:r>
              <a:rPr sz="1800" spc="-5" dirty="0">
                <a:latin typeface="Arial"/>
                <a:cs typeface="Arial"/>
              </a:rPr>
              <a:t>&lt;orderid&gt;1032&lt;/orderid&gt;will be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shipped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&lt;shipdate&gt;2001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spc="-10" dirty="0">
                <a:latin typeface="Arial"/>
                <a:cs typeface="Arial"/>
              </a:rPr>
              <a:t>7</a:t>
            </a:r>
            <a:r>
              <a:rPr sz="1800" dirty="0">
                <a:latin typeface="Arial"/>
                <a:cs typeface="Arial"/>
              </a:rPr>
              <a:t>-  </a:t>
            </a:r>
            <a:r>
              <a:rPr sz="1800" spc="-5" dirty="0">
                <a:latin typeface="Arial"/>
                <a:cs typeface="Arial"/>
              </a:rPr>
              <a:t>13&lt;/shipdate&gt;.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&lt;/letter&gt;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Khi </a:t>
            </a:r>
            <a:r>
              <a:rPr sz="1800" spc="-5" dirty="0">
                <a:latin typeface="Arial"/>
                <a:cs typeface="Arial"/>
              </a:rPr>
              <a:t>đó </a:t>
            </a:r>
            <a:r>
              <a:rPr sz="1800" dirty="0">
                <a:latin typeface="Arial"/>
                <a:cs typeface="Arial"/>
              </a:rPr>
              <a:t>ta </a:t>
            </a:r>
            <a:r>
              <a:rPr sz="1800" spc="-5" dirty="0">
                <a:latin typeface="Arial"/>
                <a:cs typeface="Arial"/>
              </a:rPr>
              <a:t>định nghĩa như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sau: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&lt;xs:element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name="letter"&gt;</a:t>
            </a:r>
            <a:endParaRPr sz="1800">
              <a:latin typeface="Arial"/>
              <a:cs typeface="Arial"/>
            </a:endParaRPr>
          </a:p>
          <a:p>
            <a:pPr marL="681990">
              <a:lnSpc>
                <a:spcPts val="2160"/>
              </a:lnSpc>
            </a:pPr>
            <a:r>
              <a:rPr sz="1800" spc="-5" dirty="0">
                <a:latin typeface="Arial"/>
                <a:cs typeface="Arial"/>
              </a:rPr>
              <a:t>&lt;xs:complexType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mixed="true"&gt;</a:t>
            </a:r>
            <a:endParaRPr sz="1800">
              <a:latin typeface="Arial"/>
              <a:cs typeface="Arial"/>
            </a:endParaRPr>
          </a:p>
          <a:p>
            <a:pPr marL="1035050">
              <a:lnSpc>
                <a:spcPts val="2280"/>
              </a:lnSpc>
            </a:pPr>
            <a:r>
              <a:rPr sz="1900" dirty="0">
                <a:latin typeface="Arial"/>
                <a:cs typeface="Arial"/>
              </a:rPr>
              <a:t>&lt;xs:sequence&gt;</a:t>
            </a:r>
            <a:endParaRPr sz="19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&lt;xs:element name="name"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type="xs:string"/&gt;</a:t>
            </a:r>
            <a:endParaRPr sz="1900">
              <a:latin typeface="Arial"/>
              <a:cs typeface="Arial"/>
            </a:endParaRPr>
          </a:p>
          <a:p>
            <a:pPr marL="130302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&lt;xs:element name="orderid"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type="xs:positiveInteger"/&gt;</a:t>
            </a:r>
            <a:endParaRPr sz="1900">
              <a:latin typeface="Arial"/>
              <a:cs typeface="Arial"/>
            </a:endParaRPr>
          </a:p>
          <a:p>
            <a:pPr marL="1303020">
              <a:lnSpc>
                <a:spcPts val="2050"/>
              </a:lnSpc>
            </a:pPr>
            <a:r>
              <a:rPr sz="1900" dirty="0">
                <a:latin typeface="Arial"/>
                <a:cs typeface="Arial"/>
              </a:rPr>
              <a:t>&lt;xs:element name="shipdate"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type="xs:date"/&gt;</a:t>
            </a:r>
            <a:endParaRPr sz="1900">
              <a:latin typeface="Arial"/>
              <a:cs typeface="Arial"/>
            </a:endParaRPr>
          </a:p>
          <a:p>
            <a:pPr marL="1351915">
              <a:lnSpc>
                <a:spcPts val="2050"/>
              </a:lnSpc>
            </a:pPr>
            <a:r>
              <a:rPr sz="1900" dirty="0">
                <a:latin typeface="Arial"/>
                <a:cs typeface="Arial"/>
              </a:rPr>
              <a:t>&lt;/xs:sequence&gt;</a:t>
            </a:r>
            <a:endParaRPr sz="19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&lt;/xs:complexType&gt;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&lt;/xs:element&gt;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306705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Một số chỉ</a:t>
            </a:r>
            <a:r>
              <a:rPr sz="3800" spc="-6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định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187704"/>
            <a:ext cx="7134859" cy="494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900" dirty="0">
                <a:latin typeface="Arial"/>
                <a:cs typeface="Arial"/>
              </a:rPr>
              <a:t>Thứ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tự:</a:t>
            </a:r>
            <a:endParaRPr sz="19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buClr>
                <a:srgbClr val="3A812E"/>
              </a:buClr>
              <a:buSzPct val="60526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1900" spc="-5" dirty="0">
                <a:latin typeface="Arial"/>
                <a:cs typeface="Arial"/>
              </a:rPr>
              <a:t>All: </a:t>
            </a:r>
            <a:r>
              <a:rPr sz="1900" dirty="0">
                <a:latin typeface="Arial"/>
                <a:cs typeface="Arial"/>
              </a:rPr>
              <a:t>các </a:t>
            </a:r>
            <a:r>
              <a:rPr sz="1900" spc="-5" dirty="0">
                <a:latin typeface="Arial"/>
                <a:cs typeface="Arial"/>
              </a:rPr>
              <a:t>phần </a:t>
            </a:r>
            <a:r>
              <a:rPr sz="1900" dirty="0">
                <a:latin typeface="Arial"/>
                <a:cs typeface="Arial"/>
              </a:rPr>
              <a:t>tử con có thể </a:t>
            </a:r>
            <a:r>
              <a:rPr sz="1900" spc="-5" dirty="0">
                <a:latin typeface="Arial"/>
                <a:cs typeface="Arial"/>
              </a:rPr>
              <a:t>xuất hiện </a:t>
            </a:r>
            <a:r>
              <a:rPr sz="1900" dirty="0">
                <a:latin typeface="Arial"/>
                <a:cs typeface="Arial"/>
              </a:rPr>
              <a:t>theo thứ tự </a:t>
            </a:r>
            <a:r>
              <a:rPr sz="1900" spc="-5" dirty="0">
                <a:latin typeface="Arial"/>
                <a:cs typeface="Arial"/>
              </a:rPr>
              <a:t>bất</a:t>
            </a:r>
            <a:r>
              <a:rPr sz="1900" spc="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kì</a:t>
            </a:r>
            <a:endParaRPr sz="19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&lt;xs:element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name="person"&gt;</a:t>
            </a:r>
            <a:endParaRPr sz="19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&lt;xs:complexType&gt;</a:t>
            </a:r>
            <a:endParaRPr sz="19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&lt;xs:all&gt;</a:t>
            </a:r>
            <a:endParaRPr sz="19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&lt;xs:element name="firstname"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type="xs:string"/&gt;</a:t>
            </a:r>
            <a:endParaRPr sz="19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&lt;xs:element name="lastname"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type="xs:string"/&gt;</a:t>
            </a:r>
            <a:endParaRPr sz="19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&lt;/xs:all&gt;</a:t>
            </a:r>
            <a:endParaRPr sz="19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&lt;/xs:complexType&gt;</a:t>
            </a:r>
            <a:endParaRPr sz="19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&lt;/xs:element&gt;</a:t>
            </a:r>
            <a:endParaRPr sz="19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buClr>
                <a:srgbClr val="3A812E"/>
              </a:buClr>
              <a:buSzPct val="60526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1900" spc="-5" dirty="0">
                <a:latin typeface="Arial"/>
                <a:cs typeface="Arial"/>
              </a:rPr>
              <a:t>Choice: </a:t>
            </a:r>
            <a:r>
              <a:rPr sz="1900" dirty="0">
                <a:latin typeface="Arial"/>
                <a:cs typeface="Arial"/>
              </a:rPr>
              <a:t>chỉ </a:t>
            </a:r>
            <a:r>
              <a:rPr sz="1900" spc="-5" dirty="0">
                <a:latin typeface="Arial"/>
                <a:cs typeface="Arial"/>
              </a:rPr>
              <a:t>định hoặc điều này </a:t>
            </a:r>
            <a:r>
              <a:rPr sz="1900" dirty="0">
                <a:latin typeface="Arial"/>
                <a:cs typeface="Arial"/>
              </a:rPr>
              <a:t>xảy ra </a:t>
            </a:r>
            <a:r>
              <a:rPr sz="1900" spc="-5" dirty="0">
                <a:latin typeface="Arial"/>
                <a:cs typeface="Arial"/>
              </a:rPr>
              <a:t>hoặc điều </a:t>
            </a:r>
            <a:r>
              <a:rPr sz="1900" dirty="0">
                <a:latin typeface="Arial"/>
                <a:cs typeface="Arial"/>
              </a:rPr>
              <a:t>khác xảy</a:t>
            </a:r>
            <a:r>
              <a:rPr sz="1900" spc="6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ra</a:t>
            </a:r>
            <a:endParaRPr sz="19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&lt;xs:element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name="person"&gt;</a:t>
            </a:r>
            <a:endParaRPr sz="19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&lt;xs:complexType&gt;</a:t>
            </a:r>
            <a:endParaRPr sz="19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&lt;xs:choice&gt;</a:t>
            </a:r>
            <a:endParaRPr sz="19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&lt;xs:element name="employee"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type="employee"/&gt;</a:t>
            </a:r>
            <a:endParaRPr sz="19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&lt;xs:element name="member"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type="member"/&gt;</a:t>
            </a:r>
            <a:endParaRPr sz="19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tabLst>
                <a:tab pos="2172335" algn="l"/>
              </a:tabLst>
            </a:pPr>
            <a:r>
              <a:rPr sz="1900" dirty="0">
                <a:latin typeface="Arial"/>
                <a:cs typeface="Arial"/>
              </a:rPr>
              <a:t>&lt;/xs:choice&gt;	&lt;/xs:complexType&gt;&lt;/xs:element&gt;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733361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Tại sao XML sử </a:t>
            </a:r>
            <a:r>
              <a:rPr sz="3800" dirty="0">
                <a:solidFill>
                  <a:srgbClr val="006633"/>
                </a:solidFill>
                <a:latin typeface="Times New Roman"/>
                <a:cs typeface="Times New Roman"/>
              </a:rPr>
              <a:t>dụng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XML</a:t>
            </a:r>
            <a:r>
              <a:rPr sz="3800" spc="-5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10" dirty="0">
                <a:solidFill>
                  <a:srgbClr val="006633"/>
                </a:solidFill>
                <a:latin typeface="Times New Roman"/>
                <a:cs typeface="Times New Roman"/>
              </a:rPr>
              <a:t>Schema?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2805"/>
            <a:ext cx="7898130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5445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Dễ dàng để </a:t>
            </a:r>
            <a:r>
              <a:rPr sz="3000" dirty="0">
                <a:latin typeface="Arial"/>
                <a:cs typeface="Arial"/>
              </a:rPr>
              <a:t>mô tả </a:t>
            </a:r>
            <a:r>
              <a:rPr sz="3000" spc="-5" dirty="0">
                <a:latin typeface="Arial"/>
                <a:cs typeface="Arial"/>
              </a:rPr>
              <a:t>nội dung </a:t>
            </a:r>
            <a:r>
              <a:rPr sz="3000" dirty="0">
                <a:latin typeface="Arial"/>
                <a:cs typeface="Arial"/>
              </a:rPr>
              <a:t>tài </a:t>
            </a:r>
            <a:r>
              <a:rPr sz="3000" spc="-5" dirty="0">
                <a:latin typeface="Arial"/>
                <a:cs typeface="Arial"/>
              </a:rPr>
              <a:t>liệu </a:t>
            </a:r>
            <a:r>
              <a:rPr sz="3000" dirty="0">
                <a:latin typeface="Arial"/>
                <a:cs typeface="Arial"/>
              </a:rPr>
              <a:t>vì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dùng  </a:t>
            </a:r>
            <a:r>
              <a:rPr sz="3000" dirty="0">
                <a:latin typeface="Arial"/>
                <a:cs typeface="Arial"/>
              </a:rPr>
              <a:t>chính cú </a:t>
            </a:r>
            <a:r>
              <a:rPr sz="3000" spc="-5" dirty="0">
                <a:latin typeface="Arial"/>
                <a:cs typeface="Arial"/>
              </a:rPr>
              <a:t>pháp </a:t>
            </a:r>
            <a:r>
              <a:rPr sz="3000" dirty="0">
                <a:latin typeface="Arial"/>
                <a:cs typeface="Arial"/>
              </a:rPr>
              <a:t>XML </a:t>
            </a:r>
            <a:r>
              <a:rPr sz="3000" spc="-5" dirty="0">
                <a:latin typeface="Arial"/>
                <a:cs typeface="Arial"/>
              </a:rPr>
              <a:t>để định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nghĩa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Dễ </a:t>
            </a:r>
            <a:r>
              <a:rPr sz="3000" dirty="0">
                <a:latin typeface="Arial"/>
                <a:cs typeface="Arial"/>
              </a:rPr>
              <a:t>kiểm tra tính </a:t>
            </a:r>
            <a:r>
              <a:rPr sz="3000" spc="-5" dirty="0">
                <a:latin typeface="Arial"/>
                <a:cs typeface="Arial"/>
              </a:rPr>
              <a:t>hợp lệ </a:t>
            </a:r>
            <a:r>
              <a:rPr sz="3000" dirty="0">
                <a:latin typeface="Arial"/>
                <a:cs typeface="Arial"/>
              </a:rPr>
              <a:t>của tài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liệu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Dễ định nghĩa </a:t>
            </a:r>
            <a:r>
              <a:rPr sz="3000" dirty="0">
                <a:latin typeface="Arial"/>
                <a:cs typeface="Arial"/>
              </a:rPr>
              <a:t>về mặt </a:t>
            </a:r>
            <a:r>
              <a:rPr sz="3000" spc="-5" dirty="0">
                <a:latin typeface="Arial"/>
                <a:cs typeface="Arial"/>
              </a:rPr>
              <a:t>dữ liệu </a:t>
            </a:r>
            <a:r>
              <a:rPr sz="3000" dirty="0">
                <a:latin typeface="Arial"/>
                <a:cs typeface="Arial"/>
              </a:rPr>
              <a:t>(data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facet)</a:t>
            </a:r>
            <a:endParaRPr sz="3000">
              <a:latin typeface="Arial"/>
              <a:cs typeface="Arial"/>
            </a:endParaRPr>
          </a:p>
          <a:p>
            <a:pPr marL="355600" marR="1125855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Dễ dàng định nghĩa dữ liệu </a:t>
            </a:r>
            <a:r>
              <a:rPr sz="3000" dirty="0">
                <a:latin typeface="Arial"/>
                <a:cs typeface="Arial"/>
              </a:rPr>
              <a:t>mẫu</a:t>
            </a:r>
            <a:r>
              <a:rPr sz="3000" spc="-1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(data  patterns)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Dễ </a:t>
            </a:r>
            <a:r>
              <a:rPr sz="3000" dirty="0">
                <a:latin typeface="Arial"/>
                <a:cs typeface="Arial"/>
              </a:rPr>
              <a:t>chuyển </a:t>
            </a:r>
            <a:r>
              <a:rPr sz="3000" spc="-5" dirty="0">
                <a:latin typeface="Arial"/>
                <a:cs typeface="Arial"/>
              </a:rPr>
              <a:t>đổi </a:t>
            </a:r>
            <a:r>
              <a:rPr sz="3000" dirty="0">
                <a:latin typeface="Arial"/>
                <a:cs typeface="Arial"/>
              </a:rPr>
              <a:t>kiểu </a:t>
            </a:r>
            <a:r>
              <a:rPr sz="3000" spc="-5" dirty="0">
                <a:latin typeface="Arial"/>
                <a:cs typeface="Arial"/>
              </a:rPr>
              <a:t>dữ liệu này </a:t>
            </a:r>
            <a:r>
              <a:rPr sz="3000" dirty="0">
                <a:latin typeface="Arial"/>
                <a:cs typeface="Arial"/>
              </a:rPr>
              <a:t>sang kiểu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dữ  liệu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khác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306705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Một số chỉ</a:t>
            </a:r>
            <a:r>
              <a:rPr sz="3800" spc="-6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định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74420"/>
            <a:ext cx="7712709" cy="468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dirty="0">
                <a:latin typeface="Arial"/>
                <a:cs typeface="Arial"/>
              </a:rPr>
              <a:t>Thứ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tự:</a:t>
            </a:r>
            <a:endParaRPr sz="2100">
              <a:latin typeface="Arial"/>
              <a:cs typeface="Arial"/>
            </a:endParaRPr>
          </a:p>
          <a:p>
            <a:pPr marL="681990" marR="7620" lvl="1" indent="-325120">
              <a:lnSpc>
                <a:spcPct val="8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200" dirty="0">
                <a:latin typeface="Arial"/>
                <a:cs typeface="Arial"/>
              </a:rPr>
              <a:t>Sequence: yêu cầu các </a:t>
            </a:r>
            <a:r>
              <a:rPr sz="2200" spc="-5" dirty="0">
                <a:latin typeface="Arial"/>
                <a:cs typeface="Arial"/>
              </a:rPr>
              <a:t>phần </a:t>
            </a:r>
            <a:r>
              <a:rPr sz="2200" dirty="0">
                <a:latin typeface="Arial"/>
                <a:cs typeface="Arial"/>
              </a:rPr>
              <a:t>tử con xuất </a:t>
            </a:r>
            <a:r>
              <a:rPr sz="2200" spc="-5" dirty="0">
                <a:latin typeface="Arial"/>
                <a:cs typeface="Arial"/>
              </a:rPr>
              <a:t>hiện </a:t>
            </a:r>
            <a:r>
              <a:rPr sz="2200" dirty="0">
                <a:latin typeface="Arial"/>
                <a:cs typeface="Arial"/>
              </a:rPr>
              <a:t>theo </a:t>
            </a:r>
            <a:r>
              <a:rPr sz="2200" spc="-5" dirty="0">
                <a:latin typeface="Arial"/>
                <a:cs typeface="Arial"/>
              </a:rPr>
              <a:t>đúng  </a:t>
            </a:r>
            <a:r>
              <a:rPr sz="2200" dirty="0">
                <a:latin typeface="Arial"/>
                <a:cs typeface="Arial"/>
              </a:rPr>
              <a:t>thứ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tự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ts val="2520"/>
              </a:lnSpc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Chỉ định </a:t>
            </a:r>
            <a:r>
              <a:rPr sz="2100" dirty="0">
                <a:latin typeface="Arial"/>
                <a:cs typeface="Arial"/>
              </a:rPr>
              <a:t>số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lần:</a:t>
            </a:r>
            <a:endParaRPr sz="21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buClr>
                <a:srgbClr val="3A812E"/>
              </a:buClr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000" spc="-5" dirty="0">
                <a:latin typeface="Arial"/>
                <a:cs typeface="Arial"/>
              </a:rPr>
              <a:t>maxoccur</a:t>
            </a:r>
            <a:endParaRPr sz="20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&lt;xs:element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name="person"&gt;</a:t>
            </a:r>
            <a:endParaRPr sz="20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&lt;xs:complexType&gt;</a:t>
            </a:r>
            <a:endParaRPr sz="2000">
              <a:latin typeface="Arial"/>
              <a:cs typeface="Arial"/>
            </a:endParaRPr>
          </a:p>
          <a:p>
            <a:pPr marR="4083050" algn="ctr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&lt;xs:sequence&gt;</a:t>
            </a:r>
            <a:endParaRPr sz="18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&lt;xs:element name="full_name"</a:t>
            </a:r>
            <a:r>
              <a:rPr sz="1600" dirty="0">
                <a:latin typeface="Arial"/>
                <a:cs typeface="Arial"/>
              </a:rPr>
              <a:t> type="xs:string"/&gt;</a:t>
            </a:r>
            <a:endParaRPr sz="1600">
              <a:latin typeface="Arial"/>
              <a:cs typeface="Arial"/>
            </a:endParaRPr>
          </a:p>
          <a:p>
            <a:pPr marL="1351915">
              <a:lnSpc>
                <a:spcPts val="1920"/>
              </a:lnSpc>
            </a:pPr>
            <a:r>
              <a:rPr sz="1600" spc="-5" dirty="0">
                <a:latin typeface="Arial"/>
                <a:cs typeface="Arial"/>
              </a:rPr>
              <a:t>&lt;xs:element name="child_name" </a:t>
            </a:r>
            <a:r>
              <a:rPr sz="1600" dirty="0">
                <a:latin typeface="Arial"/>
                <a:cs typeface="Arial"/>
              </a:rPr>
              <a:t>type="xs:string" maxOccurs="10"/&gt;</a:t>
            </a:r>
            <a:endParaRPr sz="1600">
              <a:latin typeface="Arial"/>
              <a:cs typeface="Arial"/>
            </a:endParaRPr>
          </a:p>
          <a:p>
            <a:pPr marR="4215130" algn="ctr">
              <a:lnSpc>
                <a:spcPts val="2155"/>
              </a:lnSpc>
            </a:pPr>
            <a:r>
              <a:rPr sz="1800" spc="-5" dirty="0">
                <a:latin typeface="Arial"/>
                <a:cs typeface="Arial"/>
              </a:rPr>
              <a:t>&lt;/xs:sequence&gt;</a:t>
            </a:r>
            <a:endParaRPr sz="1800">
              <a:latin typeface="Arial"/>
              <a:cs typeface="Arial"/>
            </a:endParaRPr>
          </a:p>
          <a:p>
            <a:pPr marL="683895">
              <a:lnSpc>
                <a:spcPts val="2395"/>
              </a:lnSpc>
            </a:pPr>
            <a:r>
              <a:rPr sz="2000" spc="-5" dirty="0">
                <a:latin typeface="Arial"/>
                <a:cs typeface="Arial"/>
              </a:rPr>
              <a:t>&lt;/xs:complexType&gt;</a:t>
            </a:r>
            <a:endParaRPr sz="2000">
              <a:latin typeface="Arial"/>
              <a:cs typeface="Arial"/>
            </a:endParaRPr>
          </a:p>
          <a:p>
            <a:pPr marL="68389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&lt;/xs:element&gt;</a:t>
            </a:r>
            <a:endParaRPr sz="2000">
              <a:latin typeface="Arial"/>
              <a:cs typeface="Arial"/>
            </a:endParaRPr>
          </a:p>
          <a:p>
            <a:pPr marL="681990" marR="5080">
              <a:lnSpc>
                <a:spcPts val="1920"/>
              </a:lnSpc>
              <a:spcBef>
                <a:spcPts val="464"/>
              </a:spcBef>
            </a:pPr>
            <a:r>
              <a:rPr sz="2000" spc="-5" dirty="0">
                <a:latin typeface="Arial"/>
                <a:cs typeface="Arial"/>
              </a:rPr>
              <a:t>ở ví dụ trên chỉ định rằng child_name xuất </a:t>
            </a:r>
            <a:r>
              <a:rPr sz="2000" spc="-10" dirty="0">
                <a:latin typeface="Arial"/>
                <a:cs typeface="Arial"/>
              </a:rPr>
              <a:t>hiện </a:t>
            </a:r>
            <a:r>
              <a:rPr sz="2000" spc="-5" dirty="0">
                <a:latin typeface="Arial"/>
                <a:cs typeface="Arial"/>
              </a:rPr>
              <a:t>ít nhất 1 lần và  nhiều nhất 10</a:t>
            </a:r>
            <a:r>
              <a:rPr sz="2000" spc="-10" dirty="0">
                <a:latin typeface="Arial"/>
                <a:cs typeface="Arial"/>
              </a:rPr>
              <a:t> lần</a:t>
            </a:r>
            <a:endParaRPr sz="2000">
              <a:latin typeface="Arial"/>
              <a:cs typeface="Arial"/>
            </a:endParaRPr>
          </a:p>
          <a:p>
            <a:pPr marL="681990" lvl="1" indent="-325120">
              <a:lnSpc>
                <a:spcPct val="100000"/>
              </a:lnSpc>
              <a:spcBef>
                <a:spcPts val="15"/>
              </a:spcBef>
              <a:buClr>
                <a:srgbClr val="3A812E"/>
              </a:buClr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000" spc="-5" dirty="0">
                <a:latin typeface="Arial"/>
                <a:cs typeface="Arial"/>
              </a:rPr>
              <a:t>minoccur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306705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Một số chỉ</a:t>
            </a:r>
            <a:r>
              <a:rPr sz="3800" spc="-6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định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58798"/>
            <a:ext cx="8052434" cy="39154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marR="548640" indent="-342900">
              <a:lnSpc>
                <a:spcPct val="80000"/>
              </a:lnSpc>
              <a:spcBef>
                <a:spcPts val="630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Chỉ định nhóm: </a:t>
            </a:r>
            <a:r>
              <a:rPr sz="2200" dirty="0">
                <a:latin typeface="Arial"/>
                <a:cs typeface="Arial"/>
              </a:rPr>
              <a:t>có </a:t>
            </a:r>
            <a:r>
              <a:rPr sz="2200" spc="-5" dirty="0">
                <a:latin typeface="Arial"/>
                <a:cs typeface="Arial"/>
              </a:rPr>
              <a:t>thể định nghĩa </a:t>
            </a:r>
            <a:r>
              <a:rPr sz="2200" dirty="0">
                <a:latin typeface="Arial"/>
                <a:cs typeface="Arial"/>
              </a:rPr>
              <a:t>và </a:t>
            </a:r>
            <a:r>
              <a:rPr sz="2200" spc="-5" dirty="0">
                <a:latin typeface="Arial"/>
                <a:cs typeface="Arial"/>
              </a:rPr>
              <a:t>gom </a:t>
            </a:r>
            <a:r>
              <a:rPr sz="220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phần </a:t>
            </a:r>
            <a:r>
              <a:rPr sz="2200" dirty="0">
                <a:latin typeface="Arial"/>
                <a:cs typeface="Arial"/>
              </a:rPr>
              <a:t>tử </a:t>
            </a:r>
            <a:r>
              <a:rPr sz="2200" spc="-5" dirty="0">
                <a:latin typeface="Arial"/>
                <a:cs typeface="Arial"/>
              </a:rPr>
              <a:t>lại  </a:t>
            </a:r>
            <a:r>
              <a:rPr sz="2200" dirty="0">
                <a:latin typeface="Arial"/>
                <a:cs typeface="Arial"/>
              </a:rPr>
              <a:t>thành một </a:t>
            </a:r>
            <a:r>
              <a:rPr sz="2200" spc="-5" dirty="0">
                <a:latin typeface="Arial"/>
                <a:cs typeface="Arial"/>
              </a:rPr>
              <a:t>nhóm. Nhóm giống như biểu </a:t>
            </a:r>
            <a:r>
              <a:rPr sz="2200" dirty="0">
                <a:latin typeface="Arial"/>
                <a:cs typeface="Arial"/>
              </a:rPr>
              <a:t>thức () trong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DTD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9900"/>
              </a:buClr>
              <a:buSzPct val="6363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Để định nghĩa </a:t>
            </a:r>
            <a:r>
              <a:rPr sz="2200" dirty="0">
                <a:latin typeface="Arial"/>
                <a:cs typeface="Arial"/>
              </a:rPr>
              <a:t>một </a:t>
            </a:r>
            <a:r>
              <a:rPr sz="2200" spc="-5" dirty="0">
                <a:latin typeface="Arial"/>
                <a:cs typeface="Arial"/>
              </a:rPr>
              <a:t>nhóm </a:t>
            </a:r>
            <a:r>
              <a:rPr sz="2200" dirty="0">
                <a:latin typeface="Arial"/>
                <a:cs typeface="Arial"/>
              </a:rPr>
              <a:t>ta </a:t>
            </a:r>
            <a:r>
              <a:rPr sz="2200" spc="-5" dirty="0">
                <a:latin typeface="Arial"/>
                <a:cs typeface="Arial"/>
              </a:rPr>
              <a:t>dùng </a:t>
            </a:r>
            <a:r>
              <a:rPr sz="2200" dirty="0">
                <a:latin typeface="Arial"/>
                <a:cs typeface="Arial"/>
              </a:rPr>
              <a:t>cú </a:t>
            </a:r>
            <a:r>
              <a:rPr sz="2200" spc="-5" dirty="0">
                <a:latin typeface="Arial"/>
                <a:cs typeface="Arial"/>
              </a:rPr>
              <a:t>pháp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sau: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&lt;xs:group name="groupname"&gt;</a:t>
            </a:r>
            <a:endParaRPr sz="2200">
              <a:latin typeface="Arial"/>
              <a:cs typeface="Arial"/>
            </a:endParaRPr>
          </a:p>
          <a:p>
            <a:pPr marL="51054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...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&lt;/xs:group&gt;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Ví </a:t>
            </a:r>
            <a:r>
              <a:rPr sz="2200" spc="-5" dirty="0">
                <a:latin typeface="Arial"/>
                <a:cs typeface="Arial"/>
              </a:rPr>
              <a:t>dụ </a:t>
            </a:r>
            <a:r>
              <a:rPr sz="2200" dirty="0">
                <a:latin typeface="Arial"/>
                <a:cs typeface="Arial"/>
              </a:rPr>
              <a:t>muốn </a:t>
            </a:r>
            <a:r>
              <a:rPr sz="2200" spc="-5" dirty="0">
                <a:latin typeface="Arial"/>
                <a:cs typeface="Arial"/>
              </a:rPr>
              <a:t>độc giả </a:t>
            </a:r>
            <a:r>
              <a:rPr sz="2200" dirty="0">
                <a:latin typeface="Arial"/>
                <a:cs typeface="Arial"/>
              </a:rPr>
              <a:t>có </a:t>
            </a:r>
            <a:r>
              <a:rPr sz="2200" spc="-5" dirty="0">
                <a:latin typeface="Arial"/>
                <a:cs typeface="Arial"/>
              </a:rPr>
              <a:t>thể </a:t>
            </a:r>
            <a:r>
              <a:rPr sz="2200" dirty="0">
                <a:latin typeface="Arial"/>
                <a:cs typeface="Arial"/>
              </a:rPr>
              <a:t>vừa mượn sách vừa mượn tạp  chí, ta </a:t>
            </a:r>
            <a:r>
              <a:rPr sz="2200" spc="-5" dirty="0">
                <a:latin typeface="Arial"/>
                <a:cs typeface="Arial"/>
              </a:rPr>
              <a:t>gom phần </a:t>
            </a:r>
            <a:r>
              <a:rPr sz="2200" dirty="0">
                <a:latin typeface="Arial"/>
                <a:cs typeface="Arial"/>
              </a:rPr>
              <a:t>tử </a:t>
            </a:r>
            <a:r>
              <a:rPr sz="2200" spc="-5" dirty="0">
                <a:latin typeface="Arial"/>
                <a:cs typeface="Arial"/>
              </a:rPr>
              <a:t>books </a:t>
            </a:r>
            <a:r>
              <a:rPr sz="2200" dirty="0">
                <a:latin typeface="Arial"/>
                <a:cs typeface="Arial"/>
              </a:rPr>
              <a:t>và magazines vào thành một</a:t>
            </a:r>
            <a:r>
              <a:rPr sz="2200" spc="-5" dirty="0">
                <a:latin typeface="Arial"/>
                <a:cs typeface="Arial"/>
              </a:rPr>
              <a:t> nhóm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Arial"/>
                <a:cs typeface="Arial"/>
              </a:rPr>
              <a:t>&lt;xs:group </a:t>
            </a:r>
            <a:r>
              <a:rPr sz="2200" spc="-5" dirty="0">
                <a:latin typeface="Arial"/>
                <a:cs typeface="Arial"/>
              </a:rPr>
              <a:t>name=“booksandmagazines”&gt;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&lt;xs:element </a:t>
            </a:r>
            <a:r>
              <a:rPr sz="2200" dirty="0">
                <a:latin typeface="Arial"/>
                <a:cs typeface="Arial"/>
              </a:rPr>
              <a:t>ref=“books”&gt;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&lt;xs:element </a:t>
            </a:r>
            <a:r>
              <a:rPr sz="2200" dirty="0">
                <a:latin typeface="Arial"/>
                <a:cs typeface="Arial"/>
              </a:rPr>
              <a:t>ref=“magazines”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&lt;/xs:group&gt;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306705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Một số chỉ</a:t>
            </a:r>
            <a:r>
              <a:rPr sz="3800" spc="-6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định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84706"/>
            <a:ext cx="7807959" cy="402717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marR="5080" indent="-342900">
              <a:lnSpc>
                <a:spcPts val="2810"/>
              </a:lnSpc>
              <a:spcBef>
                <a:spcPts val="450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Ta có thể kết hợp all (các phần tử trong nhóm </a:t>
            </a:r>
            <a:r>
              <a:rPr sz="2600" spc="-10" dirty="0">
                <a:latin typeface="Arial"/>
                <a:cs typeface="Arial"/>
              </a:rPr>
              <a:t>phải  </a:t>
            </a:r>
            <a:r>
              <a:rPr sz="2600" spc="-5" dirty="0">
                <a:latin typeface="Arial"/>
                <a:cs typeface="Arial"/>
              </a:rPr>
              <a:t>xuất hiện đồng thời trong tài liệu hoặc không xuất  hiện lần nào cả), choice, sequence khi định </a:t>
            </a:r>
            <a:r>
              <a:rPr sz="2600" spc="-10" dirty="0">
                <a:latin typeface="Arial"/>
                <a:cs typeface="Arial"/>
              </a:rPr>
              <a:t>nghĩa  </a:t>
            </a:r>
            <a:r>
              <a:rPr sz="2600" spc="-5" dirty="0">
                <a:latin typeface="Arial"/>
                <a:cs typeface="Arial"/>
              </a:rPr>
              <a:t>nhóm</a:t>
            </a:r>
            <a:endParaRPr sz="26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229"/>
              </a:spcBef>
            </a:pPr>
            <a:r>
              <a:rPr sz="2200" dirty="0">
                <a:latin typeface="Arial"/>
                <a:cs typeface="Arial"/>
              </a:rPr>
              <a:t>&lt;xs:group name="persongroup"&gt;</a:t>
            </a:r>
            <a:endParaRPr sz="22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Arial"/>
                <a:cs typeface="Arial"/>
              </a:rPr>
              <a:t>&lt;xs:sequence&gt;</a:t>
            </a:r>
            <a:endParaRPr sz="22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"/>
                <a:cs typeface="Arial"/>
              </a:rPr>
              <a:t>&lt;xs:element name="firstname"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type="xs:string"/&gt;</a:t>
            </a:r>
            <a:endParaRPr sz="20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44"/>
              </a:spcBef>
            </a:pPr>
            <a:r>
              <a:rPr sz="2000" spc="-5" dirty="0">
                <a:latin typeface="Arial"/>
                <a:cs typeface="Arial"/>
              </a:rPr>
              <a:t>&lt;xs:element name="lastname"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type="xs:string"/&gt;</a:t>
            </a:r>
            <a:endParaRPr sz="20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"/>
                <a:cs typeface="Arial"/>
              </a:rPr>
              <a:t>&lt;xs:element name="birthday"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type="xs:date"/&gt;</a:t>
            </a:r>
            <a:endParaRPr sz="20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60"/>
              </a:spcBef>
            </a:pPr>
            <a:r>
              <a:rPr sz="2200" dirty="0">
                <a:latin typeface="Arial"/>
                <a:cs typeface="Arial"/>
              </a:rPr>
              <a:t>&lt;/xs:sequence&gt;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795"/>
              </a:spcBef>
            </a:pPr>
            <a:r>
              <a:rPr sz="2100" spc="-5" dirty="0">
                <a:latin typeface="Arial"/>
                <a:cs typeface="Arial"/>
              </a:rPr>
              <a:t>&lt;/xs:group&gt;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306705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Một số chỉ</a:t>
            </a:r>
            <a:r>
              <a:rPr sz="3800" spc="-6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định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68704"/>
            <a:ext cx="7803515" cy="417449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55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900" dirty="0">
                <a:latin typeface="Arial"/>
                <a:cs typeface="Arial"/>
              </a:rPr>
              <a:t>Ta có thể </a:t>
            </a:r>
            <a:r>
              <a:rPr sz="1900" spc="-5" dirty="0">
                <a:latin typeface="Arial"/>
                <a:cs typeface="Arial"/>
              </a:rPr>
              <a:t>định nghĩa </a:t>
            </a:r>
            <a:r>
              <a:rPr sz="1900" dirty="0">
                <a:latin typeface="Arial"/>
                <a:cs typeface="Arial"/>
              </a:rPr>
              <a:t>một </a:t>
            </a:r>
            <a:r>
              <a:rPr sz="1900" spc="-5" dirty="0">
                <a:latin typeface="Arial"/>
                <a:cs typeface="Arial"/>
              </a:rPr>
              <a:t>nhóm, </a:t>
            </a:r>
            <a:r>
              <a:rPr sz="1900" dirty="0">
                <a:latin typeface="Arial"/>
                <a:cs typeface="Arial"/>
              </a:rPr>
              <a:t>và </a:t>
            </a:r>
            <a:r>
              <a:rPr sz="1900" spc="-5" dirty="0">
                <a:latin typeface="Arial"/>
                <a:cs typeface="Arial"/>
              </a:rPr>
              <a:t>định nghĩa nhóm </a:t>
            </a:r>
            <a:r>
              <a:rPr sz="1900" dirty="0">
                <a:latin typeface="Arial"/>
                <a:cs typeface="Arial"/>
              </a:rPr>
              <a:t>khác tham chiếu  </a:t>
            </a:r>
            <a:r>
              <a:rPr sz="1900" spc="-5" dirty="0">
                <a:latin typeface="Arial"/>
                <a:cs typeface="Arial"/>
              </a:rPr>
              <a:t>đến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nó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&lt;xs:group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name="persongroup"&gt;</a:t>
            </a:r>
            <a:endParaRPr sz="1900">
              <a:latin typeface="Arial"/>
              <a:cs typeface="Arial"/>
            </a:endParaRPr>
          </a:p>
          <a:p>
            <a:pPr marR="4967605" algn="ctr">
              <a:lnSpc>
                <a:spcPct val="100000"/>
              </a:lnSpc>
              <a:spcBef>
                <a:spcPts val="10"/>
              </a:spcBef>
            </a:pPr>
            <a:r>
              <a:rPr sz="1700" spc="-5" dirty="0">
                <a:latin typeface="Arial"/>
                <a:cs typeface="Arial"/>
              </a:rPr>
              <a:t>&lt;xs:sequence&gt;</a:t>
            </a:r>
            <a:endParaRPr sz="17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&lt;xs:element name="firstname"</a:t>
            </a:r>
            <a:r>
              <a:rPr sz="1500" spc="13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type="xs:string"/&gt;</a:t>
            </a:r>
            <a:endParaRPr sz="15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&lt;xs:element name="lastname"</a:t>
            </a:r>
            <a:r>
              <a:rPr sz="1500" spc="1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type="xs:string"/&gt;</a:t>
            </a:r>
            <a:endParaRPr sz="1500">
              <a:latin typeface="Arial"/>
              <a:cs typeface="Arial"/>
            </a:endParaRPr>
          </a:p>
          <a:p>
            <a:pPr marL="1035050">
              <a:lnSpc>
                <a:spcPts val="1800"/>
              </a:lnSpc>
            </a:pPr>
            <a:r>
              <a:rPr sz="1500" spc="-5" dirty="0">
                <a:latin typeface="Arial"/>
                <a:cs typeface="Arial"/>
              </a:rPr>
              <a:t>&lt;xs:element name="birthday"</a:t>
            </a:r>
            <a:r>
              <a:rPr sz="1500" spc="3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type="xs:date"/&gt;</a:t>
            </a:r>
            <a:endParaRPr sz="1500">
              <a:latin typeface="Arial"/>
              <a:cs typeface="Arial"/>
            </a:endParaRPr>
          </a:p>
          <a:p>
            <a:pPr marR="4906010" algn="ctr">
              <a:lnSpc>
                <a:spcPts val="2035"/>
              </a:lnSpc>
            </a:pPr>
            <a:r>
              <a:rPr sz="1700" spc="-5" dirty="0">
                <a:latin typeface="Arial"/>
                <a:cs typeface="Arial"/>
              </a:rPr>
              <a:t>&lt;/xs:sequence&gt;</a:t>
            </a:r>
            <a:endParaRPr sz="1700">
              <a:latin typeface="Arial"/>
              <a:cs typeface="Arial"/>
            </a:endParaRPr>
          </a:p>
          <a:p>
            <a:pPr marL="355600">
              <a:lnSpc>
                <a:spcPts val="2275"/>
              </a:lnSpc>
            </a:pPr>
            <a:r>
              <a:rPr sz="1900" dirty="0">
                <a:latin typeface="Arial"/>
                <a:cs typeface="Arial"/>
              </a:rPr>
              <a:t>&lt;/xs:group&gt;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Arial"/>
                <a:cs typeface="Arial"/>
              </a:rPr>
              <a:t>&lt;xs:element name="person"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type="personinfo"/&gt;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&lt;xs:complexType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name="personinfo"&gt;</a:t>
            </a:r>
            <a:endParaRPr sz="1900">
              <a:latin typeface="Arial"/>
              <a:cs typeface="Arial"/>
            </a:endParaRPr>
          </a:p>
          <a:p>
            <a:pPr marR="4967605" algn="ctr">
              <a:lnSpc>
                <a:spcPct val="100000"/>
              </a:lnSpc>
              <a:spcBef>
                <a:spcPts val="5"/>
              </a:spcBef>
            </a:pPr>
            <a:r>
              <a:rPr sz="1700" spc="-5" dirty="0">
                <a:latin typeface="Arial"/>
                <a:cs typeface="Arial"/>
              </a:rPr>
              <a:t>&lt;xs:sequence&gt;</a:t>
            </a:r>
            <a:endParaRPr sz="17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Arial"/>
                <a:cs typeface="Arial"/>
              </a:rPr>
              <a:t>&lt;xs:group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ref="persongroup"/&gt;</a:t>
            </a:r>
            <a:endParaRPr sz="1500">
              <a:latin typeface="Arial"/>
              <a:cs typeface="Arial"/>
            </a:endParaRPr>
          </a:p>
          <a:p>
            <a:pPr marL="1035050">
              <a:lnSpc>
                <a:spcPts val="1800"/>
              </a:lnSpc>
            </a:pPr>
            <a:r>
              <a:rPr sz="1500" spc="-5" dirty="0">
                <a:latin typeface="Arial"/>
                <a:cs typeface="Arial"/>
              </a:rPr>
              <a:t>&lt;xs:element name="country"</a:t>
            </a:r>
            <a:r>
              <a:rPr sz="1500" spc="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type="xs:string"/&gt;</a:t>
            </a:r>
            <a:endParaRPr sz="1500">
              <a:latin typeface="Arial"/>
              <a:cs typeface="Arial"/>
            </a:endParaRPr>
          </a:p>
          <a:p>
            <a:pPr marR="4906010" algn="ctr">
              <a:lnSpc>
                <a:spcPts val="2035"/>
              </a:lnSpc>
            </a:pPr>
            <a:r>
              <a:rPr sz="1700" spc="-5" dirty="0">
                <a:latin typeface="Arial"/>
                <a:cs typeface="Arial"/>
              </a:rPr>
              <a:t>&lt;/xs:sequence&gt;</a:t>
            </a:r>
            <a:endParaRPr sz="1700">
              <a:latin typeface="Arial"/>
              <a:cs typeface="Arial"/>
            </a:endParaRPr>
          </a:p>
          <a:p>
            <a:pPr marL="355600">
              <a:lnSpc>
                <a:spcPts val="2275"/>
              </a:lnSpc>
            </a:pPr>
            <a:r>
              <a:rPr sz="1900" dirty="0">
                <a:latin typeface="Arial"/>
                <a:cs typeface="Arial"/>
              </a:rPr>
              <a:t>&lt;/xs:complexType&gt;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2608"/>
            <a:ext cx="7459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8585" algn="l"/>
              </a:tabLst>
            </a:pPr>
            <a:r>
              <a:rPr sz="4200" spc="-5" dirty="0">
                <a:solidFill>
                  <a:srgbClr val="006633"/>
                </a:solidFill>
                <a:latin typeface="Times New Roman"/>
                <a:cs typeface="Times New Roman"/>
              </a:rPr>
              <a:t>Không </a:t>
            </a:r>
            <a:r>
              <a:rPr sz="4200" dirty="0">
                <a:solidFill>
                  <a:srgbClr val="006633"/>
                </a:solidFill>
                <a:latin typeface="Times New Roman"/>
                <a:cs typeface="Times New Roman"/>
              </a:rPr>
              <a:t>gian	tên </a:t>
            </a:r>
            <a:r>
              <a:rPr sz="4200" spc="-5" dirty="0">
                <a:solidFill>
                  <a:srgbClr val="006633"/>
                </a:solidFill>
                <a:latin typeface="Times New Roman"/>
                <a:cs typeface="Times New Roman"/>
              </a:rPr>
              <a:t>miền</a:t>
            </a:r>
            <a:r>
              <a:rPr sz="4200" spc="-9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006633"/>
                </a:solidFill>
                <a:latin typeface="Times New Roman"/>
                <a:cs typeface="Times New Roman"/>
              </a:rPr>
              <a:t>(Namespace)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2805"/>
            <a:ext cx="817181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24635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Thuộc </a:t>
            </a:r>
            <a:r>
              <a:rPr sz="3000" b="1" dirty="0">
                <a:latin typeface="Arial"/>
                <a:cs typeface="Arial"/>
              </a:rPr>
              <a:t>tính  </a:t>
            </a:r>
            <a:r>
              <a:rPr sz="3000" b="1" spc="-5" dirty="0">
                <a:latin typeface="Arial"/>
                <a:cs typeface="Arial"/>
              </a:rPr>
              <a:t>xsi:noNamespaceSchemaLocation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120"/>
              </a:spcBef>
            </a:pPr>
            <a:r>
              <a:rPr sz="2600" spc="-5" dirty="0">
                <a:latin typeface="Arial"/>
                <a:cs typeface="Arial"/>
              </a:rPr>
              <a:t>&lt;xsi:noNamespaceSchemaLocation="anyURI"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Khi trong </a:t>
            </a:r>
            <a:r>
              <a:rPr sz="3000" spc="-5" dirty="0">
                <a:latin typeface="Arial"/>
                <a:cs typeface="Arial"/>
              </a:rPr>
              <a:t>lược đồ </a:t>
            </a:r>
            <a:r>
              <a:rPr sz="3000" dirty="0">
                <a:latin typeface="Arial"/>
                <a:cs typeface="Arial"/>
              </a:rPr>
              <a:t>XMLSchema </a:t>
            </a:r>
            <a:r>
              <a:rPr sz="3000" spc="-5" dirty="0">
                <a:latin typeface="Arial"/>
                <a:cs typeface="Arial"/>
              </a:rPr>
              <a:t>không </a:t>
            </a:r>
            <a:r>
              <a:rPr sz="3000" dirty="0">
                <a:latin typeface="Arial"/>
                <a:cs typeface="Arial"/>
              </a:rPr>
              <a:t>yêu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cầu  </a:t>
            </a:r>
            <a:r>
              <a:rPr sz="3000" spc="-10" dirty="0">
                <a:latin typeface="Arial"/>
                <a:cs typeface="Arial"/>
              </a:rPr>
              <a:t>namespace. </a:t>
            </a:r>
            <a:r>
              <a:rPr sz="3000" spc="-5" dirty="0">
                <a:latin typeface="Arial"/>
                <a:cs typeface="Arial"/>
              </a:rPr>
              <a:t>Để </a:t>
            </a:r>
            <a:r>
              <a:rPr sz="3000" dirty="0">
                <a:latin typeface="Arial"/>
                <a:cs typeface="Arial"/>
              </a:rPr>
              <a:t>chỉ </a:t>
            </a:r>
            <a:r>
              <a:rPr sz="3000" spc="-5" dirty="0">
                <a:latin typeface="Arial"/>
                <a:cs typeface="Arial"/>
              </a:rPr>
              <a:t>định </a:t>
            </a:r>
            <a:r>
              <a:rPr sz="3000" dirty="0">
                <a:latin typeface="Arial"/>
                <a:cs typeface="Arial"/>
              </a:rPr>
              <a:t>vị trí cho </a:t>
            </a:r>
            <a:r>
              <a:rPr sz="3000" spc="-5" dirty="0">
                <a:latin typeface="Arial"/>
                <a:cs typeface="Arial"/>
              </a:rPr>
              <a:t>lược đồ  XMLSchema không dùng target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namespace.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2608"/>
            <a:ext cx="7459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8585" algn="l"/>
              </a:tabLst>
            </a:pPr>
            <a:r>
              <a:rPr sz="4200" spc="-5" dirty="0">
                <a:solidFill>
                  <a:srgbClr val="006633"/>
                </a:solidFill>
                <a:latin typeface="Times New Roman"/>
                <a:cs typeface="Times New Roman"/>
              </a:rPr>
              <a:t>Không </a:t>
            </a:r>
            <a:r>
              <a:rPr sz="4200" dirty="0">
                <a:solidFill>
                  <a:srgbClr val="006633"/>
                </a:solidFill>
                <a:latin typeface="Times New Roman"/>
                <a:cs typeface="Times New Roman"/>
              </a:rPr>
              <a:t>gian	tên </a:t>
            </a:r>
            <a:r>
              <a:rPr sz="4200" spc="-5" dirty="0">
                <a:solidFill>
                  <a:srgbClr val="006633"/>
                </a:solidFill>
                <a:latin typeface="Times New Roman"/>
                <a:cs typeface="Times New Roman"/>
              </a:rPr>
              <a:t>miền</a:t>
            </a:r>
            <a:r>
              <a:rPr sz="4200" spc="-9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006633"/>
                </a:solidFill>
                <a:latin typeface="Times New Roman"/>
                <a:cs typeface="Times New Roman"/>
              </a:rPr>
              <a:t>(Namespace)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61845"/>
            <a:ext cx="7813040" cy="4186554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dirty="0">
                <a:latin typeface="Arial"/>
                <a:cs typeface="Arial"/>
              </a:rPr>
              <a:t>Ví dụ: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sinhvien.xsd</a:t>
            </a:r>
            <a:endParaRPr sz="2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4"/>
              </a:spcBef>
            </a:pPr>
            <a:r>
              <a:rPr sz="2100" spc="-5" dirty="0">
                <a:latin typeface="Arial"/>
                <a:cs typeface="Arial"/>
              </a:rPr>
              <a:t>&lt;?xml version="1.0"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encoding="utf-8"?&gt;</a:t>
            </a:r>
            <a:endParaRPr sz="2100">
              <a:latin typeface="Arial"/>
              <a:cs typeface="Arial"/>
            </a:endParaRPr>
          </a:p>
          <a:p>
            <a:pPr marL="355600" marR="1527175">
              <a:lnSpc>
                <a:spcPts val="2270"/>
              </a:lnSpc>
              <a:spcBef>
                <a:spcPts val="535"/>
              </a:spcBef>
            </a:pPr>
            <a:r>
              <a:rPr sz="2100" spc="-5" dirty="0">
                <a:solidFill>
                  <a:srgbClr val="FF0000"/>
                </a:solidFill>
                <a:latin typeface="Arial"/>
                <a:cs typeface="Arial"/>
              </a:rPr>
              <a:t>&lt;xs:schema id="SinhVien"  xmln</a:t>
            </a:r>
            <a:r>
              <a:rPr sz="2100" spc="-5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s:xs="http://www.w3.or</a:t>
            </a:r>
            <a:r>
              <a:rPr sz="2100" spc="-5" dirty="0">
                <a:solidFill>
                  <a:srgbClr val="FF0000"/>
                </a:solidFill>
                <a:latin typeface="Arial"/>
                <a:cs typeface="Arial"/>
              </a:rPr>
              <a:t>g/200</a:t>
            </a:r>
            <a:r>
              <a:rPr sz="2100" spc="-5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1/XMLSchema"&gt;</a:t>
            </a:r>
            <a:endParaRPr sz="210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215"/>
              </a:spcBef>
            </a:pPr>
            <a:r>
              <a:rPr sz="2100" spc="-5" dirty="0">
                <a:latin typeface="Arial"/>
                <a:cs typeface="Arial"/>
              </a:rPr>
              <a:t>&lt;xs:element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name="ThongTinSV"&gt;</a:t>
            </a:r>
            <a:endParaRPr sz="2100">
              <a:latin typeface="Arial"/>
              <a:cs typeface="Arial"/>
            </a:endParaRPr>
          </a:p>
          <a:p>
            <a:pPr marL="654050">
              <a:lnSpc>
                <a:spcPct val="100000"/>
              </a:lnSpc>
              <a:spcBef>
                <a:spcPts val="250"/>
              </a:spcBef>
            </a:pPr>
            <a:r>
              <a:rPr sz="2100" spc="-5" dirty="0">
                <a:latin typeface="Arial"/>
                <a:cs typeface="Arial"/>
              </a:rPr>
              <a:t>&lt;xs:complexType&gt;</a:t>
            </a:r>
            <a:endParaRPr sz="2100">
              <a:latin typeface="Arial"/>
              <a:cs typeface="Arial"/>
            </a:endParaRPr>
          </a:p>
          <a:p>
            <a:pPr marL="803275">
              <a:lnSpc>
                <a:spcPct val="100000"/>
              </a:lnSpc>
              <a:spcBef>
                <a:spcPts val="254"/>
              </a:spcBef>
            </a:pPr>
            <a:r>
              <a:rPr sz="2100" spc="-5" dirty="0">
                <a:latin typeface="Arial"/>
                <a:cs typeface="Arial"/>
              </a:rPr>
              <a:t>&lt;xs:sequence&gt;</a:t>
            </a:r>
            <a:endParaRPr sz="2100">
              <a:latin typeface="Arial"/>
              <a:cs typeface="Arial"/>
            </a:endParaRPr>
          </a:p>
          <a:p>
            <a:pPr marL="951865">
              <a:lnSpc>
                <a:spcPct val="100000"/>
              </a:lnSpc>
              <a:spcBef>
                <a:spcPts val="254"/>
              </a:spcBef>
            </a:pPr>
            <a:r>
              <a:rPr sz="2100" spc="-5" dirty="0">
                <a:latin typeface="Arial"/>
                <a:cs typeface="Arial"/>
              </a:rPr>
              <a:t>&lt;xs:element name="SinhVien"</a:t>
            </a:r>
            <a:r>
              <a:rPr sz="2100" spc="3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maxOccurs="unbounded"&gt;</a:t>
            </a:r>
            <a:endParaRPr sz="2100">
              <a:latin typeface="Arial"/>
              <a:cs typeface="Arial"/>
            </a:endParaRPr>
          </a:p>
          <a:p>
            <a:pPr marL="1101090">
              <a:lnSpc>
                <a:spcPct val="100000"/>
              </a:lnSpc>
              <a:spcBef>
                <a:spcPts val="250"/>
              </a:spcBef>
            </a:pPr>
            <a:r>
              <a:rPr sz="2100" spc="-5" dirty="0">
                <a:latin typeface="Arial"/>
                <a:cs typeface="Arial"/>
              </a:rPr>
              <a:t>&lt;xs:complexType&gt;</a:t>
            </a:r>
            <a:endParaRPr sz="2100">
              <a:latin typeface="Arial"/>
              <a:cs typeface="Arial"/>
            </a:endParaRPr>
          </a:p>
          <a:p>
            <a:pPr marL="1250950">
              <a:lnSpc>
                <a:spcPct val="100000"/>
              </a:lnSpc>
              <a:spcBef>
                <a:spcPts val="250"/>
              </a:spcBef>
            </a:pPr>
            <a:r>
              <a:rPr sz="2100" spc="-5" dirty="0">
                <a:latin typeface="Arial"/>
                <a:cs typeface="Arial"/>
              </a:rPr>
              <a:t>&lt;xs:sequence&gt;</a:t>
            </a:r>
            <a:endParaRPr sz="2100">
              <a:latin typeface="Arial"/>
              <a:cs typeface="Arial"/>
            </a:endParaRPr>
          </a:p>
          <a:p>
            <a:pPr marL="1400175">
              <a:lnSpc>
                <a:spcPct val="100000"/>
              </a:lnSpc>
              <a:spcBef>
                <a:spcPts val="254"/>
              </a:spcBef>
            </a:pPr>
            <a:r>
              <a:rPr sz="2100" dirty="0">
                <a:latin typeface="Arial"/>
                <a:cs typeface="Arial"/>
              </a:rPr>
              <a:t>&lt;xs:element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name="MSSV“type="xs:string“/&gt;</a:t>
            </a:r>
            <a:endParaRPr sz="2100">
              <a:latin typeface="Arial"/>
              <a:cs typeface="Arial"/>
            </a:endParaRPr>
          </a:p>
          <a:p>
            <a:pPr marL="1400175">
              <a:lnSpc>
                <a:spcPct val="100000"/>
              </a:lnSpc>
              <a:spcBef>
                <a:spcPts val="250"/>
              </a:spcBef>
            </a:pPr>
            <a:r>
              <a:rPr sz="2100" spc="-5" dirty="0">
                <a:latin typeface="Arial"/>
                <a:cs typeface="Arial"/>
              </a:rPr>
              <a:t>&lt;xs:element name="HoTen" type="xs:string" </a:t>
            </a:r>
            <a:r>
              <a:rPr sz="2100" dirty="0">
                <a:latin typeface="Arial"/>
                <a:cs typeface="Arial"/>
              </a:rPr>
              <a:t>/&gt;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2608"/>
            <a:ext cx="7459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8585" algn="l"/>
              </a:tabLst>
            </a:pPr>
            <a:r>
              <a:rPr sz="4200" spc="-5" dirty="0">
                <a:solidFill>
                  <a:srgbClr val="006633"/>
                </a:solidFill>
                <a:latin typeface="Times New Roman"/>
                <a:cs typeface="Times New Roman"/>
              </a:rPr>
              <a:t>Không </a:t>
            </a:r>
            <a:r>
              <a:rPr sz="4200" dirty="0">
                <a:solidFill>
                  <a:srgbClr val="006633"/>
                </a:solidFill>
                <a:latin typeface="Times New Roman"/>
                <a:cs typeface="Times New Roman"/>
              </a:rPr>
              <a:t>gian	tên </a:t>
            </a:r>
            <a:r>
              <a:rPr sz="4200" spc="-5" dirty="0">
                <a:solidFill>
                  <a:srgbClr val="006633"/>
                </a:solidFill>
                <a:latin typeface="Times New Roman"/>
                <a:cs typeface="Times New Roman"/>
              </a:rPr>
              <a:t>miền</a:t>
            </a:r>
            <a:r>
              <a:rPr sz="4200" spc="-9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006633"/>
                </a:solidFill>
                <a:latin typeface="Times New Roman"/>
                <a:cs typeface="Times New Roman"/>
              </a:rPr>
              <a:t>(Namespace)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61845"/>
            <a:ext cx="7838440" cy="37503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100" dirty="0">
                <a:latin typeface="Arial"/>
                <a:cs typeface="Arial"/>
              </a:rPr>
              <a:t>Ví </a:t>
            </a:r>
            <a:r>
              <a:rPr sz="2100" spc="-5" dirty="0">
                <a:latin typeface="Arial"/>
                <a:cs typeface="Arial"/>
              </a:rPr>
              <a:t>dụ(tt): sinhvien.xml</a:t>
            </a:r>
            <a:endParaRPr sz="2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4"/>
              </a:spcBef>
            </a:pPr>
            <a:r>
              <a:rPr sz="2100" spc="-5" dirty="0">
                <a:latin typeface="Arial"/>
                <a:cs typeface="Arial"/>
              </a:rPr>
              <a:t>&lt;?xml version="1.0"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encoding="utf-8"?&gt;</a:t>
            </a:r>
            <a:endParaRPr sz="2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0"/>
              </a:spcBef>
            </a:pPr>
            <a:r>
              <a:rPr sz="2100" spc="-5" dirty="0">
                <a:latin typeface="Arial"/>
                <a:cs typeface="Arial"/>
              </a:rPr>
              <a:t>&lt;?xml-stylesheet </a:t>
            </a:r>
            <a:r>
              <a:rPr sz="2100" dirty="0">
                <a:latin typeface="Arial"/>
                <a:cs typeface="Arial"/>
              </a:rPr>
              <a:t>type="text/xsl"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href="sinhvien.xsl"?&gt;</a:t>
            </a:r>
            <a:endParaRPr sz="2100">
              <a:latin typeface="Arial"/>
              <a:cs typeface="Arial"/>
            </a:endParaRPr>
          </a:p>
          <a:p>
            <a:pPr marL="355600" marR="5080">
              <a:lnSpc>
                <a:spcPts val="2270"/>
              </a:lnSpc>
              <a:spcBef>
                <a:spcPts val="535"/>
              </a:spcBef>
            </a:pPr>
            <a:r>
              <a:rPr sz="2100" spc="-5" dirty="0">
                <a:solidFill>
                  <a:srgbClr val="FF0000"/>
                </a:solidFill>
                <a:latin typeface="Arial"/>
                <a:cs typeface="Arial"/>
              </a:rPr>
              <a:t>&lt;ThongTinSV xmln</a:t>
            </a:r>
            <a:r>
              <a:rPr sz="2100" spc="-5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s:xs="http://www.w3.or</a:t>
            </a:r>
            <a:r>
              <a:rPr sz="2100" spc="-5" dirty="0">
                <a:solidFill>
                  <a:srgbClr val="FF0000"/>
                </a:solidFill>
                <a:latin typeface="Arial"/>
                <a:cs typeface="Arial"/>
              </a:rPr>
              <a:t>g/2001</a:t>
            </a:r>
            <a:r>
              <a:rPr sz="2100" spc="-5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/XMLSchema- </a:t>
            </a:r>
            <a:r>
              <a:rPr sz="2100" spc="-5" dirty="0">
                <a:solidFill>
                  <a:srgbClr val="FF0000"/>
                </a:solidFill>
                <a:latin typeface="Arial"/>
                <a:cs typeface="Arial"/>
              </a:rPr>
              <a:t> instance"</a:t>
            </a:r>
            <a:r>
              <a:rPr sz="2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Arial"/>
                <a:cs typeface="Arial"/>
              </a:rPr>
              <a:t>xs:noNamespaceSchemaLocation="SinhVien1.xsd"&gt;</a:t>
            </a:r>
            <a:endParaRPr sz="21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10"/>
              </a:spcBef>
            </a:pPr>
            <a:r>
              <a:rPr sz="2000" spc="-5" dirty="0">
                <a:latin typeface="Arial"/>
                <a:cs typeface="Arial"/>
              </a:rPr>
              <a:t>&lt;SinhVien&gt;</a:t>
            </a:r>
            <a:endParaRPr sz="2000">
              <a:latin typeface="Arial"/>
              <a:cs typeface="Arial"/>
            </a:endParaRPr>
          </a:p>
          <a:p>
            <a:pPr marL="96266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"/>
                <a:cs typeface="Arial"/>
              </a:rPr>
              <a:t>&lt;MSSV&gt;0413213&lt;/MSSV&gt;</a:t>
            </a:r>
            <a:endParaRPr sz="2000">
              <a:latin typeface="Arial"/>
              <a:cs typeface="Arial"/>
            </a:endParaRPr>
          </a:p>
          <a:p>
            <a:pPr marL="96266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"/>
                <a:cs typeface="Arial"/>
              </a:rPr>
              <a:t>&lt;HoTen&gt;Nguyen Quang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Dung&lt;/HoTen&gt;</a:t>
            </a:r>
            <a:endParaRPr sz="20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"/>
                <a:cs typeface="Arial"/>
              </a:rPr>
              <a:t>&lt;/SinhVien&gt;</a:t>
            </a:r>
            <a:endParaRPr sz="20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0"/>
              </a:spcBef>
            </a:pPr>
            <a:r>
              <a:rPr sz="2100" spc="-5" dirty="0">
                <a:latin typeface="Arial"/>
                <a:cs typeface="Arial"/>
              </a:rPr>
              <a:t>&lt;ThongTinSV&gt;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2608"/>
            <a:ext cx="7459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8585" algn="l"/>
              </a:tabLst>
            </a:pPr>
            <a:r>
              <a:rPr sz="4200" spc="-5" dirty="0">
                <a:solidFill>
                  <a:srgbClr val="006633"/>
                </a:solidFill>
                <a:latin typeface="Times New Roman"/>
                <a:cs typeface="Times New Roman"/>
              </a:rPr>
              <a:t>Không </a:t>
            </a:r>
            <a:r>
              <a:rPr sz="4200" dirty="0">
                <a:solidFill>
                  <a:srgbClr val="006633"/>
                </a:solidFill>
                <a:latin typeface="Times New Roman"/>
                <a:cs typeface="Times New Roman"/>
              </a:rPr>
              <a:t>gian	tên </a:t>
            </a:r>
            <a:r>
              <a:rPr sz="4200" spc="-5" dirty="0">
                <a:solidFill>
                  <a:srgbClr val="006633"/>
                </a:solidFill>
                <a:latin typeface="Times New Roman"/>
                <a:cs typeface="Times New Roman"/>
              </a:rPr>
              <a:t>miền</a:t>
            </a:r>
            <a:r>
              <a:rPr sz="4200" spc="-9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006633"/>
                </a:solidFill>
                <a:latin typeface="Times New Roman"/>
                <a:cs typeface="Times New Roman"/>
              </a:rPr>
              <a:t>(Namespace)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29535"/>
            <a:ext cx="7395209" cy="29724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Thuộc </a:t>
            </a:r>
            <a:r>
              <a:rPr sz="3000" b="1" dirty="0">
                <a:latin typeface="Arial"/>
                <a:cs typeface="Arial"/>
              </a:rPr>
              <a:t>tính</a:t>
            </a:r>
            <a:r>
              <a:rPr sz="3000" b="1" spc="3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xsi:SchemaLocation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30"/>
              </a:spcBef>
            </a:pPr>
            <a:r>
              <a:rPr sz="2600" spc="-5" dirty="0">
                <a:latin typeface="Arial"/>
                <a:cs typeface="Arial"/>
              </a:rPr>
              <a:t>&lt;xsi:schemaLocation="list of anyURI"</a:t>
            </a:r>
            <a:r>
              <a:rPr sz="2600" spc="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1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Thuộc tính </a:t>
            </a:r>
            <a:r>
              <a:rPr sz="3000" spc="-5" dirty="0">
                <a:latin typeface="Arial"/>
                <a:cs typeface="Arial"/>
              </a:rPr>
              <a:t>này được dùng </a:t>
            </a:r>
            <a:r>
              <a:rPr sz="3000" dirty="0">
                <a:latin typeface="Arial"/>
                <a:cs typeface="Arial"/>
              </a:rPr>
              <a:t>trong tài </a:t>
            </a:r>
            <a:r>
              <a:rPr sz="3000" spc="-5" dirty="0">
                <a:latin typeface="Arial"/>
                <a:cs typeface="Arial"/>
              </a:rPr>
              <a:t>liệu  XMLSchema có </a:t>
            </a:r>
            <a:r>
              <a:rPr sz="3000" dirty="0">
                <a:latin typeface="Arial"/>
                <a:cs typeface="Arial"/>
              </a:rPr>
              <a:t>target </a:t>
            </a:r>
            <a:r>
              <a:rPr sz="3000" spc="-5" dirty="0">
                <a:latin typeface="Arial"/>
                <a:cs typeface="Arial"/>
              </a:rPr>
              <a:t>namespace. Danh  </a:t>
            </a:r>
            <a:r>
              <a:rPr sz="3000" dirty="0">
                <a:latin typeface="Arial"/>
                <a:cs typeface="Arial"/>
              </a:rPr>
              <a:t>sách </a:t>
            </a:r>
            <a:r>
              <a:rPr sz="3000" spc="-5" dirty="0">
                <a:latin typeface="Arial"/>
                <a:cs typeface="Arial"/>
              </a:rPr>
              <a:t>anyURI </a:t>
            </a:r>
            <a:r>
              <a:rPr sz="3000" dirty="0">
                <a:latin typeface="Arial"/>
                <a:cs typeface="Arial"/>
              </a:rPr>
              <a:t>mỗi </a:t>
            </a:r>
            <a:r>
              <a:rPr sz="3000" spc="-5" dirty="0">
                <a:latin typeface="Arial"/>
                <a:cs typeface="Arial"/>
              </a:rPr>
              <a:t>phần </a:t>
            </a:r>
            <a:r>
              <a:rPr sz="3000" dirty="0">
                <a:latin typeface="Arial"/>
                <a:cs typeface="Arial"/>
              </a:rPr>
              <a:t>tử </a:t>
            </a:r>
            <a:r>
              <a:rPr sz="3000" spc="-5" dirty="0">
                <a:latin typeface="Arial"/>
                <a:cs typeface="Arial"/>
              </a:rPr>
              <a:t>là </a:t>
            </a:r>
            <a:r>
              <a:rPr sz="3000" dirty="0">
                <a:latin typeface="Arial"/>
                <a:cs typeface="Arial"/>
              </a:rPr>
              <a:t>một </a:t>
            </a:r>
            <a:r>
              <a:rPr sz="3000" spc="-5" dirty="0">
                <a:latin typeface="Arial"/>
                <a:cs typeface="Arial"/>
              </a:rPr>
              <a:t>cặp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gồm  </a:t>
            </a:r>
            <a:r>
              <a:rPr sz="3000" spc="-5" dirty="0">
                <a:latin typeface="Arial"/>
                <a:cs typeface="Arial"/>
              </a:rPr>
              <a:t>namesapce </a:t>
            </a:r>
            <a:r>
              <a:rPr sz="3000" dirty="0">
                <a:latin typeface="Arial"/>
                <a:cs typeface="Arial"/>
              </a:rPr>
              <a:t>và mô tả vị trí chỉ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định.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2608"/>
            <a:ext cx="7459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8585" algn="l"/>
              </a:tabLst>
            </a:pPr>
            <a:r>
              <a:rPr sz="4200" spc="-5" dirty="0">
                <a:solidFill>
                  <a:srgbClr val="006633"/>
                </a:solidFill>
                <a:latin typeface="Times New Roman"/>
                <a:cs typeface="Times New Roman"/>
              </a:rPr>
              <a:t>Không </a:t>
            </a:r>
            <a:r>
              <a:rPr sz="4200" dirty="0">
                <a:solidFill>
                  <a:srgbClr val="006633"/>
                </a:solidFill>
                <a:latin typeface="Times New Roman"/>
                <a:cs typeface="Times New Roman"/>
              </a:rPr>
              <a:t>gian	tên </a:t>
            </a:r>
            <a:r>
              <a:rPr sz="4200" spc="-5" dirty="0">
                <a:solidFill>
                  <a:srgbClr val="006633"/>
                </a:solidFill>
                <a:latin typeface="Times New Roman"/>
                <a:cs typeface="Times New Roman"/>
              </a:rPr>
              <a:t>miền</a:t>
            </a:r>
            <a:r>
              <a:rPr sz="4200" spc="-9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006633"/>
                </a:solidFill>
                <a:latin typeface="Times New Roman"/>
                <a:cs typeface="Times New Roman"/>
              </a:rPr>
              <a:t>(Namespace)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68704"/>
            <a:ext cx="7119620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900" dirty="0">
                <a:latin typeface="Arial"/>
                <a:cs typeface="Arial"/>
              </a:rPr>
              <a:t>Ví </a:t>
            </a:r>
            <a:r>
              <a:rPr sz="1900" spc="-5" dirty="0">
                <a:latin typeface="Arial"/>
                <a:cs typeface="Arial"/>
              </a:rPr>
              <a:t>dụ: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sinhvien.xsd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&lt;?xml version="1.0"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encoding="utf-8"?&gt;</a:t>
            </a:r>
            <a:endParaRPr sz="1900">
              <a:latin typeface="Arial"/>
              <a:cs typeface="Arial"/>
            </a:endParaRPr>
          </a:p>
          <a:p>
            <a:pPr marL="355600" marR="142240">
              <a:lnSpc>
                <a:spcPct val="80000"/>
              </a:lnSpc>
              <a:spcBef>
                <a:spcPts val="455"/>
              </a:spcBef>
            </a:pP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&lt;xs:schema id="SinhVien" targetNamespace="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http://sinhvien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"  elementFormDefault="qualified" xmlns:sv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="http://sinhvien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"  xmlns:mstns="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http://sinhvien/SinhVien.xsd" 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 xmlns:xs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="http://www.w3.org/2001/XMLSchem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a"&gt;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&lt;xs:include</a:t>
            </a:r>
            <a:r>
              <a:rPr sz="19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schemaLocation="SinhVien.xsd"/&gt;</a:t>
            </a:r>
            <a:endParaRPr sz="1900">
              <a:latin typeface="Arial"/>
              <a:cs typeface="Arial"/>
            </a:endParaRPr>
          </a:p>
          <a:p>
            <a:pPr marL="48895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&lt;xs:element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name="ThongTinSV"&gt;</a:t>
            </a:r>
            <a:endParaRPr sz="1900">
              <a:latin typeface="Arial"/>
              <a:cs typeface="Arial"/>
            </a:endParaRPr>
          </a:p>
          <a:p>
            <a:pPr marR="3838575" algn="ctr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&lt;xs:complexType&gt;</a:t>
            </a:r>
            <a:endParaRPr sz="1900">
              <a:latin typeface="Arial"/>
              <a:cs typeface="Arial"/>
            </a:endParaRPr>
          </a:p>
          <a:p>
            <a:pPr marR="3961765" algn="ctr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Arial"/>
                <a:cs typeface="Arial"/>
              </a:rPr>
              <a:t>&lt;xs:sequence&gt;</a:t>
            </a:r>
            <a:endParaRPr sz="1900">
              <a:latin typeface="Arial"/>
              <a:cs typeface="Arial"/>
            </a:endParaRPr>
          </a:p>
          <a:p>
            <a:pPr marL="88900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&lt;xs:element name="SinhVien"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maxOccurs="unbounded"&gt;</a:t>
            </a:r>
            <a:endParaRPr sz="1900">
              <a:latin typeface="Arial"/>
              <a:cs typeface="Arial"/>
            </a:endParaRPr>
          </a:p>
          <a:p>
            <a:pPr marR="3039110" algn="ctr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&lt;xs:complexType&gt;</a:t>
            </a:r>
            <a:endParaRPr sz="1900">
              <a:latin typeface="Arial"/>
              <a:cs typeface="Arial"/>
            </a:endParaRPr>
          </a:p>
          <a:p>
            <a:pPr marR="3161665" algn="ctr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&lt;xs:sequence&gt;</a:t>
            </a:r>
            <a:endParaRPr sz="1900">
              <a:latin typeface="Arial"/>
              <a:cs typeface="Arial"/>
            </a:endParaRPr>
          </a:p>
          <a:p>
            <a:pPr marL="128905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&lt;xs:element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name="MSSV“type="xs:string“/&gt;</a:t>
            </a:r>
            <a:endParaRPr sz="1900">
              <a:latin typeface="Arial"/>
              <a:cs typeface="Arial"/>
            </a:endParaRPr>
          </a:p>
          <a:p>
            <a:pPr marL="1289050">
              <a:lnSpc>
                <a:spcPct val="100000"/>
              </a:lnSpc>
            </a:pPr>
            <a:r>
              <a:rPr sz="1900" dirty="0">
                <a:latin typeface="Arial"/>
                <a:cs typeface="Arial"/>
              </a:rPr>
              <a:t>&lt;xs:element name="HoTen" type="xs:string"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/&gt;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2608"/>
            <a:ext cx="7459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8585" algn="l"/>
              </a:tabLst>
            </a:pPr>
            <a:r>
              <a:rPr sz="4200" spc="-5" dirty="0">
                <a:solidFill>
                  <a:srgbClr val="006633"/>
                </a:solidFill>
                <a:latin typeface="Times New Roman"/>
                <a:cs typeface="Times New Roman"/>
              </a:rPr>
              <a:t>Không </a:t>
            </a:r>
            <a:r>
              <a:rPr sz="4200" dirty="0">
                <a:solidFill>
                  <a:srgbClr val="006633"/>
                </a:solidFill>
                <a:latin typeface="Times New Roman"/>
                <a:cs typeface="Times New Roman"/>
              </a:rPr>
              <a:t>gian	tên </a:t>
            </a:r>
            <a:r>
              <a:rPr sz="4200" spc="-5" dirty="0">
                <a:solidFill>
                  <a:srgbClr val="006633"/>
                </a:solidFill>
                <a:latin typeface="Times New Roman"/>
                <a:cs typeface="Times New Roman"/>
              </a:rPr>
              <a:t>miền</a:t>
            </a:r>
            <a:r>
              <a:rPr sz="4200" spc="-9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006633"/>
                </a:solidFill>
                <a:latin typeface="Times New Roman"/>
                <a:cs typeface="Times New Roman"/>
              </a:rPr>
              <a:t>(Namespace)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44777"/>
            <a:ext cx="7509509" cy="43967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Ví dụ(tt):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sinhvien.xml</a:t>
            </a:r>
            <a:endParaRPr sz="26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620"/>
              </a:spcBef>
            </a:pP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&lt;sv:ThongTinSV  xmln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:xs="http://www.w3.o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r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g/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1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/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XMLS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c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hem</a:t>
            </a:r>
            <a:r>
              <a:rPr sz="2600" spc="20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a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-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 instance"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xs:schemaLocation="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http://sinhvien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SinhVien.xsd"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xmlns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:sv="http://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sinhv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ien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sz="26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  <a:p>
            <a:pPr marL="539750">
              <a:lnSpc>
                <a:spcPct val="100000"/>
              </a:lnSpc>
              <a:spcBef>
                <a:spcPts val="630"/>
              </a:spcBef>
            </a:pPr>
            <a:r>
              <a:rPr sz="2600" spc="-5" dirty="0">
                <a:latin typeface="Arial"/>
                <a:cs typeface="Arial"/>
              </a:rPr>
              <a:t>&lt;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sv</a:t>
            </a:r>
            <a:r>
              <a:rPr sz="2600" spc="-5" dirty="0">
                <a:latin typeface="Arial"/>
                <a:cs typeface="Arial"/>
              </a:rPr>
              <a:t>:SinhVien&gt;</a:t>
            </a:r>
            <a:endParaRPr sz="2600">
              <a:latin typeface="Arial"/>
              <a:cs typeface="Arial"/>
            </a:endParaRPr>
          </a:p>
          <a:p>
            <a:pPr marL="993140">
              <a:lnSpc>
                <a:spcPct val="100000"/>
              </a:lnSpc>
              <a:spcBef>
                <a:spcPts val="540"/>
              </a:spcBef>
            </a:pPr>
            <a:r>
              <a:rPr sz="2200" dirty="0">
                <a:latin typeface="Arial"/>
                <a:cs typeface="Arial"/>
              </a:rPr>
              <a:t>&lt;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sv</a:t>
            </a:r>
            <a:r>
              <a:rPr sz="2200" dirty="0">
                <a:latin typeface="Arial"/>
                <a:cs typeface="Arial"/>
              </a:rPr>
              <a:t>:MSSV&gt;0413113&lt;/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sv</a:t>
            </a:r>
            <a:r>
              <a:rPr sz="2200" dirty="0">
                <a:latin typeface="Arial"/>
                <a:cs typeface="Arial"/>
              </a:rPr>
              <a:t>:MSSV&gt;</a:t>
            </a:r>
            <a:endParaRPr sz="2200">
              <a:latin typeface="Arial"/>
              <a:cs typeface="Arial"/>
            </a:endParaRPr>
          </a:p>
          <a:p>
            <a:pPr marL="99314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Arial"/>
                <a:cs typeface="Arial"/>
              </a:rPr>
              <a:t>&lt;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sv</a:t>
            </a:r>
            <a:r>
              <a:rPr sz="2200" dirty="0">
                <a:latin typeface="Arial"/>
                <a:cs typeface="Arial"/>
              </a:rPr>
              <a:t>:HoTen&gt;Nguyen Van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Hung&lt;/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sv</a:t>
            </a:r>
            <a:r>
              <a:rPr sz="2200" dirty="0">
                <a:latin typeface="Arial"/>
                <a:cs typeface="Arial"/>
              </a:rPr>
              <a:t>:HoTen&gt;</a:t>
            </a:r>
            <a:endParaRPr sz="22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610"/>
              </a:spcBef>
            </a:pPr>
            <a:r>
              <a:rPr sz="2600" spc="-5" dirty="0">
                <a:latin typeface="Arial"/>
                <a:cs typeface="Arial"/>
              </a:rPr>
              <a:t>&lt;/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sv</a:t>
            </a:r>
            <a:r>
              <a:rPr sz="2600" spc="-5" dirty="0">
                <a:latin typeface="Arial"/>
                <a:cs typeface="Arial"/>
              </a:rPr>
              <a:t>:SinhVien&gt;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20"/>
              </a:spcBef>
            </a:pPr>
            <a:r>
              <a:rPr sz="2600" spc="-5" dirty="0">
                <a:latin typeface="Arial"/>
                <a:cs typeface="Arial"/>
              </a:rPr>
              <a:t>&lt;/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sv</a:t>
            </a:r>
            <a:r>
              <a:rPr sz="2600" spc="-5" dirty="0">
                <a:latin typeface="Arial"/>
                <a:cs typeface="Arial"/>
              </a:rPr>
              <a:t>:ThongTinSV&gt;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111061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Ví</a:t>
            </a:r>
            <a:r>
              <a:rPr sz="3800" spc="-8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dụ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100277"/>
            <a:ext cx="7350759" cy="38296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Note.xml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20"/>
              </a:spcBef>
            </a:pPr>
            <a:r>
              <a:rPr sz="2600" spc="-5" dirty="0">
                <a:latin typeface="Arial"/>
                <a:cs typeface="Arial"/>
              </a:rPr>
              <a:t>&lt;?xml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version="1.0"?&gt;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Arial"/>
                <a:cs typeface="Arial"/>
              </a:rPr>
              <a:t>&lt;note&gt;</a:t>
            </a:r>
            <a:endParaRPr sz="26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Arial"/>
                <a:cs typeface="Arial"/>
              </a:rPr>
              <a:t>&lt;to&gt;Tove&lt;/to&gt;</a:t>
            </a:r>
            <a:endParaRPr sz="26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Arial"/>
                <a:cs typeface="Arial"/>
              </a:rPr>
              <a:t>&lt;from&gt;Jani&lt;/from&gt;</a:t>
            </a:r>
            <a:endParaRPr sz="26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Arial"/>
                <a:cs typeface="Arial"/>
              </a:rPr>
              <a:t>&lt;heading&gt;Reminder&lt;/heading&gt;</a:t>
            </a:r>
            <a:endParaRPr sz="26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Arial"/>
                <a:cs typeface="Arial"/>
              </a:rPr>
              <a:t>&lt;body&gt;Don't forget me this</a:t>
            </a:r>
            <a:r>
              <a:rPr sz="2600" spc="10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weekend!&lt;/body&gt;</a:t>
            </a:r>
            <a:endParaRPr sz="26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Arial"/>
                <a:cs typeface="Arial"/>
              </a:rPr>
              <a:t>&lt;/note&gt;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182054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Ví dụ</a:t>
            </a:r>
            <a:r>
              <a:rPr sz="3800" spc="-7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(tt)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940" y="1120139"/>
            <a:ext cx="7818755" cy="32264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Note.dtd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Arial"/>
                <a:cs typeface="Arial"/>
              </a:rPr>
              <a:t>&lt;!ELEMENT </a:t>
            </a:r>
            <a:r>
              <a:rPr sz="3000" spc="-5" dirty="0">
                <a:latin typeface="Arial"/>
                <a:cs typeface="Arial"/>
              </a:rPr>
              <a:t>note </a:t>
            </a:r>
            <a:r>
              <a:rPr sz="3000" dirty="0">
                <a:latin typeface="Arial"/>
                <a:cs typeface="Arial"/>
              </a:rPr>
              <a:t>(to, from, </a:t>
            </a:r>
            <a:r>
              <a:rPr sz="3000" spc="-5" dirty="0">
                <a:latin typeface="Arial"/>
                <a:cs typeface="Arial"/>
              </a:rPr>
              <a:t>heading,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body)&gt;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Arial"/>
                <a:cs typeface="Arial"/>
              </a:rPr>
              <a:t>&lt;!ELEMENT to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(#PCDATA)&gt;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latin typeface="Arial"/>
                <a:cs typeface="Arial"/>
              </a:rPr>
              <a:t>&lt;!ELEMENT </a:t>
            </a:r>
            <a:r>
              <a:rPr sz="3000" dirty="0">
                <a:latin typeface="Arial"/>
                <a:cs typeface="Arial"/>
              </a:rPr>
              <a:t>from </a:t>
            </a:r>
            <a:r>
              <a:rPr sz="3000" spc="-5" dirty="0">
                <a:latin typeface="Arial"/>
                <a:cs typeface="Arial"/>
              </a:rPr>
              <a:t>(#PCDATA)&gt;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Arial"/>
                <a:cs typeface="Arial"/>
              </a:rPr>
              <a:t>&lt;!ELEMENT </a:t>
            </a:r>
            <a:r>
              <a:rPr sz="3000" spc="-5" dirty="0">
                <a:latin typeface="Arial"/>
                <a:cs typeface="Arial"/>
              </a:rPr>
              <a:t>heading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(#PCDATA)&gt;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&lt;!ELEMENT </a:t>
            </a:r>
            <a:r>
              <a:rPr sz="3000" spc="-5" dirty="0">
                <a:latin typeface="Arial"/>
                <a:cs typeface="Arial"/>
              </a:rPr>
              <a:t>body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(#PCDATA)&gt;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182054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Ví dụ</a:t>
            </a:r>
            <a:r>
              <a:rPr sz="3800" spc="-7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(tt)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002030"/>
            <a:ext cx="8140700" cy="478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Note.xsd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&lt;?xml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version="1.0"?&gt;</a:t>
            </a:r>
            <a:endParaRPr sz="2000">
              <a:latin typeface="Arial"/>
              <a:cs typeface="Arial"/>
            </a:endParaRPr>
          </a:p>
          <a:p>
            <a:pPr marL="355600" marR="5080">
              <a:lnSpc>
                <a:spcPct val="8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&lt;xs:schema xmlns:x</a:t>
            </a:r>
            <a:r>
              <a:rPr sz="2000" spc="-5" dirty="0">
                <a:latin typeface="Arial"/>
                <a:cs typeface="Arial"/>
                <a:hlinkClick r:id="rId2"/>
              </a:rPr>
              <a:t>s="http://</a:t>
            </a:r>
            <a:r>
              <a:rPr sz="2000" spc="-5" dirty="0">
                <a:latin typeface="Arial"/>
                <a:cs typeface="Arial"/>
              </a:rPr>
              <a:t>www</a:t>
            </a:r>
            <a:r>
              <a:rPr sz="2000" spc="-5" dirty="0">
                <a:latin typeface="Arial"/>
                <a:cs typeface="Arial"/>
                <a:hlinkClick r:id="rId2"/>
              </a:rPr>
              <a:t>.w3.org/2001/XMLSchema" 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  <a:hlinkClick r:id="rId3"/>
              </a:rPr>
              <a:t>targetNamespace="http://www</a:t>
            </a:r>
            <a:r>
              <a:rPr sz="2000" spc="-5" dirty="0">
                <a:latin typeface="Arial"/>
                <a:cs typeface="Arial"/>
              </a:rPr>
              <a:t>.w3schools.com"  </a:t>
            </a:r>
            <a:r>
              <a:rPr sz="2000" spc="-5" dirty="0">
                <a:latin typeface="Arial"/>
                <a:cs typeface="Arial"/>
                <a:hlinkClick r:id="rId3"/>
              </a:rPr>
              <a:t>xmlns="http:/</a:t>
            </a:r>
            <a:r>
              <a:rPr sz="2000" spc="-5" dirty="0">
                <a:latin typeface="Arial"/>
                <a:cs typeface="Arial"/>
              </a:rPr>
              <a:t>/www.w3</a:t>
            </a:r>
            <a:r>
              <a:rPr sz="2000" spc="-5" dirty="0">
                <a:latin typeface="Arial"/>
                <a:cs typeface="Arial"/>
                <a:hlinkClick r:id="rId3"/>
              </a:rPr>
              <a:t>schools.com"</a:t>
            </a:r>
            <a:r>
              <a:rPr sz="2000" spc="114" dirty="0">
                <a:latin typeface="Arial"/>
                <a:cs typeface="Arial"/>
                <a:hlinkClick r:id="rId3"/>
              </a:rPr>
              <a:t> </a:t>
            </a:r>
            <a:r>
              <a:rPr sz="2000" spc="-5" dirty="0">
                <a:latin typeface="Arial"/>
                <a:cs typeface="Arial"/>
              </a:rPr>
              <a:t>elementFormDefault="qualified"&gt;</a:t>
            </a:r>
            <a:endParaRPr sz="20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&lt;xs:element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name="note"&gt;</a:t>
            </a:r>
            <a:endParaRPr sz="20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&lt;xs:complexType&gt;</a:t>
            </a:r>
            <a:endParaRPr sz="20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&lt;xs:sequence&gt;</a:t>
            </a:r>
            <a:endParaRPr sz="20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&lt;xs:element name="to"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type="xs:string"/&gt;</a:t>
            </a:r>
            <a:endParaRPr sz="20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&lt;xs:element name="from"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type="xs:string"/&gt;</a:t>
            </a:r>
            <a:endParaRPr sz="20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&lt;xs:element name="heading"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type="xs:string"/&gt;</a:t>
            </a:r>
            <a:endParaRPr sz="2000">
              <a:latin typeface="Arial"/>
              <a:cs typeface="Arial"/>
            </a:endParaRPr>
          </a:p>
          <a:p>
            <a:pPr marL="135191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&lt;xs:element name="body"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type="xs:string"/&gt;</a:t>
            </a:r>
            <a:endParaRPr sz="20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&lt;/xs:sequence&gt;</a:t>
            </a:r>
            <a:endParaRPr sz="20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&lt;/xs:complexType&gt;</a:t>
            </a:r>
            <a:endParaRPr sz="20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&lt;/xs:element&gt;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&lt;/xs:schema&gt;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580" y="617258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4894"/>
            <a:ext cx="182054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Ví dụ</a:t>
            </a:r>
            <a:r>
              <a:rPr sz="3800" spc="-7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3800" spc="-5" dirty="0">
                <a:solidFill>
                  <a:srgbClr val="006633"/>
                </a:solidFill>
                <a:latin typeface="Times New Roman"/>
                <a:cs typeface="Times New Roman"/>
              </a:rPr>
              <a:t>(tt)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55444"/>
            <a:ext cx="6813550" cy="38112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75"/>
              </a:spcBef>
              <a:buClr>
                <a:srgbClr val="CC9900"/>
              </a:buClr>
              <a:buSzPct val="6521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300" spc="-5" dirty="0">
                <a:latin typeface="Arial"/>
                <a:cs typeface="Arial"/>
              </a:rPr>
              <a:t>Tài liệu XML có tham chiếu </a:t>
            </a:r>
            <a:r>
              <a:rPr sz="2300" spc="-10" dirty="0">
                <a:latin typeface="Arial"/>
                <a:cs typeface="Arial"/>
              </a:rPr>
              <a:t>file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DTD</a:t>
            </a:r>
            <a:endParaRPr sz="23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75"/>
              </a:spcBef>
            </a:pPr>
            <a:r>
              <a:rPr sz="2300" spc="-5" dirty="0">
                <a:latin typeface="Arial"/>
                <a:cs typeface="Arial"/>
              </a:rPr>
              <a:t>&lt;?xml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version="1.0"?&gt;</a:t>
            </a:r>
            <a:endParaRPr sz="2300">
              <a:latin typeface="Arial"/>
              <a:cs typeface="Arial"/>
            </a:endParaRPr>
          </a:p>
          <a:p>
            <a:pPr marL="355600">
              <a:lnSpc>
                <a:spcPts val="2620"/>
              </a:lnSpc>
              <a:spcBef>
                <a:spcPts val="275"/>
              </a:spcBef>
            </a:pPr>
            <a:r>
              <a:rPr sz="2300" spc="-5" dirty="0">
                <a:latin typeface="Arial"/>
                <a:cs typeface="Arial"/>
              </a:rPr>
              <a:t>&lt;!DOCTYPE note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SYSTEM</a:t>
            </a:r>
            <a:endParaRPr sz="2300">
              <a:latin typeface="Arial"/>
              <a:cs typeface="Arial"/>
            </a:endParaRPr>
          </a:p>
          <a:p>
            <a:pPr marL="355600">
              <a:lnSpc>
                <a:spcPts val="2620"/>
              </a:lnSpc>
            </a:pPr>
            <a:r>
              <a:rPr sz="2300" spc="-5" dirty="0">
                <a:latin typeface="Arial"/>
                <a:cs typeface="Arial"/>
                <a:hlinkClick r:id="rId2"/>
              </a:rPr>
              <a:t>"http://www.w3schools.com/dtd/note.dtd"</a:t>
            </a:r>
            <a:r>
              <a:rPr sz="2300" spc="-5" dirty="0">
                <a:latin typeface="Arial"/>
                <a:cs typeface="Arial"/>
              </a:rPr>
              <a:t>&gt;</a:t>
            </a:r>
            <a:endParaRPr sz="23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80"/>
              </a:spcBef>
            </a:pPr>
            <a:r>
              <a:rPr sz="2300" spc="-5" dirty="0">
                <a:latin typeface="Arial"/>
                <a:cs typeface="Arial"/>
              </a:rPr>
              <a:t>&lt;note&gt;</a:t>
            </a:r>
            <a:endParaRPr sz="23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z="2300" spc="-5" dirty="0">
                <a:latin typeface="Arial"/>
                <a:cs typeface="Arial"/>
              </a:rPr>
              <a:t>&lt;to&gt;Tove&lt;/to&gt;</a:t>
            </a:r>
            <a:endParaRPr sz="23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z="2300" spc="-5" dirty="0">
                <a:latin typeface="Arial"/>
                <a:cs typeface="Arial"/>
              </a:rPr>
              <a:t>&lt;from&gt;Jani&lt;/from&gt;</a:t>
            </a:r>
            <a:endParaRPr sz="23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80"/>
              </a:spcBef>
            </a:pPr>
            <a:r>
              <a:rPr sz="2300" spc="-5" dirty="0">
                <a:latin typeface="Arial"/>
                <a:cs typeface="Arial"/>
              </a:rPr>
              <a:t>&lt;heading&gt;Reminder&lt;/heading&gt;</a:t>
            </a:r>
            <a:endParaRPr sz="23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z="2300" spc="-5" dirty="0">
                <a:latin typeface="Arial"/>
                <a:cs typeface="Arial"/>
              </a:rPr>
              <a:t>&lt;body&gt;Don't forget me this weekend!&lt;/body&gt;</a:t>
            </a:r>
            <a:endParaRPr sz="23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75"/>
              </a:spcBef>
            </a:pPr>
            <a:r>
              <a:rPr sz="2300" spc="-5" dirty="0">
                <a:latin typeface="Arial"/>
                <a:cs typeface="Arial"/>
              </a:rPr>
              <a:t>&lt;/note&gt;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4413</Words>
  <Application>Microsoft Office PowerPoint</Application>
  <PresentationFormat>On-screen Show (4:3)</PresentationFormat>
  <Paragraphs>589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Lược đồ XML  (XML Schema)</vt:lpstr>
      <vt:lpstr>Mục tiêu</vt:lpstr>
      <vt:lpstr>Giới thiệu</vt:lpstr>
      <vt:lpstr>Giới thiệu</vt:lpstr>
      <vt:lpstr>Tại sao XML sử dụng XML Schema?</vt:lpstr>
      <vt:lpstr>Ví dụ</vt:lpstr>
      <vt:lpstr>Ví dụ (tt)</vt:lpstr>
      <vt:lpstr>Ví dụ (tt)</vt:lpstr>
      <vt:lpstr>Ví dụ (tt)</vt:lpstr>
      <vt:lpstr>Ví dụ (tt)</vt:lpstr>
      <vt:lpstr>Lược đồ XML – Phần tử &lt;schema&gt;</vt:lpstr>
      <vt:lpstr>Lược đồ XML – Phần tử &lt;schema&gt;</vt:lpstr>
      <vt:lpstr>Định nghĩa phần tử đơn</vt:lpstr>
      <vt:lpstr>Định nghĩa phần tử đơn</vt:lpstr>
      <vt:lpstr>Ví dụ</vt:lpstr>
      <vt:lpstr>Đặt giá trị mặc định cho phần tử đơn</vt:lpstr>
      <vt:lpstr>Tạo các kiểu dữ liệu đơn giản</vt:lpstr>
      <vt:lpstr>Tạo các kiểu dữ liệu đơn giản</vt:lpstr>
      <vt:lpstr>Tạo các kiểu dữ liệu đơn giản</vt:lpstr>
      <vt:lpstr>Tạo các kiểu dữ liệu đơn giản</vt:lpstr>
      <vt:lpstr>Tạo các kiểu dữ liệu đơn giản</vt:lpstr>
      <vt:lpstr>Tạo các kiểu dữ liệu đơn giản</vt:lpstr>
      <vt:lpstr>Tạo các kiểu dữ liệu đơn giản</vt:lpstr>
      <vt:lpstr>Tạo các kiểu dữ liệu đơn giản</vt:lpstr>
      <vt:lpstr>Tạo các kiểu dữ liệu đơn giản</vt:lpstr>
      <vt:lpstr>Tạo các kiểu dữ liệu đơn giản</vt:lpstr>
      <vt:lpstr>Tạo các kiểu dữ liệu đơn giản</vt:lpstr>
      <vt:lpstr>Tạo các kiểu dữ liệu đơn giản</vt:lpstr>
      <vt:lpstr>Tạo các kiểu dữ liệu đơn giản</vt:lpstr>
      <vt:lpstr>Tạo các kiểu dữ liệu đơn giản</vt:lpstr>
      <vt:lpstr>Bài tập</vt:lpstr>
      <vt:lpstr>Bài tập</vt:lpstr>
      <vt:lpstr>Bài tập</vt:lpstr>
      <vt:lpstr>Bài tập</vt:lpstr>
      <vt:lpstr>Bài tập</vt:lpstr>
      <vt:lpstr>Bài tập</vt:lpstr>
      <vt:lpstr>Định nghĩa thuộc tính</vt:lpstr>
      <vt:lpstr>Định nghĩa thuộc tính</vt:lpstr>
      <vt:lpstr>Ví dụ</vt:lpstr>
      <vt:lpstr>Định nghĩa phần tử phức tạp</vt:lpstr>
      <vt:lpstr>Một ví dụ phần tử phức</vt:lpstr>
      <vt:lpstr>Định nghĩa phần tử phức tạp</vt:lpstr>
      <vt:lpstr>Định nghĩa phần tử phức tạp</vt:lpstr>
      <vt:lpstr>Định nghĩa phần tử phức tạp</vt:lpstr>
      <vt:lpstr>Định nghĩa phần tử phức tạp</vt:lpstr>
      <vt:lpstr>Định nghĩa phần tử phức tạp</vt:lpstr>
      <vt:lpstr>Định nghĩa phần tử phức tạp</vt:lpstr>
      <vt:lpstr>Định nghĩa phần tử phức tạp</vt:lpstr>
      <vt:lpstr>Một số chỉ định</vt:lpstr>
      <vt:lpstr>Một số chỉ định</vt:lpstr>
      <vt:lpstr>Một số chỉ định</vt:lpstr>
      <vt:lpstr>Một số chỉ định</vt:lpstr>
      <vt:lpstr>Một số chỉ định</vt:lpstr>
      <vt:lpstr>Không gian tên miền (Namespace)</vt:lpstr>
      <vt:lpstr>Không gian tên miền (Namespace)</vt:lpstr>
      <vt:lpstr>Không gian tên miền (Namespace)</vt:lpstr>
      <vt:lpstr>Không gian tên miền (Namespace)</vt:lpstr>
      <vt:lpstr>Không gian tên miền (Namespace)</vt:lpstr>
      <vt:lpstr>Không gian tên miền (Namespace)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XML và WEB ngữ nghĩa</dc:title>
  <dc:creator>ngoc</dc:creator>
  <cp:lastModifiedBy>Khoa CNTT</cp:lastModifiedBy>
  <cp:revision>1</cp:revision>
  <dcterms:created xsi:type="dcterms:W3CDTF">2018-03-14T07:20:49Z</dcterms:created>
  <dcterms:modified xsi:type="dcterms:W3CDTF">2018-03-14T08:22:26Z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2018-03-14T00:00:00Z</vt:filetime>
  </property>
</Properties>
</file>