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7" r:id="rId1"/>
  </p:sldMasterIdLst>
  <p:notesMasterIdLst>
    <p:notesMasterId r:id="rId22"/>
  </p:notesMasterIdLst>
  <p:handoutMasterIdLst>
    <p:handoutMasterId r:id="rId23"/>
  </p:handoutMasterIdLst>
  <p:sldIdLst>
    <p:sldId id="278" r:id="rId2"/>
    <p:sldId id="279" r:id="rId3"/>
    <p:sldId id="280" r:id="rId4"/>
    <p:sldId id="281" r:id="rId5"/>
    <p:sldId id="282" r:id="rId6"/>
    <p:sldId id="287" r:id="rId7"/>
    <p:sldId id="288" r:id="rId8"/>
    <p:sldId id="283" r:id="rId9"/>
    <p:sldId id="285" r:id="rId10"/>
    <p:sldId id="289" r:id="rId11"/>
    <p:sldId id="290" r:id="rId12"/>
    <p:sldId id="291" r:id="rId13"/>
    <p:sldId id="292" r:id="rId14"/>
    <p:sldId id="293" r:id="rId15"/>
    <p:sldId id="294" r:id="rId16"/>
    <p:sldId id="296" r:id="rId17"/>
    <p:sldId id="295" r:id="rId18"/>
    <p:sldId id="297" r:id="rId19"/>
    <p:sldId id="298" r:id="rId20"/>
    <p:sldId id="286" r:id="rId2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58023"/>
    <a:srgbClr val="480000"/>
    <a:srgbClr val="99CCFF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>
      <p:cViewPr varScale="1">
        <p:scale>
          <a:sx n="61" d="100"/>
          <a:sy n="61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2" y="-9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185B626-9074-40F9-8B9A-1D0844EF0C1D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75CAE87-8C1A-4519-A70D-D2E53F529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6C7031C-F503-4FB4-8641-F9F61C85912A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5B57D10-5958-44B1-BF27-E0743AF1B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0F49DD-2817-4D3F-834F-6A85452CA9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16675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4227-2D90-40AD-A4A4-C590427A4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21BF747-0807-4032-BCAC-DE11C78B52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>
              <a:defRPr b="1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1"/>
                </a:solidFill>
              </a:defRPr>
            </a:lvl4pPr>
            <a:lvl5pPr>
              <a:defRPr b="1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84C15F-A305-4F35-A392-CDFA47A81A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Nguyen Ha Giang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" y="6416675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0FC3643-12BF-46D9-B1FD-E97E022DD7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" y="6416675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1964574-90D1-4441-B3F0-C45012D5DC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Nguyen Ha Giang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" y="6416675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A779F49-EC18-4411-A26B-F010C92DEC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416675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E8D7F8-7310-46FF-9195-47D25F4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416675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D997C4-312A-4F62-B33F-025D9332E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5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5FB7A9-452B-4862-A64A-39861F03E7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2BFF2D2-05BA-4F27-B503-52DA60CCD5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80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52800" y="6416481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200" i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84C15F-A305-4F35-A392-CDFA47A81A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 page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FC3643-12BF-46D9-B1FD-E97E022DD7F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tạo Master page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Mặc định site.master có dạng sau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2438400"/>
            <a:ext cx="88106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 rot="2087699">
            <a:off x="246138" y="2112953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7722039">
            <a:off x="5704257" y="4127705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3962400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Để dành nội dung </a:t>
            </a:r>
          </a:p>
          <a:p>
            <a:pPr algn="ctr"/>
            <a:r>
              <a:rPr lang="en-US" smtClean="0"/>
              <a:t>Cho content page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90600" y="4495800"/>
            <a:ext cx="50292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tạo Master page (3)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Ta thiết kế lại site.master</a:t>
            </a:r>
          </a:p>
          <a:p>
            <a:pPr lvl="1"/>
            <a:r>
              <a:rPr lang="en-US" smtClean="0"/>
              <a:t>Thêm table vào, chia làm các phần header, left, main content và 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048000"/>
            <a:ext cx="613201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>
          <a:xfrm rot="7222928">
            <a:off x="5776822" y="2960116"/>
            <a:ext cx="457200" cy="228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19800" y="2590800"/>
            <a:ext cx="90281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header</a:t>
            </a:r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7222928">
            <a:off x="5472022" y="4179316"/>
            <a:ext cx="457200" cy="228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3000" y="3733800"/>
            <a:ext cx="20409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Content placeholder</a:t>
            </a:r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7222928">
            <a:off x="5776822" y="5779516"/>
            <a:ext cx="457200" cy="228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19800" y="5410200"/>
            <a:ext cx="7427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7222928">
            <a:off x="1738222" y="4103116"/>
            <a:ext cx="457200" cy="228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81200" y="3733800"/>
            <a:ext cx="4908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left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tạo Master page (4)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Phần source của site.master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09800"/>
            <a:ext cx="56673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2514600" y="4114800"/>
            <a:ext cx="4724400" cy="106680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209200">
            <a:off x="5878832" y="3622374"/>
            <a:ext cx="685800" cy="304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48400" y="3124200"/>
            <a:ext cx="26670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placeholder dành cho content page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1752600"/>
            <a:ext cx="32004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Lưu ý: phần header , footer và left sẽ được thiết kế tùy theo ứng dụng web cụ thể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tạo Content page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smtClean="0"/>
              <a:t>Tạo form mới có template là “web content form” (trong phiên bản VS 2008), trong VS 2005 thì chọn “select master page”.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9176" y="2514600"/>
            <a:ext cx="6172200" cy="3700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 rot="7222928">
            <a:off x="5510598" y="3036316"/>
            <a:ext cx="457200" cy="228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53576" y="2667000"/>
            <a:ext cx="239982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Chọn Web content form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3004265">
            <a:off x="3033341" y="5676636"/>
            <a:ext cx="457200" cy="228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15176" y="5867400"/>
            <a:ext cx="137088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Tên file aspx</a:t>
            </a:r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7222928">
            <a:off x="6005422" y="5550916"/>
            <a:ext cx="457200" cy="228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tạo Content page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Tiếp theo chọn master page cho content web form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362200"/>
            <a:ext cx="63246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 rot="13004265">
            <a:off x="4442565" y="3162036"/>
            <a:ext cx="457200" cy="228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24400" y="3352800"/>
            <a:ext cx="20924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Tên file master page</a:t>
            </a:r>
            <a:endParaRPr lang="en-US"/>
          </a:p>
        </p:txBody>
      </p:sp>
      <p:sp>
        <p:nvSpPr>
          <p:cNvPr id="9" name="Right Arrow 8"/>
          <p:cNvSpPr/>
          <p:nvPr/>
        </p:nvSpPr>
        <p:spPr>
          <a:xfrm rot="6448642">
            <a:off x="5740278" y="5395875"/>
            <a:ext cx="457200" cy="228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tạo Content page (3)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Phần source của content page: DemoWebForm1.aspx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799" y="2971800"/>
            <a:ext cx="67532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 rot="13004265">
            <a:off x="5204564" y="3847836"/>
            <a:ext cx="457200" cy="228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86400" y="4038600"/>
            <a:ext cx="32004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Ánh xạ đến placeholder control “MainContent” trong site1.master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tạo Content page (4)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Trong màn hình design của content page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438400"/>
            <a:ext cx="6162675" cy="327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 rot="13004265">
            <a:off x="4899764" y="4126878"/>
            <a:ext cx="457200" cy="228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1600" y="4317642"/>
            <a:ext cx="35052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thiết kế dành cho content page: DemoWebForm1.aspx ở đây!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8400" y="5867400"/>
            <a:ext cx="35052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này là của site1.master,  không edit ở đây được!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rot="16200000" flipV="1">
            <a:off x="3505200" y="5181600"/>
            <a:ext cx="304800" cy="10668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</p:cNvCxnSpPr>
          <p:nvPr/>
        </p:nvCxnSpPr>
        <p:spPr>
          <a:xfrm rot="16200000" flipV="1">
            <a:off x="2476500" y="4152900"/>
            <a:ext cx="1295400" cy="21336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rot="16200000" flipV="1">
            <a:off x="2095500" y="3771900"/>
            <a:ext cx="3200400" cy="9906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tạo Content page (5)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Ví dụ bổ sung nội dung cho Content page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86000"/>
            <a:ext cx="68294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 rot="7472952">
            <a:off x="3637868" y="2912557"/>
            <a:ext cx="533400" cy="23242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962400"/>
            <a:ext cx="5143227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urved Right Arrow 9"/>
          <p:cNvSpPr/>
          <p:nvPr/>
        </p:nvSpPr>
        <p:spPr>
          <a:xfrm>
            <a:off x="838200" y="3505200"/>
            <a:ext cx="381000" cy="762000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tạo Content page (6)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Các trang Content page chỉ chứa phần chỉ dẫn, và các tag content control (phụ thuộc vào số placeholder control của master page)</a:t>
            </a:r>
          </a:p>
          <a:p>
            <a:r>
              <a:rPr lang="en-US" smtClean="0"/>
              <a:t>Bên trong các vùng content control ta thiết kế web form bình thường.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Khai báo sử dụng master page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Khai báo trong từng file aspx</a:t>
            </a:r>
          </a:p>
          <a:p>
            <a:pPr lvl="1"/>
            <a:r>
              <a:rPr lang="en-US" smtClean="0"/>
              <a:t>Sử dụng thuộc tính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MasterPageFile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mtClean="0"/>
              <a:t>trong phần Directive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Khai báo sử dụng master page trong toàn site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3048000"/>
            <a:ext cx="65532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>
                <a:latin typeface="Consolas" pitchFamily="49" charset="0"/>
              </a:rPr>
              <a:t>&lt;%@ Page Title="" Language="C#" </a:t>
            </a:r>
            <a:r>
              <a:rPr lang="en-US" b="1" smtClean="0">
                <a:solidFill>
                  <a:srgbClr val="FF0000"/>
                </a:solidFill>
                <a:latin typeface="Consolas" pitchFamily="49" charset="0"/>
              </a:rPr>
              <a:t>MasterPageFile="~/Site1.Master" </a:t>
            </a:r>
          </a:p>
          <a:p>
            <a:r>
              <a:rPr lang="en-US" smtClean="0">
                <a:latin typeface="Consolas" pitchFamily="49" charset="0"/>
              </a:rPr>
              <a:t>CodeBehind="DemoWebForm1.aspx.cs" Inherits=“DemoProject.DemoWebForm1" %&gt;</a:t>
            </a:r>
            <a:endParaRPr lang="en-US">
              <a:latin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08539" y="5429071"/>
            <a:ext cx="60960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mtClean="0">
                <a:solidFill>
                  <a:srgbClr val="A31515"/>
                </a:solidFill>
                <a:latin typeface="Consolas" pitchFamily="49" charset="0"/>
              </a:rPr>
              <a:t>system.web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</a:rPr>
              <a:t>&gt;</a:t>
            </a:r>
          </a:p>
          <a:p>
            <a:r>
              <a:rPr lang="en-US" smtClean="0">
                <a:solidFill>
                  <a:srgbClr val="0000FF"/>
                </a:solidFill>
                <a:latin typeface="Consolas" pitchFamily="49" charset="0"/>
              </a:rPr>
              <a:t>    &lt;</a:t>
            </a:r>
            <a:r>
              <a:rPr lang="en-US" smtClean="0">
                <a:solidFill>
                  <a:srgbClr val="A31515"/>
                </a:solidFill>
                <a:latin typeface="Consolas" pitchFamily="49" charset="0"/>
              </a:rPr>
              <a:t>pages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itchFamily="49" charset="0"/>
              </a:rPr>
              <a:t>masterPageFile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</a:rPr>
              <a:t>="~/Site1.Master"  /&gt;</a:t>
            </a:r>
          </a:p>
          <a:p>
            <a:endParaRPr lang="en-US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 pitchFamily="49" charset="0"/>
              </a:rPr>
              <a:t>  &lt;/</a:t>
            </a:r>
            <a:r>
              <a:rPr lang="en-US" smtClean="0">
                <a:solidFill>
                  <a:srgbClr val="A31515"/>
                </a:solidFill>
                <a:latin typeface="Consolas" pitchFamily="49" charset="0"/>
              </a:rPr>
              <a:t>system.web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endParaRPr lang="en-US"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6339" y="5276671"/>
            <a:ext cx="133466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Web.config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Master page</a:t>
            </a:r>
          </a:p>
          <a:p>
            <a:pPr lvl="1"/>
            <a:r>
              <a:rPr lang="en-US" smtClean="0"/>
              <a:t>Cách tạo trang master</a:t>
            </a:r>
          </a:p>
          <a:p>
            <a:pPr lvl="1"/>
            <a:r>
              <a:rPr lang="en-US" smtClean="0"/>
              <a:t>Tạo các trang nội dung</a:t>
            </a:r>
          </a:p>
          <a:p>
            <a:pPr lvl="1"/>
            <a:r>
              <a:rPr lang="en-US" smtClean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Ưu điểm khi dùng Master page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Tạo ra khuôn mẫu chung cho toàn bộ phần layout của site</a:t>
            </a:r>
          </a:p>
          <a:p>
            <a:pPr lvl="1"/>
            <a:r>
              <a:rPr lang="en-US" smtClean="0"/>
              <a:t>Định nghĩa một lần và sử dụng lại, chung cho toàn site</a:t>
            </a:r>
          </a:p>
          <a:p>
            <a:r>
              <a:rPr lang="en-US" smtClean="0"/>
              <a:t>Include phần nội dung chung của các page</a:t>
            </a:r>
          </a:p>
          <a:p>
            <a:pPr lvl="1"/>
            <a:r>
              <a:rPr lang="en-US" smtClean="0"/>
              <a:t>Tương tự như User Control</a:t>
            </a:r>
          </a:p>
          <a:p>
            <a:r>
              <a:rPr lang="en-US" smtClean="0"/>
              <a:t>Loại bỏ những phần trùng lắp, khi xây dựng layout chung như các phiên bản trước của ASP.NET 2.0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 page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Master page </a:t>
            </a:r>
            <a:r>
              <a:rPr lang="en-US" dirty="0" err="1" smtClean="0"/>
              <a:t>định</a:t>
            </a:r>
            <a:r>
              <a:rPr lang="en-US" smtClean="0"/>
              <a:t> nghĩa một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khuôn mẫu chung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mtClean="0"/>
              <a:t>cho phép áp dụng cho nhiều trang web trong toàn bộ web site</a:t>
            </a:r>
          </a:p>
          <a:p>
            <a:r>
              <a:rPr lang="en-US" smtClean="0"/>
              <a:t>Content page là web form có sử dụng master page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654161" y="3342919"/>
            <a:ext cx="169863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tIns="91440" bIns="91440">
            <a:spAutoFit/>
          </a:bodyPr>
          <a:lstStyle/>
          <a:p>
            <a:r>
              <a:rPr lang="en-US" i="1">
                <a:latin typeface="Franklin Gothic Medium" pitchFamily="34" charset="0"/>
              </a:rPr>
              <a:t>Master Page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225575" y="3900131"/>
            <a:ext cx="163242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tIns="91440" bIns="91440">
            <a:spAutoFit/>
          </a:bodyPr>
          <a:lstStyle/>
          <a:p>
            <a:r>
              <a:rPr lang="en-US" i="1">
                <a:latin typeface="Franklin Gothic Medium" pitchFamily="34" charset="0"/>
              </a:rPr>
              <a:t>Content Page</a:t>
            </a:r>
          </a:p>
        </p:txBody>
      </p:sp>
      <p:pic>
        <p:nvPicPr>
          <p:cNvPr id="12" name="Picture 5" descr="SCREEN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747731"/>
            <a:ext cx="2723336" cy="2057400"/>
          </a:xfrm>
          <a:prstGeom prst="rect">
            <a:avLst/>
          </a:prstGeom>
          <a:noFill/>
        </p:spPr>
      </p:pic>
      <p:pic>
        <p:nvPicPr>
          <p:cNvPr id="13" name="Picture 6" descr="SCREEN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357331"/>
            <a:ext cx="2724625" cy="20434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thức master page làm việc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Master page định nghĩa cấu trúc cơ bản của trang</a:t>
            </a:r>
          </a:p>
          <a:p>
            <a:pPr lvl="1"/>
            <a:r>
              <a:rPr lang="en-US" smtClean="0"/>
              <a:t>Bao gồm các thành phần chung như header, footer, menu…</a:t>
            </a:r>
          </a:p>
          <a:p>
            <a:r>
              <a:rPr lang="en-US" smtClean="0"/>
              <a:t>Master page có thể chứa các </a:t>
            </a:r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region </a:t>
            </a:r>
            <a:r>
              <a:rPr lang="en-US" smtClean="0"/>
              <a:t>nơi mà nội dung mới có thể được thêm vào.</a:t>
            </a:r>
          </a:p>
          <a:p>
            <a:r>
              <a:rPr lang="en-US" smtClean="0"/>
              <a:t>Một </a:t>
            </a:r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page </a:t>
            </a:r>
            <a:r>
              <a:rPr lang="en-US" smtClean="0"/>
              <a:t>sẽ có tất cả các thành phần cố định từ một master page, và có thể bổ sung tùy ý vào các </a:t>
            </a:r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region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Minh họa Master page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362200"/>
            <a:ext cx="51530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5425" y="4419600"/>
            <a:ext cx="70389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24000" y="20574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master</a:t>
            </a:r>
            <a:endParaRPr lang="en-US" sz="1600" b="1"/>
          </a:p>
        </p:txBody>
      </p:sp>
      <p:sp>
        <p:nvSpPr>
          <p:cNvPr id="10" name="TextBox 9"/>
          <p:cNvSpPr txBox="1"/>
          <p:nvPr/>
        </p:nvSpPr>
        <p:spPr>
          <a:xfrm>
            <a:off x="3429000" y="205740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content</a:t>
            </a:r>
            <a:endParaRPr lang="en-US" sz="1600" b="1"/>
          </a:p>
        </p:txBody>
      </p:sp>
      <p:sp>
        <p:nvSpPr>
          <p:cNvPr id="11" name="TextBox 10"/>
          <p:cNvSpPr txBox="1"/>
          <p:nvPr/>
        </p:nvSpPr>
        <p:spPr>
          <a:xfrm>
            <a:off x="1495425" y="4114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master</a:t>
            </a:r>
            <a:endParaRPr lang="en-US" sz="1600" b="1"/>
          </a:p>
        </p:txBody>
      </p:sp>
      <p:sp>
        <p:nvSpPr>
          <p:cNvPr id="12" name="TextBox 11"/>
          <p:cNvSpPr txBox="1"/>
          <p:nvPr/>
        </p:nvSpPr>
        <p:spPr>
          <a:xfrm>
            <a:off x="3429000" y="4114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master</a:t>
            </a:r>
            <a:endParaRPr lang="en-US" sz="1600" b="1"/>
          </a:p>
        </p:txBody>
      </p:sp>
      <p:sp>
        <p:nvSpPr>
          <p:cNvPr id="13" name="TextBox 12"/>
          <p:cNvSpPr txBox="1"/>
          <p:nvPr/>
        </p:nvSpPr>
        <p:spPr>
          <a:xfrm>
            <a:off x="5334000" y="411480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content</a:t>
            </a:r>
            <a:endParaRPr 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Cú pháp của Master page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Tạo trang master page</a:t>
            </a:r>
          </a:p>
          <a:p>
            <a:pPr lvl="1"/>
            <a:r>
              <a:rPr lang="en-US" smtClean="0"/>
              <a:t>Phần mở rộng là </a:t>
            </a:r>
            <a:r>
              <a:rPr lang="en-US" smtClean="0">
                <a:solidFill>
                  <a:srgbClr val="FF0000"/>
                </a:solidFill>
              </a:rPr>
              <a:t>.master</a:t>
            </a:r>
          </a:p>
          <a:p>
            <a:r>
              <a:rPr lang="en-US" smtClean="0"/>
              <a:t>Directive: &lt;%@ master %&gt;</a:t>
            </a:r>
          </a:p>
          <a:p>
            <a:r>
              <a:rPr lang="en-US" smtClean="0"/>
              <a:t>Xây dựng các phần nội dung chung cho toàn site</a:t>
            </a:r>
          </a:p>
          <a:p>
            <a:pPr lvl="1"/>
            <a:r>
              <a:rPr lang="en-US" smtClean="0"/>
              <a:t>Header, footer, menu, layout…</a:t>
            </a:r>
          </a:p>
          <a:p>
            <a:r>
              <a:rPr lang="en-US" smtClean="0"/>
              <a:t>Tạo các vùng placeholder control cho dành nội dung (content region), mà các trang sẽ tùy biến bổ sung vào!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Cú pháp của Content page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Đối với những trang .aspx</a:t>
            </a:r>
          </a:p>
          <a:p>
            <a:pPr lvl="1"/>
            <a:r>
              <a:rPr lang="en-US" smtClean="0"/>
              <a:t>Tham chiếu đến master page trong directive</a:t>
            </a:r>
          </a:p>
          <a:p>
            <a:pPr lvl="1"/>
            <a:r>
              <a:rPr lang="en-US" smtClean="0"/>
              <a:t>Xây dựng nội dung cho các phần placeholder control đã tạo trong master page. </a:t>
            </a:r>
          </a:p>
          <a:p>
            <a:pPr lvl="2"/>
            <a:r>
              <a:rPr lang="en-US" smtClean="0"/>
              <a:t>Thiết kế phần Content control, mỗi trang sẽ có nội dung riêng</a:t>
            </a:r>
          </a:p>
          <a:p>
            <a:pPr lvl="3"/>
            <a:r>
              <a:rPr lang="en-US" smtClean="0"/>
              <a:t>Có thể có nhiều vùng content control, tùy theo cách thiết kế master page</a:t>
            </a:r>
          </a:p>
          <a:p>
            <a:pPr lvl="2"/>
            <a:r>
              <a:rPr lang="en-US" smtClean="0"/>
              <a:t>Ánh xạ các content control này vào placeholder trong master page.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hợp MP &amp; CP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Trang master định nghĩa nội dung chung và placeholder</a:t>
            </a:r>
          </a:p>
          <a:p>
            <a:pPr lvl="1"/>
            <a:r>
              <a:rPr lang="en-US" smtClean="0"/>
              <a:t>&lt;asp:ContentPlaceHolder&gt;</a:t>
            </a:r>
          </a:p>
          <a:p>
            <a:r>
              <a:rPr lang="en-US" smtClean="0"/>
              <a:t>Content page tham chiếu đến master và đưa nội dung vào các placeholder</a:t>
            </a:r>
          </a:p>
          <a:p>
            <a:pPr lvl="1"/>
            <a:r>
              <a:rPr lang="en-US" smtClean="0"/>
              <a:t>&lt;asp:Content&gt;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914400" y="4648200"/>
            <a:ext cx="1676400" cy="21336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tIns="91440" bIns="91440" anchor="ctr"/>
          <a:lstStyle/>
          <a:p>
            <a:r>
              <a:rPr lang="en-US" sz="1000" b="0" dirty="0"/>
              <a:t>&lt;%@ Master %&gt;</a:t>
            </a:r>
          </a:p>
          <a:p>
            <a:endParaRPr lang="en-US" sz="1000" b="0" dirty="0"/>
          </a:p>
          <a:p>
            <a:endParaRPr lang="en-US" sz="1000" b="0" dirty="0"/>
          </a:p>
          <a:p>
            <a:endParaRPr lang="en-US" sz="1000" b="0" dirty="0"/>
          </a:p>
          <a:p>
            <a:r>
              <a:rPr lang="en-US" sz="1000" b="0" dirty="0"/>
              <a:t>&lt;</a:t>
            </a:r>
            <a:r>
              <a:rPr lang="en-US" sz="1000" b="0" dirty="0" err="1"/>
              <a:t>asp:ContentPlaceHolder</a:t>
            </a:r>
            <a:endParaRPr lang="en-US" sz="1000" b="0" dirty="0"/>
          </a:p>
          <a:p>
            <a:r>
              <a:rPr lang="en-US" sz="1000" b="0" dirty="0"/>
              <a:t>  ID="Main"</a:t>
            </a:r>
          </a:p>
          <a:p>
            <a:r>
              <a:rPr lang="en-US" sz="1000" b="0" dirty="0"/>
              <a:t>  </a:t>
            </a:r>
            <a:r>
              <a:rPr lang="en-US" sz="1000" b="0" dirty="0" err="1"/>
              <a:t>RunAt</a:t>
            </a:r>
            <a:r>
              <a:rPr lang="en-US" sz="1000" b="0" dirty="0"/>
              <a:t>="server" /&gt;</a:t>
            </a:r>
          </a:p>
          <a:p>
            <a:endParaRPr lang="en-US" sz="1000" b="0" dirty="0"/>
          </a:p>
          <a:p>
            <a:endParaRPr lang="en-US" sz="1000" b="0" dirty="0">
              <a:solidFill>
                <a:schemeClr val="bg2"/>
              </a:solidFill>
            </a:endParaRPr>
          </a:p>
          <a:p>
            <a:endParaRPr lang="en-US" sz="1000" b="0" dirty="0">
              <a:solidFill>
                <a:schemeClr val="bg2"/>
              </a:solidFill>
            </a:endParaRPr>
          </a:p>
          <a:p>
            <a:endParaRPr lang="en-US" sz="1000" b="0" dirty="0">
              <a:solidFill>
                <a:schemeClr val="bg2"/>
              </a:solidFill>
            </a:endParaRPr>
          </a:p>
          <a:p>
            <a:endParaRPr lang="en-US" sz="1000" b="0" dirty="0">
              <a:solidFill>
                <a:schemeClr val="bg2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90600" y="4953000"/>
            <a:ext cx="1530350" cy="304800"/>
          </a:xfrm>
          <a:prstGeom prst="rect">
            <a:avLst/>
          </a:prstGeom>
          <a:solidFill>
            <a:srgbClr val="F39FD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90600" y="5867400"/>
            <a:ext cx="1530350" cy="152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581400" y="4648200"/>
            <a:ext cx="1676400" cy="21336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tIns="91440" bIns="91440" anchor="ctr"/>
          <a:lstStyle/>
          <a:p>
            <a:r>
              <a:rPr lang="en-US" sz="1000" b="0"/>
              <a:t>&lt;%@ Page MasterPage-</a:t>
            </a:r>
          </a:p>
          <a:p>
            <a:r>
              <a:rPr lang="en-US" sz="1000" b="0"/>
              <a:t>  File="Site.master" %&gt;</a:t>
            </a:r>
          </a:p>
          <a:p>
            <a:endParaRPr lang="en-US" sz="1000" b="0"/>
          </a:p>
          <a:p>
            <a:r>
              <a:rPr lang="en-US" sz="1000" b="0"/>
              <a:t>&lt;asp:Content</a:t>
            </a:r>
          </a:p>
          <a:p>
            <a:r>
              <a:rPr lang="en-US" sz="1000" b="0"/>
              <a:t>  ContentPlaceHolderID=</a:t>
            </a:r>
          </a:p>
          <a:p>
            <a:r>
              <a:rPr lang="en-US" sz="1000" b="0"/>
              <a:t>  "Main" RunAt="server" /&gt;</a:t>
            </a:r>
          </a:p>
          <a:p>
            <a:endParaRPr lang="en-US" sz="1000" b="0"/>
          </a:p>
          <a:p>
            <a:endParaRPr lang="en-US" sz="1000" b="0"/>
          </a:p>
          <a:p>
            <a:endParaRPr lang="en-US" sz="1000" b="0"/>
          </a:p>
          <a:p>
            <a:endParaRPr lang="en-US" sz="1000" b="0"/>
          </a:p>
          <a:p>
            <a:endParaRPr lang="en-US" sz="1000" b="0"/>
          </a:p>
          <a:p>
            <a:r>
              <a:rPr lang="en-US" sz="1000" b="0"/>
              <a:t>&lt;/asp:Content&gt;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38200" y="4243388"/>
            <a:ext cx="1436688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tIns="91440" bIns="91440">
            <a:spAutoFit/>
          </a:bodyPr>
          <a:lstStyle/>
          <a:p>
            <a:r>
              <a:rPr lang="en-US" i="1" dirty="0" err="1">
                <a:latin typeface="Franklin Gothic Medium" pitchFamily="34" charset="0"/>
              </a:rPr>
              <a:t>Site.master</a:t>
            </a:r>
            <a:endParaRPr lang="en-US" i="1" dirty="0">
              <a:latin typeface="Franklin Gothic Medium" pitchFamily="34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505200" y="4243388"/>
            <a:ext cx="1514475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tIns="91440" bIns="91440">
            <a:spAutoFit/>
          </a:bodyPr>
          <a:lstStyle/>
          <a:p>
            <a:r>
              <a:rPr lang="en-US" i="1">
                <a:latin typeface="Franklin Gothic Medium" pitchFamily="34" charset="0"/>
              </a:rPr>
              <a:t>default.aspx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657600" y="5638800"/>
            <a:ext cx="1530350" cy="6858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6248400" y="4648200"/>
            <a:ext cx="1676400" cy="2133600"/>
          </a:xfrm>
          <a:prstGeom prst="foldedCorner">
            <a:avLst>
              <a:gd name="adj" fmla="val 125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tIns="91440" bIns="91440" anchor="ctr"/>
          <a:lstStyle/>
          <a:p>
            <a:endParaRPr lang="en-US" sz="1000" b="0">
              <a:solidFill>
                <a:schemeClr val="bg2"/>
              </a:solidFill>
            </a:endParaRPr>
          </a:p>
          <a:p>
            <a:endParaRPr lang="en-US" sz="1000" b="0">
              <a:solidFill>
                <a:schemeClr val="bg2"/>
              </a:solidFill>
            </a:endParaRPr>
          </a:p>
          <a:p>
            <a:endParaRPr lang="en-US" sz="1000" b="0">
              <a:solidFill>
                <a:schemeClr val="bg2"/>
              </a:solidFill>
            </a:endParaRPr>
          </a:p>
          <a:p>
            <a:endParaRPr lang="en-US" sz="1000" b="0">
              <a:solidFill>
                <a:schemeClr val="bg2"/>
              </a:solidFill>
            </a:endParaRPr>
          </a:p>
          <a:p>
            <a:endParaRPr lang="en-US" sz="1000" b="0">
              <a:solidFill>
                <a:schemeClr val="bg2"/>
              </a:solidFill>
            </a:endParaRPr>
          </a:p>
          <a:p>
            <a:endParaRPr lang="en-US" sz="1000" b="0">
              <a:solidFill>
                <a:schemeClr val="bg2"/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324600" y="4724400"/>
            <a:ext cx="1530350" cy="304800"/>
          </a:xfrm>
          <a:prstGeom prst="rect">
            <a:avLst/>
          </a:prstGeom>
          <a:solidFill>
            <a:srgbClr val="F39FD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324600" y="5867400"/>
            <a:ext cx="1530350" cy="152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324600" y="5105400"/>
            <a:ext cx="1530350" cy="6858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2590800" y="5181600"/>
            <a:ext cx="990600" cy="1066800"/>
          </a:xfrm>
          <a:prstGeom prst="rightArrow">
            <a:avLst>
              <a:gd name="adj1" fmla="val 49111"/>
              <a:gd name="adj2" fmla="val 48079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5257800" y="5181600"/>
            <a:ext cx="990600" cy="1066800"/>
          </a:xfrm>
          <a:prstGeom prst="rightArrow">
            <a:avLst>
              <a:gd name="adj1" fmla="val 49111"/>
              <a:gd name="adj2" fmla="val 48079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172200" y="4243388"/>
            <a:ext cx="2528888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tIns="91440" bIns="91440">
            <a:spAutoFit/>
          </a:bodyPr>
          <a:lstStyle/>
          <a:p>
            <a:r>
              <a:rPr lang="en-US" i="1">
                <a:latin typeface="Franklin Gothic Medium" pitchFamily="34" charset="0"/>
              </a:rPr>
              <a:t>http://.../default.aspx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tạo Master page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7048500" cy="4225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 rot="5400000">
            <a:off x="2362200" y="46482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5715000" y="19050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st Diagram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List Diagram</Template>
  <TotalTime>3968</TotalTime>
  <Words>780</Words>
  <Application>Microsoft Office PowerPoint</Application>
  <PresentationFormat>On-screen Show (4:3)</PresentationFormat>
  <Paragraphs>146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Consolas</vt:lpstr>
      <vt:lpstr>Franklin Gothic Medium</vt:lpstr>
      <vt:lpstr>Times New Roman</vt:lpstr>
      <vt:lpstr>Tw Cen MT</vt:lpstr>
      <vt:lpstr>Wingdings</vt:lpstr>
      <vt:lpstr>Wingdings 2</vt:lpstr>
      <vt:lpstr>List Diagram</vt:lpstr>
      <vt:lpstr>Master page</vt:lpstr>
      <vt:lpstr>Nội dung</vt:lpstr>
      <vt:lpstr>Master page </vt:lpstr>
      <vt:lpstr>Cách thức master page làm việc</vt:lpstr>
      <vt:lpstr>Minh họa Master page</vt:lpstr>
      <vt:lpstr>Cú pháp của Master page</vt:lpstr>
      <vt:lpstr>Cú pháp của Content page</vt:lpstr>
      <vt:lpstr>Kết hợp MP &amp; CP</vt:lpstr>
      <vt:lpstr>Cách tạo Master page</vt:lpstr>
      <vt:lpstr>Cách tạo Master page (2)</vt:lpstr>
      <vt:lpstr>Cách tạo Master page (3)</vt:lpstr>
      <vt:lpstr>Cách tạo Master page (4)</vt:lpstr>
      <vt:lpstr>Cách tạo Content page</vt:lpstr>
      <vt:lpstr>Cách tạo Content page (2)</vt:lpstr>
      <vt:lpstr>Cách tạo Content page (3)</vt:lpstr>
      <vt:lpstr>Cách tạo Content page (4)</vt:lpstr>
      <vt:lpstr>Cách tạo Content page (5)</vt:lpstr>
      <vt:lpstr>Cách tạo Content page (6)</vt:lpstr>
      <vt:lpstr>Khai báo sử dụng master page</vt:lpstr>
      <vt:lpstr>Ưu điểm khi dùng Master page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Diagram NGUYỄN HÀ GIANG</dc:title>
  <dc:creator>Ha Giang</dc:creator>
  <cp:lastModifiedBy>Nguyen Tan Thanh</cp:lastModifiedBy>
  <cp:revision>220</cp:revision>
  <dcterms:created xsi:type="dcterms:W3CDTF">2009-10-01T08:40:04Z</dcterms:created>
  <dcterms:modified xsi:type="dcterms:W3CDTF">2019-03-11T03:32:31Z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TC300006221033</vt:lpwstr>
  </property>
</Properties>
</file>