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1" r:id="rId2"/>
  </p:sldMasterIdLst>
  <p:notesMasterIdLst>
    <p:notesMasterId r:id="rId29"/>
  </p:notesMasterIdLst>
  <p:handoutMasterIdLst>
    <p:handoutMasterId r:id="rId30"/>
  </p:handoutMasterIdLst>
  <p:sldIdLst>
    <p:sldId id="1007" r:id="rId3"/>
    <p:sldId id="1011" r:id="rId4"/>
    <p:sldId id="1012" r:id="rId5"/>
    <p:sldId id="1025" r:id="rId6"/>
    <p:sldId id="1046" r:id="rId7"/>
    <p:sldId id="1062" r:id="rId8"/>
    <p:sldId id="1063" r:id="rId9"/>
    <p:sldId id="1064" r:id="rId10"/>
    <p:sldId id="1065" r:id="rId11"/>
    <p:sldId id="1066" r:id="rId12"/>
    <p:sldId id="1067" r:id="rId13"/>
    <p:sldId id="1068" r:id="rId14"/>
    <p:sldId id="1069" r:id="rId15"/>
    <p:sldId id="1070" r:id="rId16"/>
    <p:sldId id="1071" r:id="rId17"/>
    <p:sldId id="1081" r:id="rId18"/>
    <p:sldId id="1072" r:id="rId19"/>
    <p:sldId id="1073" r:id="rId20"/>
    <p:sldId id="1078" r:id="rId21"/>
    <p:sldId id="1080" r:id="rId22"/>
    <p:sldId id="1077" r:id="rId23"/>
    <p:sldId id="1074" r:id="rId24"/>
    <p:sldId id="1079" r:id="rId25"/>
    <p:sldId id="1075" r:id="rId26"/>
    <p:sldId id="1076" r:id="rId27"/>
    <p:sldId id="1026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4800"/>
    <a:srgbClr val="006000"/>
    <a:srgbClr val="003300"/>
    <a:srgbClr val="FF6600"/>
    <a:srgbClr val="0000FF"/>
    <a:srgbClr val="FF99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1" autoAdjust="0"/>
    <p:restoredTop sz="84694" autoAdjust="0"/>
  </p:normalViewPr>
  <p:slideViewPr>
    <p:cSldViewPr snapToGrid="0">
      <p:cViewPr>
        <p:scale>
          <a:sx n="60" d="100"/>
          <a:sy n="60" d="100"/>
        </p:scale>
        <p:origin x="-1286" y="-58"/>
      </p:cViewPr>
      <p:guideLst>
        <p:guide orient="horz" pos="2177"/>
        <p:guide orient="horz" pos="907"/>
        <p:guide orient="horz" pos="103"/>
        <p:guide orient="horz" pos="1199"/>
        <p:guide orient="horz" pos="597"/>
        <p:guide pos="2880"/>
        <p:guide pos="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38"/>
    </p:cViewPr>
  </p:sorterViewPr>
  <p:notesViewPr>
    <p:cSldViewPr snapToGrid="0">
      <p:cViewPr>
        <p:scale>
          <a:sx n="100" d="100"/>
          <a:sy n="100" d="100"/>
        </p:scale>
        <p:origin x="-252" y="7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34A527C4-BFC2-4A68-81A0-F6722D9C3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6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200" b="0" smtClean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 smtClean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592138"/>
            <a:ext cx="5353050" cy="401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935538"/>
            <a:ext cx="5851525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200" b="0" smtClean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 smtClean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75780AD-8629-4521-A200-2D906FC66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6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B41AA-817E-4C06-BF0E-4CE8A31A8EDF}" type="slidenum">
              <a:rPr lang="en-US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4388" y="592138"/>
            <a:ext cx="5351462" cy="401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b="1" u="sng" smtClean="0"/>
              <a:t>Thời lượng</a:t>
            </a:r>
            <a:r>
              <a:rPr lang="en-US" b="1" smtClean="0"/>
              <a:t>: 10 tiết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224A3-4EF6-4392-B0C0-45454B9E4B33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4388" y="592138"/>
            <a:ext cx="5349875" cy="40132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D33BF-D502-4CFD-AD26-256BE1BBF13D}" type="slidenum">
              <a:rPr lang="en-US">
                <a:cs typeface="Arial" charset="0"/>
              </a:rPr>
              <a:pPr/>
              <a:t>24</a:t>
            </a:fld>
            <a:endParaRPr lang="en-US">
              <a:cs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4388" y="592138"/>
            <a:ext cx="5349875" cy="401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u="sng" smtClean="0"/>
              <a:t>Ghi chú</a:t>
            </a:r>
            <a:r>
              <a:rPr lang="en-US" smtClean="0"/>
              <a:t>: nhắc lại tầm ảnh hưởng tập tin Web.config trong bài đầu tiên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E8300-3993-484E-84BF-087227D5AA3D}" type="slidenum">
              <a:rPr lang="en-US">
                <a:cs typeface="Arial" charset="0"/>
              </a:rPr>
              <a:pPr/>
              <a:t>25</a:t>
            </a:fld>
            <a:endParaRPr lang="en-US">
              <a:cs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4388" y="592138"/>
            <a:ext cx="5349875" cy="40132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u="sng" smtClean="0"/>
              <a:t>Ghi chú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Trong Cú pháp: </a:t>
            </a:r>
            <a:r>
              <a:rPr lang="en-US" b="1" noProof="1" smtClean="0">
                <a:solidFill>
                  <a:srgbClr val="CC3300"/>
                </a:solidFill>
              </a:rPr>
              <a:t>System.Configuration.ConfigurationManager.AppSettings</a:t>
            </a:r>
            <a:r>
              <a:rPr lang="en-US" b="1" smtClean="0">
                <a:solidFill>
                  <a:srgbClr val="CC3300"/>
                </a:solidFill>
              </a:rPr>
              <a:t>[</a:t>
            </a:r>
            <a:r>
              <a:rPr lang="en-US" b="1" noProof="1" smtClean="0">
                <a:solidFill>
                  <a:srgbClr val="CC3300"/>
                </a:solidFill>
              </a:rPr>
              <a:t>“</a:t>
            </a:r>
            <a:r>
              <a:rPr lang="en-US" b="1" smtClean="0">
                <a:solidFill>
                  <a:srgbClr val="CC3300"/>
                </a:solidFill>
              </a:rPr>
              <a:t>Khóa”];</a:t>
            </a:r>
          </a:p>
          <a:p>
            <a:pPr lvl="1" eaLnBrk="1" hangingPunct="1"/>
            <a:r>
              <a:rPr lang="en-US" smtClean="0"/>
              <a:t>Có thể bỏ qua </a:t>
            </a:r>
            <a:r>
              <a:rPr lang="en-US" b="1" noProof="1" smtClean="0">
                <a:solidFill>
                  <a:srgbClr val="CC3300"/>
                </a:solidFill>
              </a:rPr>
              <a:t>System.Configuration</a:t>
            </a:r>
            <a:r>
              <a:rPr lang="en-US" b="1" smtClean="0">
                <a:solidFill>
                  <a:srgbClr val="CC3300"/>
                </a:solidFill>
              </a:rPr>
              <a:t> </a:t>
            </a:r>
            <a:r>
              <a:rPr lang="en-US" smtClean="0">
                <a:solidFill>
                  <a:srgbClr val="CC3300"/>
                </a:solidFill>
              </a:rPr>
              <a:t>nếu đã using trong trang</a:t>
            </a:r>
            <a:endParaRPr lang="en-US" b="1" smtClean="0">
              <a:solidFill>
                <a:srgbClr val="CC33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 userDrawn="1"/>
        </p:nvSpPr>
        <p:spPr bwMode="auto">
          <a:xfrm>
            <a:off x="8621713" y="6616700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077C167D-97CA-42AF-BBAE-A939D5FD7757}" type="slidenum">
              <a:rPr lang="en-US" sz="1400">
                <a:solidFill>
                  <a:schemeClr val="tx1"/>
                </a:solidFill>
                <a:latin typeface="Tahoma" pitchFamily="34" charset="0"/>
                <a:cs typeface="+mn-cs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400">
              <a:solidFill>
                <a:schemeClr val="tx1"/>
              </a:solidFill>
              <a:latin typeface="Tahoma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BA82-1D75-4EBB-A0EE-ADAAD2799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40F3-3DD4-441F-96B5-62D704940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91988-5261-4418-A605-56E46B591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990600"/>
            <a:ext cx="8086725" cy="6143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779588"/>
            <a:ext cx="4305300" cy="1414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779588"/>
            <a:ext cx="4305300" cy="1414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79588"/>
            <a:ext cx="4305300" cy="141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779588"/>
            <a:ext cx="4305300" cy="141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7C16A-E835-49D8-BFB0-2DEE7A149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990600"/>
            <a:ext cx="2212975" cy="220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338" y="990600"/>
            <a:ext cx="6491287" cy="2203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B096-635A-440E-91C1-4BABD6BD8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67B7B-D953-444B-9B84-CB5453B46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9FF95-4A44-4845-8DC6-EF862BFBC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904C1-D84F-4207-AC1F-2DF762CF8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E979-0CBE-4DC0-B33D-07BFB140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A7F0D-514D-49B5-8452-0FB98CEC0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BAA23-EAA3-4066-A1E7-9E350F8A2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67613" y="6381750"/>
            <a:ext cx="1119187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9A7D21ED-0DF7-44D1-B245-2E73730BD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6362700"/>
            <a:ext cx="5024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Khoa CNTT – Trường CĐ GTVT TP.HCM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50975" y="15875"/>
            <a:ext cx="714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990600"/>
            <a:ext cx="808672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79588"/>
            <a:ext cx="87630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70182" name="Text Box 6"/>
          <p:cNvSpPr txBox="1">
            <a:spLocks noChangeArrowheads="1"/>
          </p:cNvSpPr>
          <p:nvPr/>
        </p:nvSpPr>
        <p:spPr bwMode="auto">
          <a:xfrm>
            <a:off x="8621713" y="6553200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085C70A5-8E3F-48A2-9543-0E04C5270AF4}" type="slidenum">
              <a:rPr lang="en-US" sz="1400">
                <a:solidFill>
                  <a:schemeClr val="tx1"/>
                </a:solidFill>
                <a:latin typeface="Tahoma" pitchFamily="34" charset="0"/>
                <a:cs typeface="+mn-cs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400">
              <a:solidFill>
                <a:schemeClr val="tx1"/>
              </a:solidFill>
              <a:latin typeface="Tahoma" pitchFamily="34" charset="0"/>
              <a:cs typeface="+mn-cs"/>
            </a:endParaRPr>
          </a:p>
        </p:txBody>
      </p:sp>
      <p:sp>
        <p:nvSpPr>
          <p:cNvPr id="1970185" name="Text Box 9"/>
          <p:cNvSpPr txBox="1">
            <a:spLocks noChangeArrowheads="1"/>
          </p:cNvSpPr>
          <p:nvPr/>
        </p:nvSpPr>
        <p:spPr bwMode="auto">
          <a:xfrm>
            <a:off x="8589963" y="6505575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9951FAF7-E2CB-4099-BF46-41541E88D23A}" type="slidenum">
              <a:rPr lang="en-US" sz="1400" b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+mn-cs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400" b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+mn-cs"/>
            </a:endParaRPr>
          </a:p>
        </p:txBody>
      </p:sp>
      <p:sp>
        <p:nvSpPr>
          <p:cNvPr id="1970192" name="Text Box 16"/>
          <p:cNvSpPr txBox="1">
            <a:spLocks noChangeArrowheads="1"/>
          </p:cNvSpPr>
          <p:nvPr/>
        </p:nvSpPr>
        <p:spPr bwMode="auto">
          <a:xfrm>
            <a:off x="2455863" y="52388"/>
            <a:ext cx="44434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TRƯỜNG ĐẠI HỌC KHOA HỌC TỰ NHIÊN TP.HCM</a:t>
            </a:r>
          </a:p>
        </p:txBody>
      </p:sp>
      <p:sp>
        <p:nvSpPr>
          <p:cNvPr id="1970193" name="Text Box 17"/>
          <p:cNvSpPr txBox="1">
            <a:spLocks noChangeArrowheads="1"/>
          </p:cNvSpPr>
          <p:nvPr/>
        </p:nvSpPr>
        <p:spPr bwMode="auto">
          <a:xfrm>
            <a:off x="3925888" y="311150"/>
            <a:ext cx="4635500" cy="430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2200">
                <a:solidFill>
                  <a:schemeClr val="accent2">
                    <a:lumMod val="50000"/>
                  </a:schemeClr>
                </a:solidFill>
                <a:cs typeface="+mn-cs"/>
              </a:rPr>
              <a:t>Lập trình Web với ASP.NET</a:t>
            </a:r>
          </a:p>
        </p:txBody>
      </p:sp>
      <p:pic>
        <p:nvPicPr>
          <p:cNvPr id="2057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513" y="784225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194464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194464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194464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194464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194464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194464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194464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194464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194464"/>
          </a:solidFill>
          <a:latin typeface="Arial" charset="0"/>
        </a:defRPr>
      </a:lvl9pPr>
    </p:titleStyle>
    <p:bodyStyle>
      <a:lvl1pPr marL="457200" indent="-457200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rgbClr val="FF921A"/>
        </a:buClr>
        <a:buSzPct val="150000"/>
        <a:buChar char="•"/>
        <a:tabLst>
          <a:tab pos="914400" algn="l"/>
          <a:tab pos="1379538" algn="l"/>
          <a:tab pos="1828800" algn="l"/>
        </a:tabLst>
        <a:defRPr sz="2800" b="1">
          <a:solidFill>
            <a:srgbClr val="194464"/>
          </a:solidFill>
          <a:latin typeface="+mn-lt"/>
          <a:ea typeface="+mn-ea"/>
          <a:cs typeface="+mn-cs"/>
        </a:defRPr>
      </a:lvl1pPr>
      <a:lvl2pPr marL="860425" indent="-401638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rgbClr val="FF921A"/>
        </a:buClr>
        <a:buSzPct val="150000"/>
        <a:buFont typeface="Symbol" pitchFamily="18" charset="2"/>
        <a:buChar char="-"/>
        <a:tabLst>
          <a:tab pos="914400" algn="l"/>
          <a:tab pos="1379538" algn="l"/>
          <a:tab pos="1828800" algn="l"/>
        </a:tabLst>
        <a:defRPr sz="2400">
          <a:solidFill>
            <a:srgbClr val="194464"/>
          </a:solidFill>
          <a:latin typeface="+mn-lt"/>
        </a:defRPr>
      </a:lvl2pPr>
      <a:lvl3pPr marL="1201738" indent="-339725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rgbClr val="FF921A"/>
        </a:buClr>
        <a:buSzPct val="150000"/>
        <a:buChar char="•"/>
        <a:tabLst>
          <a:tab pos="914400" algn="l"/>
          <a:tab pos="1379538" algn="l"/>
          <a:tab pos="1828800" algn="l"/>
        </a:tabLst>
        <a:defRPr sz="2000" b="1">
          <a:solidFill>
            <a:srgbClr val="194464"/>
          </a:solidFill>
          <a:latin typeface="+mn-lt"/>
        </a:defRPr>
      </a:lvl3pPr>
      <a:lvl4pPr marL="21145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Ø"/>
        <a:tabLst>
          <a:tab pos="914400" algn="l"/>
          <a:tab pos="1379538" algn="l"/>
          <a:tab pos="1828800" algn="l"/>
        </a:tabLst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625725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w"/>
        <a:tabLst>
          <a:tab pos="914400" algn="l"/>
          <a:tab pos="1379538" algn="l"/>
          <a:tab pos="1828800" algn="l"/>
        </a:tabLst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3082925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w"/>
        <a:tabLst>
          <a:tab pos="914400" algn="l"/>
          <a:tab pos="1379538" algn="l"/>
          <a:tab pos="1828800" algn="l"/>
        </a:tabLst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3540125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w"/>
        <a:tabLst>
          <a:tab pos="914400" algn="l"/>
          <a:tab pos="1379538" algn="l"/>
          <a:tab pos="1828800" algn="l"/>
        </a:tabLst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997325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w"/>
        <a:tabLst>
          <a:tab pos="914400" algn="l"/>
          <a:tab pos="1379538" algn="l"/>
          <a:tab pos="1828800" algn="l"/>
        </a:tabLst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4454525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w"/>
        <a:tabLst>
          <a:tab pos="914400" algn="l"/>
          <a:tab pos="1379538" algn="l"/>
          <a:tab pos="1828800" algn="l"/>
        </a:tabLst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LyThuyet_M_Book_HP4_Web1_Modau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31788" y="5991225"/>
            <a:ext cx="6778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68169" name="WordArt 9"/>
          <p:cNvSpPr>
            <a:spLocks noChangeArrowheads="1" noChangeShapeType="1" noTextEdit="1"/>
          </p:cNvSpPr>
          <p:nvPr/>
        </p:nvSpPr>
        <p:spPr bwMode="auto">
          <a:xfrm>
            <a:off x="271463" y="3038475"/>
            <a:ext cx="8610600" cy="1046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44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4A6E"/>
                    </a:gs>
                    <a:gs pos="50000">
                      <a:srgbClr val="009FEE"/>
                    </a:gs>
                    <a:gs pos="100000">
                      <a:srgbClr val="004A6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QUẢN LÝ ỨNG DỤNG WEB</a:t>
            </a:r>
          </a:p>
        </p:txBody>
      </p:sp>
      <p:sp>
        <p:nvSpPr>
          <p:cNvPr id="5125" name="AutoShape 10">
            <a:hlinkClick r:id="rId3" action="ppaction://hlinkpres?slideindex=3&amp;slidetitle=Nội dung" highlightClick="1"/>
          </p:cNvPr>
          <p:cNvSpPr>
            <a:spLocks noChangeArrowheads="1"/>
          </p:cNvSpPr>
          <p:nvPr/>
        </p:nvSpPr>
        <p:spPr bwMode="auto">
          <a:xfrm>
            <a:off x="-3175" y="6305550"/>
            <a:ext cx="347663" cy="347663"/>
          </a:xfrm>
          <a:prstGeom prst="actionButtonHome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268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268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26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816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14747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Server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SzTx/>
              <a:buFont typeface="Arial" charset="0"/>
              <a:buChar char="−"/>
            </a:pPr>
            <a:r>
              <a:rPr lang="en-US" smtClean="0"/>
              <a:t>Được sử dụng để cung cấp thông tin của Web Server cho ứng dụng</a:t>
            </a:r>
          </a:p>
        </p:txBody>
      </p:sp>
      <p:pic>
        <p:nvPicPr>
          <p:cNvPr id="14339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4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6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18351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Server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Phương thức: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smtClean="0">
                <a:solidFill>
                  <a:srgbClr val="FF6600"/>
                </a:solidFill>
              </a:rPr>
              <a:t>Transfer(“URL”): </a:t>
            </a:r>
            <a:r>
              <a:rPr lang="en-US" b="0" smtClean="0"/>
              <a:t>ngừng thi hành trang hiện hành, gởi yêu cầu mới đến trang khác</a:t>
            </a:r>
          </a:p>
        </p:txBody>
      </p:sp>
      <p:pic>
        <p:nvPicPr>
          <p:cNvPr id="15363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17671" name="Text Box 7"/>
          <p:cNvSpPr txBox="1">
            <a:spLocks noChangeArrowheads="1"/>
          </p:cNvSpPr>
          <p:nvPr/>
        </p:nvSpPr>
        <p:spPr bwMode="auto">
          <a:xfrm>
            <a:off x="1403350" y="3798888"/>
            <a:ext cx="7740650" cy="4572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CC3300"/>
                </a:solidFill>
              </a:rPr>
              <a:t>Server.Transfer(“URL")</a:t>
            </a:r>
            <a:r>
              <a:rPr lang="en-US" sz="2000" i="1">
                <a:solidFill>
                  <a:srgbClr val="CC3300"/>
                </a:solidFill>
              </a:rPr>
              <a:t> ;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2417672" name="Text Box 8"/>
          <p:cNvSpPr txBox="1">
            <a:spLocks noChangeArrowheads="1"/>
          </p:cNvSpPr>
          <p:nvPr/>
        </p:nvSpPr>
        <p:spPr bwMode="auto">
          <a:xfrm>
            <a:off x="1368425" y="4452938"/>
            <a:ext cx="7775575" cy="981075"/>
          </a:xfrm>
          <a:prstGeom prst="rect">
            <a:avLst/>
          </a:prstGeom>
          <a:solidFill>
            <a:srgbClr val="FEF0D6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b="0">
                <a:solidFill>
                  <a:srgbClr val="800000"/>
                </a:solidFill>
              </a:rPr>
              <a:t>  </a:t>
            </a:r>
            <a:r>
              <a:rPr lang="en-US" b="0" u="sng">
                <a:solidFill>
                  <a:srgbClr val="800000"/>
                </a:solidFill>
              </a:rPr>
              <a:t>Ví dụ</a:t>
            </a:r>
            <a:r>
              <a:rPr lang="en-US" b="0">
                <a:solidFill>
                  <a:srgbClr val="800000"/>
                </a:solidFill>
              </a:rPr>
              <a:t>: </a:t>
            </a:r>
            <a:endParaRPr lang="en-US" b="0">
              <a:solidFill>
                <a:srgbClr val="003366"/>
              </a:solidFill>
            </a:endParaRPr>
          </a:p>
          <a:p>
            <a:pPr lvl="3" algn="l">
              <a:lnSpc>
                <a:spcPct val="11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3366"/>
                </a:solidFill>
              </a:rPr>
              <a:t>Server.Transfer(“~/Man_hinh/Bai2.aspx”) ;</a:t>
            </a:r>
          </a:p>
        </p:txBody>
      </p:sp>
      <p:sp>
        <p:nvSpPr>
          <p:cNvPr id="2417673" name="AutoShape 9"/>
          <p:cNvSpPr>
            <a:spLocks noChangeArrowheads="1"/>
          </p:cNvSpPr>
          <p:nvPr/>
        </p:nvSpPr>
        <p:spPr bwMode="auto">
          <a:xfrm>
            <a:off x="7945438" y="6029325"/>
            <a:ext cx="1198562" cy="376238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17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1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1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1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666" grpId="0" build="p"/>
      <p:bldP spid="2417671" grpId="0" animBg="1"/>
      <p:bldP spid="2417672" grpId="0" animBg="1"/>
      <p:bldP spid="24176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6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42291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Server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Phương thức: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smtClean="0">
                <a:solidFill>
                  <a:srgbClr val="FF6600"/>
                </a:solidFill>
              </a:rPr>
              <a:t>MapPath(): </a:t>
            </a:r>
            <a:r>
              <a:rPr lang="en-US" b="0" smtClean="0">
                <a:solidFill>
                  <a:srgbClr val="003366"/>
                </a:solidFill>
              </a:rPr>
              <a:t>trả về </a:t>
            </a:r>
            <a:r>
              <a:rPr lang="en-US" b="0" smtClean="0"/>
              <a:t>đường dẫn vật lý tương ứng với đường dẫn ảo  trên Web Server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endParaRPr lang="en-US" b="0" smtClean="0"/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endParaRPr lang="en-US" b="0" smtClean="0"/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endParaRPr lang="en-US" b="0" smtClean="0"/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endParaRPr lang="en-US" b="0" smtClean="0"/>
          </a:p>
          <a:p>
            <a:pPr lvl="2">
              <a:lnSpc>
                <a:spcPct val="110000"/>
              </a:lnSpc>
              <a:spcBef>
                <a:spcPct val="5000"/>
              </a:spcBef>
              <a:buFontTx/>
              <a:buNone/>
            </a:pPr>
            <a:r>
              <a:rPr lang="en-US" b="0" u="sng" smtClean="0">
                <a:solidFill>
                  <a:srgbClr val="FF0000"/>
                </a:solidFill>
              </a:rPr>
              <a:t>Lưu ý:</a:t>
            </a:r>
            <a:r>
              <a:rPr lang="en-US" b="0" smtClean="0">
                <a:solidFill>
                  <a:srgbClr val="FF0000"/>
                </a:solidFill>
              </a:rPr>
              <a:t> sử dụng ký hiệu </a:t>
            </a:r>
            <a:r>
              <a:rPr lang="en-US" b="0" smtClean="0">
                <a:solidFill>
                  <a:srgbClr val="003366"/>
                </a:solidFill>
              </a:rPr>
              <a:t>“</a:t>
            </a:r>
            <a:r>
              <a:rPr lang="en-US" smtClean="0">
                <a:solidFill>
                  <a:srgbClr val="003366"/>
                </a:solidFill>
              </a:rPr>
              <a:t>~”</a:t>
            </a:r>
            <a:r>
              <a:rPr lang="en-US" b="0" smtClean="0">
                <a:solidFill>
                  <a:srgbClr val="FF0000"/>
                </a:solidFill>
              </a:rPr>
              <a:t> để chỉ đến đường dẫn tương đối của một đối tượng và dấu </a:t>
            </a:r>
            <a:r>
              <a:rPr lang="en-US" b="0" smtClean="0">
                <a:solidFill>
                  <a:srgbClr val="003366"/>
                </a:solidFill>
              </a:rPr>
              <a:t>“</a:t>
            </a:r>
            <a:r>
              <a:rPr lang="en-US" smtClean="0">
                <a:solidFill>
                  <a:srgbClr val="003366"/>
                </a:solidFill>
              </a:rPr>
              <a:t>..</a:t>
            </a:r>
            <a:r>
              <a:rPr lang="en-US" b="0" smtClean="0">
                <a:solidFill>
                  <a:srgbClr val="003366"/>
                </a:solidFill>
              </a:rPr>
              <a:t>”</a:t>
            </a:r>
            <a:r>
              <a:rPr lang="en-US" b="0" smtClean="0">
                <a:solidFill>
                  <a:srgbClr val="FF0000"/>
                </a:solidFill>
              </a:rPr>
              <a:t> để chỉ đến đường dẫn tuyệt đối</a:t>
            </a:r>
          </a:p>
        </p:txBody>
      </p:sp>
      <p:pic>
        <p:nvPicPr>
          <p:cNvPr id="16387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18695" name="Text Box 7"/>
          <p:cNvSpPr txBox="1">
            <a:spLocks noChangeArrowheads="1"/>
          </p:cNvSpPr>
          <p:nvPr/>
        </p:nvSpPr>
        <p:spPr bwMode="auto">
          <a:xfrm>
            <a:off x="1119188" y="3719513"/>
            <a:ext cx="8024812" cy="4572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CC3300"/>
                </a:solidFill>
              </a:rPr>
              <a:t>Server.MapPath(“"): </a:t>
            </a:r>
            <a:r>
              <a:rPr lang="en-US" sz="2000" b="0">
                <a:solidFill>
                  <a:srgbClr val="003366"/>
                </a:solidFill>
              </a:rPr>
              <a:t>đường dẫn đến thư mục của trang hiện hành</a:t>
            </a:r>
          </a:p>
        </p:txBody>
      </p:sp>
      <p:sp>
        <p:nvSpPr>
          <p:cNvPr id="2418697" name="AutoShape 9"/>
          <p:cNvSpPr>
            <a:spLocks noChangeArrowheads="1"/>
          </p:cNvSpPr>
          <p:nvPr/>
        </p:nvSpPr>
        <p:spPr bwMode="auto">
          <a:xfrm>
            <a:off x="7945438" y="6202363"/>
            <a:ext cx="1198562" cy="376237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  <p:sp>
        <p:nvSpPr>
          <p:cNvPr id="2418698" name="Text Box 10"/>
          <p:cNvSpPr txBox="1">
            <a:spLocks noChangeArrowheads="1"/>
          </p:cNvSpPr>
          <p:nvPr/>
        </p:nvSpPr>
        <p:spPr bwMode="auto">
          <a:xfrm>
            <a:off x="1112838" y="4284663"/>
            <a:ext cx="8024812" cy="854075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CC3300"/>
                </a:solidFill>
              </a:rPr>
              <a:t>Server.MapPath(“\"): </a:t>
            </a:r>
            <a:r>
              <a:rPr lang="en-US" sz="2000" b="0">
                <a:solidFill>
                  <a:srgbClr val="003366"/>
                </a:solidFill>
              </a:rPr>
              <a:t>đường dẫn đến thư mục root của IIS</a:t>
            </a:r>
          </a:p>
          <a:p>
            <a:pPr algn="l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000" b="0">
                <a:solidFill>
                  <a:srgbClr val="003366"/>
                </a:solidFill>
              </a:rPr>
              <a:t>(C:\Inetpub\wwwroot\)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8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1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1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18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1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690" grpId="0" build="p"/>
      <p:bldP spid="2418695" grpId="0" animBg="1"/>
      <p:bldP spid="2418697" grpId="0" animBg="1"/>
      <p:bldP spid="24186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7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28622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Application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smtClean="0"/>
              <a:t>Đối tượng toàn cục, quản lý toàn bộ ứng dụng Web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Thông tin được lưu trữ trong đối tượng Application được </a:t>
            </a:r>
            <a:r>
              <a:rPr lang="en-US" b="1" smtClean="0"/>
              <a:t>“hiểu”</a:t>
            </a:r>
            <a:r>
              <a:rPr lang="en-US" smtClean="0"/>
              <a:t> ở tất cả trang aspx trong suốt thời gian </a:t>
            </a:r>
            <a:r>
              <a:rPr lang="en-US" b="1" smtClean="0"/>
              <a:t>“sống”</a:t>
            </a:r>
            <a:r>
              <a:rPr lang="en-US" smtClean="0"/>
              <a:t> của ứng dụng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Chỉ bị đóng/hủy khi </a:t>
            </a:r>
            <a:r>
              <a:rPr lang="en-US" u="sng" smtClean="0"/>
              <a:t>tắt</a:t>
            </a:r>
            <a:r>
              <a:rPr lang="en-US" smtClean="0"/>
              <a:t> Web Server</a:t>
            </a:r>
          </a:p>
        </p:txBody>
      </p:sp>
      <p:pic>
        <p:nvPicPr>
          <p:cNvPr id="17411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2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2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3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7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29352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Application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smtClean="0"/>
              <a:t>Tạo biến Application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 smtClean="0"/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 smtClean="0"/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 smtClean="0"/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smtClean="0"/>
              <a:t>Lấy giá trị </a:t>
            </a:r>
          </a:p>
        </p:txBody>
      </p:sp>
      <p:pic>
        <p:nvPicPr>
          <p:cNvPr id="18435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21767" name="Text Box 7"/>
          <p:cNvSpPr txBox="1">
            <a:spLocks noChangeArrowheads="1"/>
          </p:cNvSpPr>
          <p:nvPr/>
        </p:nvSpPr>
        <p:spPr bwMode="auto">
          <a:xfrm>
            <a:off x="1293813" y="3024188"/>
            <a:ext cx="7850187" cy="1217612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solidFill>
                  <a:srgbClr val="CC3300"/>
                </a:solidFill>
              </a:rPr>
              <a:t> Application.Lock();</a:t>
            </a:r>
          </a:p>
          <a:p>
            <a:pPr lvl="2" algn="l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solidFill>
                  <a:srgbClr val="CC3300"/>
                </a:solidFill>
              </a:rPr>
              <a:t> Application[“&lt;tên biến&gt;”] = &lt;giá trị&gt;;</a:t>
            </a:r>
          </a:p>
          <a:p>
            <a:pPr lvl="2" algn="l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solidFill>
                  <a:srgbClr val="CC3300"/>
                </a:solidFill>
              </a:rPr>
              <a:t> Application.Unlock();</a:t>
            </a:r>
          </a:p>
        </p:txBody>
      </p:sp>
      <p:sp>
        <p:nvSpPr>
          <p:cNvPr id="2421768" name="Text Box 8"/>
          <p:cNvSpPr txBox="1">
            <a:spLocks noChangeArrowheads="1"/>
          </p:cNvSpPr>
          <p:nvPr/>
        </p:nvSpPr>
        <p:spPr bwMode="auto">
          <a:xfrm>
            <a:off x="1287463" y="4922838"/>
            <a:ext cx="7850187" cy="427037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solidFill>
                  <a:srgbClr val="CC3300"/>
                </a:solidFill>
              </a:rPr>
              <a:t>&lt;Biến&gt; = Application[“&lt;tên biến&gt;”];</a:t>
            </a:r>
          </a:p>
        </p:txBody>
      </p:sp>
      <p:sp>
        <p:nvSpPr>
          <p:cNvPr id="2421769" name="Text Box 9"/>
          <p:cNvSpPr txBox="1">
            <a:spLocks noChangeArrowheads="1"/>
          </p:cNvSpPr>
          <p:nvPr/>
        </p:nvSpPr>
        <p:spPr bwMode="auto">
          <a:xfrm>
            <a:off x="836613" y="5643563"/>
            <a:ext cx="810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0" u="sng">
                <a:solidFill>
                  <a:srgbClr val="FF0000"/>
                </a:solidFill>
              </a:rPr>
              <a:t>Lưu ý:</a:t>
            </a:r>
            <a:r>
              <a:rPr lang="en-US" sz="1800" b="0">
                <a:solidFill>
                  <a:srgbClr val="FF0000"/>
                </a:solidFill>
              </a:rPr>
              <a:t> &lt;tên biến&gt; phân biệt chữ HOA/thường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2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2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1762" grpId="0" build="p"/>
      <p:bldP spid="2421767" grpId="0" animBg="1"/>
      <p:bldP spid="2421768" grpId="0" animBg="1"/>
      <p:bldP spid="24217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78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63512" y="1557449"/>
            <a:ext cx="8763000" cy="52956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Session:</a:t>
            </a:r>
          </a:p>
        </p:txBody>
      </p:sp>
      <p:pic>
        <p:nvPicPr>
          <p:cNvPr id="19459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4" t="20313" r="24092" b="39298"/>
          <a:stretch/>
        </p:blipFill>
        <p:spPr bwMode="auto">
          <a:xfrm>
            <a:off x="993227" y="2157826"/>
            <a:ext cx="7173309" cy="436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78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796008"/>
            <a:ext cx="8763000" cy="39274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Session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  <a:buSzTx/>
              <a:buFont typeface="Arial" charset="0"/>
              <a:buChar char="−"/>
            </a:pPr>
            <a:r>
              <a:rPr lang="en-US" smtClean="0"/>
              <a:t>Lưu trữ thông tin trong một </a:t>
            </a:r>
            <a:r>
              <a:rPr lang="en-US" u="sng" smtClean="0"/>
              <a:t>phiên làm việc cụ thể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  <a:buSzTx/>
              <a:buFont typeface="Arial" charset="0"/>
              <a:buChar char="−"/>
            </a:pPr>
            <a:r>
              <a:rPr lang="en-US" smtClean="0"/>
              <a:t>Được tạo ra khi người dùng kết nối đến Web Server lần đầu tiên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  <a:buSzTx/>
              <a:buFont typeface="Arial" charset="0"/>
              <a:buChar char="−"/>
            </a:pPr>
            <a:r>
              <a:rPr lang="en-US" smtClean="0">
                <a:solidFill>
                  <a:srgbClr val="003366"/>
                </a:solidFill>
              </a:rPr>
              <a:t>Thuộc tính</a:t>
            </a:r>
            <a:r>
              <a:rPr lang="en-US" smtClean="0">
                <a:solidFill>
                  <a:srgbClr val="FF6600"/>
                </a:solidFill>
              </a:rPr>
              <a:t> Timeout(phút)</a:t>
            </a:r>
            <a:r>
              <a:rPr lang="en-US" smtClean="0"/>
              <a:t>: thời gian duy trì Session, nếu người dùng không tương tác với Web Server (default=20’)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  <a:buSzTx/>
              <a:buFont typeface="Arial" charset="0"/>
              <a:buChar char="−"/>
            </a:pPr>
            <a:r>
              <a:rPr lang="en-US" smtClean="0">
                <a:solidFill>
                  <a:srgbClr val="003366"/>
                </a:solidFill>
              </a:rPr>
              <a:t>Phương thức</a:t>
            </a:r>
            <a:r>
              <a:rPr lang="en-US" smtClean="0">
                <a:solidFill>
                  <a:srgbClr val="FF0066"/>
                </a:solidFill>
              </a:rPr>
              <a:t> </a:t>
            </a:r>
            <a:r>
              <a:rPr lang="en-US" smtClean="0">
                <a:solidFill>
                  <a:srgbClr val="FF6600"/>
                </a:solidFill>
              </a:rPr>
              <a:t>Abandon</a:t>
            </a:r>
            <a:r>
              <a:rPr lang="en-US" smtClean="0">
                <a:solidFill>
                  <a:srgbClr val="FF0066"/>
                </a:solidFill>
              </a:rPr>
              <a:t>:</a:t>
            </a:r>
            <a:r>
              <a:rPr lang="en-US" smtClean="0"/>
              <a:t> hủy Session và giải phóng tài nguyên cho Web Server</a:t>
            </a:r>
          </a:p>
        </p:txBody>
      </p:sp>
      <p:pic>
        <p:nvPicPr>
          <p:cNvPr id="19459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</p:spTree>
    <p:extLst>
      <p:ext uri="{BB962C8B-B14F-4D97-AF65-F5344CB8AC3E}">
        <p14:creationId xmlns:p14="http://schemas.microsoft.com/office/powerpoint/2010/main" val="6565515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2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2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22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27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21145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Session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smtClean="0"/>
              <a:t>Tạo biến Session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 smtClean="0"/>
          </a:p>
          <a:p>
            <a:pPr lvl="1">
              <a:lnSpc>
                <a:spcPct val="135000"/>
              </a:lnSpc>
              <a:spcBef>
                <a:spcPct val="30000"/>
              </a:spcBef>
            </a:pPr>
            <a:r>
              <a:rPr lang="en-US" smtClean="0"/>
              <a:t>Lấy giá trị </a:t>
            </a:r>
          </a:p>
        </p:txBody>
      </p:sp>
      <p:pic>
        <p:nvPicPr>
          <p:cNvPr id="20483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23815" name="Text Box 7"/>
          <p:cNvSpPr txBox="1">
            <a:spLocks noChangeArrowheads="1"/>
          </p:cNvSpPr>
          <p:nvPr/>
        </p:nvSpPr>
        <p:spPr bwMode="auto">
          <a:xfrm>
            <a:off x="1293813" y="3024188"/>
            <a:ext cx="7850187" cy="427037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solidFill>
                  <a:srgbClr val="CC3300"/>
                </a:solidFill>
              </a:rPr>
              <a:t> Session[“&lt;tên biến&gt;”] = &lt;giá trị&gt;;</a:t>
            </a:r>
          </a:p>
        </p:txBody>
      </p:sp>
      <p:sp>
        <p:nvSpPr>
          <p:cNvPr id="2423816" name="Text Box 8"/>
          <p:cNvSpPr txBox="1">
            <a:spLocks noChangeArrowheads="1"/>
          </p:cNvSpPr>
          <p:nvPr/>
        </p:nvSpPr>
        <p:spPr bwMode="auto">
          <a:xfrm>
            <a:off x="1287463" y="4065588"/>
            <a:ext cx="7850187" cy="427037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solidFill>
                  <a:srgbClr val="CC3300"/>
                </a:solidFill>
              </a:rPr>
              <a:t>&lt;Biến&gt; = Session[“&lt;tên biến&gt;”];</a:t>
            </a:r>
          </a:p>
        </p:txBody>
      </p:sp>
      <p:sp>
        <p:nvSpPr>
          <p:cNvPr id="2423817" name="Text Box 9"/>
          <p:cNvSpPr txBox="1">
            <a:spLocks noChangeArrowheads="1"/>
          </p:cNvSpPr>
          <p:nvPr/>
        </p:nvSpPr>
        <p:spPr bwMode="auto">
          <a:xfrm>
            <a:off x="647700" y="4643438"/>
            <a:ext cx="8496300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0" u="sng">
                <a:solidFill>
                  <a:srgbClr val="FF0000"/>
                </a:solidFill>
              </a:rPr>
              <a:t>Lưu ý:</a:t>
            </a:r>
            <a:r>
              <a:rPr lang="en-US" sz="1800" b="0">
                <a:solidFill>
                  <a:srgbClr val="FF0000"/>
                </a:solidFill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sz="1800" b="0">
                <a:solidFill>
                  <a:srgbClr val="FF0000"/>
                </a:solidFill>
              </a:rPr>
              <a:t>- &lt;tên biến&gt; phân biệt chữ HOA/thường</a:t>
            </a:r>
          </a:p>
          <a:p>
            <a:pPr algn="l">
              <a:spcBef>
                <a:spcPct val="50000"/>
              </a:spcBef>
            </a:pPr>
            <a:r>
              <a:rPr lang="en-US" sz="1800" b="0">
                <a:solidFill>
                  <a:srgbClr val="FF0000"/>
                </a:solidFill>
              </a:rPr>
              <a:t>- Biến được lưu trữ trong Session không bị loại bỏ khi chuyển đổi giữa các trang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2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2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2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2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3810" grpId="0" build="p"/>
      <p:bldP spid="2423815" grpId="0" animBg="1"/>
      <p:bldP spid="2423816" grpId="0" animBg="1"/>
      <p:bldP spid="24238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83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20589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Cookies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smtClean="0"/>
              <a:t>Dùng để lưu trữ thông tin của người dùng tại máy Client</a:t>
            </a:r>
            <a:endParaRPr lang="en-US" sz="2800" smtClean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Thêm Cookies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lang="en-US" smtClean="0"/>
          </a:p>
        </p:txBody>
      </p:sp>
      <p:pic>
        <p:nvPicPr>
          <p:cNvPr id="21507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24839" name="Text Box 7"/>
          <p:cNvSpPr txBox="1">
            <a:spLocks noChangeArrowheads="1"/>
          </p:cNvSpPr>
          <p:nvPr/>
        </p:nvSpPr>
        <p:spPr bwMode="auto">
          <a:xfrm>
            <a:off x="1293813" y="3500438"/>
            <a:ext cx="7850187" cy="427037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solidFill>
                  <a:srgbClr val="CC3300"/>
                </a:solidFill>
              </a:rPr>
              <a:t>Response.Cookies.Add(&lt;HttpCookie&gt;) ;</a:t>
            </a:r>
          </a:p>
        </p:txBody>
      </p:sp>
      <p:sp>
        <p:nvSpPr>
          <p:cNvPr id="2424841" name="Text Box 9"/>
          <p:cNvSpPr txBox="1">
            <a:spLocks noChangeArrowheads="1"/>
          </p:cNvSpPr>
          <p:nvPr/>
        </p:nvSpPr>
        <p:spPr bwMode="auto">
          <a:xfrm>
            <a:off x="612775" y="4157663"/>
            <a:ext cx="8531225" cy="1954212"/>
          </a:xfrm>
          <a:prstGeom prst="rect">
            <a:avLst/>
          </a:prstGeom>
          <a:solidFill>
            <a:srgbClr val="FEF0D6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b="0">
                <a:solidFill>
                  <a:srgbClr val="800000"/>
                </a:solidFill>
              </a:rPr>
              <a:t>  </a:t>
            </a:r>
            <a:r>
              <a:rPr lang="en-US" b="0" u="sng">
                <a:solidFill>
                  <a:srgbClr val="800000"/>
                </a:solidFill>
              </a:rPr>
              <a:t>Ví dụ</a:t>
            </a:r>
            <a:r>
              <a:rPr lang="en-US" b="0">
                <a:solidFill>
                  <a:srgbClr val="800000"/>
                </a:solidFill>
              </a:rPr>
              <a:t>:</a:t>
            </a:r>
            <a:r>
              <a:rPr lang="en-US" sz="1800" b="0" i="1">
                <a:solidFill>
                  <a:srgbClr val="004800"/>
                </a:solidFill>
              </a:rPr>
              <a:t>  </a:t>
            </a:r>
            <a:r>
              <a:rPr lang="en-US" sz="2000" b="0" i="1" noProof="1">
                <a:solidFill>
                  <a:srgbClr val="004800"/>
                </a:solidFill>
              </a:rPr>
              <a:t>//Khai b</a:t>
            </a:r>
            <a:r>
              <a:rPr lang="en-US" sz="2000" b="0" i="1">
                <a:solidFill>
                  <a:srgbClr val="004800"/>
                </a:solidFill>
              </a:rPr>
              <a:t>á</a:t>
            </a:r>
            <a:r>
              <a:rPr lang="en-US" sz="2000" b="0" i="1" noProof="1">
                <a:solidFill>
                  <a:srgbClr val="004800"/>
                </a:solidFill>
              </a:rPr>
              <a:t>o Cookies</a:t>
            </a:r>
          </a:p>
          <a:p>
            <a:pPr lvl="2" algn="l">
              <a:lnSpc>
                <a:spcPct val="110000"/>
              </a:lnSpc>
              <a:spcBef>
                <a:spcPct val="10000"/>
              </a:spcBef>
            </a:pPr>
            <a:r>
              <a:rPr lang="en-US" sz="2000" b="0" noProof="1"/>
              <a:t>  HttpCookie cookTen = new HttpCookie("Ten_dn");</a:t>
            </a:r>
          </a:p>
          <a:p>
            <a:pPr lvl="2" algn="l">
              <a:lnSpc>
                <a:spcPct val="110000"/>
              </a:lnSpc>
              <a:spcBef>
                <a:spcPct val="10000"/>
              </a:spcBef>
            </a:pPr>
            <a:r>
              <a:rPr lang="en-US" sz="2000" b="0" noProof="1"/>
              <a:t>  cookTen.Value = "Pham</a:t>
            </a:r>
            <a:r>
              <a:rPr lang="en-US" sz="2000" b="0"/>
              <a:t>-</a:t>
            </a:r>
            <a:r>
              <a:rPr lang="en-US" sz="2000" b="0" noProof="1"/>
              <a:t>Thi</a:t>
            </a:r>
            <a:r>
              <a:rPr lang="en-US" sz="2000" b="0"/>
              <a:t>en-Thanh</a:t>
            </a:r>
            <a:r>
              <a:rPr lang="en-US" sz="2000" b="0" noProof="1"/>
              <a:t>";</a:t>
            </a:r>
          </a:p>
          <a:p>
            <a:pPr lvl="2" algn="l">
              <a:lnSpc>
                <a:spcPct val="110000"/>
              </a:lnSpc>
              <a:spcBef>
                <a:spcPct val="10000"/>
              </a:spcBef>
            </a:pPr>
            <a:r>
              <a:rPr lang="en-US" sz="2000" b="0" noProof="1"/>
              <a:t>  cookTen.Expires = DateTime.Today.AddDays(3) ;   </a:t>
            </a:r>
            <a:r>
              <a:rPr lang="en-US" sz="2000" b="0" i="1" noProof="1">
                <a:solidFill>
                  <a:srgbClr val="004800"/>
                </a:solidFill>
              </a:rPr>
              <a:t>//</a:t>
            </a:r>
            <a:r>
              <a:rPr lang="en-US" sz="2000" b="0" i="1">
                <a:solidFill>
                  <a:srgbClr val="004800"/>
                </a:solidFill>
              </a:rPr>
              <a:t> </a:t>
            </a:r>
            <a:r>
              <a:rPr lang="en-US" sz="2000" b="0" i="1" noProof="1">
                <a:solidFill>
                  <a:srgbClr val="004800"/>
                </a:solidFill>
              </a:rPr>
              <a:t>hết hạn</a:t>
            </a:r>
          </a:p>
          <a:p>
            <a:pPr lvl="2" algn="l">
              <a:lnSpc>
                <a:spcPct val="110000"/>
              </a:lnSpc>
              <a:spcBef>
                <a:spcPct val="10000"/>
              </a:spcBef>
            </a:pPr>
            <a:r>
              <a:rPr lang="en-US" sz="2000" b="0" noProof="1"/>
              <a:t>  </a:t>
            </a:r>
            <a:r>
              <a:rPr lang="en-US" sz="2000" noProof="1"/>
              <a:t>Response.Cookies.Add(cookTen);</a:t>
            </a:r>
            <a:r>
              <a:rPr lang="en-US" sz="2000" b="0"/>
              <a:t>	     </a:t>
            </a:r>
            <a:r>
              <a:rPr lang="en-US" sz="2000" b="0" i="1">
                <a:solidFill>
                  <a:srgbClr val="004800"/>
                </a:solidFill>
              </a:rPr>
              <a:t>//</a:t>
            </a:r>
            <a:r>
              <a:rPr lang="en-US" sz="2000" b="0">
                <a:solidFill>
                  <a:srgbClr val="004800"/>
                </a:solidFill>
              </a:rPr>
              <a:t> </a:t>
            </a:r>
            <a:r>
              <a:rPr lang="en-US" sz="2000" b="0" i="1" noProof="1">
                <a:solidFill>
                  <a:srgbClr val="004800"/>
                </a:solidFill>
              </a:rPr>
              <a:t>th</a:t>
            </a:r>
            <a:r>
              <a:rPr lang="en-US" sz="2000" b="0" i="1">
                <a:solidFill>
                  <a:srgbClr val="004800"/>
                </a:solidFill>
              </a:rPr>
              <a:t>ê</a:t>
            </a:r>
            <a:r>
              <a:rPr lang="en-US" sz="2000" b="0" i="1" noProof="1">
                <a:solidFill>
                  <a:srgbClr val="004800"/>
                </a:solidFill>
              </a:rPr>
              <a:t>m v</a:t>
            </a:r>
            <a:r>
              <a:rPr lang="en-US" sz="2000" b="0" i="1">
                <a:solidFill>
                  <a:srgbClr val="004800"/>
                </a:solidFill>
              </a:rPr>
              <a:t>à</a:t>
            </a:r>
            <a:r>
              <a:rPr lang="en-US" sz="2000" b="0" i="1" noProof="1">
                <a:solidFill>
                  <a:srgbClr val="004800"/>
                </a:solidFill>
              </a:rPr>
              <a:t>o client</a:t>
            </a:r>
            <a:endParaRPr lang="en-US" sz="2000" b="0" i="1">
              <a:solidFill>
                <a:srgbClr val="00480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4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24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2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2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4834" grpId="0" build="p"/>
      <p:bldP spid="2424839" grpId="0" animBg="1"/>
      <p:bldP spid="24248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74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10731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Cookies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Lấy giá trị từ Cookies</a:t>
            </a:r>
          </a:p>
        </p:txBody>
      </p:sp>
      <p:pic>
        <p:nvPicPr>
          <p:cNvPr id="22531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63752" name="Text Box 8"/>
          <p:cNvSpPr txBox="1">
            <a:spLocks noChangeArrowheads="1"/>
          </p:cNvSpPr>
          <p:nvPr/>
        </p:nvSpPr>
        <p:spPr bwMode="auto">
          <a:xfrm>
            <a:off x="1287463" y="3160713"/>
            <a:ext cx="7850187" cy="427037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solidFill>
                  <a:srgbClr val="CC3300"/>
                </a:solidFill>
              </a:rPr>
              <a:t>Request.Cookies[“Tên Cookie”].Value;</a:t>
            </a:r>
          </a:p>
        </p:txBody>
      </p:sp>
      <p:sp>
        <p:nvSpPr>
          <p:cNvPr id="2463753" name="Text Box 9"/>
          <p:cNvSpPr txBox="1">
            <a:spLocks noChangeArrowheads="1"/>
          </p:cNvSpPr>
          <p:nvPr/>
        </p:nvSpPr>
        <p:spPr bwMode="auto">
          <a:xfrm>
            <a:off x="1274763" y="3706813"/>
            <a:ext cx="7869237" cy="1679575"/>
          </a:xfrm>
          <a:prstGeom prst="rect">
            <a:avLst/>
          </a:prstGeom>
          <a:solidFill>
            <a:srgbClr val="FEF0D6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b="0" u="sng">
                <a:solidFill>
                  <a:srgbClr val="800000"/>
                </a:solidFill>
              </a:rPr>
              <a:t>Ví dụ</a:t>
            </a:r>
            <a:r>
              <a:rPr lang="en-US" b="0">
                <a:solidFill>
                  <a:srgbClr val="800000"/>
                </a:solidFill>
              </a:rPr>
              <a:t>: 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sz="2000" b="0"/>
              <a:t>  </a:t>
            </a:r>
            <a:r>
              <a:rPr lang="en-US" sz="2000" b="0" noProof="1"/>
              <a:t>HttpCookie cookTen = Request.Cookies["Ten_dn"]</a:t>
            </a:r>
            <a:endParaRPr lang="en-US" sz="2000" b="0"/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sz="2000" b="0"/>
              <a:t>  </a:t>
            </a:r>
            <a:r>
              <a:rPr lang="en-US" sz="2000" b="0" noProof="1"/>
              <a:t> if (cookTen != null)</a:t>
            </a:r>
            <a:endParaRPr lang="en-US" sz="2000" b="0"/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sz="2000" b="0"/>
              <a:t>           </a:t>
            </a:r>
            <a:r>
              <a:rPr lang="en-US" sz="2000" b="0" noProof="1"/>
              <a:t>Xuat_Cook.Text = </a:t>
            </a:r>
            <a:r>
              <a:rPr lang="en-US" sz="2000" noProof="1"/>
              <a:t>Request.Cookies["Ten_dn"].Value;</a:t>
            </a:r>
            <a:endParaRPr lang="en-US" sz="20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3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6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6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746" grpId="0" build="p"/>
      <p:bldP spid="2463752" grpId="0" animBg="1"/>
      <p:bldP spid="24637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90600"/>
            <a:ext cx="8086725" cy="695325"/>
          </a:xfrm>
        </p:spPr>
        <p:txBody>
          <a:bodyPr/>
          <a:lstStyle/>
          <a:p>
            <a:pPr>
              <a:defRPr/>
            </a:pPr>
            <a:r>
              <a:rPr 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Mục tiêu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9913" y="2224088"/>
            <a:ext cx="8574087" cy="15049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smtClean="0"/>
              <a:t>Tìm hiểu các đối tượng quản lý Web site</a:t>
            </a:r>
          </a:p>
          <a:p>
            <a:pPr>
              <a:lnSpc>
                <a:spcPct val="120000"/>
              </a:lnSpc>
            </a:pPr>
            <a:r>
              <a:rPr lang="en-US" sz="3200" smtClean="0"/>
              <a:t>Sử dụng thành thạo một số đối tượng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90600"/>
            <a:ext cx="8086725" cy="695325"/>
          </a:xfrm>
        </p:spPr>
        <p:txBody>
          <a:bodyPr/>
          <a:lstStyle/>
          <a:p>
            <a:pPr>
              <a:defRPr/>
            </a:pPr>
            <a:r>
              <a:rPr 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Nội dung</a:t>
            </a:r>
          </a:p>
        </p:txBody>
      </p:sp>
      <p:sp>
        <p:nvSpPr>
          <p:cNvPr id="23555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0" y="6259513"/>
            <a:ext cx="441325" cy="361950"/>
          </a:xfrm>
          <a:prstGeom prst="actionButtonReturn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7845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47813" y="2551113"/>
            <a:ext cx="5930900" cy="868362"/>
          </a:xfrm>
          <a:prstGeom prst="rect">
            <a:avLst/>
          </a:prstGeom>
          <a:gradFill rotWithShape="1">
            <a:gsLst>
              <a:gs pos="0">
                <a:srgbClr val="00547E"/>
              </a:gs>
              <a:gs pos="100000">
                <a:srgbClr val="00547E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457200" indent="-457200">
              <a:buFontTx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Các đối tượng quản lý ứng dụng Web</a:t>
            </a:r>
          </a:p>
        </p:txBody>
      </p:sp>
      <p:sp>
        <p:nvSpPr>
          <p:cNvPr id="2467846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41463" y="3808413"/>
            <a:ext cx="5962650" cy="866775"/>
          </a:xfrm>
          <a:prstGeom prst="rect">
            <a:avLst/>
          </a:prstGeom>
          <a:gradFill rotWithShape="1">
            <a:gsLst>
              <a:gs pos="0">
                <a:srgbClr val="00547E"/>
              </a:gs>
              <a:gs pos="100000">
                <a:srgbClr val="00547E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457200" indent="-457200">
              <a:defRPr/>
            </a:pPr>
            <a:r>
              <a:rPr lang="en-US" sz="20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2. Tập tin quản lý và cấu hình ứng dụng Web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990600"/>
            <a:ext cx="8953500" cy="530225"/>
          </a:xfrm>
        </p:spPr>
        <p:txBody>
          <a:bodyPr/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Tập tin quản lý và cấu hình ứng dụng Web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1938338"/>
            <a:ext cx="8101012" cy="12461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mtClean="0"/>
              <a:t>Tập tin Global.asax</a:t>
            </a:r>
            <a:endParaRPr lang="en-US" smtClean="0">
              <a:solidFill>
                <a:srgbClr val="FF9900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mtClean="0"/>
              <a:t>Tập tin Web.config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11238" y="2030413"/>
            <a:ext cx="347662" cy="314325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9900"/>
                </a:solidFill>
                <a:sym typeface="Wingdings" pitchFamily="2" charset="2"/>
              </a:rPr>
              <a:t></a:t>
            </a:r>
          </a:p>
        </p:txBody>
      </p:sp>
      <p:sp>
        <p:nvSpPr>
          <p:cNvPr id="2458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04888" y="2674938"/>
            <a:ext cx="347662" cy="314325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9900"/>
                </a:solidFill>
                <a:sym typeface="Wingdings" pitchFamily="2" charset="2"/>
              </a:rPr>
              <a:t></a:t>
            </a:r>
          </a:p>
        </p:txBody>
      </p:sp>
      <p:sp>
        <p:nvSpPr>
          <p:cNvPr id="24582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BFE2F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1146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Tập tin Global.asax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Thao tác tạo</a:t>
            </a:r>
          </a:p>
        </p:txBody>
      </p:sp>
      <p:pic>
        <p:nvPicPr>
          <p:cNvPr id="25603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Tập tin quản lý và cấu hình ứng dụng web</a:t>
            </a:r>
          </a:p>
        </p:txBody>
      </p:sp>
      <p:sp>
        <p:nvSpPr>
          <p:cNvPr id="2425863" name="AutoShape 7"/>
          <p:cNvSpPr>
            <a:spLocks noChangeArrowheads="1"/>
          </p:cNvSpPr>
          <p:nvPr/>
        </p:nvSpPr>
        <p:spPr bwMode="auto">
          <a:xfrm>
            <a:off x="7945438" y="6202363"/>
            <a:ext cx="1198562" cy="376237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58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77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3409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Tập tin Global.asax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Một project chỉ có một tập tin Global.asax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Chứa các đọan code xử lý trong các sự kiện cấp Session và Aplication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Khai báo và khởi tạo cho biến Application, Session trong các sự kiện này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Các </a:t>
            </a:r>
            <a:r>
              <a:rPr lang="en-US" u="sng" smtClean="0"/>
              <a:t>sự kiện</a:t>
            </a:r>
            <a:r>
              <a:rPr lang="en-US" smtClean="0"/>
              <a:t> trong tập tin: xem trực tiếp trên môi trường</a:t>
            </a:r>
          </a:p>
        </p:txBody>
      </p:sp>
      <p:pic>
        <p:nvPicPr>
          <p:cNvPr id="26627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Tập tin quản lý và cấu hình ứng dụng web</a:t>
            </a:r>
          </a:p>
        </p:txBody>
      </p:sp>
      <p:sp>
        <p:nvSpPr>
          <p:cNvPr id="2464775" name="AutoShape 7"/>
          <p:cNvSpPr>
            <a:spLocks noChangeArrowheads="1"/>
          </p:cNvSpPr>
          <p:nvPr/>
        </p:nvSpPr>
        <p:spPr bwMode="auto">
          <a:xfrm>
            <a:off x="7945438" y="6202363"/>
            <a:ext cx="1198562" cy="376237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4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64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64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770" grpId="0" build="p"/>
      <p:bldP spid="24647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31178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Tập tin Web.config</a:t>
            </a:r>
          </a:p>
          <a:p>
            <a:pPr lvl="1"/>
            <a:r>
              <a:rPr lang="en-US" smtClean="0"/>
              <a:t>Trong một project được phép có nhiều tập tin Web.config</a:t>
            </a:r>
          </a:p>
          <a:p>
            <a:pPr lvl="1"/>
            <a:r>
              <a:rPr lang="en-US" smtClean="0"/>
              <a:t>Có dạng cấu trúc XML</a:t>
            </a:r>
          </a:p>
          <a:p>
            <a:pPr lvl="1"/>
            <a:r>
              <a:rPr lang="en-US" smtClean="0"/>
              <a:t>Chứa các thông tin cấu hình của ứng dụng Web</a:t>
            </a:r>
          </a:p>
          <a:p>
            <a:pPr lvl="1"/>
            <a:r>
              <a:rPr lang="en-US" smtClean="0"/>
              <a:t>Cấu trúc tập tin</a:t>
            </a:r>
          </a:p>
          <a:p>
            <a:pPr lvl="1"/>
            <a:r>
              <a:rPr lang="en-US" smtClean="0"/>
              <a:t>Cấu hình mặc định</a:t>
            </a:r>
          </a:p>
        </p:txBody>
      </p:sp>
      <p:pic>
        <p:nvPicPr>
          <p:cNvPr id="27651" name="Picture 3" descr="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Tập tin quản lý và cấu hình ứng dụng web</a:t>
            </a:r>
          </a:p>
        </p:txBody>
      </p:sp>
      <p:sp>
        <p:nvSpPr>
          <p:cNvPr id="2426887" name="AutoShape 7"/>
          <p:cNvSpPr>
            <a:spLocks noChangeArrowheads="1"/>
          </p:cNvSpPr>
          <p:nvPr/>
        </p:nvSpPr>
        <p:spPr bwMode="auto">
          <a:xfrm>
            <a:off x="4398963" y="4421188"/>
            <a:ext cx="1198562" cy="376237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  <p:sp>
        <p:nvSpPr>
          <p:cNvPr id="2426888" name="AutoShape 8"/>
          <p:cNvSpPr>
            <a:spLocks/>
          </p:cNvSpPr>
          <p:nvPr/>
        </p:nvSpPr>
        <p:spPr bwMode="auto">
          <a:xfrm>
            <a:off x="4089400" y="4113213"/>
            <a:ext cx="88900" cy="866775"/>
          </a:xfrm>
          <a:prstGeom prst="rightBrace">
            <a:avLst>
              <a:gd name="adj1" fmla="val 81250"/>
              <a:gd name="adj2" fmla="val 50000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26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26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2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882" grpId="0" build="p"/>
      <p:bldP spid="2426887" grpId="0" animBg="1"/>
      <p:bldP spid="24268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90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32083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Tập tin Web.config</a:t>
            </a:r>
          </a:p>
          <a:p>
            <a:pPr lvl="1"/>
            <a:r>
              <a:rPr lang="en-US" smtClean="0"/>
              <a:t>Làm việc với tập tin:</a:t>
            </a:r>
          </a:p>
          <a:p>
            <a:pPr lvl="2"/>
            <a:r>
              <a:rPr lang="en-US" smtClean="0"/>
              <a:t>Bổ sung các thông tin </a:t>
            </a:r>
            <a:r>
              <a:rPr lang="en-US" u="sng" smtClean="0"/>
              <a:t>tùy chọn</a:t>
            </a:r>
            <a:r>
              <a:rPr lang="en-US" smtClean="0"/>
              <a:t> riêng cho ứng dụng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r>
              <a:rPr lang="en-US" smtClean="0"/>
              <a:t>Truy xuất thông tin</a:t>
            </a:r>
          </a:p>
        </p:txBody>
      </p:sp>
      <p:pic>
        <p:nvPicPr>
          <p:cNvPr id="28675" name="Picture 3" descr="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Xây dựng và quản lý ứng dụng web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27911" name="AutoShape 7"/>
          <p:cNvSpPr>
            <a:spLocks noChangeArrowheads="1"/>
          </p:cNvSpPr>
          <p:nvPr/>
        </p:nvSpPr>
        <p:spPr bwMode="auto">
          <a:xfrm>
            <a:off x="7945438" y="6156325"/>
            <a:ext cx="1198562" cy="376238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  <p:sp>
        <p:nvSpPr>
          <p:cNvPr id="2427918" name="Text Box 14"/>
          <p:cNvSpPr txBox="1">
            <a:spLocks noChangeArrowheads="1"/>
          </p:cNvSpPr>
          <p:nvPr/>
        </p:nvSpPr>
        <p:spPr bwMode="auto">
          <a:xfrm>
            <a:off x="0" y="3500438"/>
            <a:ext cx="9144000" cy="1096962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3" algn="l">
              <a:lnSpc>
                <a:spcPct val="110000"/>
              </a:lnSpc>
            </a:pPr>
            <a:r>
              <a:rPr lang="en-US" sz="2000" noProof="1">
                <a:solidFill>
                  <a:srgbClr val="CC3300"/>
                </a:solidFill>
                <a:latin typeface="Courier New" pitchFamily="49" charset="0"/>
              </a:rPr>
              <a:t>&lt;appSettings&gt;</a:t>
            </a:r>
          </a:p>
          <a:p>
            <a:pPr lvl="3" algn="l">
              <a:lnSpc>
                <a:spcPct val="110000"/>
              </a:lnSpc>
            </a:pPr>
            <a:r>
              <a:rPr lang="en-US" sz="2000" noProof="1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sz="2000">
                <a:solidFill>
                  <a:srgbClr val="CC3300"/>
                </a:solidFill>
                <a:latin typeface="Courier New" pitchFamily="49" charset="0"/>
              </a:rPr>
              <a:t>	</a:t>
            </a:r>
            <a:r>
              <a:rPr lang="en-US" sz="2000" noProof="1">
                <a:solidFill>
                  <a:srgbClr val="CC3300"/>
                </a:solidFill>
                <a:latin typeface="Courier New" pitchFamily="49" charset="0"/>
              </a:rPr>
              <a:t>  &lt;add </a:t>
            </a:r>
            <a:r>
              <a:rPr lang="en-US" sz="2000" noProof="1">
                <a:solidFill>
                  <a:srgbClr val="FF0000"/>
                </a:solidFill>
                <a:latin typeface="Courier New" pitchFamily="49" charset="0"/>
              </a:rPr>
              <a:t>key</a:t>
            </a:r>
            <a:r>
              <a:rPr lang="en-US" sz="2000" noProof="1">
                <a:solidFill>
                  <a:srgbClr val="0000FF"/>
                </a:solidFill>
                <a:latin typeface="Courier New" pitchFamily="49" charset="0"/>
              </a:rPr>
              <a:t>="tên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</a:rPr>
              <a:t> khoá</a:t>
            </a:r>
            <a:r>
              <a:rPr lang="en-US" sz="2000" noProof="1">
                <a:solidFill>
                  <a:srgbClr val="0000FF"/>
                </a:solidFill>
                <a:latin typeface="Courier New" pitchFamily="49" charset="0"/>
              </a:rPr>
              <a:t>"</a:t>
            </a:r>
            <a:r>
              <a:rPr lang="en-US" sz="2000" noProof="1">
                <a:solidFill>
                  <a:srgbClr val="CC3300"/>
                </a:solidFill>
                <a:latin typeface="Courier New" pitchFamily="49" charset="0"/>
              </a:rPr>
              <a:t>  </a:t>
            </a:r>
            <a:r>
              <a:rPr lang="en-US" sz="2000" noProof="1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US" sz="2000" noProof="1">
                <a:solidFill>
                  <a:srgbClr val="0000FF"/>
                </a:solidFill>
                <a:latin typeface="Courier New" pitchFamily="49" charset="0"/>
              </a:rPr>
              <a:t>="giá trị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</a:rPr>
              <a:t> khóa</a:t>
            </a:r>
            <a:r>
              <a:rPr lang="en-US" sz="2000" noProof="1">
                <a:solidFill>
                  <a:srgbClr val="0000FF"/>
                </a:solidFill>
                <a:latin typeface="Courier New" pitchFamily="49" charset="0"/>
              </a:rPr>
              <a:t>"</a:t>
            </a:r>
            <a:r>
              <a:rPr lang="en-US" sz="2000" noProof="1">
                <a:solidFill>
                  <a:srgbClr val="CC3300"/>
                </a:solidFill>
                <a:latin typeface="Courier New" pitchFamily="49" charset="0"/>
              </a:rPr>
              <a:t> /&gt;</a:t>
            </a:r>
          </a:p>
          <a:p>
            <a:pPr lvl="3" algn="l">
              <a:lnSpc>
                <a:spcPct val="110000"/>
              </a:lnSpc>
            </a:pPr>
            <a:r>
              <a:rPr lang="en-US" sz="2000" noProof="1">
                <a:solidFill>
                  <a:srgbClr val="CC3300"/>
                </a:solidFill>
                <a:latin typeface="Courier New" pitchFamily="49" charset="0"/>
              </a:rPr>
              <a:t>&lt;/appSettings&gt;</a:t>
            </a:r>
            <a:endParaRPr lang="en-US" sz="200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427919" name="Text Box 15"/>
          <p:cNvSpPr txBox="1">
            <a:spLocks noChangeArrowheads="1"/>
          </p:cNvSpPr>
          <p:nvPr/>
        </p:nvSpPr>
        <p:spPr bwMode="auto">
          <a:xfrm>
            <a:off x="0" y="5165725"/>
            <a:ext cx="9144000" cy="504825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45000"/>
              </a:spcBef>
              <a:spcAft>
                <a:spcPct val="30000"/>
              </a:spcAft>
            </a:pPr>
            <a:r>
              <a:rPr lang="en-US" sz="1800" noProof="1">
                <a:solidFill>
                  <a:srgbClr val="CC3300"/>
                </a:solidFill>
                <a:latin typeface="Courier New" pitchFamily="49" charset="0"/>
              </a:rPr>
              <a:t>System.Configuration.ConfigurationManager.AppSettings</a:t>
            </a:r>
            <a:r>
              <a:rPr lang="en-US" sz="1800">
                <a:solidFill>
                  <a:srgbClr val="CC3300"/>
                </a:solidFill>
                <a:latin typeface="Courier New" pitchFamily="49" charset="0"/>
              </a:rPr>
              <a:t>[</a:t>
            </a:r>
            <a:r>
              <a:rPr lang="en-US" sz="1800" noProof="1">
                <a:solidFill>
                  <a:srgbClr val="CC3300"/>
                </a:solidFill>
                <a:latin typeface="Courier New" pitchFamily="49" charset="0"/>
              </a:rPr>
              <a:t>“</a:t>
            </a:r>
            <a:r>
              <a:rPr lang="en-US" sz="1800">
                <a:solidFill>
                  <a:srgbClr val="CC3300"/>
                </a:solidFill>
                <a:latin typeface="Courier New" pitchFamily="49" charset="0"/>
              </a:rPr>
              <a:t>Khóa”];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27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27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2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906" grpId="0" build="p"/>
      <p:bldP spid="2427911" grpId="0" animBg="1"/>
      <p:bldP spid="2427918" grpId="0" animBg="1"/>
      <p:bldP spid="24279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686" name="Picture 6" descr="libr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2236143">
            <a:off x="2676525" y="2271713"/>
            <a:ext cx="32131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4" descr="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685" name="Text Box 5"/>
          <p:cNvSpPr txBox="1">
            <a:spLocks noChangeArrowheads="1"/>
          </p:cNvSpPr>
          <p:nvPr/>
        </p:nvSpPr>
        <p:spPr bwMode="auto">
          <a:xfrm>
            <a:off x="2628900" y="3071813"/>
            <a:ext cx="32162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C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HẾT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3000"/>
                                        <p:tgtEl>
                                          <p:spTgt spid="237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6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90600"/>
            <a:ext cx="8086725" cy="695325"/>
          </a:xfrm>
        </p:spPr>
        <p:txBody>
          <a:bodyPr/>
          <a:lstStyle/>
          <a:p>
            <a:pPr>
              <a:defRPr/>
            </a:pPr>
            <a:r>
              <a:rPr 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Nội dung</a:t>
            </a:r>
          </a:p>
        </p:txBody>
      </p:sp>
      <p:sp>
        <p:nvSpPr>
          <p:cNvPr id="7171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0" y="6259513"/>
            <a:ext cx="441325" cy="361950"/>
          </a:xfrm>
          <a:prstGeom prst="actionButtonReturn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332" name="Rectangle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47813" y="2551113"/>
            <a:ext cx="5930900" cy="868362"/>
          </a:xfrm>
          <a:prstGeom prst="rect">
            <a:avLst/>
          </a:prstGeom>
          <a:gradFill rotWithShape="1">
            <a:gsLst>
              <a:gs pos="0">
                <a:srgbClr val="00547E"/>
              </a:gs>
              <a:gs pos="100000">
                <a:srgbClr val="00547E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457200" indent="-457200">
              <a:buFontTx/>
              <a:buAutoNum type="arabicPeriod"/>
              <a:defRPr/>
            </a:pPr>
            <a:r>
              <a:rPr lang="en-US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Các đối tượng quản lý ứng dụng Web</a:t>
            </a:r>
          </a:p>
        </p:txBody>
      </p:sp>
      <p:sp>
        <p:nvSpPr>
          <p:cNvPr id="2360333" name="Rectangle 1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41463" y="3808413"/>
            <a:ext cx="5962650" cy="866775"/>
          </a:xfrm>
          <a:prstGeom prst="rect">
            <a:avLst/>
          </a:prstGeom>
          <a:gradFill rotWithShape="1">
            <a:gsLst>
              <a:gs pos="0">
                <a:srgbClr val="00547E"/>
              </a:gs>
              <a:gs pos="100000">
                <a:srgbClr val="00547E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457200" indent="-457200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2. Tập tin quản lý và cấu hình ứng dụng Web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990600"/>
            <a:ext cx="8953500" cy="530225"/>
          </a:xfrm>
        </p:spPr>
        <p:txBody>
          <a:bodyPr/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Các đối tượng quản lý ứng dụng web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1938338"/>
            <a:ext cx="8101012" cy="31702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mtClean="0"/>
              <a:t>Đối tượng Request và Response</a:t>
            </a:r>
            <a:endParaRPr lang="en-US" smtClean="0">
              <a:solidFill>
                <a:srgbClr val="FF9900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mtClean="0"/>
              <a:t>Đối tượng Server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mtClean="0"/>
              <a:t>Đối tượng Application và Session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mtClean="0"/>
              <a:t>Đối tượng Cookies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en-US" smtClean="0"/>
          </a:p>
        </p:txBody>
      </p:sp>
      <p:sp>
        <p:nvSpPr>
          <p:cNvPr id="8196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95363" y="2030413"/>
            <a:ext cx="347662" cy="314325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9900"/>
                </a:solidFill>
                <a:sym typeface="Wingdings" pitchFamily="2" charset="2"/>
              </a:rPr>
              <a:t></a:t>
            </a:r>
          </a:p>
        </p:txBody>
      </p:sp>
      <p:sp>
        <p:nvSpPr>
          <p:cNvPr id="8197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89013" y="2674938"/>
            <a:ext cx="347662" cy="314325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9900"/>
                </a:solidFill>
                <a:sym typeface="Wingdings" pitchFamily="2" charset="2"/>
              </a:rPr>
              <a:t></a:t>
            </a:r>
          </a:p>
        </p:txBody>
      </p:sp>
      <p:sp>
        <p:nvSpPr>
          <p:cNvPr id="8198" name="AutoShape 1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BFE2F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1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98538" y="3335338"/>
            <a:ext cx="347662" cy="314325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9900"/>
                </a:solidFill>
                <a:sym typeface="Wingdings" pitchFamily="2" charset="2"/>
              </a:rPr>
              <a:t></a:t>
            </a:r>
          </a:p>
        </p:txBody>
      </p:sp>
      <p:sp>
        <p:nvSpPr>
          <p:cNvPr id="8200" name="AutoShape 1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08063" y="3979863"/>
            <a:ext cx="347662" cy="314325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9900"/>
                </a:solidFill>
                <a:sym typeface="Wingdings" pitchFamily="2" charset="2"/>
              </a:rPr>
              <a:t>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39481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Request</a:t>
            </a:r>
          </a:p>
          <a:p>
            <a:pPr lvl="1"/>
            <a:r>
              <a:rPr lang="en-US" smtClean="0"/>
              <a:t>Dùng để nhận giá trị từ Client gửi về cho Web server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Thuộc tính </a:t>
            </a:r>
            <a:r>
              <a:rPr lang="en-US" smtClean="0">
                <a:solidFill>
                  <a:srgbClr val="FF6600"/>
                </a:solidFill>
              </a:rPr>
              <a:t>QueryString: </a:t>
            </a:r>
            <a:r>
              <a:rPr lang="fr-FR" smtClean="0">
                <a:solidFill>
                  <a:srgbClr val="003366"/>
                </a:solidFill>
              </a:rPr>
              <a:t> cho phép nhận các giá trị truyền qua chuỗi tham số</a:t>
            </a:r>
            <a:endParaRPr lang="en-US" b="1" smtClean="0">
              <a:solidFill>
                <a:srgbClr val="CC3300"/>
              </a:solidFill>
            </a:endParaRPr>
          </a:p>
          <a:p>
            <a:pPr lvl="1">
              <a:lnSpc>
                <a:spcPct val="110000"/>
              </a:lnSpc>
              <a:buFont typeface="Symbol" pitchFamily="18" charset="2"/>
              <a:buNone/>
            </a:pPr>
            <a:r>
              <a:rPr lang="fr-FR" sz="2000" b="1" smtClean="0">
                <a:solidFill>
                  <a:srgbClr val="CC3300"/>
                </a:solidFill>
              </a:rPr>
              <a:t>	</a:t>
            </a:r>
          </a:p>
          <a:p>
            <a:pPr lvl="1">
              <a:lnSpc>
                <a:spcPct val="110000"/>
              </a:lnSpc>
              <a:buFont typeface="Symbol" pitchFamily="18" charset="2"/>
              <a:buNone/>
            </a:pPr>
            <a:endParaRPr lang="fr-FR" sz="2000" b="1" smtClean="0">
              <a:solidFill>
                <a:srgbClr val="CC3300"/>
              </a:solidFill>
            </a:endParaRPr>
          </a:p>
          <a:p>
            <a:pPr lvl="1">
              <a:lnSpc>
                <a:spcPct val="110000"/>
              </a:lnSpc>
              <a:buFont typeface="Symbol" pitchFamily="18" charset="2"/>
              <a:buNone/>
            </a:pPr>
            <a:r>
              <a:rPr lang="fr-FR" sz="2000" b="1" smtClean="0">
                <a:solidFill>
                  <a:srgbClr val="CC3300"/>
                </a:solidFill>
              </a:rPr>
              <a:t>	http: // &lt;host&gt; [: &lt;port&gt;] [ &lt;path&gt;</a:t>
            </a:r>
            <a:r>
              <a:rPr lang="fr-FR" sz="2000" b="1" smtClean="0">
                <a:solidFill>
                  <a:srgbClr val="DD6E09"/>
                </a:solidFill>
              </a:rPr>
              <a:t> </a:t>
            </a:r>
            <a:r>
              <a:rPr lang="fr-FR" sz="2000" b="1" smtClean="0">
                <a:solidFill>
                  <a:srgbClr val="006600"/>
                </a:solidFill>
              </a:rPr>
              <a:t>[? &lt;QueryString&gt;] ]</a:t>
            </a:r>
          </a:p>
          <a:p>
            <a:pPr lvl="1">
              <a:buFont typeface="Symbol" pitchFamily="18" charset="2"/>
              <a:buNone/>
            </a:pPr>
            <a:endParaRPr lang="en-US" sz="2000" b="1" smtClean="0">
              <a:solidFill>
                <a:srgbClr val="006600"/>
              </a:solidFill>
            </a:endParaRPr>
          </a:p>
        </p:txBody>
      </p:sp>
      <p:pic>
        <p:nvPicPr>
          <p:cNvPr id="9219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396168" name="AutoShape 8"/>
          <p:cNvSpPr>
            <a:spLocks noChangeArrowheads="1"/>
          </p:cNvSpPr>
          <p:nvPr/>
        </p:nvSpPr>
        <p:spPr bwMode="auto">
          <a:xfrm>
            <a:off x="6513513" y="5903913"/>
            <a:ext cx="1809750" cy="384175"/>
          </a:xfrm>
          <a:prstGeom prst="wedgeRoundRectCallout">
            <a:avLst>
              <a:gd name="adj1" fmla="val -51315"/>
              <a:gd name="adj2" fmla="val -175208"/>
              <a:gd name="adj3" fmla="val 16667"/>
            </a:avLst>
          </a:prstGeom>
          <a:solidFill>
            <a:srgbClr val="D5FFD5"/>
          </a:solidFill>
          <a:ln w="12700" algn="ctr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0">
                <a:solidFill>
                  <a:srgbClr val="006000"/>
                </a:solidFill>
              </a:rPr>
              <a:t>Chuỗi tham số</a:t>
            </a:r>
          </a:p>
        </p:txBody>
      </p:sp>
      <p:sp>
        <p:nvSpPr>
          <p:cNvPr id="2396169" name="AutoShape 9"/>
          <p:cNvSpPr>
            <a:spLocks noChangeArrowheads="1"/>
          </p:cNvSpPr>
          <p:nvPr/>
        </p:nvSpPr>
        <p:spPr bwMode="auto">
          <a:xfrm>
            <a:off x="236538" y="4900613"/>
            <a:ext cx="884237" cy="585787"/>
          </a:xfrm>
          <a:prstGeom prst="rightArrow">
            <a:avLst>
              <a:gd name="adj1" fmla="val 50000"/>
              <a:gd name="adj2" fmla="val 37737"/>
            </a:avLst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URL</a:t>
            </a:r>
          </a:p>
        </p:txBody>
      </p:sp>
      <p:sp>
        <p:nvSpPr>
          <p:cNvPr id="2396172" name="Text Box 12"/>
          <p:cNvSpPr txBox="1">
            <a:spLocks noChangeArrowheads="1"/>
          </p:cNvSpPr>
          <p:nvPr/>
        </p:nvSpPr>
        <p:spPr bwMode="auto">
          <a:xfrm>
            <a:off x="1403350" y="4148138"/>
            <a:ext cx="7740650" cy="4572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CC3300"/>
                </a:solidFill>
              </a:rPr>
              <a:t>Request.QueryString[“&lt;Tên_tham_số&gt;“];</a:t>
            </a:r>
            <a:r>
              <a:rPr lang="en-US" sz="2000" i="1">
                <a:solidFill>
                  <a:srgbClr val="CC3300"/>
                </a:solidFill>
              </a:rPr>
              <a:t> </a:t>
            </a:r>
            <a:endParaRPr lang="en-US" sz="200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9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9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9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9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96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9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62" grpId="0" build="p"/>
      <p:bldP spid="2396168" grpId="0" animBg="1"/>
      <p:bldP spid="2396169" grpId="0" animBg="1"/>
      <p:bldP spid="2396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9890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Request</a:t>
            </a:r>
          </a:p>
          <a:p>
            <a:pPr lvl="1">
              <a:buFont typeface="Symbol" pitchFamily="18" charset="2"/>
              <a:buNone/>
            </a:pPr>
            <a:endParaRPr lang="en-US" sz="2000" b="1" smtClean="0">
              <a:solidFill>
                <a:srgbClr val="006600"/>
              </a:solidFill>
            </a:endParaRPr>
          </a:p>
        </p:txBody>
      </p:sp>
      <p:pic>
        <p:nvPicPr>
          <p:cNvPr id="10243" name="Picture 3" descr="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12553" name="Text Box 9"/>
          <p:cNvSpPr txBox="1">
            <a:spLocks noChangeArrowheads="1"/>
          </p:cNvSpPr>
          <p:nvPr/>
        </p:nvSpPr>
        <p:spPr bwMode="auto">
          <a:xfrm>
            <a:off x="28575" y="2625725"/>
            <a:ext cx="9099550" cy="2997200"/>
          </a:xfrm>
          <a:prstGeom prst="rect">
            <a:avLst/>
          </a:prstGeom>
          <a:solidFill>
            <a:srgbClr val="FEF0D6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b="0">
                <a:solidFill>
                  <a:srgbClr val="800000"/>
                </a:solidFill>
              </a:rPr>
              <a:t>  </a:t>
            </a:r>
            <a:r>
              <a:rPr lang="en-US" b="0" u="sng">
                <a:solidFill>
                  <a:srgbClr val="800000"/>
                </a:solidFill>
              </a:rPr>
              <a:t>Ví dụ</a:t>
            </a:r>
            <a:r>
              <a:rPr lang="en-US" b="0">
                <a:solidFill>
                  <a:srgbClr val="800000"/>
                </a:solidFill>
              </a:rPr>
              <a:t>: </a:t>
            </a:r>
            <a:endParaRPr lang="en-US" b="0">
              <a:solidFill>
                <a:srgbClr val="003366"/>
              </a:solidFill>
            </a:endParaRPr>
          </a:p>
          <a:p>
            <a:pPr algn="l" eaLnBrk="1" hangingPunct="1">
              <a:lnSpc>
                <a:spcPct val="110000"/>
              </a:lnSpc>
              <a:spcBef>
                <a:spcPct val="40000"/>
              </a:spcBef>
            </a:pPr>
            <a:r>
              <a:rPr lang="fr-FR" sz="2000" b="0">
                <a:solidFill>
                  <a:srgbClr val="CC6600"/>
                </a:solidFill>
              </a:rPr>
              <a:t>           </a:t>
            </a:r>
            <a:r>
              <a:rPr lang="fr-FR" sz="2000" b="0">
                <a:solidFill>
                  <a:srgbClr val="003366"/>
                </a:solidFill>
              </a:rPr>
              <a:t>http://www.tuoitre.com.vn/Tianyon/Index.aspx</a:t>
            </a:r>
            <a:r>
              <a:rPr lang="fr-FR" sz="2000">
                <a:solidFill>
                  <a:srgbClr val="A50021"/>
                </a:solidFill>
              </a:rPr>
              <a:t>?ArticleID=11&amp;PID=16</a:t>
            </a:r>
          </a:p>
          <a:p>
            <a:pPr lvl="1" algn="l">
              <a:lnSpc>
                <a:spcPct val="110000"/>
              </a:lnSpc>
              <a:spcBef>
                <a:spcPct val="50000"/>
              </a:spcBef>
            </a:pPr>
            <a:r>
              <a:rPr lang="fr-FR" b="0">
                <a:solidFill>
                  <a:srgbClr val="004800"/>
                </a:solidFill>
                <a:sym typeface="Wingdings" pitchFamily="2" charset="2"/>
              </a:rPr>
              <a:t>// </a:t>
            </a:r>
            <a:r>
              <a:rPr lang="fr-FR" b="0" i="1">
                <a:solidFill>
                  <a:srgbClr val="004800"/>
                </a:solidFill>
              </a:rPr>
              <a:t>Khi truy xuất</a:t>
            </a:r>
          </a:p>
          <a:p>
            <a:pPr lvl="1" algn="l">
              <a:lnSpc>
                <a:spcPct val="110000"/>
              </a:lnSpc>
              <a:spcBef>
                <a:spcPct val="50000"/>
              </a:spcBef>
            </a:pPr>
            <a:r>
              <a:rPr lang="fr-FR" sz="2000" b="0">
                <a:solidFill>
                  <a:srgbClr val="003366"/>
                </a:solidFill>
              </a:rPr>
              <a:t>string Art; int  id ;</a:t>
            </a:r>
          </a:p>
          <a:p>
            <a:pPr lvl="1" algn="l">
              <a:lnSpc>
                <a:spcPct val="11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3366"/>
                </a:solidFill>
              </a:rPr>
              <a:t>Art</a:t>
            </a:r>
            <a:r>
              <a:rPr lang="en-US" sz="2000" b="0" i="1">
                <a:solidFill>
                  <a:srgbClr val="003366"/>
                </a:solidFill>
              </a:rPr>
              <a:t> = </a:t>
            </a:r>
            <a:r>
              <a:rPr lang="en-US" sz="2000" b="0">
                <a:solidFill>
                  <a:srgbClr val="003366"/>
                </a:solidFill>
              </a:rPr>
              <a:t>Server.HtmlEncode(Request.QueryString[“</a:t>
            </a:r>
            <a:r>
              <a:rPr lang="en-US" sz="2000">
                <a:solidFill>
                  <a:srgbClr val="003366"/>
                </a:solidFill>
              </a:rPr>
              <a:t>ArticleID</a:t>
            </a:r>
            <a:r>
              <a:rPr lang="en-US" sz="2000" b="0">
                <a:solidFill>
                  <a:srgbClr val="003366"/>
                </a:solidFill>
              </a:rPr>
              <a:t>”]);</a:t>
            </a:r>
          </a:p>
          <a:p>
            <a:pPr lvl="1" algn="l">
              <a:lnSpc>
                <a:spcPct val="11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3366"/>
                </a:solidFill>
              </a:rPr>
              <a:t>id</a:t>
            </a:r>
            <a:r>
              <a:rPr lang="en-US" sz="2000" b="0" i="1">
                <a:solidFill>
                  <a:srgbClr val="003366"/>
                </a:solidFill>
              </a:rPr>
              <a:t> = </a:t>
            </a:r>
            <a:r>
              <a:rPr lang="en-US" sz="2000" b="0">
                <a:solidFill>
                  <a:srgbClr val="003366"/>
                </a:solidFill>
              </a:rPr>
              <a:t>Request.QueryString[“</a:t>
            </a:r>
            <a:r>
              <a:rPr lang="en-US" sz="2000">
                <a:solidFill>
                  <a:srgbClr val="003366"/>
                </a:solidFill>
              </a:rPr>
              <a:t>PID</a:t>
            </a:r>
            <a:r>
              <a:rPr lang="en-US" sz="2000" b="0">
                <a:solidFill>
                  <a:srgbClr val="003366"/>
                </a:solidFill>
              </a:rPr>
              <a:t>”];</a:t>
            </a:r>
          </a:p>
        </p:txBody>
      </p:sp>
      <p:sp>
        <p:nvSpPr>
          <p:cNvPr id="2412554" name="AutoShape 10"/>
          <p:cNvSpPr>
            <a:spLocks noChangeArrowheads="1"/>
          </p:cNvSpPr>
          <p:nvPr/>
        </p:nvSpPr>
        <p:spPr bwMode="auto">
          <a:xfrm>
            <a:off x="7945438" y="6029325"/>
            <a:ext cx="1198562" cy="376238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1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2553" grpId="0" animBg="1"/>
      <p:bldP spid="24125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57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Response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Được sử dụng để giao tiếp với Client (gởi kết quả đến Client)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Quản lý và điều phối thông tin từ Web Server đến trình duyệt của người dùng</a:t>
            </a:r>
            <a:r>
              <a:rPr lang="fr-FR" sz="2000" b="1" smtClean="0">
                <a:solidFill>
                  <a:srgbClr val="CC3300"/>
                </a:solidFill>
              </a:rPr>
              <a:t>	</a:t>
            </a:r>
            <a:endParaRPr lang="en-US" sz="2000" b="1" smtClean="0">
              <a:solidFill>
                <a:srgbClr val="006600"/>
              </a:solidFill>
            </a:endParaRPr>
          </a:p>
        </p:txBody>
      </p:sp>
      <p:pic>
        <p:nvPicPr>
          <p:cNvPr id="11267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1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35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59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18351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Response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Phương thức: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smtClean="0">
                <a:solidFill>
                  <a:srgbClr val="FF6600"/>
                </a:solidFill>
              </a:rPr>
              <a:t>Write: </a:t>
            </a:r>
            <a:r>
              <a:rPr lang="en-US" b="0" smtClean="0"/>
              <a:t>in một chuỗi ra trang web, không thể qui định vị trí hiển thị của chuỗi</a:t>
            </a:r>
            <a:endParaRPr lang="en-US" sz="1800" b="0" smtClean="0">
              <a:solidFill>
                <a:srgbClr val="CC3300"/>
              </a:solidFill>
            </a:endParaRPr>
          </a:p>
        </p:txBody>
      </p:sp>
      <p:pic>
        <p:nvPicPr>
          <p:cNvPr id="12291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14599" name="Text Box 7"/>
          <p:cNvSpPr txBox="1">
            <a:spLocks noChangeArrowheads="1"/>
          </p:cNvSpPr>
          <p:nvPr/>
        </p:nvSpPr>
        <p:spPr bwMode="auto">
          <a:xfrm>
            <a:off x="1403350" y="3798888"/>
            <a:ext cx="7740650" cy="4572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CC3300"/>
                </a:solidFill>
              </a:rPr>
              <a:t>Response.Write(“chuỗi")</a:t>
            </a:r>
            <a:r>
              <a:rPr lang="en-US" sz="2000" i="1">
                <a:solidFill>
                  <a:srgbClr val="CC3300"/>
                </a:solidFill>
              </a:rPr>
              <a:t> ;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2414600" name="Text Box 8"/>
          <p:cNvSpPr txBox="1">
            <a:spLocks noChangeArrowheads="1"/>
          </p:cNvSpPr>
          <p:nvPr/>
        </p:nvSpPr>
        <p:spPr bwMode="auto">
          <a:xfrm>
            <a:off x="1368425" y="4452938"/>
            <a:ext cx="7775575" cy="981075"/>
          </a:xfrm>
          <a:prstGeom prst="rect">
            <a:avLst/>
          </a:prstGeom>
          <a:solidFill>
            <a:srgbClr val="FEF0D6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b="0">
                <a:solidFill>
                  <a:srgbClr val="800000"/>
                </a:solidFill>
              </a:rPr>
              <a:t>  </a:t>
            </a:r>
            <a:r>
              <a:rPr lang="en-US" b="0" u="sng">
                <a:solidFill>
                  <a:srgbClr val="800000"/>
                </a:solidFill>
              </a:rPr>
              <a:t>Ví dụ</a:t>
            </a:r>
            <a:r>
              <a:rPr lang="en-US" b="0">
                <a:solidFill>
                  <a:srgbClr val="800000"/>
                </a:solidFill>
              </a:rPr>
              <a:t>: </a:t>
            </a:r>
            <a:endParaRPr lang="en-US" b="0">
              <a:solidFill>
                <a:srgbClr val="003366"/>
              </a:solidFill>
            </a:endParaRPr>
          </a:p>
          <a:p>
            <a:pPr lvl="3" algn="l">
              <a:lnSpc>
                <a:spcPct val="11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3366"/>
                </a:solidFill>
              </a:rPr>
              <a:t>Response.Write(“Chào các bạn”) ;</a:t>
            </a:r>
          </a:p>
        </p:txBody>
      </p:sp>
      <p:sp>
        <p:nvSpPr>
          <p:cNvPr id="2414601" name="AutoShape 9"/>
          <p:cNvSpPr>
            <a:spLocks noChangeArrowheads="1"/>
          </p:cNvSpPr>
          <p:nvPr/>
        </p:nvSpPr>
        <p:spPr bwMode="auto">
          <a:xfrm>
            <a:off x="7945438" y="6029325"/>
            <a:ext cx="1198562" cy="376238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1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1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1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1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594" grpId="0" build="p"/>
      <p:bldP spid="2414599" grpId="0" animBg="1"/>
      <p:bldP spid="2414600" grpId="0" animBg="1"/>
      <p:bldP spid="24146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6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874838"/>
            <a:ext cx="8763000" cy="18351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Response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mtClean="0"/>
              <a:t>Phương thức: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smtClean="0">
                <a:solidFill>
                  <a:srgbClr val="FF6600"/>
                </a:solidFill>
              </a:rPr>
              <a:t>Redirect: </a:t>
            </a:r>
            <a:r>
              <a:rPr lang="en-US" b="0" smtClean="0"/>
              <a:t>gởi thông điệp yêu cầu Web Browser truy cập đến một địa chỉ khác</a:t>
            </a:r>
          </a:p>
        </p:txBody>
      </p:sp>
      <p:pic>
        <p:nvPicPr>
          <p:cNvPr id="13315" name="Picture 3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2263" y="742950"/>
            <a:ext cx="1265237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4138" y="901700"/>
            <a:ext cx="67516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1800" u="sng" smtClean="0">
                <a:solidFill>
                  <a:srgbClr val="176DCB"/>
                </a:solidFill>
              </a:rPr>
              <a:t>Bài 5:</a:t>
            </a:r>
            <a:r>
              <a:rPr lang="en-US" sz="1800" smtClean="0">
                <a:solidFill>
                  <a:srgbClr val="176DCB"/>
                </a:solidFill>
              </a:rPr>
              <a:t> </a:t>
            </a:r>
            <a:r>
              <a:rPr lang="en-US" sz="1800">
                <a:solidFill>
                  <a:srgbClr val="176DCB"/>
                </a:solidFill>
              </a:rPr>
              <a:t>Quản lý ứng dụng web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9375" y="1181100"/>
            <a:ext cx="7078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Các đối tượng quản lý ứng dụng web</a:t>
            </a:r>
          </a:p>
        </p:txBody>
      </p:sp>
      <p:sp>
        <p:nvSpPr>
          <p:cNvPr id="2415623" name="Text Box 7"/>
          <p:cNvSpPr txBox="1">
            <a:spLocks noChangeArrowheads="1"/>
          </p:cNvSpPr>
          <p:nvPr/>
        </p:nvSpPr>
        <p:spPr bwMode="auto">
          <a:xfrm>
            <a:off x="1403350" y="3798888"/>
            <a:ext cx="7740650" cy="4572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CC3300"/>
                </a:solidFill>
              </a:rPr>
              <a:t>Response.Redirect(“URL")</a:t>
            </a:r>
            <a:r>
              <a:rPr lang="en-US" sz="2000" i="1">
                <a:solidFill>
                  <a:srgbClr val="CC3300"/>
                </a:solidFill>
              </a:rPr>
              <a:t> ;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2415624" name="Text Box 8"/>
          <p:cNvSpPr txBox="1">
            <a:spLocks noChangeArrowheads="1"/>
          </p:cNvSpPr>
          <p:nvPr/>
        </p:nvSpPr>
        <p:spPr bwMode="auto">
          <a:xfrm>
            <a:off x="1368425" y="4452938"/>
            <a:ext cx="7775575" cy="981075"/>
          </a:xfrm>
          <a:prstGeom prst="rect">
            <a:avLst/>
          </a:prstGeom>
          <a:solidFill>
            <a:srgbClr val="FEF0D6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b="0">
                <a:solidFill>
                  <a:srgbClr val="800000"/>
                </a:solidFill>
              </a:rPr>
              <a:t>  </a:t>
            </a:r>
            <a:r>
              <a:rPr lang="en-US" b="0" u="sng">
                <a:solidFill>
                  <a:srgbClr val="800000"/>
                </a:solidFill>
              </a:rPr>
              <a:t>Ví dụ</a:t>
            </a:r>
            <a:r>
              <a:rPr lang="en-US" b="0">
                <a:solidFill>
                  <a:srgbClr val="800000"/>
                </a:solidFill>
              </a:rPr>
              <a:t>: </a:t>
            </a:r>
            <a:endParaRPr lang="en-US" b="0">
              <a:solidFill>
                <a:srgbClr val="003366"/>
              </a:solidFill>
            </a:endParaRPr>
          </a:p>
          <a:p>
            <a:pPr lvl="3" algn="l">
              <a:lnSpc>
                <a:spcPct val="11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3366"/>
                </a:solidFill>
              </a:rPr>
              <a:t>Response.Redirect(“~/Man_hinh/Bai2.aspx”) ;</a:t>
            </a:r>
          </a:p>
        </p:txBody>
      </p:sp>
      <p:sp>
        <p:nvSpPr>
          <p:cNvPr id="2415625" name="AutoShape 9"/>
          <p:cNvSpPr>
            <a:spLocks noChangeArrowheads="1"/>
          </p:cNvSpPr>
          <p:nvPr/>
        </p:nvSpPr>
        <p:spPr bwMode="auto">
          <a:xfrm>
            <a:off x="7945438" y="6029325"/>
            <a:ext cx="1198562" cy="376238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1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1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5618" grpId="0" build="p"/>
      <p:bldP spid="2415623" grpId="0" animBg="1"/>
      <p:bldP spid="2415624" grpId="0" animBg="1"/>
      <p:bldP spid="2415625" grpId="0" animBg="1"/>
    </p:bldLst>
  </p:timing>
</p:sld>
</file>

<file path=ppt/theme/theme1.xml><?xml version="1.0" encoding="utf-8"?>
<a:theme xmlns:a="http://schemas.openxmlformats.org/drawingml/2006/main" name="Theme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3-00109_ChrisSchneider_V3.0">
  <a:themeElements>
    <a:clrScheme name="">
      <a:dk1>
        <a:srgbClr val="000000"/>
      </a:dk1>
      <a:lt1>
        <a:srgbClr val="FFFFFF"/>
      </a:lt1>
      <a:dk2>
        <a:srgbClr val="000099"/>
      </a:dk2>
      <a:lt2>
        <a:srgbClr val="F9D568"/>
      </a:lt2>
      <a:accent1>
        <a:srgbClr val="FCEB98"/>
      </a:accent1>
      <a:accent2>
        <a:srgbClr val="66B8F0"/>
      </a:accent2>
      <a:accent3>
        <a:srgbClr val="AAAACA"/>
      </a:accent3>
      <a:accent4>
        <a:srgbClr val="DADADA"/>
      </a:accent4>
      <a:accent5>
        <a:srgbClr val="FDF3CA"/>
      </a:accent5>
      <a:accent6>
        <a:srgbClr val="5CA6D9"/>
      </a:accent6>
      <a:hlink>
        <a:srgbClr val="46D899"/>
      </a:hlink>
      <a:folHlink>
        <a:srgbClr val="F9B271"/>
      </a:folHlink>
    </a:clrScheme>
    <a:fontScheme name="1_3-00109_ChrisSchneider_V3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757FF"/>
        </a:solidFill>
        <a:ln w="9525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757FF"/>
        </a:solidFill>
        <a:ln w="9525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3-00109_ChrisSchneider_V3.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-00109_ChrisSchneider_V3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-00109_ChrisSchneider_V3.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-00109_ChrisSchneider_V3.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-00109_ChrisSchneider_V3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-00109_ChrisSchneider_V3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-00109_ChrisSchneider_V3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05_User_controls </Template>
  <TotalTime>2664688</TotalTime>
  <Words>1233</Words>
  <Application>Microsoft Office PowerPoint</Application>
  <PresentationFormat>On-screen Show (4:3)</PresentationFormat>
  <Paragraphs>202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Theme1</vt:lpstr>
      <vt:lpstr>1_3-00109_ChrisSchneider_V3.0</vt:lpstr>
      <vt:lpstr>PowerPoint Presentation</vt:lpstr>
      <vt:lpstr>Mục tiêu</vt:lpstr>
      <vt:lpstr>Nội dung</vt:lpstr>
      <vt:lpstr>Các đối tượng quản lý ứng dụng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Tập tin quản lý và cấu hình ứng dụng Web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- 4, Lập trình Web 1</dc:title>
  <dc:subject>Lập trình Web 1</dc:subject>
  <dc:creator>Phạm Thị Nhung</dc:creator>
  <cp:lastModifiedBy>Khoa CNTT</cp:lastModifiedBy>
  <cp:revision>6126</cp:revision>
  <dcterms:created xsi:type="dcterms:W3CDTF">2001-10-21T02:16:13Z</dcterms:created>
  <dcterms:modified xsi:type="dcterms:W3CDTF">2019-04-22T00:00:01Z</dcterms:modified>
</cp:coreProperties>
</file>