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47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09" r:id="rId35"/>
    <p:sldId id="310" r:id="rId36"/>
    <p:sldId id="348" r:id="rId37"/>
    <p:sldId id="349" r:id="rId38"/>
    <p:sldId id="350" r:id="rId39"/>
    <p:sldId id="351" r:id="rId40"/>
    <p:sldId id="352" r:id="rId41"/>
    <p:sldId id="353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54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006600"/>
    <a:srgbClr val="99CC33"/>
    <a:srgbClr val="FFFFCC"/>
    <a:srgbClr val="FDF58D"/>
    <a:srgbClr val="808080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88" autoAdjust="0"/>
  </p:normalViewPr>
  <p:slideViewPr>
    <p:cSldViewPr>
      <p:cViewPr>
        <p:scale>
          <a:sx n="66" d="100"/>
          <a:sy n="66" d="100"/>
        </p:scale>
        <p:origin x="-212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0664C2-74DF-44BB-81BC-F2D94EBD95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1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662D2B-4E2A-40D6-9EF9-D346412917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tags" Target="../tags/tag57.xml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tags" Target="../tags/tag56.xml"/><Relationship Id="rId33" Type="http://schemas.openxmlformats.org/officeDocument/2006/relationships/image" Target="../media/image1.png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29" Type="http://schemas.openxmlformats.org/officeDocument/2006/relationships/tags" Target="../tags/tag60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tags" Target="../tags/tag55.xml"/><Relationship Id="rId32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54.xml"/><Relationship Id="rId28" Type="http://schemas.openxmlformats.org/officeDocument/2006/relationships/tags" Target="../tags/tag59.xml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31" Type="http://schemas.openxmlformats.org/officeDocument/2006/relationships/tags" Target="../tags/tag62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Relationship Id="rId27" Type="http://schemas.openxmlformats.org/officeDocument/2006/relationships/tags" Target="../tags/tag58.xml"/><Relationship Id="rId30" Type="http://schemas.openxmlformats.org/officeDocument/2006/relationships/tags" Target="../tags/tag6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0"/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0" y="6048375"/>
            <a:ext cx="2762250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510 h 510"/>
              <a:gd name="T4" fmla="*/ 1740 w 1740"/>
              <a:gd name="T5" fmla="*/ 510 h 510"/>
              <a:gd name="T6" fmla="*/ 1595 w 1740"/>
              <a:gd name="T7" fmla="*/ 30 h 510"/>
              <a:gd name="T8" fmla="*/ 0 w 1740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41"/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2590800" y="4705350"/>
            <a:ext cx="6400800" cy="2152650"/>
          </a:xfrm>
          <a:custGeom>
            <a:avLst/>
            <a:gdLst>
              <a:gd name="T0" fmla="*/ 1116 w 4032"/>
              <a:gd name="T1" fmla="*/ 0 h 1356"/>
              <a:gd name="T2" fmla="*/ 3840 w 4032"/>
              <a:gd name="T3" fmla="*/ 636 h 1356"/>
              <a:gd name="T4" fmla="*/ 4032 w 4032"/>
              <a:gd name="T5" fmla="*/ 1356 h 1356"/>
              <a:gd name="T6" fmla="*/ 288 w 4032"/>
              <a:gd name="T7" fmla="*/ 1356 h 1356"/>
              <a:gd name="T8" fmla="*/ 0 w 4032"/>
              <a:gd name="T9" fmla="*/ 828 h 1356"/>
              <a:gd name="T10" fmla="*/ 1116 w 4032"/>
              <a:gd name="T11" fmla="*/ 0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2"/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4400550" y="781050"/>
            <a:ext cx="4743450" cy="5048250"/>
          </a:xfrm>
          <a:custGeom>
            <a:avLst/>
            <a:gdLst>
              <a:gd name="T0" fmla="*/ 510 w 2988"/>
              <a:gd name="T1" fmla="*/ 1098 h 3180"/>
              <a:gd name="T2" fmla="*/ 2280 w 2988"/>
              <a:gd name="T3" fmla="*/ 0 h 3180"/>
              <a:gd name="T4" fmla="*/ 2988 w 2988"/>
              <a:gd name="T5" fmla="*/ 342 h 3180"/>
              <a:gd name="T6" fmla="*/ 2988 w 2988"/>
              <a:gd name="T7" fmla="*/ 2772 h 3180"/>
              <a:gd name="T8" fmla="*/ 1452 w 2988"/>
              <a:gd name="T9" fmla="*/ 3060 h 3180"/>
              <a:gd name="T10" fmla="*/ 0 w 2988"/>
              <a:gd name="T11" fmla="*/ 2406 h 3180"/>
              <a:gd name="T12" fmla="*/ 510 w 2988"/>
              <a:gd name="T13" fmla="*/ 1098 h 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3"/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80060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76 w 2064"/>
              <a:gd name="T3" fmla="*/ 1518 h 1518"/>
              <a:gd name="T4" fmla="*/ 2064 w 2064"/>
              <a:gd name="T5" fmla="*/ 0 h 1518"/>
              <a:gd name="T6" fmla="*/ 0 w 206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9"/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0" y="0"/>
            <a:ext cx="6583363" cy="7267575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45"/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0" y="0"/>
            <a:ext cx="6372225" cy="7072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" name="Line 47"/>
          <p:cNvSpPr>
            <a:spLocks noChangeShapeType="1"/>
          </p:cNvSpPr>
          <p:nvPr>
            <p:custDataLst>
              <p:tags r:id="rId7"/>
            </p:custDataLst>
          </p:nvPr>
        </p:nvSpPr>
        <p:spPr bwMode="gray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8"/>
          <p:cNvSpPr>
            <a:spLocks noChangeShapeType="1"/>
          </p:cNvSpPr>
          <p:nvPr>
            <p:custDataLst>
              <p:tags r:id="rId8"/>
            </p:custDataLst>
          </p:nvPr>
        </p:nvSpPr>
        <p:spPr bwMode="gray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9"/>
          <p:cNvSpPr>
            <a:spLocks noChangeShapeType="1"/>
          </p:cNvSpPr>
          <p:nvPr>
            <p:custDataLst>
              <p:tags r:id="rId9"/>
            </p:custDataLst>
          </p:nvPr>
        </p:nvSpPr>
        <p:spPr bwMode="gray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50"/>
          <p:cNvSpPr>
            <a:spLocks noChangeShapeType="1"/>
          </p:cNvSpPr>
          <p:nvPr>
            <p:custDataLst>
              <p:tags r:id="rId10"/>
            </p:custDataLst>
          </p:nvPr>
        </p:nvSpPr>
        <p:spPr bwMode="gray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1"/>
          <p:cNvSpPr>
            <a:spLocks noChangeShapeType="1"/>
          </p:cNvSpPr>
          <p:nvPr>
            <p:custDataLst>
              <p:tags r:id="rId11"/>
            </p:custDataLst>
          </p:nvPr>
        </p:nvSpPr>
        <p:spPr bwMode="gray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53"/>
          <p:cNvSpPr>
            <a:spLocks noChangeShapeType="1"/>
          </p:cNvSpPr>
          <p:nvPr>
            <p:custDataLst>
              <p:tags r:id="rId12"/>
            </p:custDataLst>
          </p:nvPr>
        </p:nvSpPr>
        <p:spPr bwMode="gray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54"/>
          <p:cNvSpPr>
            <a:spLocks noChangeShapeType="1"/>
          </p:cNvSpPr>
          <p:nvPr>
            <p:custDataLst>
              <p:tags r:id="rId13"/>
            </p:custDataLst>
          </p:nvPr>
        </p:nvSpPr>
        <p:spPr bwMode="gray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55"/>
          <p:cNvSpPr>
            <a:spLocks noChangeShapeType="1"/>
          </p:cNvSpPr>
          <p:nvPr>
            <p:custDataLst>
              <p:tags r:id="rId14"/>
            </p:custDataLst>
          </p:nvPr>
        </p:nvSpPr>
        <p:spPr bwMode="gray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56"/>
          <p:cNvSpPr>
            <a:spLocks noChangeShapeType="1"/>
          </p:cNvSpPr>
          <p:nvPr>
            <p:custDataLst>
              <p:tags r:id="rId15"/>
            </p:custDataLst>
          </p:nvPr>
        </p:nvSpPr>
        <p:spPr bwMode="gray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7"/>
          <p:cNvSpPr>
            <a:spLocks noChangeShapeType="1"/>
          </p:cNvSpPr>
          <p:nvPr>
            <p:custDataLst>
              <p:tags r:id="rId16"/>
            </p:custDataLst>
          </p:nvPr>
        </p:nvSpPr>
        <p:spPr bwMode="gray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58"/>
          <p:cNvSpPr>
            <a:spLocks noChangeShapeType="1"/>
          </p:cNvSpPr>
          <p:nvPr>
            <p:custDataLst>
              <p:tags r:id="rId17"/>
            </p:custDataLst>
          </p:nvPr>
        </p:nvSpPr>
        <p:spPr bwMode="gray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59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22" name="Rectangle 60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23" name="Rectangle 61"/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24" name="Rectangle 62"/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25" name="Freeform 64"/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2365375" y="4541838"/>
            <a:ext cx="1009650" cy="1033462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645 h 651"/>
              <a:gd name="T4" fmla="*/ 636 w 636"/>
              <a:gd name="T5" fmla="*/ 651 h 651"/>
              <a:gd name="T6" fmla="*/ 632 w 636"/>
              <a:gd name="T7" fmla="*/ 0 h 651"/>
              <a:gd name="T8" fmla="*/ 0 w 636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1"/>
          <p:cNvSpPr>
            <a:spLocks noChangeArrowheads="1"/>
          </p:cNvSpPr>
          <p:nvPr>
            <p:custDataLst>
              <p:tags r:id="rId23"/>
            </p:custDataLst>
          </p:nvPr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grpSp>
        <p:nvGrpSpPr>
          <p:cNvPr id="27" name="Group 71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8077200" y="0"/>
            <a:ext cx="1076325" cy="6858000"/>
            <a:chOff x="5088" y="0"/>
            <a:chExt cx="678" cy="4320"/>
          </a:xfrm>
        </p:grpSpPr>
        <p:sp>
          <p:nvSpPr>
            <p:cNvPr id="28" name="Freeform 66"/>
            <p:cNvSpPr>
              <a:spLocks/>
            </p:cNvSpPr>
            <p:nvPr userDrawn="1"/>
          </p:nvSpPr>
          <p:spPr bwMode="gray">
            <a:xfrm>
              <a:off x="5088" y="0"/>
              <a:ext cx="672" cy="702"/>
            </a:xfrm>
            <a:custGeom>
              <a:avLst/>
              <a:gdLst>
                <a:gd name="T0" fmla="*/ 0 w 672"/>
                <a:gd name="T1" fmla="*/ 432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720 h 720"/>
                <a:gd name="T8" fmla="*/ 0 w 672"/>
                <a:gd name="T9" fmla="*/ 432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7"/>
            <p:cNvSpPr>
              <a:spLocks/>
            </p:cNvSpPr>
            <p:nvPr userDrawn="1"/>
          </p:nvSpPr>
          <p:spPr bwMode="gray">
            <a:xfrm>
              <a:off x="5602" y="3496"/>
              <a:ext cx="164" cy="824"/>
            </a:xfrm>
            <a:custGeom>
              <a:avLst/>
              <a:gdLst>
                <a:gd name="T0" fmla="*/ 206 w 212"/>
                <a:gd name="T1" fmla="*/ 0 h 824"/>
                <a:gd name="T2" fmla="*/ 0 w 212"/>
                <a:gd name="T3" fmla="*/ 82 h 824"/>
                <a:gd name="T4" fmla="*/ 168 w 212"/>
                <a:gd name="T5" fmla="*/ 824 h 824"/>
                <a:gd name="T6" fmla="*/ 212 w 212"/>
                <a:gd name="T7" fmla="*/ 822 h 824"/>
                <a:gd name="T8" fmla="*/ 206 w 212"/>
                <a:gd name="T9" fmla="*/ 0 h 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80"/>
          <p:cNvSpPr>
            <a:spLocks noChangeArrowheads="1"/>
          </p:cNvSpPr>
          <p:nvPr>
            <p:custDataLst>
              <p:tags r:id="rId25"/>
            </p:custDataLst>
          </p:nvPr>
        </p:nvSpPr>
        <p:spPr bwMode="gray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31" name="Line 81"/>
          <p:cNvSpPr>
            <a:spLocks noChangeShapeType="1"/>
          </p:cNvSpPr>
          <p:nvPr>
            <p:custDataLst>
              <p:tags r:id="rId26"/>
            </p:custDataLst>
          </p:nvPr>
        </p:nvSpPr>
        <p:spPr bwMode="gray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82"/>
          <p:cNvSpPr>
            <a:spLocks noChangeArrowheads="1"/>
          </p:cNvSpPr>
          <p:nvPr>
            <p:custDataLst>
              <p:tags r:id="rId27"/>
            </p:custDataLst>
          </p:nvPr>
        </p:nvSpPr>
        <p:spPr bwMode="gray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pic>
        <p:nvPicPr>
          <p:cNvPr id="33" name="Picture 83" descr="water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2667000" y="609600"/>
            <a:ext cx="2663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 anchor="ctr"/>
          <a:lstStyle>
            <a:lvl1pPr marL="0" indent="0">
              <a:buFontTx/>
              <a:buNone/>
              <a:defRPr sz="2000"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  <p:custDataLst>
              <p:tags r:id="rId29"/>
            </p:custDataLst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  <p:custDataLst>
              <p:tags r:id="rId30"/>
            </p:custDataLst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  <p:custDataLst>
              <p:tags r:id="rId31"/>
            </p:custDataLst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7811CB5F-B2DA-425E-B50F-F7489C982F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12E98-58E6-4325-AC0F-8BC847758C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677D1-A394-42F0-AD85-D9E224C99D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9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9205E-57CC-424D-A22D-5A1F44E74D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1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72329-1D6E-4D0C-B0E4-275A04836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0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EB3F-8748-43EE-A17D-503B0D14A8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D0B92-C6D7-4FAB-BCC6-F719C84E8E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68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58675-3232-45F7-B267-9BDBF3DD5D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08076-9B7A-4BD3-9842-9CD0899B9D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2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B82F8-5A35-41C7-BEFF-D34A4EF555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B20949-7823-4F73-9E75-5846E9F691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6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879DD-C236-455D-8686-FBBB395BE4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7927E-5038-47A1-B1F5-C1DCF2CBA1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A822D-1465-47DA-A083-FC0F98A278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7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927A0-EE45-47A3-9119-782486D32E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682FE-785B-4983-B8C9-E789743224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tags" Target="../tags/tag9.xml"/><Relationship Id="rId39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34" Type="http://schemas.openxmlformats.org/officeDocument/2006/relationships/tags" Target="../tags/tag17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29" Type="http://schemas.openxmlformats.org/officeDocument/2006/relationships/tags" Target="../tags/tag12.xml"/><Relationship Id="rId41" Type="http://schemas.openxmlformats.org/officeDocument/2006/relationships/tags" Target="../tags/tag2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-9525" y="-9525"/>
            <a:ext cx="9156700" cy="687228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082" y="4329"/>
              </a:cxn>
              <a:cxn ang="0">
                <a:pos x="13" y="335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3" name="Freeform 9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-4763" y="5500688"/>
            <a:ext cx="1441451" cy="1358900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1100 h 1100"/>
              <a:gd name="T4" fmla="*/ 1089 w 1089"/>
              <a:gd name="T5" fmla="*/ 1100 h 1100"/>
              <a:gd name="T6" fmla="*/ 0 w 1089"/>
              <a:gd name="T7" fmla="*/ 0 h 1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13"/>
          <p:cNvSpPr>
            <a:spLocks noChangeShapeType="1"/>
          </p:cNvSpPr>
          <p:nvPr>
            <p:custDataLst>
              <p:tags r:id="rId20"/>
            </p:custDataLst>
          </p:nvPr>
        </p:nvSpPr>
        <p:spPr bwMode="gray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14"/>
          <p:cNvSpPr>
            <a:spLocks noChangeShapeType="1"/>
          </p:cNvSpPr>
          <p:nvPr>
            <p:custDataLst>
              <p:tags r:id="rId21"/>
            </p:custDataLst>
          </p:nvPr>
        </p:nvSpPr>
        <p:spPr bwMode="gray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15"/>
          <p:cNvSpPr>
            <a:spLocks noChangeShapeType="1"/>
          </p:cNvSpPr>
          <p:nvPr>
            <p:custDataLst>
              <p:tags r:id="rId22"/>
            </p:custDataLst>
          </p:nvPr>
        </p:nvSpPr>
        <p:spPr bwMode="gray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16"/>
          <p:cNvSpPr>
            <a:spLocks noChangeShapeType="1"/>
          </p:cNvSpPr>
          <p:nvPr>
            <p:custDataLst>
              <p:tags r:id="rId23"/>
            </p:custDataLst>
          </p:nvPr>
        </p:nvSpPr>
        <p:spPr bwMode="gray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7"/>
          <p:cNvSpPr>
            <a:spLocks noChangeShapeType="1"/>
          </p:cNvSpPr>
          <p:nvPr>
            <p:custDataLst>
              <p:tags r:id="rId24"/>
            </p:custDataLst>
          </p:nvPr>
        </p:nvSpPr>
        <p:spPr bwMode="gray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18"/>
          <p:cNvSpPr>
            <a:spLocks noChangeShapeType="1"/>
          </p:cNvSpPr>
          <p:nvPr>
            <p:custDataLst>
              <p:tags r:id="rId25"/>
            </p:custDataLst>
          </p:nvPr>
        </p:nvSpPr>
        <p:spPr bwMode="gray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9"/>
          <p:cNvSpPr>
            <a:spLocks noChangeShapeType="1"/>
          </p:cNvSpPr>
          <p:nvPr>
            <p:custDataLst>
              <p:tags r:id="rId26"/>
            </p:custDataLst>
          </p:nvPr>
        </p:nvSpPr>
        <p:spPr bwMode="gray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20"/>
          <p:cNvSpPr>
            <a:spLocks noChangeShapeType="1"/>
          </p:cNvSpPr>
          <p:nvPr>
            <p:custDataLst>
              <p:tags r:id="rId27"/>
            </p:custDataLst>
          </p:nvPr>
        </p:nvSpPr>
        <p:spPr bwMode="gray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22"/>
          <p:cNvSpPr>
            <a:spLocks noChangeShapeType="1"/>
          </p:cNvSpPr>
          <p:nvPr>
            <p:custDataLst>
              <p:tags r:id="rId28"/>
            </p:custDataLst>
          </p:nvPr>
        </p:nvSpPr>
        <p:spPr bwMode="gray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23"/>
          <p:cNvSpPr>
            <a:spLocks noChangeShapeType="1"/>
          </p:cNvSpPr>
          <p:nvPr>
            <p:custDataLst>
              <p:tags r:id="rId29"/>
            </p:custDataLst>
          </p:nvPr>
        </p:nvSpPr>
        <p:spPr bwMode="gray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Line 24"/>
          <p:cNvSpPr>
            <a:spLocks noChangeShapeType="1"/>
          </p:cNvSpPr>
          <p:nvPr>
            <p:custDataLst>
              <p:tags r:id="rId30"/>
            </p:custDataLst>
          </p:nvPr>
        </p:nvSpPr>
        <p:spPr bwMode="gray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Line 25"/>
          <p:cNvSpPr>
            <a:spLocks noChangeShapeType="1"/>
          </p:cNvSpPr>
          <p:nvPr>
            <p:custDataLst>
              <p:tags r:id="rId31"/>
            </p:custDataLst>
          </p:nvPr>
        </p:nvSpPr>
        <p:spPr bwMode="gray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26"/>
          <p:cNvSpPr>
            <a:spLocks noChangeShapeType="1"/>
          </p:cNvSpPr>
          <p:nvPr>
            <p:custDataLst>
              <p:tags r:id="rId32"/>
            </p:custDataLst>
          </p:nvPr>
        </p:nvSpPr>
        <p:spPr bwMode="gray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27"/>
          <p:cNvSpPr>
            <a:spLocks noChangeShapeType="1"/>
          </p:cNvSpPr>
          <p:nvPr>
            <p:custDataLst>
              <p:tags r:id="rId33"/>
            </p:custDataLst>
          </p:nvPr>
        </p:nvSpPr>
        <p:spPr bwMode="gray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Rectangle 28"/>
          <p:cNvSpPr>
            <a:spLocks noChangeArrowheads="1"/>
          </p:cNvSpPr>
          <p:nvPr>
            <p:custDataLst>
              <p:tags r:id="rId34"/>
            </p:custDataLst>
          </p:nvPr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1043" name="Rectangle 29"/>
          <p:cNvSpPr>
            <a:spLocks noChangeArrowheads="1"/>
          </p:cNvSpPr>
          <p:nvPr>
            <p:custDataLst>
              <p:tags r:id="rId35"/>
            </p:custDataLst>
          </p:nvPr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1044" name="Rectangle 30"/>
          <p:cNvSpPr>
            <a:spLocks noChangeArrowheads="1"/>
          </p:cNvSpPr>
          <p:nvPr>
            <p:custDataLst>
              <p:tags r:id="rId36"/>
            </p:custDataLst>
          </p:nvPr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1045" name="Rectangle 31"/>
          <p:cNvSpPr>
            <a:spLocks noChangeArrowheads="1"/>
          </p:cNvSpPr>
          <p:nvPr>
            <p:custDataLst>
              <p:tags r:id="rId37"/>
            </p:custDataLst>
          </p:nvPr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1046" name="Rectangle 32"/>
          <p:cNvSpPr>
            <a:spLocks noChangeArrowheads="1"/>
          </p:cNvSpPr>
          <p:nvPr>
            <p:custDataLst>
              <p:tags r:id="rId38"/>
            </p:custDataLst>
          </p:nvPr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1047" name="Rectangle 33"/>
          <p:cNvSpPr>
            <a:spLocks noChangeArrowheads="1"/>
          </p:cNvSpPr>
          <p:nvPr>
            <p:custDataLst>
              <p:tags r:id="rId39"/>
            </p:custDataLst>
          </p:nvPr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1048" name="Rectangle 34"/>
          <p:cNvSpPr>
            <a:spLocks noChangeArrowheads="1"/>
          </p:cNvSpPr>
          <p:nvPr>
            <p:custDataLst>
              <p:tags r:id="rId40"/>
            </p:custDataLst>
          </p:nvPr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/>
          </a:p>
        </p:txBody>
      </p:sp>
      <p:sp>
        <p:nvSpPr>
          <p:cNvPr id="1049" name="Rectangle 3"/>
          <p:cNvSpPr>
            <a:spLocks noGrp="1" noChangeArrowheads="1"/>
          </p:cNvSpPr>
          <p:nvPr>
            <p:ph type="body" idx="1"/>
            <p:custDataLst>
              <p:tags r:id="rId41"/>
            </p:custDataLst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  <p:custDataLst>
              <p:tags r:id="rId42"/>
            </p:custDataLst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  <p:custDataLst>
              <p:tags r:id="rId43"/>
            </p:custDataLst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  <p:custDataLst>
              <p:tags r:id="rId44"/>
            </p:custDataLst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A80977-4267-4B9A-83BD-EDE5B6172E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/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4041775" y="0"/>
            <a:ext cx="5105400" cy="739775"/>
          </a:xfrm>
          <a:custGeom>
            <a:avLst/>
            <a:gdLst>
              <a:gd name="T0" fmla="*/ 3130 w 3130"/>
              <a:gd name="T1" fmla="*/ 453 h 453"/>
              <a:gd name="T2" fmla="*/ 3130 w 3130"/>
              <a:gd name="T3" fmla="*/ 0 h 453"/>
              <a:gd name="T4" fmla="*/ 0 w 3130"/>
              <a:gd name="T5" fmla="*/ 0 h 453"/>
              <a:gd name="T6" fmla="*/ 3130 w 3130"/>
              <a:gd name="T7" fmla="*/ 453 h 4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46"/>
            </p:custDataLst>
          </p:nvPr>
        </p:nvSpPr>
        <p:spPr bwMode="black">
          <a:xfrm>
            <a:off x="457200" y="325438"/>
            <a:ext cx="82296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55" name="Picture 37" descr="water"/>
          <p:cNvPicPr>
            <a:picLocks noChangeAspect="1" noChangeArrowheads="1"/>
          </p:cNvPicPr>
          <p:nvPr>
            <p:custDataLst>
              <p:tags r:id="rId47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8" descr="3"/>
          <p:cNvPicPr>
            <a:picLocks noChangeAspect="1" noChangeArrowheads="1"/>
          </p:cNvPicPr>
          <p:nvPr>
            <p:custDataLst>
              <p:tags r:id="rId48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740733" flipH="1">
            <a:off x="49213" y="5726113"/>
            <a:ext cx="12239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egoe UI Semibold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egoe UI Semibol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egoe UI Semibol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egoe UI Semibol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egoe UI Semibol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7A9471-4B5A-438A-84B2-F6B5D78A4DBF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3075" name="Title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effectLst>
            <a:outerShdw dist="35921" dir="2700000" algn="ctr" rotWithShape="0">
              <a:srgbClr val="FFFFFF"/>
            </a:outerShdw>
          </a:effectLst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B0F0"/>
                </a:solidFill>
              </a:rPr>
              <a:t>Công nghệ NET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Bảo mật trong ASP.NET</a:t>
            </a:r>
            <a:endParaRPr lang="en-US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56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– Passport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Một vài website thương mại, đặc biệt là site của Microsoft</a:t>
            </a:r>
          </a:p>
          <a:p>
            <a:r>
              <a:rPr lang="vi-VN" smtClean="0"/>
              <a:t>Được </a:t>
            </a:r>
            <a:r>
              <a:rPr lang="vi-VN"/>
              <a:t>quản lý bởi Microsoft.</a:t>
            </a:r>
          </a:p>
          <a:p>
            <a:r>
              <a:rPr lang="vi-VN" smtClean="0"/>
              <a:t>Cần </a:t>
            </a:r>
            <a:r>
              <a:rPr lang="vi-VN"/>
              <a:t>cài đặt </a:t>
            </a:r>
            <a:r>
              <a:rPr lang="vi-VN">
                <a:solidFill>
                  <a:srgbClr val="FF0000"/>
                </a:solidFill>
              </a:rPr>
              <a:t>Passport SDK</a:t>
            </a:r>
            <a:r>
              <a:rPr lang="vi-VN"/>
              <a:t> của Microsoft</a:t>
            </a:r>
          </a:p>
          <a:p>
            <a:r>
              <a:rPr lang="vi-VN" smtClean="0"/>
              <a:t>Bản </a:t>
            </a:r>
            <a:r>
              <a:rPr lang="vi-VN"/>
              <a:t>quyền: Miễn phí cho Developer, có phí đối với doanh </a:t>
            </a:r>
            <a:r>
              <a:rPr lang="vi-VN" smtClean="0"/>
              <a:t>nghiệp</a:t>
            </a:r>
            <a:endParaRPr lang="vi-VN"/>
          </a:p>
          <a:p>
            <a:r>
              <a:rPr lang="vi-VN" smtClean="0"/>
              <a:t>&lt;authentication </a:t>
            </a:r>
            <a:r>
              <a:rPr lang="vi-VN"/>
              <a:t>mode=“</a:t>
            </a:r>
            <a:r>
              <a:rPr lang="vi-VN">
                <a:solidFill>
                  <a:srgbClr val="FF0000"/>
                </a:solidFill>
              </a:rPr>
              <a:t>Passport</a:t>
            </a:r>
            <a:r>
              <a:rPr lang="vi-VN"/>
              <a:t>” /&gt;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</a:t>
            </a:r>
            <a:r>
              <a:rPr lang="en-US" smtClean="0"/>
              <a:t>– None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quyền truy cận Anonymous đến Webserver</a:t>
            </a:r>
          </a:p>
          <a:p>
            <a:r>
              <a:rPr lang="en-US" smtClean="0"/>
              <a:t>Quản </a:t>
            </a:r>
            <a:r>
              <a:rPr lang="en-US"/>
              <a:t>lý bảo mật thông qua ISAPI</a:t>
            </a:r>
          </a:p>
          <a:p>
            <a:r>
              <a:rPr lang="en-US" smtClean="0"/>
              <a:t>Sử </a:t>
            </a:r>
            <a:r>
              <a:rPr lang="en-US"/>
              <a:t>dụng tài khoản </a:t>
            </a:r>
            <a:r>
              <a:rPr lang="en-US">
                <a:solidFill>
                  <a:srgbClr val="FF0000"/>
                </a:solidFill>
              </a:rPr>
              <a:t>IUSER_machinename  </a:t>
            </a:r>
            <a:r>
              <a:rPr lang="en-US"/>
              <a:t>của Windows</a:t>
            </a:r>
          </a:p>
          <a:p>
            <a:r>
              <a:rPr lang="en-US" smtClean="0"/>
              <a:t>&lt;</a:t>
            </a:r>
            <a:r>
              <a:rPr lang="en-US"/>
              <a:t>authentication mode=“</a:t>
            </a:r>
            <a:r>
              <a:rPr lang="en-US">
                <a:solidFill>
                  <a:srgbClr val="FF0000"/>
                </a:solidFill>
              </a:rPr>
              <a:t>None</a:t>
            </a:r>
            <a:r>
              <a:rPr lang="en-US"/>
              <a:t>”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CHỨNG THỰC QUYỀN SỬ </a:t>
            </a:r>
            <a:r>
              <a:rPr lang="en-US" sz="4000" smtClean="0"/>
              <a:t>DỤNG</a:t>
            </a:r>
            <a:br>
              <a:rPr lang="en-US" sz="4000" smtClean="0"/>
            </a:br>
            <a:r>
              <a:rPr lang="en-US" sz="4000" smtClean="0">
                <a:solidFill>
                  <a:srgbClr val="0000CC"/>
                </a:solidFill>
              </a:rPr>
              <a:t>Authorization</a:t>
            </a:r>
            <a:endParaRPr lang="en-US" sz="400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0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Tập tin cấu hình Web.config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Một phần cấu hình về bảo mật:</a:t>
            </a:r>
          </a:p>
          <a:p>
            <a:pPr marL="0" indent="0">
              <a:buNone/>
            </a:pPr>
            <a:r>
              <a:rPr lang="en-US" sz="2400"/>
              <a:t>&lt;authentication mode=“Mode“ /&gt;</a:t>
            </a:r>
          </a:p>
          <a:p>
            <a:pPr marL="0" indent="0">
              <a:buNone/>
            </a:pPr>
            <a:r>
              <a:rPr lang="en-US" sz="2400"/>
              <a:t>&lt;</a:t>
            </a:r>
            <a:r>
              <a:rPr lang="en-US" sz="2400">
                <a:solidFill>
                  <a:srgbClr val="0000CC"/>
                </a:solidFill>
              </a:rPr>
              <a:t>authorization</a:t>
            </a:r>
            <a:r>
              <a:rPr lang="en-US" sz="2400"/>
              <a:t>&gt;</a:t>
            </a:r>
          </a:p>
          <a:p>
            <a:pPr marL="400050" lvl="1" indent="0">
              <a:buNone/>
            </a:pPr>
            <a:r>
              <a:rPr lang="en-US" sz="2000"/>
              <a:t>&lt;allow users = “?, *, user or group" /&gt;</a:t>
            </a:r>
          </a:p>
          <a:p>
            <a:pPr marL="400050" lvl="1" indent="0">
              <a:buNone/>
            </a:pPr>
            <a:r>
              <a:rPr lang="en-US" sz="2000"/>
              <a:t>&lt;deny users = "?, *, user or group" /&gt;</a:t>
            </a:r>
          </a:p>
          <a:p>
            <a:pPr marL="400050" lvl="1" indent="0">
              <a:buNone/>
            </a:pPr>
            <a:r>
              <a:rPr lang="en-US" sz="2000"/>
              <a:t>&lt;allow roles = “role" /&gt;</a:t>
            </a:r>
          </a:p>
          <a:p>
            <a:pPr marL="400050" lvl="1" indent="0">
              <a:buNone/>
            </a:pPr>
            <a:r>
              <a:rPr lang="en-US" sz="2000"/>
              <a:t>&lt;deny roles = "role" /&gt;</a:t>
            </a:r>
          </a:p>
          <a:p>
            <a:pPr marL="400050" lvl="1" indent="0">
              <a:buNone/>
            </a:pPr>
            <a:r>
              <a:rPr lang="en-US" sz="2000"/>
              <a:t>&lt;allow verb = “GET, POST, HEAD” users = “?, *, </a:t>
            </a:r>
          </a:p>
          <a:p>
            <a:pPr marL="400050" lvl="1" indent="0">
              <a:buNone/>
            </a:pPr>
            <a:r>
              <a:rPr lang="en-US" sz="2000"/>
              <a:t>user or group” /&gt;</a:t>
            </a:r>
          </a:p>
          <a:p>
            <a:pPr marL="400050" lvl="1" indent="0">
              <a:buNone/>
            </a:pPr>
            <a:r>
              <a:rPr lang="en-US" sz="2000"/>
              <a:t>&lt;deny verb = “GET, POST, HEAD” users = “?, *, </a:t>
            </a:r>
          </a:p>
          <a:p>
            <a:pPr marL="400050" lvl="1" indent="0">
              <a:buNone/>
            </a:pPr>
            <a:r>
              <a:rPr lang="en-US" sz="2000"/>
              <a:t>user or group” /&gt;</a:t>
            </a:r>
          </a:p>
          <a:p>
            <a:pPr marL="0" indent="0">
              <a:buNone/>
            </a:pPr>
            <a:r>
              <a:rPr lang="en-US" sz="2400"/>
              <a:t>&lt;/</a:t>
            </a:r>
            <a:r>
              <a:rPr lang="en-US" sz="2400">
                <a:solidFill>
                  <a:srgbClr val="0000CC"/>
                </a:solidFill>
              </a:rPr>
              <a:t>authorization</a:t>
            </a:r>
            <a:r>
              <a:rPr lang="en-US" sz="2400"/>
              <a:t>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Vấn đề chứng thực quyền sử dụng (Authorization)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/>
              <a:t>Trả lời cho câu hỏi: </a:t>
            </a:r>
            <a:r>
              <a:rPr lang="vi-VN" sz="2800">
                <a:solidFill>
                  <a:srgbClr val="0000CC"/>
                </a:solidFill>
              </a:rPr>
              <a:t>What they can see and do?</a:t>
            </a:r>
          </a:p>
          <a:p>
            <a:r>
              <a:rPr lang="vi-VN" sz="2800" smtClean="0"/>
              <a:t>Xác </a:t>
            </a:r>
            <a:r>
              <a:rPr lang="vi-VN" sz="2800"/>
              <a:t>thực quyền truy cập thư mục, tập tin của người dùng</a:t>
            </a:r>
          </a:p>
          <a:p>
            <a:r>
              <a:rPr lang="vi-VN" sz="2800" smtClean="0"/>
              <a:t>Cơ </a:t>
            </a:r>
            <a:r>
              <a:rPr lang="vi-VN" sz="2800"/>
              <a:t>chế hỗ trợ của ASP.NET</a:t>
            </a:r>
          </a:p>
          <a:p>
            <a:pPr lvl="1"/>
            <a:r>
              <a:rPr lang="vi-VN" sz="2400" smtClean="0"/>
              <a:t>Membership</a:t>
            </a:r>
            <a:endParaRPr lang="vi-VN" sz="2400"/>
          </a:p>
          <a:p>
            <a:pPr lvl="1"/>
            <a:r>
              <a:rPr lang="vi-VN" sz="2400" smtClean="0"/>
              <a:t>Role-based Security</a:t>
            </a:r>
            <a:endParaRPr lang="en-US" sz="2400" smtClean="0"/>
          </a:p>
          <a:p>
            <a:pPr lvl="1"/>
            <a:r>
              <a:rPr lang="en-US" sz="2400"/>
              <a:t>Verb-based : GET, POST, HEAD (dựa vào giao thức HTTP)</a:t>
            </a:r>
          </a:p>
          <a:p>
            <a:r>
              <a:rPr lang="en-US"/>
              <a:t>Anonymous users (? Users)</a:t>
            </a:r>
          </a:p>
          <a:p>
            <a:r>
              <a:rPr lang="en-US" smtClean="0"/>
              <a:t>Authenticated </a:t>
            </a:r>
            <a:r>
              <a:rPr lang="en-US"/>
              <a:t>users (* Users)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Vấn đề chứng thực quyền sử dụng (Authorization)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&lt;authorization&gt;</a:t>
            </a:r>
          </a:p>
          <a:p>
            <a:pPr marL="400050" lvl="1" indent="0">
              <a:buNone/>
            </a:pPr>
            <a:r>
              <a:rPr lang="en-US" sz="2400"/>
              <a:t>&lt;</a:t>
            </a:r>
            <a:r>
              <a:rPr lang="en-US" sz="2400">
                <a:solidFill>
                  <a:srgbClr val="0000CC"/>
                </a:solidFill>
              </a:rPr>
              <a:t>allow</a:t>
            </a:r>
            <a:r>
              <a:rPr lang="en-US" sz="2400"/>
              <a:t> users = "?" /&gt;</a:t>
            </a:r>
          </a:p>
          <a:p>
            <a:pPr marL="400050" lvl="1" indent="0">
              <a:buNone/>
            </a:pPr>
            <a:r>
              <a:rPr lang="en-US" sz="2400"/>
              <a:t>&lt;allow roles = "Builtin\Administrators" /&gt;</a:t>
            </a:r>
          </a:p>
          <a:p>
            <a:pPr marL="400050" lvl="1" indent="0">
              <a:buNone/>
            </a:pPr>
            <a:r>
              <a:rPr lang="en-US" sz="2400"/>
              <a:t>&lt;</a:t>
            </a:r>
            <a:r>
              <a:rPr lang="en-US" sz="2400">
                <a:solidFill>
                  <a:srgbClr val="0000CC"/>
                </a:solidFill>
              </a:rPr>
              <a:t>deny</a:t>
            </a:r>
            <a:r>
              <a:rPr lang="en-US" sz="2400"/>
              <a:t> users = "*" /&gt;</a:t>
            </a:r>
          </a:p>
          <a:p>
            <a:pPr marL="400050" lvl="1" indent="0">
              <a:buNone/>
            </a:pPr>
            <a:r>
              <a:rPr lang="en-US" sz="2400"/>
              <a:t>&lt;deny verb = “HEAD” users = “?” /&gt;</a:t>
            </a:r>
          </a:p>
          <a:p>
            <a:pPr marL="0" indent="0">
              <a:buNone/>
            </a:pPr>
            <a:r>
              <a:rPr lang="en-US" sz="2400"/>
              <a:t>&lt;/authorization</a:t>
            </a:r>
            <a:r>
              <a:rPr lang="en-US" sz="2400" smtClean="0"/>
              <a:t>&gt;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?</a:t>
            </a:r>
            <a:r>
              <a:rPr lang="en-US" sz="2800"/>
              <a:t> = Anonymous users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*</a:t>
            </a:r>
            <a:r>
              <a:rPr lang="en-US" sz="2800"/>
              <a:t> = 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Bảo mật cho trang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Thêm thẻ &lt;location&gt; vào web.config</a:t>
            </a:r>
          </a:p>
          <a:p>
            <a:pPr marL="400050" lvl="1" indent="0">
              <a:buNone/>
            </a:pPr>
            <a:r>
              <a:rPr lang="en-US" sz="2400"/>
              <a:t>&lt;configuration&gt;</a:t>
            </a:r>
          </a:p>
          <a:p>
            <a:pPr marL="400050" lvl="1" indent="0">
              <a:buNone/>
            </a:pPr>
            <a:r>
              <a:rPr lang="en-US" sz="2400" smtClean="0"/>
              <a:t>	&lt;</a:t>
            </a:r>
            <a:r>
              <a:rPr lang="en-US" sz="2400">
                <a:solidFill>
                  <a:srgbClr val="0000CC"/>
                </a:solidFill>
              </a:rPr>
              <a:t>location</a:t>
            </a:r>
            <a:r>
              <a:rPr lang="en-US" sz="2400"/>
              <a:t> </a:t>
            </a:r>
            <a:r>
              <a:rPr lang="en-US" sz="2400" smtClean="0"/>
              <a:t>path=“</a:t>
            </a:r>
            <a:r>
              <a:rPr lang="en-US" sz="2400">
                <a:solidFill>
                  <a:srgbClr val="FF0000"/>
                </a:solidFill>
              </a:rPr>
              <a:t>somepage.aspx</a:t>
            </a:r>
            <a:r>
              <a:rPr lang="en-US" sz="2400"/>
              <a:t>”&gt;</a:t>
            </a:r>
          </a:p>
          <a:p>
            <a:pPr marL="400050" lvl="1" indent="0">
              <a:buNone/>
            </a:pPr>
            <a:r>
              <a:rPr lang="en-US" sz="2400" smtClean="0"/>
              <a:t>		&lt;</a:t>
            </a:r>
            <a:r>
              <a:rPr lang="en-US" sz="2400"/>
              <a:t>system.web&gt;</a:t>
            </a:r>
          </a:p>
          <a:p>
            <a:pPr marL="400050" lvl="1" indent="0">
              <a:buNone/>
            </a:pPr>
            <a:r>
              <a:rPr lang="en-US" sz="2400" smtClean="0"/>
              <a:t>			&lt;</a:t>
            </a:r>
            <a:r>
              <a:rPr lang="en-US" sz="2400"/>
              <a:t>authorization&gt;</a:t>
            </a:r>
          </a:p>
          <a:p>
            <a:pPr marL="400050" lvl="1" indent="0">
              <a:buNone/>
            </a:pPr>
            <a:r>
              <a:rPr lang="en-US" sz="2400" smtClean="0"/>
              <a:t>				…</a:t>
            </a:r>
            <a:endParaRPr lang="en-US" sz="2400"/>
          </a:p>
          <a:p>
            <a:pPr marL="400050" lvl="1" indent="0">
              <a:buNone/>
            </a:pPr>
            <a:r>
              <a:rPr lang="en-US" sz="2400" smtClean="0"/>
              <a:t>			&lt;/</a:t>
            </a:r>
            <a:r>
              <a:rPr lang="en-US" sz="2400"/>
              <a:t>authorization &gt;</a:t>
            </a:r>
          </a:p>
          <a:p>
            <a:pPr marL="400050" lvl="1" indent="0">
              <a:buNone/>
            </a:pPr>
            <a:r>
              <a:rPr lang="en-US" sz="2400" smtClean="0"/>
              <a:t>		&lt;/</a:t>
            </a:r>
            <a:r>
              <a:rPr lang="en-US" sz="2400"/>
              <a:t>system.web&gt;</a:t>
            </a:r>
          </a:p>
          <a:p>
            <a:pPr marL="400050" lvl="1" indent="0">
              <a:buNone/>
            </a:pPr>
            <a:r>
              <a:rPr lang="en-US" sz="2400" smtClean="0"/>
              <a:t>	&lt;/</a:t>
            </a:r>
            <a:r>
              <a:rPr lang="en-US" sz="2400"/>
              <a:t>location&gt;</a:t>
            </a:r>
          </a:p>
          <a:p>
            <a:pPr marL="400050" lvl="1" indent="0">
              <a:buNone/>
            </a:pPr>
            <a:r>
              <a:rPr lang="en-US" sz="2400"/>
              <a:t>&lt;/configuration&gt;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4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Bảo mật cho thư mục web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/>
              <a:t>Tạo một file Web.config mới cho thư mục cần bảo mật</a:t>
            </a:r>
          </a:p>
          <a:p>
            <a:r>
              <a:rPr lang="vi-VN" sz="2800" smtClean="0"/>
              <a:t>Chỉ </a:t>
            </a:r>
            <a:r>
              <a:rPr lang="vi-VN" sz="2800"/>
              <a:t>cần chứa thông tin sau:</a:t>
            </a:r>
          </a:p>
          <a:p>
            <a:pPr marL="0" indent="0">
              <a:buNone/>
            </a:pPr>
            <a:r>
              <a:rPr lang="vi-VN" sz="2400"/>
              <a:t>&lt;configuration&gt;</a:t>
            </a:r>
          </a:p>
          <a:p>
            <a:pPr marL="400050" lvl="1" indent="0">
              <a:buNone/>
            </a:pPr>
            <a:r>
              <a:rPr lang="vi-VN" sz="2400"/>
              <a:t>&lt;system.web&gt;</a:t>
            </a:r>
          </a:p>
          <a:p>
            <a:pPr marL="800100" lvl="2" indent="0">
              <a:buNone/>
            </a:pPr>
            <a:r>
              <a:rPr lang="vi-VN"/>
              <a:t>&lt;</a:t>
            </a:r>
            <a:r>
              <a:rPr lang="vi-VN">
                <a:solidFill>
                  <a:srgbClr val="FF0000"/>
                </a:solidFill>
              </a:rPr>
              <a:t>authorization</a:t>
            </a:r>
            <a:r>
              <a:rPr lang="vi-VN"/>
              <a:t>&gt;</a:t>
            </a:r>
          </a:p>
          <a:p>
            <a:pPr marL="800100" lvl="2" indent="0">
              <a:buNone/>
            </a:pPr>
            <a:r>
              <a:rPr lang="vi-VN"/>
              <a:t>…   </a:t>
            </a:r>
          </a:p>
          <a:p>
            <a:pPr marL="800100" lvl="2" indent="0">
              <a:buNone/>
            </a:pPr>
            <a:r>
              <a:rPr lang="vi-VN"/>
              <a:t>&lt;/authorization &gt;</a:t>
            </a:r>
          </a:p>
          <a:p>
            <a:pPr marL="400050" lvl="1" indent="0">
              <a:buNone/>
            </a:pPr>
            <a:r>
              <a:rPr lang="vi-VN" sz="2400"/>
              <a:t>&lt;/system.web&gt;</a:t>
            </a:r>
          </a:p>
          <a:p>
            <a:pPr marL="0" indent="0">
              <a:buNone/>
            </a:pPr>
            <a:r>
              <a:rPr lang="vi-VN" sz="2400"/>
              <a:t>&lt;/configuration&gt;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Cài đặt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Cài đặt form authentication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Xây dựng các trang: </a:t>
            </a:r>
            <a:r>
              <a:rPr lang="en-US" sz="2800" smtClean="0">
                <a:solidFill>
                  <a:srgbClr val="0000CC"/>
                </a:solidFill>
              </a:rPr>
              <a:t>Login.aspx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0000CC"/>
                </a:solidFill>
              </a:rPr>
              <a:t>Web.config</a:t>
            </a:r>
            <a:r>
              <a:rPr lang="en-US" sz="2800" smtClean="0"/>
              <a:t> và các trang </a:t>
            </a:r>
            <a:r>
              <a:rPr lang="en-US" sz="2800" smtClean="0">
                <a:solidFill>
                  <a:srgbClr val="0000CC"/>
                </a:solidFill>
              </a:rPr>
              <a:t>aspx</a:t>
            </a:r>
            <a:r>
              <a:rPr lang="en-US" sz="2800" smtClean="0"/>
              <a:t> khác</a:t>
            </a:r>
          </a:p>
          <a:p>
            <a:r>
              <a:rPr lang="en-US" sz="2800" smtClean="0"/>
              <a:t>Forms Authentication tiêu chuẩn sẽ chứa tất cả thông tin của user trong 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web.config</a:t>
            </a:r>
            <a:r>
              <a:rPr lang="en-US" sz="2800" smtClean="0"/>
              <a:t>.</a:t>
            </a:r>
            <a:endParaRPr lang="en-US" sz="28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7664891" cy="25613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72895"/>
                <a:gridCol w="6091996"/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Authentication</a:t>
                      </a:r>
                      <a:endParaRPr lang="en-US" sz="24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  <a:tc hMerge="1">
                  <a:txBody>
                    <a:bodyPr/>
                    <a:lstStyle/>
                    <a:p>
                      <a:endParaRPr lang="en-US" sz="20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lang="en-US" sz="2400" b="1" baseline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tính</a:t>
                      </a:r>
                      <a:endParaRPr lang="en-US" sz="2400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lang="en-US" sz="2400" b="1" baseline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tả</a:t>
                      </a:r>
                      <a:endParaRPr lang="en-US" sz="2400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>
                    <a:solidFill>
                      <a:srgbClr val="FFFF00"/>
                    </a:solidFill>
                  </a:tcPr>
                </a:tc>
              </a:tr>
              <a:tr h="348753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30566" marR="30566" marT="30566" marB="30566"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400" baseline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của cookie sử dụng form authentication</a:t>
                      </a:r>
                      <a:endParaRPr lang="en-US" sz="24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</a:tr>
              <a:tr h="413247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LoginUrl</a:t>
                      </a:r>
                    </a:p>
                  </a:txBody>
                  <a:tcPr marL="30566" marR="30566" marT="30566" marB="30566"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r>
                        <a:rPr lang="en-US" sz="2400" baseline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khi user chưa đăng nhập sẽ được gởi đến </a:t>
                      </a:r>
                      <a:endParaRPr lang="en-US" sz="24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</a:tr>
              <a:tr h="391208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Protection</a:t>
                      </a:r>
                    </a:p>
                  </a:txBody>
                  <a:tcPr marL="30566" marR="30566" marT="30566" marB="30566"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Phương</a:t>
                      </a:r>
                      <a:r>
                        <a:rPr lang="en-US" sz="2400" baseline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thức dùng để bảo vệ cookie</a:t>
                      </a:r>
                      <a:endParaRPr lang="en-US" sz="24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</a:tr>
              <a:tr h="413247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Timeout</a:t>
                      </a:r>
                    </a:p>
                  </a:txBody>
                  <a:tcPr marL="30566" marR="30566" marT="30566" marB="30566"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Thời gian để</a:t>
                      </a:r>
                      <a:r>
                        <a:rPr lang="en-US" sz="2400" baseline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cookie hết hạn</a:t>
                      </a:r>
                      <a:endParaRPr lang="en-US" sz="24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</a:tr>
            </a:tbl>
          </a:graphicData>
        </a:graphic>
      </p:graphicFrame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vấn đề bảo mật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Bảo mật dựa trên phần cứng</a:t>
            </a:r>
          </a:p>
          <a:p>
            <a:r>
              <a:rPr lang="en-US" sz="2800" smtClean="0"/>
              <a:t>Bảo </a:t>
            </a:r>
            <a:r>
              <a:rPr lang="en-US" sz="2800"/>
              <a:t>mật dựa trên cổng truy cập (Firewall, DoS)</a:t>
            </a:r>
          </a:p>
          <a:p>
            <a:r>
              <a:rPr lang="en-US" sz="2800" smtClean="0"/>
              <a:t>Bảo </a:t>
            </a:r>
            <a:r>
              <a:rPr lang="en-US" sz="2800"/>
              <a:t>mật dựa trên giao thức an toàn (SSL, TSL, HTTPS)</a:t>
            </a:r>
          </a:p>
          <a:p>
            <a:r>
              <a:rPr lang="en-US" sz="2800" smtClean="0"/>
              <a:t>Bảo </a:t>
            </a:r>
            <a:r>
              <a:rPr lang="en-US" sz="2800"/>
              <a:t>mật trên Webserver IIS</a:t>
            </a:r>
          </a:p>
          <a:p>
            <a:r>
              <a:rPr lang="en-US" sz="2800" smtClean="0"/>
              <a:t>Bảo </a:t>
            </a:r>
            <a:r>
              <a:rPr lang="en-US" sz="2800"/>
              <a:t>mật trên tầng ứng dụng ASP.NET</a:t>
            </a:r>
          </a:p>
          <a:p>
            <a:r>
              <a:rPr lang="en-US" sz="2800" smtClean="0"/>
              <a:t>Bảo </a:t>
            </a:r>
            <a:r>
              <a:rPr lang="en-US" sz="2800"/>
              <a:t>mật CSDL SQL</a:t>
            </a:r>
          </a:p>
          <a:p>
            <a:r>
              <a:rPr lang="en-US" sz="2800" smtClean="0"/>
              <a:t>Bảo </a:t>
            </a:r>
            <a:r>
              <a:rPr lang="en-US" sz="2800"/>
              <a:t>mật cấp độ Hệ điều hành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form authentication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35380"/>
              </p:ext>
            </p:extLst>
          </p:nvPr>
        </p:nvGraphicFramePr>
        <p:xfrm>
          <a:off x="609600" y="2438400"/>
          <a:ext cx="8077200" cy="256135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13668"/>
                <a:gridCol w="5563532"/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Credential</a:t>
                      </a:r>
                      <a:endParaRPr lang="en-US" sz="24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lang="en-US" sz="2400" b="1" baseline="0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tính</a:t>
                      </a:r>
                      <a:endParaRPr lang="en-US" sz="2400" b="1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lang="en-US" sz="2400" b="1" baseline="0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tả</a:t>
                      </a:r>
                      <a:endParaRPr lang="en-US" sz="2400" b="1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PasswordFormat</a:t>
                      </a:r>
                      <a:endParaRPr lang="en-US" sz="2400" b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Định dạng</a:t>
                      </a:r>
                      <a:r>
                        <a:rPr lang="en-US" sz="2400" b="0" baseline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cho password: </a:t>
                      </a:r>
                      <a:r>
                        <a:rPr lang="en-US" sz="2400" b="0" baseline="0" smtClean="0"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clear</a:t>
                      </a:r>
                      <a:r>
                        <a:rPr lang="en-US" sz="2400" b="0" baseline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400" b="0" baseline="0" smtClean="0"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SHA1</a:t>
                      </a:r>
                      <a:r>
                        <a:rPr lang="en-US" sz="2400" b="0" baseline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400" b="0" baseline="0" smtClean="0"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MD5</a:t>
                      </a:r>
                      <a:endParaRPr lang="en-US" sz="2400" b="0"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b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</a:t>
                      </a:r>
                      <a:endParaRPr lang="en-US" sz="2400" b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Lưu</a:t>
                      </a:r>
                      <a:r>
                        <a:rPr lang="en-US" sz="2400" b="0" baseline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trữ thông tin về user name &amp; pass</a:t>
                      </a:r>
                      <a:endParaRPr lang="en-US" sz="2400" b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</a:tr>
              <a:tr h="3650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Authorization</a:t>
                      </a:r>
                      <a:endParaRPr lang="en-US" sz="24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Deny ! Allow</a:t>
                      </a:r>
                      <a:endParaRPr lang="en-US" sz="2400" b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US" sz="2400" b="0" baseline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chối hoặc cho phép truy cập trang nào đó</a:t>
                      </a:r>
                      <a:endParaRPr lang="en-US" sz="2400" b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66" marR="30566" marT="30566" marB="3056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form authentication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675686"/>
            <a:ext cx="7162800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system.web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customErrors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="Off"/&gt;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b="1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="Forms"&gt;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="appNameAuth"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loginUrl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="login.aspx" 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timeout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="30"&gt;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credentials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passwordFormat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="Clear"&gt;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&lt;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=“demo"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=“demo@123" /&gt;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&lt;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=“admin"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=“admin" /&gt;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credentials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&lt;/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b="1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b="1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authorization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deny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="?" /&gt;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b="1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authorization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system.web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1905000"/>
            <a:ext cx="15999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Arial Black" pitchFamily="34" charset="0"/>
              </a:rPr>
              <a:t>Web.Config</a:t>
            </a:r>
            <a:endParaRPr lang="en-US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3352800"/>
            <a:ext cx="4800600" cy="609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086100" y="51435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4953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Không cho user anonymous truy cập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Minh họa sử dụng Forms Authen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Tạo một ứng dụng Web App đơn giản</a:t>
            </a:r>
          </a:p>
          <a:p>
            <a:pPr lvl="1"/>
            <a:r>
              <a:rPr lang="en-US" smtClean="0"/>
              <a:t>Trang </a:t>
            </a:r>
            <a:r>
              <a:rPr lang="en-US" smtClean="0">
                <a:solidFill>
                  <a:srgbClr val="FF0000"/>
                </a:solidFill>
              </a:rPr>
              <a:t>login.aspx</a:t>
            </a:r>
            <a:r>
              <a:rPr lang="en-US" smtClean="0"/>
              <a:t>: để đăng nhập</a:t>
            </a:r>
          </a:p>
          <a:p>
            <a:pPr lvl="1"/>
            <a:r>
              <a:rPr lang="en-US" smtClean="0"/>
              <a:t>Trang </a:t>
            </a:r>
            <a:r>
              <a:rPr lang="en-US" smtClean="0">
                <a:solidFill>
                  <a:srgbClr val="FF0000"/>
                </a:solidFill>
              </a:rPr>
              <a:t>SecurePage.aspx</a:t>
            </a:r>
            <a:r>
              <a:rPr lang="en-US" smtClean="0"/>
              <a:t>: là trang được bảo vệ, chỉ có user có quyền mới có thể vào được.</a:t>
            </a:r>
          </a:p>
          <a:p>
            <a:pPr lvl="1"/>
            <a:r>
              <a:rPr lang="en-US" smtClean="0"/>
              <a:t>File cấu hình Web.config để cấu hình </a:t>
            </a:r>
            <a:r>
              <a:rPr lang="en-US" smtClean="0">
                <a:solidFill>
                  <a:srgbClr val="FF0000"/>
                </a:solidFill>
              </a:rPr>
              <a:t>Forms</a:t>
            </a:r>
            <a:r>
              <a:rPr lang="en-US" smtClean="0"/>
              <a:t> Authentication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Minh họa sử dụng Forms Authen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Trang login.aspx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40386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protected void </a:t>
            </a:r>
            <a:r>
              <a:rPr lang="en-US" sz="1600" smtClean="0"/>
              <a:t>btnLogin_Click(</a:t>
            </a:r>
            <a:r>
              <a:rPr lang="en-US" sz="1600" smtClean="0">
                <a:solidFill>
                  <a:srgbClr val="0000FF"/>
                </a:solidFill>
              </a:rPr>
              <a:t>object </a:t>
            </a:r>
            <a:r>
              <a:rPr lang="en-US" sz="1600" smtClean="0"/>
              <a:t>sender, </a:t>
            </a:r>
            <a:r>
              <a:rPr lang="en-US" sz="1600" smtClean="0">
                <a:solidFill>
                  <a:srgbClr val="2B91AF"/>
                </a:solidFill>
              </a:rPr>
              <a:t>EventArgs </a:t>
            </a:r>
            <a:r>
              <a:rPr lang="en-US" sz="1600" smtClean="0"/>
              <a:t>e)</a:t>
            </a:r>
            <a:r>
              <a:rPr lang="en-US" sz="1600" smtClean="0">
                <a:solidFill>
                  <a:srgbClr val="2B91AF"/>
                </a:solidFill>
              </a:rPr>
              <a:t>     </a:t>
            </a:r>
          </a:p>
          <a:p>
            <a:r>
              <a:rPr lang="en-US" sz="1600" smtClean="0"/>
              <a:t>{</a:t>
            </a:r>
          </a:p>
          <a:p>
            <a:r>
              <a:rPr lang="en-US" sz="1600" smtClean="0">
                <a:solidFill>
                  <a:srgbClr val="2B91AF"/>
                </a:solidFill>
              </a:rPr>
              <a:t>            </a:t>
            </a:r>
            <a:r>
              <a:rPr lang="en-US" sz="1600" smtClean="0">
                <a:solidFill>
                  <a:srgbClr val="0000FF"/>
                </a:solidFill>
              </a:rPr>
              <a:t>if (</a:t>
            </a:r>
            <a:r>
              <a:rPr lang="en-US" sz="1600" smtClean="0">
                <a:solidFill>
                  <a:srgbClr val="2B91AF"/>
                </a:solidFill>
              </a:rPr>
              <a:t>FormsAuthentication</a:t>
            </a:r>
            <a:r>
              <a:rPr lang="en-US" sz="1600" smtClean="0"/>
              <a:t>.Authenticate(txtUserName.Text,txtPassword.Text))</a:t>
            </a:r>
          </a:p>
          <a:p>
            <a:r>
              <a:rPr lang="en-US" sz="1600" smtClean="0">
                <a:solidFill>
                  <a:srgbClr val="2B91AF"/>
                </a:solidFill>
              </a:rPr>
              <a:t>                FormsAuthentication.</a:t>
            </a:r>
            <a:r>
              <a:rPr lang="en-US" sz="1600" smtClean="0"/>
              <a:t>RedirectFromLoginPage(txtUserName.Text, </a:t>
            </a:r>
            <a:r>
              <a:rPr lang="en-US" sz="1600" smtClean="0">
                <a:solidFill>
                  <a:srgbClr val="0000FF"/>
                </a:solidFill>
              </a:rPr>
              <a:t>true</a:t>
            </a:r>
            <a:r>
              <a:rPr lang="en-US" sz="1600" smtClean="0"/>
              <a:t>);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            else</a:t>
            </a:r>
          </a:p>
          <a:p>
            <a:r>
              <a:rPr lang="vi-VN" sz="1600" smtClean="0">
                <a:solidFill>
                  <a:srgbClr val="0000FF"/>
                </a:solidFill>
              </a:rPr>
              <a:t>                lblInfo.Text = </a:t>
            </a:r>
            <a:r>
              <a:rPr lang="vi-VN" sz="1600" smtClean="0">
                <a:solidFill>
                  <a:srgbClr val="A31515"/>
                </a:solidFill>
              </a:rPr>
              <a:t>"Đăng nhập không thành công!"</a:t>
            </a:r>
            <a:r>
              <a:rPr lang="vi-VN" sz="1600" smtClean="0"/>
              <a:t>;</a:t>
            </a:r>
          </a:p>
          <a:p>
            <a:r>
              <a:rPr lang="en-US" sz="1600" smtClean="0"/>
              <a:t>}</a:t>
            </a:r>
            <a:endParaRPr lang="en-US" sz="160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133600"/>
            <a:ext cx="3711730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26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Minh họa sử dụng Forms Authen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Trang SercurePage.aspx</a:t>
            </a:r>
          </a:p>
          <a:p>
            <a:pPr lvl="1"/>
            <a:r>
              <a:rPr lang="en-US" smtClean="0"/>
              <a:t>Hiển thị thông tin user đăng nhập, chức năng logout.</a:t>
            </a:r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88268"/>
            <a:ext cx="2952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288268"/>
            <a:ext cx="4362450" cy="11239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4" name="TextBox 13"/>
          <p:cNvSpPr txBox="1"/>
          <p:nvPr/>
        </p:nvSpPr>
        <p:spPr>
          <a:xfrm>
            <a:off x="990600" y="4736068"/>
            <a:ext cx="12073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Arial Narrow" pitchFamily="34" charset="0"/>
              </a:rPr>
              <a:t>LoginName </a:t>
            </a:r>
            <a:endParaRPr lang="en-US">
              <a:latin typeface="Arial Narrow" pitchFamily="34" charset="0"/>
            </a:endParaRPr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rot="16200000" flipV="1">
            <a:off x="1216246" y="4358022"/>
            <a:ext cx="609600" cy="146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4736068"/>
            <a:ext cx="12121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Arial Narrow" pitchFamily="34" charset="0"/>
              </a:rPr>
              <a:t>LoginStatus</a:t>
            </a:r>
            <a:endParaRPr lang="en-US">
              <a:latin typeface="Arial Narrow" pitchFamily="34" charset="0"/>
            </a:endParaRP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rot="16200000" flipV="1">
            <a:off x="2360450" y="3899622"/>
            <a:ext cx="685800" cy="987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Minh họa sử dụng Forms Authen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File cấu hình Web.config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12" y="2438400"/>
            <a:ext cx="83343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0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Minh họa sử dụng Forms Authen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Chạy thử nghiệm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68" y="2693941"/>
            <a:ext cx="3152631" cy="168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urved Down Arrow 8"/>
          <p:cNvSpPr/>
          <p:nvPr/>
        </p:nvSpPr>
        <p:spPr>
          <a:xfrm rot="2221457">
            <a:off x="5184205" y="3673988"/>
            <a:ext cx="1524000" cy="609600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80976"/>
            <a:ext cx="32385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3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Trong minh họa 1: </a:t>
            </a:r>
          </a:p>
          <a:p>
            <a:pPr lvl="1"/>
            <a:r>
              <a:rPr lang="en-US" smtClean="0"/>
              <a:t>Thông tin username, password được lưu trong file web.config</a:t>
            </a:r>
          </a:p>
          <a:p>
            <a:pPr lvl="1"/>
            <a:r>
              <a:rPr lang="en-US" smtClean="0"/>
              <a:t>Tất cả các trang của ứng dụng đều phải yêu cầu đăng nhập</a:t>
            </a:r>
          </a:p>
          <a:p>
            <a:r>
              <a:rPr lang="en-US" smtClean="0"/>
              <a:t>Minh họa 2:</a:t>
            </a:r>
          </a:p>
          <a:p>
            <a:pPr lvl="1"/>
            <a:r>
              <a:rPr lang="en-US" smtClean="0"/>
              <a:t>Thông tin username, password lưu bên ngoài file config.</a:t>
            </a:r>
          </a:p>
          <a:p>
            <a:pPr lvl="1"/>
            <a:r>
              <a:rPr lang="en-US" smtClean="0"/>
              <a:t>Cho một số trang yêu cầu phải đăng nhập.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Tạo các trang</a:t>
            </a:r>
          </a:p>
          <a:p>
            <a:pPr lvl="1"/>
            <a:r>
              <a:rPr lang="en-US" smtClean="0"/>
              <a:t>Index.aspx</a:t>
            </a:r>
          </a:p>
          <a:p>
            <a:pPr lvl="1"/>
            <a:r>
              <a:rPr lang="en-US" smtClean="0"/>
              <a:t>Login.aspx</a:t>
            </a:r>
          </a:p>
          <a:p>
            <a:pPr lvl="1"/>
            <a:r>
              <a:rPr lang="en-US" smtClean="0"/>
              <a:t>SecurePage.aspx</a:t>
            </a:r>
          </a:p>
          <a:p>
            <a:pPr lvl="1"/>
            <a:r>
              <a:rPr lang="en-US" smtClean="0"/>
              <a:t>publicPage.aspx</a:t>
            </a:r>
          </a:p>
          <a:p>
            <a:pPr lvl="1"/>
            <a:r>
              <a:rPr lang="en-US" smtClean="0"/>
              <a:t>Web.config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Tạo trang login.aspx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514600"/>
            <a:ext cx="7848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FF"/>
                </a:solidFill>
              </a:rPr>
              <a:t>protected bool </a:t>
            </a:r>
            <a:r>
              <a:rPr lang="en-US" sz="1400" smtClean="0"/>
              <a:t>CheckUser(</a:t>
            </a:r>
            <a:r>
              <a:rPr lang="en-US" sz="1400" smtClean="0">
                <a:solidFill>
                  <a:srgbClr val="0000FF"/>
                </a:solidFill>
              </a:rPr>
              <a:t>string user</a:t>
            </a:r>
            <a:r>
              <a:rPr lang="en-US" sz="1400" smtClean="0"/>
              <a:t>, </a:t>
            </a:r>
            <a:r>
              <a:rPr lang="en-US" sz="1400" smtClean="0">
                <a:solidFill>
                  <a:srgbClr val="0000FF"/>
                </a:solidFill>
              </a:rPr>
              <a:t>string pass</a:t>
            </a:r>
            <a:r>
              <a:rPr lang="en-US" sz="1400" smtClean="0"/>
              <a:t>)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{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    </a:t>
            </a:r>
            <a:r>
              <a:rPr lang="en-US" sz="1400" smtClean="0">
                <a:solidFill>
                  <a:srgbClr val="008000"/>
                </a:solidFill>
              </a:rPr>
              <a:t>// phần check user này ta có thể truy xuất database, </a:t>
            </a:r>
          </a:p>
          <a:p>
            <a:r>
              <a:rPr lang="en-US" sz="1400" smtClean="0">
                <a:solidFill>
                  <a:srgbClr val="008000"/>
                </a:solidFill>
              </a:rPr>
              <a:t>            // file xml, file text để lấy thông tin account.</a:t>
            </a:r>
          </a:p>
          <a:p>
            <a:endParaRPr lang="en-US" sz="1400" smtClean="0">
              <a:solidFill>
                <a:srgbClr val="008000"/>
              </a:solidFill>
            </a:endParaRPr>
          </a:p>
          <a:p>
            <a:r>
              <a:rPr lang="en-US" sz="1400" smtClean="0">
                <a:solidFill>
                  <a:srgbClr val="008000"/>
                </a:solidFill>
              </a:rPr>
              <a:t>            //Phần demo nên ta hardcode :D luôn!</a:t>
            </a:r>
          </a:p>
          <a:p>
            <a:r>
              <a:rPr lang="en-US" sz="1400" smtClean="0">
                <a:solidFill>
                  <a:srgbClr val="008000"/>
                </a:solidFill>
              </a:rPr>
              <a:t>            </a:t>
            </a:r>
            <a:r>
              <a:rPr lang="en-US" sz="1400" smtClean="0">
                <a:solidFill>
                  <a:srgbClr val="0000FF"/>
                </a:solidFill>
              </a:rPr>
              <a:t>if (</a:t>
            </a:r>
            <a:r>
              <a:rPr lang="en-US" sz="1400" smtClean="0"/>
              <a:t>user == </a:t>
            </a:r>
            <a:r>
              <a:rPr lang="en-US" sz="1400" smtClean="0">
                <a:solidFill>
                  <a:srgbClr val="A31515"/>
                </a:solidFill>
              </a:rPr>
              <a:t>“demo"</a:t>
            </a:r>
            <a:r>
              <a:rPr lang="en-US" sz="1400" smtClean="0"/>
              <a:t> &amp;&amp; pass == </a:t>
            </a:r>
            <a:r>
              <a:rPr lang="en-US" sz="1400" smtClean="0">
                <a:solidFill>
                  <a:srgbClr val="A31515"/>
                </a:solidFill>
              </a:rPr>
              <a:t>“demo@123")</a:t>
            </a:r>
          </a:p>
          <a:p>
            <a:r>
              <a:rPr lang="en-US" sz="1400" smtClean="0">
                <a:solidFill>
                  <a:srgbClr val="A31515"/>
                </a:solidFill>
              </a:rPr>
              <a:t>                </a:t>
            </a:r>
            <a:r>
              <a:rPr lang="en-US" sz="1400" smtClean="0">
                <a:solidFill>
                  <a:srgbClr val="0000FF"/>
                </a:solidFill>
              </a:rPr>
              <a:t>return true</a:t>
            </a:r>
            <a:r>
              <a:rPr lang="en-US" sz="1400" smtClean="0"/>
              <a:t>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    return false</a:t>
            </a:r>
            <a:r>
              <a:rPr lang="en-US" sz="1400" smtClean="0"/>
              <a:t>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}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protected void </a:t>
            </a:r>
            <a:r>
              <a:rPr lang="en-US" sz="1400" smtClean="0"/>
              <a:t>btnLogin_Click(</a:t>
            </a:r>
            <a:r>
              <a:rPr lang="en-US" sz="1400" smtClean="0">
                <a:solidFill>
                  <a:srgbClr val="0000FF"/>
                </a:solidFill>
              </a:rPr>
              <a:t>object </a:t>
            </a:r>
            <a:r>
              <a:rPr lang="en-US" sz="1400" smtClean="0"/>
              <a:t>sender, </a:t>
            </a:r>
            <a:r>
              <a:rPr lang="en-US" sz="1400" smtClean="0">
                <a:solidFill>
                  <a:srgbClr val="2B91AF"/>
                </a:solidFill>
              </a:rPr>
              <a:t>EventArgs </a:t>
            </a:r>
            <a:r>
              <a:rPr lang="en-US" sz="1400" smtClean="0"/>
              <a:t>e)</a:t>
            </a:r>
          </a:p>
          <a:p>
            <a:r>
              <a:rPr lang="en-US" sz="1400" smtClean="0">
                <a:solidFill>
                  <a:srgbClr val="2B91AF"/>
                </a:solidFill>
              </a:rPr>
              <a:t>        </a:t>
            </a:r>
            <a:r>
              <a:rPr lang="en-US" sz="1400" smtClean="0"/>
              <a:t>{</a:t>
            </a:r>
          </a:p>
          <a:p>
            <a:r>
              <a:rPr lang="en-US" sz="1400" smtClean="0">
                <a:solidFill>
                  <a:srgbClr val="2B91AF"/>
                </a:solidFill>
              </a:rPr>
              <a:t>            </a:t>
            </a:r>
            <a:r>
              <a:rPr lang="en-US" sz="1400" smtClean="0">
                <a:solidFill>
                  <a:srgbClr val="0000FF"/>
                </a:solidFill>
              </a:rPr>
              <a:t>if </a:t>
            </a:r>
            <a:r>
              <a:rPr lang="en-US" sz="1400" smtClean="0"/>
              <a:t>(CheckUser(txtUserName.Text,txtPassword.Text))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        </a:t>
            </a:r>
            <a:r>
              <a:rPr lang="en-US" sz="1400" smtClean="0">
                <a:solidFill>
                  <a:srgbClr val="2B91AF"/>
                </a:solidFill>
              </a:rPr>
              <a:t>FormsAuthentication</a:t>
            </a:r>
            <a:r>
              <a:rPr lang="en-US" sz="1400" smtClean="0"/>
              <a:t>.RedirectFromLoginPage(txtUserName.Text,</a:t>
            </a:r>
            <a:r>
              <a:rPr lang="en-US" sz="1400" smtClean="0">
                <a:solidFill>
                  <a:srgbClr val="2B91AF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true</a:t>
            </a:r>
            <a:r>
              <a:rPr lang="en-US" sz="1400" smtClean="0"/>
              <a:t>);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    else</a:t>
            </a:r>
          </a:p>
          <a:p>
            <a:r>
              <a:rPr lang="vi-VN" sz="1400" smtClean="0">
                <a:solidFill>
                  <a:srgbClr val="0000FF"/>
                </a:solidFill>
              </a:rPr>
              <a:t>                </a:t>
            </a:r>
            <a:r>
              <a:rPr lang="vi-VN" sz="1400" smtClean="0"/>
              <a:t>lblInfo.Text =</a:t>
            </a:r>
            <a:r>
              <a:rPr lang="vi-VN" sz="1400" smtClean="0">
                <a:solidFill>
                  <a:srgbClr val="0000FF"/>
                </a:solidFill>
              </a:rPr>
              <a:t> </a:t>
            </a:r>
            <a:r>
              <a:rPr lang="vi-VN" sz="1400" smtClean="0">
                <a:solidFill>
                  <a:srgbClr val="A31515"/>
                </a:solidFill>
              </a:rPr>
              <a:t>"Đăng nhập không thành công!"</a:t>
            </a:r>
            <a:r>
              <a:rPr lang="vi-VN" sz="1400" smtClean="0"/>
              <a:t>;</a:t>
            </a:r>
          </a:p>
          <a:p>
            <a:r>
              <a:rPr lang="en-US" sz="1400" smtClean="0"/>
              <a:t>        }</a:t>
            </a:r>
            <a:endParaRPr lang="en-US" sz="14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1881187"/>
            <a:ext cx="28860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8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Chứng thực quyền truy cập</a:t>
            </a:r>
            <a:br>
              <a:rPr lang="en-US" smtClean="0"/>
            </a:br>
            <a:r>
              <a:rPr lang="en-US" smtClean="0">
                <a:solidFill>
                  <a:srgbClr val="0000CC"/>
                </a:solidFill>
              </a:rPr>
              <a:t>Authentication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Phần trang SecurePage.aspx tương tự minh họa 1</a:t>
            </a:r>
          </a:p>
          <a:p>
            <a:r>
              <a:rPr lang="en-US" smtClean="0"/>
              <a:t>Tạo page mới đặt tên PublicPage.aspx</a:t>
            </a:r>
          </a:p>
          <a:p>
            <a:pPr lvl="1"/>
            <a:r>
              <a:rPr lang="en-US" smtClean="0"/>
              <a:t>Trang này chỉ chứa dòng thông báo là “Trang public”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4419600"/>
            <a:ext cx="5562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FF"/>
                </a:solidFill>
              </a:rPr>
              <a:t>&lt;</a:t>
            </a:r>
            <a:r>
              <a:rPr lang="en-US" sz="1400" smtClean="0">
                <a:solidFill>
                  <a:srgbClr val="A31515"/>
                </a:solidFill>
              </a:rPr>
              <a:t>form </a:t>
            </a:r>
            <a:r>
              <a:rPr lang="en-US" sz="1400" smtClean="0">
                <a:solidFill>
                  <a:srgbClr val="FF0000"/>
                </a:solidFill>
              </a:rPr>
              <a:t>id</a:t>
            </a:r>
            <a:r>
              <a:rPr lang="en-US" sz="1400" smtClean="0">
                <a:solidFill>
                  <a:srgbClr val="0000FF"/>
                </a:solidFill>
              </a:rPr>
              <a:t>="form1" </a:t>
            </a:r>
            <a:r>
              <a:rPr lang="en-US" sz="1400" smtClean="0">
                <a:solidFill>
                  <a:srgbClr val="FF0000"/>
                </a:solidFill>
              </a:rPr>
              <a:t>runat</a:t>
            </a:r>
            <a:r>
              <a:rPr lang="en-US" sz="1400" smtClean="0">
                <a:solidFill>
                  <a:srgbClr val="0000FF"/>
                </a:solidFill>
              </a:rPr>
              <a:t>="server"&gt;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&lt;</a:t>
            </a:r>
            <a:r>
              <a:rPr lang="en-US" sz="1400" smtClean="0">
                <a:solidFill>
                  <a:srgbClr val="A31515"/>
                </a:solidFill>
              </a:rPr>
              <a:t>div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pt-BR" sz="1400" smtClean="0">
                <a:solidFill>
                  <a:srgbClr val="0000FF"/>
                </a:solidFill>
              </a:rPr>
              <a:t>        &lt;</a:t>
            </a:r>
            <a:r>
              <a:rPr lang="pt-BR" sz="1400" smtClean="0">
                <a:solidFill>
                  <a:srgbClr val="A31515"/>
                </a:solidFill>
              </a:rPr>
              <a:t>h3</a:t>
            </a:r>
            <a:r>
              <a:rPr lang="pt-BR" sz="1400" smtClean="0">
                <a:solidFill>
                  <a:srgbClr val="0000FF"/>
                </a:solidFill>
              </a:rPr>
              <a:t>&gt;</a:t>
            </a:r>
            <a:r>
              <a:rPr lang="pt-BR" sz="1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 này được bảo vệ</a:t>
            </a:r>
            <a:r>
              <a:rPr lang="pt-BR" sz="1400" smtClean="0">
                <a:solidFill>
                  <a:srgbClr val="0000FF"/>
                </a:solidFill>
              </a:rPr>
              <a:t>&lt;/</a:t>
            </a:r>
            <a:r>
              <a:rPr lang="pt-BR" sz="1400" smtClean="0">
                <a:solidFill>
                  <a:srgbClr val="A31515"/>
                </a:solidFill>
              </a:rPr>
              <a:t>h3</a:t>
            </a:r>
            <a:r>
              <a:rPr lang="pt-BR" sz="1400" smtClean="0">
                <a:solidFill>
                  <a:srgbClr val="0000FF"/>
                </a:solidFill>
              </a:rPr>
              <a:t>&gt; &lt;</a:t>
            </a:r>
            <a:r>
              <a:rPr lang="pt-BR" sz="1400" smtClean="0">
                <a:solidFill>
                  <a:srgbClr val="A31515"/>
                </a:solidFill>
              </a:rPr>
              <a:t>hr </a:t>
            </a:r>
            <a:r>
              <a:rPr lang="pt-BR" sz="1400" smtClean="0">
                <a:solidFill>
                  <a:srgbClr val="0000FF"/>
                </a:solidFill>
              </a:rPr>
              <a:t>/&gt;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&lt;</a:t>
            </a:r>
            <a:r>
              <a:rPr lang="en-US" sz="1400" smtClean="0">
                <a:solidFill>
                  <a:srgbClr val="A31515"/>
                </a:solidFill>
              </a:rPr>
              <a:t>asp</a:t>
            </a:r>
            <a:r>
              <a:rPr lang="en-US" sz="1400" smtClean="0">
                <a:solidFill>
                  <a:srgbClr val="0000FF"/>
                </a:solidFill>
              </a:rPr>
              <a:t>:</a:t>
            </a:r>
            <a:r>
              <a:rPr lang="en-US" sz="1400" smtClean="0">
                <a:solidFill>
                  <a:srgbClr val="A31515"/>
                </a:solidFill>
              </a:rPr>
              <a:t>LoginName </a:t>
            </a:r>
            <a:r>
              <a:rPr lang="en-US" sz="1400" smtClean="0">
                <a:solidFill>
                  <a:srgbClr val="FF0000"/>
                </a:solidFill>
              </a:rPr>
              <a:t>ID</a:t>
            </a:r>
            <a:r>
              <a:rPr lang="en-US" sz="1400" smtClean="0">
                <a:solidFill>
                  <a:srgbClr val="0000FF"/>
                </a:solidFill>
              </a:rPr>
              <a:t>="LoginName1" </a:t>
            </a:r>
            <a:r>
              <a:rPr lang="en-US" sz="1400" smtClean="0">
                <a:solidFill>
                  <a:srgbClr val="FF0000"/>
                </a:solidFill>
              </a:rPr>
              <a:t>runat</a:t>
            </a:r>
            <a:r>
              <a:rPr lang="en-US" sz="1400" smtClean="0">
                <a:solidFill>
                  <a:srgbClr val="0000FF"/>
                </a:solidFill>
              </a:rPr>
              <a:t>="server" /&gt; &lt;</a:t>
            </a:r>
            <a:r>
              <a:rPr lang="en-US" sz="1400" smtClean="0">
                <a:solidFill>
                  <a:srgbClr val="A31515"/>
                </a:solidFill>
              </a:rPr>
              <a:t>br </a:t>
            </a:r>
            <a:r>
              <a:rPr lang="en-US" sz="1400" smtClean="0">
                <a:solidFill>
                  <a:srgbClr val="0000FF"/>
                </a:solidFill>
              </a:rPr>
              <a:t>/&gt;</a:t>
            </a:r>
          </a:p>
          <a:p>
            <a:r>
              <a:rPr lang="sv-SE" sz="1400" smtClean="0">
                <a:solidFill>
                  <a:srgbClr val="0000FF"/>
                </a:solidFill>
              </a:rPr>
              <a:t>        &lt;</a:t>
            </a:r>
            <a:r>
              <a:rPr lang="sv-SE" sz="1400" smtClean="0">
                <a:solidFill>
                  <a:srgbClr val="A31515"/>
                </a:solidFill>
              </a:rPr>
              <a:t>asp</a:t>
            </a:r>
            <a:r>
              <a:rPr lang="sv-SE" sz="1400" smtClean="0">
                <a:solidFill>
                  <a:srgbClr val="0000FF"/>
                </a:solidFill>
              </a:rPr>
              <a:t>:</a:t>
            </a:r>
            <a:r>
              <a:rPr lang="sv-SE" sz="1400" smtClean="0">
                <a:solidFill>
                  <a:srgbClr val="A31515"/>
                </a:solidFill>
              </a:rPr>
              <a:t>LoginStatus </a:t>
            </a:r>
            <a:r>
              <a:rPr lang="sv-SE" sz="1400" smtClean="0">
                <a:solidFill>
                  <a:srgbClr val="FF0000"/>
                </a:solidFill>
              </a:rPr>
              <a:t>ID</a:t>
            </a:r>
            <a:r>
              <a:rPr lang="sv-SE" sz="1400" smtClean="0">
                <a:solidFill>
                  <a:srgbClr val="0000FF"/>
                </a:solidFill>
              </a:rPr>
              <a:t>="LoginStatus1" </a:t>
            </a:r>
            <a:r>
              <a:rPr lang="sv-SE" sz="1400" smtClean="0">
                <a:solidFill>
                  <a:srgbClr val="FF0000"/>
                </a:solidFill>
              </a:rPr>
              <a:t>runat</a:t>
            </a:r>
            <a:r>
              <a:rPr lang="sv-SE" sz="1400" smtClean="0">
                <a:solidFill>
                  <a:srgbClr val="0000FF"/>
                </a:solidFill>
              </a:rPr>
              <a:t>="server" /&gt;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&lt;</a:t>
            </a:r>
            <a:r>
              <a:rPr lang="en-US" sz="1400" smtClean="0">
                <a:solidFill>
                  <a:srgbClr val="A31515"/>
                </a:solidFill>
              </a:rPr>
              <a:t>br </a:t>
            </a:r>
            <a:r>
              <a:rPr lang="en-US" sz="1400" smtClean="0">
                <a:solidFill>
                  <a:srgbClr val="0000FF"/>
                </a:solidFill>
              </a:rPr>
              <a:t>/&gt;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&lt;/</a:t>
            </a:r>
            <a:r>
              <a:rPr lang="en-US" sz="1400" smtClean="0">
                <a:solidFill>
                  <a:srgbClr val="A31515"/>
                </a:solidFill>
              </a:rPr>
              <a:t>div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&lt;/</a:t>
            </a:r>
            <a:r>
              <a:rPr lang="en-US" sz="1400" smtClean="0">
                <a:solidFill>
                  <a:srgbClr val="A31515"/>
                </a:solidFill>
              </a:rPr>
              <a:t>form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  <a:endParaRPr lang="en-US" sz="14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343400"/>
            <a:ext cx="23812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02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Phần cấu hình config.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133600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FF"/>
                </a:solidFill>
              </a:rPr>
              <a:t>&lt;</a:t>
            </a:r>
            <a:r>
              <a:rPr lang="en-US" sz="1400" smtClean="0">
                <a:solidFill>
                  <a:srgbClr val="A31515"/>
                </a:solidFill>
              </a:rPr>
              <a:t>configuration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 &lt;</a:t>
            </a:r>
            <a:r>
              <a:rPr lang="en-US" sz="1400" smtClean="0">
                <a:solidFill>
                  <a:srgbClr val="A31515"/>
                </a:solidFill>
              </a:rPr>
              <a:t>system.web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	&lt;</a:t>
            </a:r>
            <a:r>
              <a:rPr lang="en-US" sz="1400" smtClean="0">
                <a:solidFill>
                  <a:srgbClr val="A31515"/>
                </a:solidFill>
              </a:rPr>
              <a:t>authentication</a:t>
            </a:r>
            <a:r>
              <a:rPr lang="en-US" sz="1400" smtClean="0">
                <a:solidFill>
                  <a:srgbClr val="0000FF"/>
                </a:solidFill>
              </a:rPr>
              <a:t> </a:t>
            </a:r>
            <a:r>
              <a:rPr lang="en-US" sz="1400" smtClean="0">
                <a:solidFill>
                  <a:srgbClr val="FF0000"/>
                </a:solidFill>
              </a:rPr>
              <a:t>mode</a:t>
            </a:r>
            <a:r>
              <a:rPr lang="en-US" sz="1400" smtClean="0">
                <a:solidFill>
                  <a:srgbClr val="0000FF"/>
                </a:solidFill>
              </a:rPr>
              <a:t>="Forms"&gt;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		&lt;</a:t>
            </a:r>
            <a:r>
              <a:rPr lang="en-US" sz="1400" smtClean="0">
                <a:solidFill>
                  <a:srgbClr val="A31515"/>
                </a:solidFill>
              </a:rPr>
              <a:t>forms</a:t>
            </a:r>
            <a:r>
              <a:rPr lang="en-US" sz="1400" smtClean="0">
                <a:solidFill>
                  <a:srgbClr val="0000FF"/>
                </a:solidFill>
              </a:rPr>
              <a:t> </a:t>
            </a:r>
            <a:r>
              <a:rPr lang="en-US" sz="1400" smtClean="0">
                <a:solidFill>
                  <a:srgbClr val="FF0000"/>
                </a:solidFill>
              </a:rPr>
              <a:t>name</a:t>
            </a:r>
            <a:r>
              <a:rPr lang="en-US" sz="1400" smtClean="0">
                <a:solidFill>
                  <a:srgbClr val="0000FF"/>
                </a:solidFill>
              </a:rPr>
              <a:t>="appNameAuth" </a:t>
            </a:r>
            <a:r>
              <a:rPr lang="en-US" sz="1400" smtClean="0">
                <a:solidFill>
                  <a:srgbClr val="FF0000"/>
                </a:solidFill>
              </a:rPr>
              <a:t>loginUrl</a:t>
            </a:r>
            <a:r>
              <a:rPr lang="en-US" sz="1400" smtClean="0">
                <a:solidFill>
                  <a:srgbClr val="0000FF"/>
                </a:solidFill>
              </a:rPr>
              <a:t>="login.aspx" 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				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		&lt;/</a:t>
            </a:r>
            <a:r>
              <a:rPr lang="en-US" sz="1400" smtClean="0">
                <a:solidFill>
                  <a:srgbClr val="A31515"/>
                </a:solidFill>
              </a:rPr>
              <a:t>forms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	&lt;/</a:t>
            </a:r>
            <a:r>
              <a:rPr lang="en-US" sz="1400" smtClean="0">
                <a:solidFill>
                  <a:srgbClr val="A31515"/>
                </a:solidFill>
              </a:rPr>
              <a:t>authentication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	&lt;</a:t>
            </a:r>
            <a:r>
              <a:rPr lang="en-US" sz="1400" smtClean="0">
                <a:solidFill>
                  <a:srgbClr val="A31515"/>
                </a:solidFill>
              </a:rPr>
              <a:t>compilation</a:t>
            </a:r>
            <a:r>
              <a:rPr lang="en-US" sz="1400" smtClean="0">
                <a:solidFill>
                  <a:srgbClr val="0000FF"/>
                </a:solidFill>
              </a:rPr>
              <a:t> </a:t>
            </a:r>
            <a:r>
              <a:rPr lang="en-US" sz="1400" smtClean="0">
                <a:solidFill>
                  <a:srgbClr val="FF0000"/>
                </a:solidFill>
              </a:rPr>
              <a:t>debug</a:t>
            </a:r>
            <a:r>
              <a:rPr lang="en-US" sz="1400" smtClean="0">
                <a:solidFill>
                  <a:srgbClr val="0000FF"/>
                </a:solidFill>
              </a:rPr>
              <a:t>="true"/&gt;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 &lt;/</a:t>
            </a:r>
            <a:r>
              <a:rPr lang="en-US" sz="1400" smtClean="0">
                <a:solidFill>
                  <a:srgbClr val="A31515"/>
                </a:solidFill>
              </a:rPr>
              <a:t>system.web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 &lt;!--</a:t>
            </a:r>
            <a:r>
              <a:rPr lang="en-US" sz="1400" smtClean="0">
                <a:solidFill>
                  <a:srgbClr val="008000"/>
                </a:solidFill>
              </a:rPr>
              <a:t>MÔ TẢ CÁC TRANG CẦN BẢO VỆ</a:t>
            </a:r>
            <a:r>
              <a:rPr lang="en-US" sz="1400" smtClean="0">
                <a:solidFill>
                  <a:srgbClr val="0000FF"/>
                </a:solidFill>
              </a:rPr>
              <a:t>--&gt;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 &lt;</a:t>
            </a:r>
            <a:r>
              <a:rPr lang="en-US" sz="1400" smtClean="0">
                <a:solidFill>
                  <a:srgbClr val="A31515"/>
                </a:solidFill>
              </a:rPr>
              <a:t>location</a:t>
            </a:r>
            <a:r>
              <a:rPr lang="en-US" sz="1400" smtClean="0">
                <a:solidFill>
                  <a:srgbClr val="0000FF"/>
                </a:solidFill>
              </a:rPr>
              <a:t> </a:t>
            </a:r>
            <a:r>
              <a:rPr lang="en-US" sz="1400" smtClean="0">
                <a:solidFill>
                  <a:srgbClr val="FF0000"/>
                </a:solidFill>
              </a:rPr>
              <a:t>path</a:t>
            </a:r>
            <a:r>
              <a:rPr lang="en-US" sz="1400" smtClean="0">
                <a:solidFill>
                  <a:srgbClr val="0000FF"/>
                </a:solidFill>
              </a:rPr>
              <a:t>="SecurePage.aspx"&gt;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	&lt;</a:t>
            </a:r>
            <a:r>
              <a:rPr lang="en-US" sz="1400" smtClean="0">
                <a:solidFill>
                  <a:srgbClr val="A31515"/>
                </a:solidFill>
              </a:rPr>
              <a:t>system.web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		&lt;</a:t>
            </a:r>
            <a:r>
              <a:rPr lang="en-US" sz="1400" smtClean="0">
                <a:solidFill>
                  <a:srgbClr val="A31515"/>
                </a:solidFill>
              </a:rPr>
              <a:t>authorization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			&lt;</a:t>
            </a:r>
            <a:r>
              <a:rPr lang="en-US" sz="1400" smtClean="0">
                <a:solidFill>
                  <a:srgbClr val="A31515"/>
                </a:solidFill>
              </a:rPr>
              <a:t>deny</a:t>
            </a:r>
            <a:r>
              <a:rPr lang="en-US" sz="1400" smtClean="0">
                <a:solidFill>
                  <a:srgbClr val="0000FF"/>
                </a:solidFill>
              </a:rPr>
              <a:t> </a:t>
            </a:r>
            <a:r>
              <a:rPr lang="en-US" sz="1400" smtClean="0">
                <a:solidFill>
                  <a:srgbClr val="FF0000"/>
                </a:solidFill>
              </a:rPr>
              <a:t>users</a:t>
            </a:r>
            <a:r>
              <a:rPr lang="en-US" sz="1400" smtClean="0">
                <a:solidFill>
                  <a:srgbClr val="0000FF"/>
                </a:solidFill>
              </a:rPr>
              <a:t>="?"/&gt;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		&lt;/</a:t>
            </a:r>
            <a:r>
              <a:rPr lang="en-US" sz="1400" smtClean="0">
                <a:solidFill>
                  <a:srgbClr val="A31515"/>
                </a:solidFill>
              </a:rPr>
              <a:t>authorization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	&lt;/</a:t>
            </a:r>
            <a:r>
              <a:rPr lang="en-US" sz="1400" smtClean="0">
                <a:solidFill>
                  <a:srgbClr val="A31515"/>
                </a:solidFill>
              </a:rPr>
              <a:t>system.web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  &lt;/</a:t>
            </a:r>
            <a:r>
              <a:rPr lang="en-US" sz="1400" smtClean="0">
                <a:solidFill>
                  <a:srgbClr val="A31515"/>
                </a:solidFill>
              </a:rPr>
              <a:t>location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&lt;/</a:t>
            </a:r>
            <a:r>
              <a:rPr lang="en-US" sz="1400" smtClean="0">
                <a:solidFill>
                  <a:srgbClr val="A31515"/>
                </a:solidFill>
              </a:rPr>
              <a:t>configuration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4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Tạo trang index.aspx</a:t>
            </a:r>
          </a:p>
          <a:p>
            <a:pPr lvl="1"/>
            <a:r>
              <a:rPr lang="en-US" smtClean="0"/>
              <a:t>Trang này chứa các link đến 2 trang</a:t>
            </a:r>
          </a:p>
          <a:p>
            <a:pPr lvl="2"/>
            <a:r>
              <a:rPr lang="en-US" smtClean="0"/>
              <a:t>SecurePage.aspx</a:t>
            </a:r>
          </a:p>
          <a:p>
            <a:pPr lvl="2"/>
            <a:r>
              <a:rPr lang="en-US" smtClean="0"/>
              <a:t>Public.aspx.	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038600"/>
            <a:ext cx="3648075" cy="1466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648200"/>
            <a:ext cx="4048125" cy="1362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7239000" y="4419600"/>
            <a:ext cx="13003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Index.aspx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Chạy thử nghiệm</a:t>
            </a:r>
          </a:p>
          <a:p>
            <a:pPr lvl="1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209800"/>
            <a:ext cx="364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rot="465082">
            <a:off x="3095827" y="3588700"/>
            <a:ext cx="2590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730474">
            <a:off x="3527962" y="3281380"/>
            <a:ext cx="156805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Yêu cầu đăng nhập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5700" y="4038600"/>
            <a:ext cx="52197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>
            <a:stCxn id="11" idx="2"/>
          </p:cNvCxnSpPr>
          <p:nvPr/>
        </p:nvCxnSpPr>
        <p:spPr>
          <a:xfrm rot="5400000">
            <a:off x="1340644" y="4126706"/>
            <a:ext cx="1809750" cy="909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7845329">
            <a:off x="1396050" y="4257272"/>
            <a:ext cx="140455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Vào bình thường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925" y="5505450"/>
            <a:ext cx="3648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89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Một số kiểu tấn công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SQL Injection</a:t>
            </a:r>
          </a:p>
          <a:p>
            <a:r>
              <a:rPr lang="en-US"/>
              <a:t>Cross </a:t>
            </a:r>
            <a:r>
              <a:rPr lang="en-US" smtClean="0"/>
              <a:t>site-scripting</a:t>
            </a:r>
          </a:p>
          <a:p>
            <a:r>
              <a:rPr lang="en-US"/>
              <a:t> HTTP </a:t>
            </a:r>
            <a:r>
              <a:rPr lang="en-US" smtClean="0"/>
              <a:t>Harvesting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Tấn công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Dựa vào cách thức hoạt động của Webpage</a:t>
            </a:r>
          </a:p>
          <a:p>
            <a:r>
              <a:rPr lang="vi-VN" smtClean="0"/>
              <a:t>Sử </a:t>
            </a:r>
            <a:r>
              <a:rPr lang="vi-VN"/>
              <a:t>dụng nguồn dữ liệu nhập vào từ:</a:t>
            </a:r>
          </a:p>
          <a:p>
            <a:pPr lvl="1"/>
            <a:r>
              <a:rPr lang="vi-VN" smtClean="0"/>
              <a:t>Textbox</a:t>
            </a:r>
            <a:endParaRPr lang="vi-VN"/>
          </a:p>
          <a:p>
            <a:pPr lvl="1"/>
            <a:r>
              <a:rPr lang="vi-VN" smtClean="0"/>
              <a:t>QueryString</a:t>
            </a:r>
            <a:endParaRPr lang="vi-VN"/>
          </a:p>
          <a:p>
            <a:r>
              <a:rPr lang="vi-VN" smtClean="0"/>
              <a:t>Sử </a:t>
            </a:r>
            <a:r>
              <a:rPr lang="vi-VN"/>
              <a:t>dụng kỹ thuật chèn các “mã độc sql” vào lệnh SQL</a:t>
            </a:r>
          </a:p>
          <a:p>
            <a:pPr lvl="1"/>
            <a:r>
              <a:rPr lang="vi-VN" smtClean="0"/>
              <a:t>Chức </a:t>
            </a:r>
            <a:r>
              <a:rPr lang="vi-VN"/>
              <a:t>năng tìm kiếm</a:t>
            </a:r>
          </a:p>
          <a:p>
            <a:pPr lvl="1"/>
            <a:r>
              <a:rPr lang="vi-VN" smtClean="0"/>
              <a:t>Chức </a:t>
            </a:r>
            <a:r>
              <a:rPr lang="vi-VN"/>
              <a:t>năng phân trang</a:t>
            </a:r>
          </a:p>
          <a:p>
            <a:pPr lvl="1"/>
            <a:r>
              <a:rPr lang="vi-VN" smtClean="0"/>
              <a:t>Chức </a:t>
            </a:r>
            <a:r>
              <a:rPr lang="vi-VN"/>
              <a:t>năng xác thực người dùng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8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Tấn công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sql = "select * from </a:t>
            </a:r>
            <a:r>
              <a:rPr lang="en-US" smtClean="0"/>
              <a:t>KhachHang where HoTen like </a:t>
            </a:r>
            <a:r>
              <a:rPr lang="en-US"/>
              <a:t>'" + </a:t>
            </a:r>
            <a:r>
              <a:rPr lang="en-US" smtClean="0">
                <a:solidFill>
                  <a:srgbClr val="0000CC"/>
                </a:solidFill>
              </a:rPr>
              <a:t>txtsearch.Text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smtClean="0"/>
              <a:t>"‘</a:t>
            </a:r>
          </a:p>
          <a:p>
            <a:r>
              <a:rPr lang="en-US"/>
              <a:t>string sql = "select * from </a:t>
            </a:r>
            <a:r>
              <a:rPr lang="en-US" smtClean="0"/>
              <a:t>KhachHang where HoTen like </a:t>
            </a:r>
            <a:r>
              <a:rPr lang="en-US"/>
              <a:t>'%'</a:t>
            </a:r>
          </a:p>
          <a:p>
            <a:r>
              <a:rPr lang="en-US"/>
              <a:t>string sql = "select * from Users where </a:t>
            </a:r>
            <a:r>
              <a:rPr lang="en-US" smtClean="0"/>
              <a:t>user </a:t>
            </a:r>
            <a:r>
              <a:rPr lang="en-US"/>
              <a:t>='" + </a:t>
            </a:r>
            <a:r>
              <a:rPr lang="en-US">
                <a:solidFill>
                  <a:srgbClr val="0000CC"/>
                </a:solidFill>
              </a:rPr>
              <a:t>User.Text</a:t>
            </a:r>
            <a:r>
              <a:rPr lang="en-US"/>
              <a:t> + "' </a:t>
            </a:r>
            <a:r>
              <a:rPr lang="en-US" smtClean="0"/>
              <a:t>and </a:t>
            </a:r>
            <a:r>
              <a:rPr lang="en-US"/>
              <a:t>pwd='" + </a:t>
            </a:r>
            <a:r>
              <a:rPr lang="en-US">
                <a:solidFill>
                  <a:srgbClr val="0000CC"/>
                </a:solidFill>
              </a:rPr>
              <a:t>Password.Text</a:t>
            </a:r>
            <a:r>
              <a:rPr lang="en-US"/>
              <a:t> + </a:t>
            </a:r>
            <a:r>
              <a:rPr lang="en-US" smtClean="0"/>
              <a:t>"'“</a:t>
            </a:r>
          </a:p>
          <a:p>
            <a:r>
              <a:rPr lang="en-US"/>
              <a:t>string sql = "select * from Users where </a:t>
            </a:r>
            <a:r>
              <a:rPr lang="en-US" smtClean="0"/>
              <a:t>user </a:t>
            </a:r>
            <a:r>
              <a:rPr lang="en-US"/>
              <a:t>=' </a:t>
            </a:r>
            <a:r>
              <a:rPr lang="en-US">
                <a:solidFill>
                  <a:srgbClr val="FF0000"/>
                </a:solidFill>
              </a:rPr>
              <a:t>' or 1=1 --'</a:t>
            </a:r>
            <a:r>
              <a:rPr lang="en-US"/>
              <a:t> and pwd=''"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9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Tấn công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Chiếm quyền kiểm soát hệ thống</a:t>
            </a:r>
          </a:p>
          <a:p>
            <a:r>
              <a:rPr lang="en-US" smtClean="0"/>
              <a:t>User </a:t>
            </a:r>
            <a:r>
              <a:rPr lang="en-US"/>
              <a:t>types: </a:t>
            </a:r>
            <a:r>
              <a:rPr lang="en-US">
                <a:solidFill>
                  <a:srgbClr val="FF0000"/>
                </a:solidFill>
              </a:rPr>
              <a:t>; xp_cmdshell 'format c: /q /yes '; drop </a:t>
            </a:r>
            <a:r>
              <a:rPr lang="en-US" smtClean="0">
                <a:solidFill>
                  <a:srgbClr val="FF0000"/>
                </a:solidFill>
              </a:rPr>
              <a:t>database </a:t>
            </a:r>
            <a:r>
              <a:rPr lang="en-US">
                <a:solidFill>
                  <a:srgbClr val="FF0000"/>
                </a:solidFill>
              </a:rPr>
              <a:t>myDB; </a:t>
            </a:r>
            <a:r>
              <a:rPr lang="en-US" smtClean="0">
                <a:solidFill>
                  <a:srgbClr val="FF0000"/>
                </a:solidFill>
              </a:rPr>
              <a:t>--</a:t>
            </a:r>
          </a:p>
          <a:p>
            <a:endParaRPr lang="en-US" smtClean="0"/>
          </a:p>
          <a:p>
            <a:r>
              <a:rPr lang="en-US" smtClean="0"/>
              <a:t>select </a:t>
            </a:r>
            <a:r>
              <a:rPr lang="en-US"/>
              <a:t>* from tabelle where id=1</a:t>
            </a:r>
            <a:r>
              <a:rPr lang="en-US" smtClean="0"/>
              <a:t>; xp_cmdshell </a:t>
            </a:r>
            <a:r>
              <a:rPr lang="en-US"/>
              <a:t>'format c: /q /yes </a:t>
            </a:r>
            <a:r>
              <a:rPr lang="en-US" smtClean="0"/>
              <a:t>'; drop </a:t>
            </a:r>
            <a:r>
              <a:rPr lang="en-US"/>
              <a:t>database myDB; 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Tấn công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/>
              <a:t>Giải pháp:</a:t>
            </a:r>
          </a:p>
          <a:p>
            <a:pPr lvl="1"/>
            <a:r>
              <a:rPr lang="vi-VN" sz="2400" smtClean="0"/>
              <a:t>Không </a:t>
            </a:r>
            <a:r>
              <a:rPr lang="vi-VN" sz="2400"/>
              <a:t>sử dụng quyền “sa”</a:t>
            </a:r>
          </a:p>
          <a:p>
            <a:pPr lvl="1"/>
            <a:r>
              <a:rPr lang="vi-VN" sz="2400" smtClean="0"/>
              <a:t>Chuỗi </a:t>
            </a:r>
            <a:r>
              <a:rPr lang="vi-VN" sz="2400"/>
              <a:t>kết nối (connection string) : lưu có mã hóa</a:t>
            </a:r>
          </a:p>
          <a:p>
            <a:pPr lvl="1"/>
            <a:r>
              <a:rPr lang="vi-VN" sz="2400" smtClean="0"/>
              <a:t>Sử </a:t>
            </a:r>
            <a:r>
              <a:rPr lang="vi-VN" sz="2400"/>
              <a:t>dụng Store-procedured để thực hiện truy vấn dữ liệu</a:t>
            </a:r>
          </a:p>
          <a:p>
            <a:pPr lvl="1"/>
            <a:r>
              <a:rPr lang="vi-VN" sz="2400" smtClean="0"/>
              <a:t>Sử </a:t>
            </a:r>
            <a:r>
              <a:rPr lang="vi-VN" sz="2400"/>
              <a:t>dụng tham số (đối tượng Parameter) trong lệnh </a:t>
            </a:r>
            <a:r>
              <a:rPr lang="vi-VN" sz="2400" smtClean="0"/>
              <a:t>SQL</a:t>
            </a:r>
            <a:r>
              <a:rPr lang="en-US" sz="2400" smtClean="0"/>
              <a:t> </a:t>
            </a:r>
            <a:endParaRPr lang="vi-VN" sz="2400"/>
          </a:p>
          <a:p>
            <a:pPr marL="800100" lvl="2" indent="0">
              <a:buNone/>
            </a:pPr>
            <a:r>
              <a:rPr lang="vi-VN" smtClean="0"/>
              <a:t>sql </a:t>
            </a:r>
            <a:r>
              <a:rPr lang="vi-VN"/>
              <a:t>= "select * from Users where </a:t>
            </a:r>
            <a:r>
              <a:rPr lang="vi-VN" smtClean="0"/>
              <a:t>user </a:t>
            </a:r>
            <a:r>
              <a:rPr lang="vi-VN"/>
              <a:t>= @user and </a:t>
            </a:r>
            <a:r>
              <a:rPr lang="en-US" smtClean="0"/>
              <a:t>			</a:t>
            </a:r>
            <a:r>
              <a:rPr lang="vi-VN" smtClean="0"/>
              <a:t>pwd </a:t>
            </a:r>
            <a:r>
              <a:rPr lang="vi-VN"/>
              <a:t>= @pwd";</a:t>
            </a:r>
          </a:p>
          <a:p>
            <a:pPr marL="800100" lvl="2" indent="0">
              <a:buNone/>
            </a:pPr>
            <a:r>
              <a:rPr lang="vi-VN"/>
              <a:t>SqlCommand cmd = new SqlCommand(sql,con);  </a:t>
            </a:r>
          </a:p>
          <a:p>
            <a:pPr marL="800100" lvl="2" indent="0">
              <a:buNone/>
            </a:pPr>
            <a:r>
              <a:rPr lang="vi-VN"/>
              <a:t>cmd.Parameters.Add("@user",User.Text);</a:t>
            </a:r>
          </a:p>
          <a:p>
            <a:pPr marL="800100" lvl="2" indent="0">
              <a:buNone/>
            </a:pPr>
            <a:r>
              <a:rPr lang="vi-VN"/>
              <a:t>cmd.Parameters.Add("@pwd",Password.Text);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8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Tại sao cần?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mtClean="0"/>
              <a:t>Việc sử dụng chức năng login rất thường phổ biến trong ứng dụng web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Hạn chế user truy cập vào vùng </a:t>
            </a:r>
            <a:r>
              <a:rPr lang="en-US"/>
              <a:t>an </a:t>
            </a:r>
            <a:r>
              <a:rPr lang="en-US" smtClean="0"/>
              <a:t>toàn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User đã đăng ký mới có quyền sử dụng các chức năng nh</a:t>
            </a:r>
            <a:r>
              <a:rPr lang="vi-VN" smtClean="0"/>
              <a:t>ư</a:t>
            </a:r>
            <a:r>
              <a:rPr lang="en-US" smtClean="0"/>
              <a:t>:</a:t>
            </a:r>
          </a:p>
          <a:p>
            <a:pPr lvl="2">
              <a:spcBef>
                <a:spcPts val="0"/>
              </a:spcBef>
            </a:pPr>
            <a:r>
              <a:rPr lang="en-US" smtClean="0"/>
              <a:t>Post bài, download, viết comment…</a:t>
            </a:r>
          </a:p>
          <a:p>
            <a:pPr>
              <a:spcBef>
                <a:spcPts val="0"/>
              </a:spcBef>
            </a:pPr>
            <a:r>
              <a:rPr lang="en-US" smtClean="0"/>
              <a:t>Xây dựng ứng dụng web với chức năng login cũng không quá khó khăn. 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Từ việc cho phép user truy cập một trang nào đó, hoặc những chỉ những chức năng nào đó của một trang web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site-scripting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Lợi dụng việc hiện thị dữ liệu từ Database (được người </a:t>
            </a:r>
            <a:r>
              <a:rPr lang="vi-VN" smtClean="0"/>
              <a:t>dùng </a:t>
            </a:r>
            <a:r>
              <a:rPr lang="vi-VN"/>
              <a:t>nhập vào)</a:t>
            </a:r>
          </a:p>
          <a:p>
            <a:r>
              <a:rPr lang="vi-VN" smtClean="0"/>
              <a:t>Chèn </a:t>
            </a:r>
            <a:r>
              <a:rPr lang="vi-VN"/>
              <a:t>“mã độc” HTML / Javascript vào nội dung dữ liệu</a:t>
            </a:r>
          </a:p>
          <a:p>
            <a:r>
              <a:rPr lang="vi-VN" smtClean="0"/>
              <a:t>Giải </a:t>
            </a:r>
            <a:r>
              <a:rPr lang="vi-VN"/>
              <a:t>pháp:</a:t>
            </a:r>
          </a:p>
          <a:p>
            <a:pPr lvl="1"/>
            <a:r>
              <a:rPr lang="vi-VN" smtClean="0"/>
              <a:t>Sử </a:t>
            </a:r>
            <a:r>
              <a:rPr lang="vi-VN"/>
              <a:t>dụng </a:t>
            </a:r>
            <a:r>
              <a:rPr lang="vi-VN">
                <a:solidFill>
                  <a:srgbClr val="FF0000"/>
                </a:solidFill>
              </a:rPr>
              <a:t>Validation controls</a:t>
            </a:r>
          </a:p>
          <a:p>
            <a:pPr lvl="1"/>
            <a:r>
              <a:rPr lang="vi-VN" smtClean="0"/>
              <a:t>Sử </a:t>
            </a:r>
            <a:r>
              <a:rPr lang="vi-VN"/>
              <a:t>dụng </a:t>
            </a:r>
            <a:r>
              <a:rPr lang="vi-VN">
                <a:solidFill>
                  <a:srgbClr val="FF0000"/>
                </a:solidFill>
              </a:rPr>
              <a:t>regexp</a:t>
            </a:r>
          </a:p>
          <a:p>
            <a:pPr lvl="1"/>
            <a:r>
              <a:rPr lang="vi-VN" smtClean="0"/>
              <a:t>Kiểm </a:t>
            </a:r>
            <a:r>
              <a:rPr lang="vi-VN"/>
              <a:t>tra chiều dài dữ liệu nhập vào</a:t>
            </a:r>
          </a:p>
          <a:p>
            <a:pPr lvl="1"/>
            <a:r>
              <a:rPr lang="vi-VN" smtClean="0"/>
              <a:t>Sử </a:t>
            </a:r>
            <a:r>
              <a:rPr lang="vi-VN"/>
              <a:t>dụng </a:t>
            </a:r>
            <a:r>
              <a:rPr lang="vi-VN">
                <a:solidFill>
                  <a:srgbClr val="FF0000"/>
                </a:solidFill>
              </a:rPr>
              <a:t>Server.HtmlEncode / Server.HtmlDecode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43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Tấn công HTTP Harvesting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/>
              <a:t>Khai thác dữ liệu lưu trữ trên Database dự vào :</a:t>
            </a:r>
          </a:p>
          <a:p>
            <a:pPr lvl="1"/>
            <a:r>
              <a:rPr lang="vi-VN" sz="2400" smtClean="0"/>
              <a:t>Textbox</a:t>
            </a:r>
            <a:r>
              <a:rPr lang="vi-VN" sz="2400"/>
              <a:t>, Querystring, Cookie</a:t>
            </a:r>
          </a:p>
          <a:p>
            <a:r>
              <a:rPr lang="vi-VN" sz="2800" smtClean="0"/>
              <a:t>Sử </a:t>
            </a:r>
            <a:r>
              <a:rPr lang="vi-VN" sz="2800"/>
              <a:t>dụng các lệnh SQL</a:t>
            </a:r>
          </a:p>
          <a:p>
            <a:r>
              <a:rPr lang="vi-VN" sz="2800" smtClean="0"/>
              <a:t>Sử </a:t>
            </a:r>
            <a:r>
              <a:rPr lang="vi-VN" sz="2800"/>
              <a:t>dụng tham số phân trang</a:t>
            </a:r>
          </a:p>
          <a:p>
            <a:pPr lvl="1"/>
            <a:r>
              <a:rPr lang="vi-VN" sz="2400" smtClean="0"/>
              <a:t>Detail.aspx?id=1</a:t>
            </a:r>
            <a:endParaRPr lang="vi-VN" sz="2400"/>
          </a:p>
          <a:p>
            <a:r>
              <a:rPr lang="vi-VN" sz="2800" smtClean="0"/>
              <a:t>Giải </a:t>
            </a:r>
            <a:r>
              <a:rPr lang="vi-VN" sz="2800"/>
              <a:t>pháp:</a:t>
            </a:r>
          </a:p>
          <a:p>
            <a:pPr lvl="1"/>
            <a:r>
              <a:rPr lang="vi-VN" sz="2400" smtClean="0">
                <a:solidFill>
                  <a:srgbClr val="FF0000"/>
                </a:solidFill>
              </a:rPr>
              <a:t>Mã </a:t>
            </a:r>
            <a:r>
              <a:rPr lang="vi-VN" sz="2400">
                <a:solidFill>
                  <a:srgbClr val="FF0000"/>
                </a:solidFill>
              </a:rPr>
              <a:t>hóa </a:t>
            </a:r>
            <a:r>
              <a:rPr lang="vi-VN" sz="2400"/>
              <a:t>QueryString</a:t>
            </a:r>
          </a:p>
          <a:p>
            <a:pPr lvl="1"/>
            <a:r>
              <a:rPr lang="vi-VN" sz="2400" smtClean="0"/>
              <a:t>Sử </a:t>
            </a:r>
            <a:r>
              <a:rPr lang="vi-VN" sz="2400"/>
              <a:t>dụng </a:t>
            </a:r>
            <a:r>
              <a:rPr lang="vi-VN" sz="2400">
                <a:solidFill>
                  <a:srgbClr val="FF0000"/>
                </a:solidFill>
              </a:rPr>
              <a:t>System.Drawing</a:t>
            </a:r>
          </a:p>
          <a:p>
            <a:pPr lvl="1"/>
            <a:r>
              <a:rPr lang="vi-VN" sz="2400" smtClean="0">
                <a:solidFill>
                  <a:srgbClr val="FF0000"/>
                </a:solidFill>
              </a:rPr>
              <a:t>Theo </a:t>
            </a:r>
            <a:r>
              <a:rPr lang="vi-VN" sz="2400">
                <a:solidFill>
                  <a:srgbClr val="FF0000"/>
                </a:solidFill>
              </a:rPr>
              <a:t>dõi </a:t>
            </a:r>
            <a:r>
              <a:rPr lang="vi-VN" sz="2400"/>
              <a:t>quá trình khai thác web của người dùng</a:t>
            </a:r>
          </a:p>
          <a:p>
            <a:pPr lvl="1"/>
            <a:r>
              <a:rPr lang="vi-VN" sz="2400" smtClean="0"/>
              <a:t>Thuê </a:t>
            </a:r>
            <a:r>
              <a:rPr lang="vi-VN" sz="2400"/>
              <a:t>đối tác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33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System.Security.Cryptogaphy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Thư viện bảo mật của .NET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hóa (Encryption)</a:t>
            </a:r>
          </a:p>
          <a:p>
            <a:r>
              <a:rPr lang="en-US"/>
              <a:t>Nghi thức SSL (Secure Sockets Layer</a:t>
            </a:r>
            <a:r>
              <a:rPr lang="en-US" smtClean="0"/>
              <a:t>)</a:t>
            </a:r>
          </a:p>
          <a:p>
            <a:r>
              <a:rPr lang="en-US" smtClean="0"/>
              <a:t>Chữ ký điện tử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hóa - Encryption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Chuyển dữ liệu sang dạng hiển thị khác sử dụng: Thuật toán + Khóa</a:t>
            </a:r>
          </a:p>
          <a:p>
            <a:r>
              <a:rPr lang="en-US" smtClean="0"/>
              <a:t>Có 3 dạng:</a:t>
            </a:r>
          </a:p>
          <a:p>
            <a:pPr lvl="1"/>
            <a:r>
              <a:rPr lang="en-US" smtClean="0"/>
              <a:t>Hàm băm (Hash)</a:t>
            </a:r>
          </a:p>
          <a:p>
            <a:pPr lvl="1"/>
            <a:r>
              <a:rPr lang="en-US"/>
              <a:t>Mã hóa đối xứng (secret key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Mã </a:t>
            </a:r>
            <a:r>
              <a:rPr lang="en-US"/>
              <a:t>hóa </a:t>
            </a:r>
            <a:r>
              <a:rPr lang="en-US" smtClean="0"/>
              <a:t>không đối </a:t>
            </a:r>
            <a:r>
              <a:rPr lang="en-US"/>
              <a:t>xứng (public key</a:t>
            </a:r>
            <a:r>
              <a:rPr lang="en-US" smtClean="0"/>
              <a:t>)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Sử dụng thuật toán Hash để đưa ra một con số từ một </a:t>
            </a:r>
            <a:r>
              <a:rPr lang="vi-VN" smtClean="0"/>
              <a:t>thông </a:t>
            </a:r>
            <a:r>
              <a:rPr lang="vi-VN"/>
              <a:t>điệp có độ dài bất </a:t>
            </a:r>
            <a:r>
              <a:rPr lang="vi-VN" smtClean="0"/>
              <a:t>kỳ</a:t>
            </a:r>
            <a:endParaRPr lang="en-US" smtClean="0"/>
          </a:p>
          <a:p>
            <a:pPr lvl="1"/>
            <a:r>
              <a:rPr lang="vi-VN">
                <a:solidFill>
                  <a:srgbClr val="FF0000"/>
                </a:solidFill>
              </a:rPr>
              <a:t>Xung đột giá trị </a:t>
            </a:r>
            <a:r>
              <a:rPr lang="vi-VN"/>
              <a:t>băm rất hiếm </a:t>
            </a:r>
            <a:r>
              <a:rPr lang="vi-VN" smtClean="0"/>
              <a:t>x</a:t>
            </a:r>
            <a:r>
              <a:rPr lang="en-US"/>
              <a:t>ả</a:t>
            </a:r>
            <a:r>
              <a:rPr lang="vi-VN" smtClean="0"/>
              <a:t>y </a:t>
            </a:r>
            <a:r>
              <a:rPr lang="vi-VN"/>
              <a:t>ra</a:t>
            </a:r>
          </a:p>
          <a:p>
            <a:pPr lvl="1"/>
            <a:r>
              <a:rPr lang="vi-VN" smtClean="0">
                <a:solidFill>
                  <a:srgbClr val="FF0000"/>
                </a:solidFill>
              </a:rPr>
              <a:t>Không</a:t>
            </a:r>
            <a:r>
              <a:rPr lang="vi-VN" smtClean="0"/>
              <a:t> </a:t>
            </a:r>
            <a:r>
              <a:rPr lang="vi-VN"/>
              <a:t>sử dụng khóa</a:t>
            </a:r>
          </a:p>
          <a:p>
            <a:pPr lvl="1"/>
            <a:r>
              <a:rPr lang="vi-VN" smtClean="0"/>
              <a:t>Chuỗi </a:t>
            </a:r>
            <a:r>
              <a:rPr lang="vi-VN"/>
              <a:t>được mã hóa </a:t>
            </a:r>
            <a:r>
              <a:rPr lang="vi-VN">
                <a:solidFill>
                  <a:srgbClr val="FF0000"/>
                </a:solidFill>
              </a:rPr>
              <a:t>không thể giải mã </a:t>
            </a:r>
            <a:r>
              <a:rPr lang="vi-VN"/>
              <a:t>thành chuỗi ban </a:t>
            </a:r>
            <a:r>
              <a:rPr lang="vi-VN" smtClean="0"/>
              <a:t>đầu</a:t>
            </a:r>
            <a:endParaRPr lang="en-US" smtClean="0"/>
          </a:p>
          <a:p>
            <a:r>
              <a:rPr lang="en-US"/>
              <a:t>Thuật toán MD5, SHA-1, SHA256, SHA512,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hóa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MD5CryptoServiceProvider</a:t>
            </a:r>
          </a:p>
          <a:p>
            <a:r>
              <a:rPr lang="en-US" smtClean="0"/>
              <a:t>SHA1CryptoServiceProvider</a:t>
            </a:r>
            <a:r>
              <a:rPr lang="en-US"/>
              <a:t>, SHA1Managed</a:t>
            </a:r>
          </a:p>
          <a:p>
            <a:r>
              <a:rPr lang="en-US" smtClean="0"/>
              <a:t>SHA356CryptoServiceProvider</a:t>
            </a:r>
            <a:r>
              <a:rPr lang="en-US"/>
              <a:t>, SHA356Managed</a:t>
            </a:r>
          </a:p>
          <a:p>
            <a:r>
              <a:rPr lang="en-US" smtClean="0"/>
              <a:t>SHA512CryptoServiceProvider</a:t>
            </a:r>
            <a:r>
              <a:rPr lang="en-US"/>
              <a:t>, SHA512Managed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hóa đối xứng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Mã hóa chỉ sử dụng 1 loại khóa </a:t>
            </a:r>
            <a:r>
              <a:rPr lang="en-US" smtClean="0">
                <a:solidFill>
                  <a:srgbClr val="FF0000"/>
                </a:solidFill>
              </a:rPr>
              <a:t>Secret </a:t>
            </a:r>
            <a:r>
              <a:rPr lang="en-US">
                <a:solidFill>
                  <a:srgbClr val="FF0000"/>
                </a:solidFill>
              </a:rPr>
              <a:t>key </a:t>
            </a:r>
            <a:r>
              <a:rPr lang="en-US" smtClean="0"/>
              <a:t>để </a:t>
            </a:r>
            <a:r>
              <a:rPr lang="en-US"/>
              <a:t>mã hóa và giải mã thông </a:t>
            </a:r>
            <a:r>
              <a:rPr lang="en-US" smtClean="0"/>
              <a:t>điệp.</a:t>
            </a:r>
          </a:p>
          <a:p>
            <a:r>
              <a:rPr lang="en-US"/>
              <a:t>Thuật toán 3DES, Rijndael (AES), blowfish, idea,…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hóa đối xứng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AesCryptoServiceProvider</a:t>
            </a:r>
          </a:p>
          <a:p>
            <a:r>
              <a:rPr lang="en-US" smtClean="0"/>
              <a:t>AesManaged</a:t>
            </a:r>
            <a:endParaRPr lang="en-US"/>
          </a:p>
          <a:p>
            <a:r>
              <a:rPr lang="en-US" smtClean="0"/>
              <a:t>DESCryptoServiceProvider</a:t>
            </a:r>
            <a:endParaRPr lang="en-US"/>
          </a:p>
          <a:p>
            <a:r>
              <a:rPr lang="en-US" smtClean="0"/>
              <a:t>RC2CryptoServiceProvider</a:t>
            </a:r>
            <a:endParaRPr lang="en-US"/>
          </a:p>
          <a:p>
            <a:r>
              <a:rPr lang="en-US" smtClean="0"/>
              <a:t>RijndaelManaged</a:t>
            </a:r>
            <a:endParaRPr lang="en-US"/>
          </a:p>
          <a:p>
            <a:r>
              <a:rPr lang="en-US" smtClean="0"/>
              <a:t>TripleDESCryptoServiceProvider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hóa bất đối xứng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Mã hóa dựa vào 2 loại khóa </a:t>
            </a:r>
          </a:p>
          <a:p>
            <a:pPr lvl="1"/>
            <a:r>
              <a:rPr lang="en-US" smtClean="0"/>
              <a:t>Public </a:t>
            </a:r>
            <a:r>
              <a:rPr lang="en-US"/>
              <a:t>key – mã hóa thông điệp</a:t>
            </a:r>
          </a:p>
          <a:p>
            <a:pPr lvl="1"/>
            <a:r>
              <a:rPr lang="en-US" smtClean="0"/>
              <a:t>Private </a:t>
            </a:r>
            <a:r>
              <a:rPr lang="en-US"/>
              <a:t>key – giải mã thông </a:t>
            </a:r>
            <a:r>
              <a:rPr lang="en-US" smtClean="0"/>
              <a:t>điệp</a:t>
            </a:r>
          </a:p>
          <a:p>
            <a:r>
              <a:rPr lang="en-US"/>
              <a:t>Thuật toán RSA, </a:t>
            </a:r>
            <a:r>
              <a:rPr lang="en-US" smtClean="0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6" name="Picture 2" descr="http://tek.eten.vn/wp-content/uploads/2012/09/symmetric-cryptography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4190999"/>
            <a:ext cx="5805489" cy="19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tin Web.config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&lt;authentication mode=“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Mode</a:t>
            </a:r>
            <a:r>
              <a:rPr lang="en-US" sz="2400"/>
              <a:t>“ /&gt;</a:t>
            </a:r>
          </a:p>
          <a:p>
            <a:pPr marL="0" indent="0">
              <a:buNone/>
            </a:pPr>
            <a:r>
              <a:rPr lang="en-US" sz="2400"/>
              <a:t>&lt;authorization&gt;</a:t>
            </a:r>
          </a:p>
          <a:p>
            <a:pPr marL="400050" lvl="1" indent="0">
              <a:buNone/>
            </a:pPr>
            <a:r>
              <a:rPr lang="en-US" sz="2400"/>
              <a:t>&lt;allow users = “</a:t>
            </a:r>
            <a:r>
              <a:rPr lang="en-US" sz="2400">
                <a:solidFill>
                  <a:srgbClr val="0000CC"/>
                </a:solidFill>
              </a:rPr>
              <a:t>?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*</a:t>
            </a:r>
            <a:r>
              <a:rPr lang="en-US" sz="2400"/>
              <a:t>, user or group" /&gt;</a:t>
            </a:r>
          </a:p>
          <a:p>
            <a:pPr marL="400050" lvl="1" indent="0">
              <a:buNone/>
            </a:pPr>
            <a:r>
              <a:rPr lang="en-US" sz="2400"/>
              <a:t>&lt;deny users = "</a:t>
            </a:r>
            <a:r>
              <a:rPr lang="en-US" sz="2400">
                <a:solidFill>
                  <a:srgbClr val="0000CC"/>
                </a:solidFill>
              </a:rPr>
              <a:t>?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*</a:t>
            </a:r>
            <a:r>
              <a:rPr lang="en-US" sz="2400"/>
              <a:t>, user or group" /&gt;</a:t>
            </a:r>
          </a:p>
          <a:p>
            <a:pPr marL="400050" lvl="1" indent="0">
              <a:buNone/>
            </a:pPr>
            <a:r>
              <a:rPr lang="en-US" sz="2400"/>
              <a:t>&lt;allow roles = “</a:t>
            </a:r>
            <a:r>
              <a:rPr lang="en-US" sz="2400">
                <a:solidFill>
                  <a:srgbClr val="0000CC"/>
                </a:solidFill>
              </a:rPr>
              <a:t>role</a:t>
            </a:r>
            <a:r>
              <a:rPr lang="en-US" sz="2400"/>
              <a:t>" /&gt;</a:t>
            </a:r>
          </a:p>
          <a:p>
            <a:pPr marL="400050" lvl="1" indent="0">
              <a:buNone/>
            </a:pPr>
            <a:r>
              <a:rPr lang="en-US" sz="2400"/>
              <a:t>&lt;deny roles = "</a:t>
            </a:r>
            <a:r>
              <a:rPr lang="en-US" sz="2400">
                <a:solidFill>
                  <a:srgbClr val="0000CC"/>
                </a:solidFill>
              </a:rPr>
              <a:t>role</a:t>
            </a:r>
            <a:r>
              <a:rPr lang="en-US" sz="2400"/>
              <a:t>" /&gt;</a:t>
            </a:r>
          </a:p>
          <a:p>
            <a:pPr marL="400050" lvl="1" indent="0">
              <a:buNone/>
            </a:pPr>
            <a:r>
              <a:rPr lang="en-US" sz="2400"/>
              <a:t>&lt;allow verb = “</a:t>
            </a:r>
            <a:r>
              <a:rPr lang="en-US" sz="2400">
                <a:solidFill>
                  <a:srgbClr val="0000CC"/>
                </a:solidFill>
              </a:rPr>
              <a:t>GET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POST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HEAD</a:t>
            </a:r>
            <a:r>
              <a:rPr lang="en-US" sz="2400"/>
              <a:t>” users = “?, *, </a:t>
            </a:r>
          </a:p>
          <a:p>
            <a:pPr marL="400050" lvl="1" indent="0">
              <a:buNone/>
            </a:pPr>
            <a:r>
              <a:rPr lang="en-US" sz="2400"/>
              <a:t>user or group” /&gt;</a:t>
            </a:r>
          </a:p>
          <a:p>
            <a:pPr marL="400050" lvl="1" indent="0">
              <a:buNone/>
            </a:pPr>
            <a:r>
              <a:rPr lang="en-US" sz="2400"/>
              <a:t>&lt;deny verb = “</a:t>
            </a:r>
            <a:r>
              <a:rPr lang="en-US" sz="2400">
                <a:solidFill>
                  <a:srgbClr val="0000CC"/>
                </a:solidFill>
              </a:rPr>
              <a:t>GET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POST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HEAD</a:t>
            </a:r>
            <a:r>
              <a:rPr lang="en-US" sz="2400"/>
              <a:t>” users = “?, *, </a:t>
            </a:r>
          </a:p>
          <a:p>
            <a:pPr marL="400050" lvl="1" indent="0">
              <a:buNone/>
            </a:pPr>
            <a:r>
              <a:rPr lang="en-US" sz="2400"/>
              <a:t>user or group” /&gt;</a:t>
            </a:r>
            <a:endParaRPr lang="en-US" sz="2000"/>
          </a:p>
          <a:p>
            <a:pPr marL="0" indent="0">
              <a:buNone/>
            </a:pPr>
            <a:r>
              <a:rPr lang="en-US" sz="2400"/>
              <a:t>&lt;/authorization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hóa bất đối xứng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DSACryptoServiceProvider</a:t>
            </a:r>
          </a:p>
          <a:p>
            <a:r>
              <a:rPr lang="en-US" smtClean="0"/>
              <a:t>RSACryptoServiceProvider</a:t>
            </a:r>
            <a:endParaRPr lang="en-US"/>
          </a:p>
          <a:p>
            <a:r>
              <a:rPr lang="en-US" smtClean="0"/>
              <a:t>ECDiffieHellmanCng</a:t>
            </a:r>
            <a:endParaRPr lang="en-US"/>
          </a:p>
          <a:p>
            <a:r>
              <a:rPr lang="en-US" smtClean="0"/>
              <a:t>ECDsaCng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Nghi thức 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SSL – Socket Secure </a:t>
            </a:r>
            <a:r>
              <a:rPr lang="en-US" smtClean="0"/>
              <a:t>Layer</a:t>
            </a:r>
            <a:endParaRPr lang="en-US"/>
          </a:p>
          <a:p>
            <a:r>
              <a:rPr lang="en-US" smtClean="0"/>
              <a:t>Nghi </a:t>
            </a:r>
            <a:r>
              <a:rPr lang="en-US"/>
              <a:t>thức bảo mật kết </a:t>
            </a:r>
            <a:r>
              <a:rPr lang="en-US" smtClean="0"/>
              <a:t>nối </a:t>
            </a:r>
            <a:r>
              <a:rPr lang="en-US"/>
              <a:t>giữa </a:t>
            </a:r>
            <a:r>
              <a:rPr lang="en-US">
                <a:solidFill>
                  <a:srgbClr val="FF0000"/>
                </a:solidFill>
              </a:rPr>
              <a:t>client</a:t>
            </a:r>
            <a:r>
              <a:rPr lang="en-US"/>
              <a:t> và </a:t>
            </a:r>
            <a:r>
              <a:rPr lang="en-US" smtClean="0">
                <a:solidFill>
                  <a:srgbClr val="FF0000"/>
                </a:solidFill>
              </a:rPr>
              <a:t>server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Chữ ký điện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none"/>
          <a:lstStyle/>
          <a:p>
            <a:pPr algn="ctr" eaLnBrk="1" hangingPunct="1"/>
            <a:r>
              <a:rPr lang="en-US" smtClean="0"/>
              <a:t>Câu hỏi và thảo luận</a:t>
            </a:r>
          </a:p>
        </p:txBody>
      </p:sp>
      <p:sp>
        <p:nvSpPr>
          <p:cNvPr id="731140" name="Text Box 4"/>
          <p:cNvSpPr txBox="1">
            <a:spLocks noChangeArrowheads="1"/>
          </p:cNvSpPr>
          <p:nvPr/>
        </p:nvSpPr>
        <p:spPr bwMode="auto">
          <a:xfrm>
            <a:off x="228600" y="1777206"/>
            <a:ext cx="2895600" cy="39322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2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pic>
        <p:nvPicPr>
          <p:cNvPr id="5" name="Picture 8" descr="laptrinh 5 chuyên ngành “hot” cho các lập trình viên phần mề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180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7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04 0.00138 C 0.1342 -0.08789 0.08403 -0.16513 0.01702 -0.17045 C -0.04705 -0.17692 -0.10694 -0.11726 -0.11094 -0.03053 C -0.1158 0.04926 -0.07396 0.12395 -0.01389 0.12927 C 0.04097 0.13344 0.09306 0.08395 0.09705 0.00948 C 0.10104 -0.05852 0.06597 -0.12258 0.01511 -0.1279 C -0.03194 -0.13183 -0.07604 -0.09043 -0.07899 -0.02799 C -0.08194 0.02798 -0.05399 0.08256 -0.01198 0.08533 C 0.02604 0.08926 0.06198 0.05735 0.06511 0.0067 C 0.06702 -0.03863 0.04601 -0.08257 0.01302 -0.08511 C -0.01597 -0.08789 -0.04496 -0.06383 -0.04705 -0.02521 C -0.04896 0.00809 -0.03403 0.04 -0.00989 0.04278 C 0.01007 0.04532 0.03108 0.03075 0.03212 0.00416 C 0.03403 -0.01735 0.02604 -0.04001 0.01111 -0.04256 C -0.00104 -0.04256 -0.01302 -0.03724 -0.01493 -0.02267 C -0.01597 -0.01319 -0.01389 -0.00394 -0.00798 4.6716E-6 C -0.00503 0.00138 -0.00295 0.00138 -1.94444E-6 4.6716E-6 " pathEditMode="relative" rAng="0" ptsTypes="fffffffffffffffff">
                                      <p:cBhvr>
                                        <p:cTn id="6" dur="50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Tập tin Web.config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Điều khiển tất cả vấn đề bảo mật trong Website</a:t>
            </a:r>
          </a:p>
          <a:p>
            <a:r>
              <a:rPr lang="vi-VN" smtClean="0"/>
              <a:t>Mỗi </a:t>
            </a:r>
            <a:r>
              <a:rPr lang="vi-VN"/>
              <a:t>Website có duy nhất một Webconfig ở thư mục gốc</a:t>
            </a:r>
          </a:p>
          <a:p>
            <a:pPr lvl="1"/>
            <a:r>
              <a:rPr lang="vi-VN" smtClean="0"/>
              <a:t>Tuy </a:t>
            </a:r>
            <a:r>
              <a:rPr lang="vi-VN"/>
              <a:t>nhiên, có thể có thêm các file khác trong thư mục </a:t>
            </a:r>
            <a:r>
              <a:rPr lang="vi-VN" smtClean="0"/>
              <a:t>con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Vấn đề chứng thực người dùng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Trả lời cho câu hỏi: </a:t>
            </a:r>
            <a:r>
              <a:rPr lang="vi-VN">
                <a:solidFill>
                  <a:srgbClr val="0000CC"/>
                </a:solidFill>
              </a:rPr>
              <a:t>Who you are ?</a:t>
            </a:r>
          </a:p>
          <a:p>
            <a:r>
              <a:rPr lang="vi-VN" smtClean="0"/>
              <a:t>Các </a:t>
            </a:r>
            <a:r>
              <a:rPr lang="vi-VN"/>
              <a:t>cơ chế chứng thực người dùng trong ASP.NET</a:t>
            </a:r>
          </a:p>
          <a:p>
            <a:pPr lvl="1"/>
            <a:r>
              <a:rPr lang="vi-VN" smtClean="0"/>
              <a:t>Windows </a:t>
            </a:r>
            <a:r>
              <a:rPr lang="vi-VN"/>
              <a:t>Based</a:t>
            </a:r>
          </a:p>
          <a:p>
            <a:pPr lvl="1"/>
            <a:r>
              <a:rPr lang="vi-VN" smtClean="0"/>
              <a:t>Form </a:t>
            </a:r>
            <a:r>
              <a:rPr lang="vi-VN"/>
              <a:t>Based</a:t>
            </a:r>
          </a:p>
          <a:p>
            <a:pPr lvl="1"/>
            <a:r>
              <a:rPr lang="vi-VN" smtClean="0"/>
              <a:t>Passport</a:t>
            </a:r>
            <a:endParaRPr lang="vi-VN"/>
          </a:p>
          <a:p>
            <a:pPr lvl="1"/>
            <a:r>
              <a:rPr lang="vi-VN" smtClean="0"/>
              <a:t>None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Authentication – Windows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/>
              <a:t>Phù hợp cho hệ thống Web cục bộ (intranet)</a:t>
            </a:r>
          </a:p>
          <a:p>
            <a:r>
              <a:rPr lang="vi-VN" sz="2800" smtClean="0"/>
              <a:t>Không </a:t>
            </a:r>
            <a:r>
              <a:rPr lang="vi-VN" sz="2800"/>
              <a:t>cần thông báo xác thực</a:t>
            </a:r>
          </a:p>
          <a:p>
            <a:r>
              <a:rPr lang="vi-VN" sz="2800" smtClean="0"/>
              <a:t>Phải </a:t>
            </a:r>
            <a:r>
              <a:rPr lang="vi-VN" sz="2800"/>
              <a:t>sử dụng tài khoản Windows Domain</a:t>
            </a:r>
          </a:p>
          <a:p>
            <a:r>
              <a:rPr lang="vi-VN" sz="2800" smtClean="0"/>
              <a:t>Phải </a:t>
            </a:r>
            <a:r>
              <a:rPr lang="vi-VN" sz="2800"/>
              <a:t>kích hoạt Cookie ở trình duyệt</a:t>
            </a:r>
          </a:p>
          <a:p>
            <a:r>
              <a:rPr lang="vi-VN" sz="2800" smtClean="0"/>
              <a:t>Bao </a:t>
            </a:r>
            <a:r>
              <a:rPr lang="vi-VN" sz="2800"/>
              <a:t>gồm các cơ chế:</a:t>
            </a:r>
          </a:p>
          <a:p>
            <a:pPr lvl="1"/>
            <a:r>
              <a:rPr lang="vi-VN" sz="2400" smtClean="0"/>
              <a:t>Basic </a:t>
            </a:r>
            <a:r>
              <a:rPr lang="vi-VN" sz="2400"/>
              <a:t>Authentication (Base64 encoded password)</a:t>
            </a:r>
          </a:p>
          <a:p>
            <a:pPr lvl="1"/>
            <a:r>
              <a:rPr lang="vi-VN" sz="2400" smtClean="0"/>
              <a:t>Digest </a:t>
            </a:r>
            <a:r>
              <a:rPr lang="vi-VN" sz="2400"/>
              <a:t>Authentication (Encrypted password - IE)</a:t>
            </a:r>
          </a:p>
          <a:p>
            <a:pPr lvl="1"/>
            <a:r>
              <a:rPr lang="vi-VN" sz="2400" smtClean="0"/>
              <a:t>Integrated </a:t>
            </a:r>
            <a:r>
              <a:rPr lang="vi-VN" sz="2400"/>
              <a:t>Authentication (kerberos)</a:t>
            </a:r>
          </a:p>
          <a:p>
            <a:r>
              <a:rPr lang="vi-VN" sz="2800" smtClean="0"/>
              <a:t>&lt;</a:t>
            </a:r>
            <a:r>
              <a:rPr lang="vi-VN" sz="2800"/>
              <a:t>authentication mode=“</a:t>
            </a:r>
            <a:r>
              <a:rPr lang="vi-VN" sz="2800">
                <a:solidFill>
                  <a:srgbClr val="0000CC"/>
                </a:solidFill>
              </a:rPr>
              <a:t>Windows</a:t>
            </a:r>
            <a:r>
              <a:rPr lang="vi-VN" sz="2800"/>
              <a:t>“ /&gt;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– Form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Thường sử dụng cho các website </a:t>
            </a:r>
            <a:r>
              <a:rPr lang="en-US" smtClean="0"/>
              <a:t>TMĐT</a:t>
            </a:r>
            <a:endParaRPr lang="vi-VN"/>
          </a:p>
          <a:p>
            <a:r>
              <a:rPr lang="vi-VN" smtClean="0"/>
              <a:t>Có </a:t>
            </a:r>
            <a:r>
              <a:rPr lang="vi-VN"/>
              <a:t>giao diện đăng nhập hệ thống</a:t>
            </a:r>
          </a:p>
          <a:p>
            <a:r>
              <a:rPr lang="vi-VN" smtClean="0"/>
              <a:t>Phù </a:t>
            </a:r>
            <a:r>
              <a:rPr lang="vi-VN"/>
              <a:t>hợp với việc phân quyền khác nhau</a:t>
            </a:r>
          </a:p>
          <a:p>
            <a:r>
              <a:rPr lang="vi-VN" smtClean="0"/>
              <a:t>Có </a:t>
            </a:r>
            <a:r>
              <a:rPr lang="vi-VN"/>
              <a:t>thể không cần phải sử dụng Cookies (Cookies-less)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076-9B7A-4BD3-9842-9CD0899B9D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sFwkSFcxvvm0nwcXD1F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t8QuwOoG1RbKFI4H0Od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3yeqzX1X5pR3po060J6n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MYT7X0Runive5rZnCIy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cDUi7j4uVv9f0KplnJoi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D95kbYPoQhijtIIrrqq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RUT3nhoqXQWiWdzeH5C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ApIkhEqtogISM0p4VN5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iINcM92jFVmaktl3ZKZ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z3qzOD9Prr9g70w4Shq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vCGVISNkv2RC8JLdkp9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13mlwUSH3n5LyOTSUh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6puRMiFX1VLkABCznlTs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wnbXjrvRNmYUERuKBcK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B2nhFtorRBXD1eh9blr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rXdgjxW8E97VYuAllwv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CGYHTAhf3X2cVdK38YV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NJTZ9gRewnnslwiBElR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SLynBinx8igNTfOTr1o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PtSdKwjzNjIDQ7rMEzQ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PcNaOP8EUwEFlMv5n6M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a2Sb2Bgpv77BMYy7rcQ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9jewSKpuSQGuV4uXBZI9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zM2RBdRlojB52KhDNwov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xJ0wxgEA8zZ5t58aZ3x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ZHWNPOokIe41fiR5FBH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25WhbuCwkXQOJJiAKqPb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1rQQjUnWsVDXCZwEkM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dwyyuVaRBnbkUPlEiBX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5MGBdMvpZttNejhLqrLB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Mh4GjGtcqfQlqMRSHnm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Q7B1mxavfMyPZpwxtPV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XSTuTxKnf8S4qX5ijW2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L3KvYGuQjqslrJ8KNJZXZ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MANslaUwgAFC9I7RECK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XUYzsbvYK7eS5iHqbztI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pNNmaripa7xmCSuMIJ1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ohCPadrbpPyGuaM513G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6lJFOWpRJGzrRpwKlh4YZ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OWoj0CIXBuBhVT9lh1j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fDLglFMCnXoDVJqCpe1J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f8AQcWMWF3zOHKyJh2a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ESiYpUFB5Do0inDFutQP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361F3FXYyZPBfiSM17k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969NczmI48wxbMmMJ02x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OonV4Myk9GlxeRoeBW8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tLomCHPI5IVShCi8Aap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fH40nMvorKkNVBwHaRv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CmALWslYfCalvGiBj2c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xuHGCTZyIpxC5IqCQ33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Z0jnxE2904oJTT7BV8CX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gEAh7yID9cdT0dDiwkux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vJT3NIxHNqmJOKFMgwuq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v0TTYDCisAxKUHdkPbW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gZL43cEfqypEPHq07nu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ACKORcZ96D0MApOShgXI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NTBAaGc9DOFOR7AMtq0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gETlyAdBuOORNdePoRf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KZdXF4YxGDA8CXHP8CV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VbXXqWgWXd17vx2nIaJU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xpbXYQILzxEnGyQTL2T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KtTgPUyNYtb3EyLsYpeb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5foGrFnOYrpKhkzHJzE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TBamhg2ZLFAeroE7ifsb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bxD3NKUP0hJeW5uoxRdz"/>
</p:tagLst>
</file>

<file path=ppt/theme/theme1.xml><?xml version="1.0" encoding="utf-8"?>
<a:theme xmlns:a="http://schemas.openxmlformats.org/drawingml/2006/main" name="580TGp_general_light_ani">
  <a:themeElements>
    <a:clrScheme name="Default Design 1">
      <a:dk1>
        <a:srgbClr val="000000"/>
      </a:dk1>
      <a:lt1>
        <a:srgbClr val="FDF58D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EF9C5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HIENLTH Template</Template>
  <TotalTime>73</TotalTime>
  <Words>2123</Words>
  <Application>Microsoft Office PowerPoint</Application>
  <PresentationFormat>On-screen Show (4:3)</PresentationFormat>
  <Paragraphs>401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580TGp_general_light_ani</vt:lpstr>
      <vt:lpstr>Công nghệ NET Bảo mật trong ASP.NET</vt:lpstr>
      <vt:lpstr>Các vấn đề bảo mật</vt:lpstr>
      <vt:lpstr>Chứng thực quyền truy cập Authentication</vt:lpstr>
      <vt:lpstr>Tại sao cần?</vt:lpstr>
      <vt:lpstr>Tập tin Web.config</vt:lpstr>
      <vt:lpstr>Tập tin Web.config</vt:lpstr>
      <vt:lpstr>Vấn đề chứng thực người dùng</vt:lpstr>
      <vt:lpstr>Authentication – Windows Based</vt:lpstr>
      <vt:lpstr>Authentication – Form Based</vt:lpstr>
      <vt:lpstr>Authentication – Passport </vt:lpstr>
      <vt:lpstr>Authentication – None</vt:lpstr>
      <vt:lpstr>CHỨNG THỰC QUYỀN SỬ DỤNG Authorization</vt:lpstr>
      <vt:lpstr>Tập tin cấu hình Web.config</vt:lpstr>
      <vt:lpstr>Vấn đề chứng thực quyền sử dụng (Authorization)</vt:lpstr>
      <vt:lpstr>Vấn đề chứng thực quyền sử dụng (Authorization)</vt:lpstr>
      <vt:lpstr>Bảo mật cho trang web</vt:lpstr>
      <vt:lpstr>Bảo mật cho thư mục web</vt:lpstr>
      <vt:lpstr>Cài đặt</vt:lpstr>
      <vt:lpstr>Cài đặt form authentication</vt:lpstr>
      <vt:lpstr>Cài đặt form authentication</vt:lpstr>
      <vt:lpstr>Cài đặt form authentication</vt:lpstr>
      <vt:lpstr>Minh họa sử dụng Forms Authen</vt:lpstr>
      <vt:lpstr>Minh họa sử dụng Forms Authen</vt:lpstr>
      <vt:lpstr>Minh họa sử dụng Forms Authen</vt:lpstr>
      <vt:lpstr>Minh họa sử dụng Forms Authen</vt:lpstr>
      <vt:lpstr>Minh họa sử dụng Forms Authen</vt:lpstr>
      <vt:lpstr>Minh họa 2</vt:lpstr>
      <vt:lpstr>Minh họa 2</vt:lpstr>
      <vt:lpstr>Minh họa 2</vt:lpstr>
      <vt:lpstr>Minh họa 2</vt:lpstr>
      <vt:lpstr>Minh họa 2</vt:lpstr>
      <vt:lpstr>Minh họa 2</vt:lpstr>
      <vt:lpstr>Minh họa 2</vt:lpstr>
      <vt:lpstr>Một số kiểu tấn công</vt:lpstr>
      <vt:lpstr>Nội dung</vt:lpstr>
      <vt:lpstr>Tấn công SQL Injection</vt:lpstr>
      <vt:lpstr>Tấn công SQL Injection</vt:lpstr>
      <vt:lpstr>Tấn công SQL Injection</vt:lpstr>
      <vt:lpstr>Tấn công SQL Injection</vt:lpstr>
      <vt:lpstr>Cross site-scripting</vt:lpstr>
      <vt:lpstr>Tấn công HTTP Harvesting</vt:lpstr>
      <vt:lpstr>Thư viện bảo mật của .NET</vt:lpstr>
      <vt:lpstr>Nội dung</vt:lpstr>
      <vt:lpstr>Mã hóa - Encryption</vt:lpstr>
      <vt:lpstr>Hash</vt:lpstr>
      <vt:lpstr>Mã hóa Hash</vt:lpstr>
      <vt:lpstr>Mã hóa đối xứng</vt:lpstr>
      <vt:lpstr>Mã hóa đối xứng</vt:lpstr>
      <vt:lpstr>Mã hóa bất đối xứng</vt:lpstr>
      <vt:lpstr>Mã hóa bất đối xứng</vt:lpstr>
      <vt:lpstr>Nghi thức SSL</vt:lpstr>
      <vt:lpstr>Chữ ký điện tử</vt:lpstr>
      <vt:lpstr>Câu hỏi và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NET Bảo mật trong ASP.NET</dc:title>
  <dc:creator>HIENLTH</dc:creator>
  <cp:lastModifiedBy>Khoa CNTT</cp:lastModifiedBy>
  <cp:revision>53</cp:revision>
  <dcterms:created xsi:type="dcterms:W3CDTF">2013-05-07T09:16:35Z</dcterms:created>
  <dcterms:modified xsi:type="dcterms:W3CDTF">2019-04-19T00:21:17Z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1TljI5M3mB9Nkhg8sD6HGAT9rnoUwM2UgVfA62-W5ySU</vt:lpwstr>
  </property>
  <property fmtid="{D5CDD505-2E9C-101B-9397-08002B2CF9AE}" pid="4" name="Google.Documents.RevisionId">
    <vt:lpwstr>04294911022371862289</vt:lpwstr>
  </property>
  <property fmtid="{D5CDD505-2E9C-101B-9397-08002B2CF9AE}" pid="5" name="Google.Documents.PreviousRevisionId">
    <vt:lpwstr>12738051922371979552</vt:lpwstr>
  </property>
  <property fmtid="{D5CDD505-2E9C-101B-9397-08002B2CF9AE}" pid="6" name="Google.Documents.PluginVersion">
    <vt:lpwstr>2.0.2026.3768</vt:lpwstr>
  </property>
  <property fmtid="{D5CDD505-2E9C-101B-9397-08002B2CF9AE}" pid="7" name="Google.Documents.MergeIncapabilityFlags">
    <vt:i4>0</vt:i4>
  </property>
</Properties>
</file>