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670" autoAdjust="0"/>
  </p:normalViewPr>
  <p:slideViewPr>
    <p:cSldViewPr>
      <p:cViewPr>
        <p:scale>
          <a:sx n="70" d="100"/>
          <a:sy n="70" d="100"/>
        </p:scale>
        <p:origin x="-1158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10" dirty="0"/>
              <a:t>www.thayphet.net </a:t>
            </a:r>
            <a:r>
              <a:rPr spc="-5" dirty="0"/>
              <a:t>-</a:t>
            </a:r>
            <a:r>
              <a:rPr spc="50" dirty="0"/>
              <a:t> </a:t>
            </a:r>
            <a:r>
              <a:rPr spc="-5" dirty="0"/>
              <a:t>phetcm@gmail.com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5" dirty="0"/>
              <a:t>© Dương Thành</a:t>
            </a:r>
            <a:r>
              <a:rPr spc="-90" dirty="0"/>
              <a:t> </a:t>
            </a:r>
            <a:r>
              <a:rPr spc="-5" dirty="0"/>
              <a:t>Phết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9B2C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10" dirty="0"/>
              <a:t>www.thayphet.net </a:t>
            </a:r>
            <a:r>
              <a:rPr spc="-5" dirty="0"/>
              <a:t>-</a:t>
            </a:r>
            <a:r>
              <a:rPr spc="50" dirty="0"/>
              <a:t> </a:t>
            </a:r>
            <a:r>
              <a:rPr spc="-5" dirty="0"/>
              <a:t>phetcm@gmail.com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9B2C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10" dirty="0"/>
              <a:t>www.thayphet.net </a:t>
            </a:r>
            <a:r>
              <a:rPr spc="-5" dirty="0"/>
              <a:t>-</a:t>
            </a:r>
            <a:r>
              <a:rPr spc="50" dirty="0"/>
              <a:t> </a:t>
            </a:r>
            <a:r>
              <a:rPr spc="-5" dirty="0"/>
              <a:t>phetcm@gmail.com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5" dirty="0"/>
              <a:t>© Dương Thành</a:t>
            </a:r>
            <a:r>
              <a:rPr spc="-90" dirty="0"/>
              <a:t> </a:t>
            </a:r>
            <a:r>
              <a:rPr spc="-5" dirty="0"/>
              <a:t>Phết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9B2C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10" dirty="0"/>
              <a:t>www.thayphet.net </a:t>
            </a:r>
            <a:r>
              <a:rPr spc="-5" dirty="0"/>
              <a:t>-</a:t>
            </a:r>
            <a:r>
              <a:rPr spc="50" dirty="0"/>
              <a:t> </a:t>
            </a:r>
            <a:r>
              <a:rPr spc="-5" dirty="0"/>
              <a:t>phetcm@gmail.com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5" dirty="0"/>
              <a:t>© Dương Thành</a:t>
            </a:r>
            <a:r>
              <a:rPr spc="-90" dirty="0"/>
              <a:t> </a:t>
            </a:r>
            <a:r>
              <a:rPr spc="-5" dirty="0"/>
              <a:t>Phết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4"/>
                </a:lnTo>
                <a:lnTo>
                  <a:pt x="8932901" y="6579438"/>
                </a:lnTo>
                <a:lnTo>
                  <a:pt x="8900356" y="6611980"/>
                </a:lnTo>
                <a:lnTo>
                  <a:pt x="8863547" y="6639750"/>
                </a:lnTo>
                <a:lnTo>
                  <a:pt x="8822984" y="6662237"/>
                </a:lnTo>
                <a:lnTo>
                  <a:pt x="8779179" y="6678931"/>
                </a:lnTo>
                <a:lnTo>
                  <a:pt x="8732640" y="6689321"/>
                </a:lnTo>
                <a:lnTo>
                  <a:pt x="8683879" y="6692898"/>
                </a:lnTo>
                <a:lnTo>
                  <a:pt x="329895" y="6692898"/>
                </a:lnTo>
                <a:lnTo>
                  <a:pt x="281146" y="6689321"/>
                </a:lnTo>
                <a:lnTo>
                  <a:pt x="234617" y="6678931"/>
                </a:lnTo>
                <a:lnTo>
                  <a:pt x="190820" y="6662237"/>
                </a:lnTo>
                <a:lnTo>
                  <a:pt x="150264" y="6639750"/>
                </a:lnTo>
                <a:lnTo>
                  <a:pt x="113460" y="6611980"/>
                </a:lnTo>
                <a:lnTo>
                  <a:pt x="80918" y="6579438"/>
                </a:lnTo>
                <a:lnTo>
                  <a:pt x="53148" y="6542634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7576" y="880872"/>
            <a:ext cx="8308848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10" dirty="0"/>
              <a:t>www.thayphet.net </a:t>
            </a:r>
            <a:r>
              <a:rPr spc="-5" dirty="0"/>
              <a:t>-</a:t>
            </a:r>
            <a:r>
              <a:rPr spc="50" dirty="0"/>
              <a:t> </a:t>
            </a:r>
            <a:r>
              <a:rPr spc="-5" dirty="0"/>
              <a:t>phetcm@gmail.com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5" dirty="0"/>
              <a:t>© Dương Thành</a:t>
            </a:r>
            <a:r>
              <a:rPr spc="-90" dirty="0"/>
              <a:t> </a:t>
            </a:r>
            <a:r>
              <a:rPr spc="-5" dirty="0"/>
              <a:t>Phết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4"/>
                </a:lnTo>
                <a:lnTo>
                  <a:pt x="8932901" y="6579438"/>
                </a:lnTo>
                <a:lnTo>
                  <a:pt x="8900356" y="6611980"/>
                </a:lnTo>
                <a:lnTo>
                  <a:pt x="8863547" y="6639750"/>
                </a:lnTo>
                <a:lnTo>
                  <a:pt x="8822984" y="6662237"/>
                </a:lnTo>
                <a:lnTo>
                  <a:pt x="8779179" y="6678931"/>
                </a:lnTo>
                <a:lnTo>
                  <a:pt x="8732640" y="6689321"/>
                </a:lnTo>
                <a:lnTo>
                  <a:pt x="8683879" y="6692898"/>
                </a:lnTo>
                <a:lnTo>
                  <a:pt x="329895" y="6692898"/>
                </a:lnTo>
                <a:lnTo>
                  <a:pt x="281146" y="6689321"/>
                </a:lnTo>
                <a:lnTo>
                  <a:pt x="234617" y="6678931"/>
                </a:lnTo>
                <a:lnTo>
                  <a:pt x="190820" y="6662237"/>
                </a:lnTo>
                <a:lnTo>
                  <a:pt x="150264" y="6639750"/>
                </a:lnTo>
                <a:lnTo>
                  <a:pt x="113460" y="6611980"/>
                </a:lnTo>
                <a:lnTo>
                  <a:pt x="80918" y="6579438"/>
                </a:lnTo>
                <a:lnTo>
                  <a:pt x="53148" y="6542634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7576" y="880872"/>
            <a:ext cx="8308848" cy="1188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324" y="495553"/>
            <a:ext cx="8315350" cy="375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9B2C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015" y="1538547"/>
            <a:ext cx="7940040" cy="1447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67450" y="6605946"/>
            <a:ext cx="226440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10" dirty="0"/>
              <a:t>www.thayphet.net </a:t>
            </a:r>
            <a:r>
              <a:rPr spc="-5" dirty="0"/>
              <a:t>-</a:t>
            </a:r>
            <a:r>
              <a:rPr spc="50" dirty="0"/>
              <a:t> </a:t>
            </a:r>
            <a:r>
              <a:rPr spc="-5" dirty="0"/>
              <a:t>phetcm@gmail.com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41856" y="6610823"/>
            <a:ext cx="124015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5" dirty="0"/>
              <a:t>© Dương Thành</a:t>
            </a:r>
            <a:r>
              <a:rPr spc="-90" dirty="0"/>
              <a:t> </a:t>
            </a:r>
            <a:r>
              <a:rPr spc="-5" dirty="0"/>
              <a:t>Phết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0443" y="6348770"/>
            <a:ext cx="24892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jigsaw.w3.org/css-validato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7" y="69850"/>
            <a:ext cx="9013888" cy="66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87" y="69850"/>
            <a:ext cx="9014460" cy="6691630"/>
          </a:xfrm>
          <a:custGeom>
            <a:avLst/>
            <a:gdLst/>
            <a:ahLst/>
            <a:cxnLst/>
            <a:rect l="l" t="t" r="r" b="b"/>
            <a:pathLst>
              <a:path w="9014460" h="6691630">
                <a:moveTo>
                  <a:pt x="0" y="329819"/>
                </a:moveTo>
                <a:lnTo>
                  <a:pt x="3576" y="281088"/>
                </a:lnTo>
                <a:lnTo>
                  <a:pt x="13964" y="234576"/>
                </a:lnTo>
                <a:lnTo>
                  <a:pt x="30653" y="190791"/>
                </a:lnTo>
                <a:lnTo>
                  <a:pt x="53135" y="150245"/>
                </a:lnTo>
                <a:lnTo>
                  <a:pt x="80898" y="113448"/>
                </a:lnTo>
                <a:lnTo>
                  <a:pt x="113432" y="80911"/>
                </a:lnTo>
                <a:lnTo>
                  <a:pt x="150228" y="53144"/>
                </a:lnTo>
                <a:lnTo>
                  <a:pt x="190774" y="30660"/>
                </a:lnTo>
                <a:lnTo>
                  <a:pt x="234562" y="13967"/>
                </a:lnTo>
                <a:lnTo>
                  <a:pt x="281080" y="3576"/>
                </a:lnTo>
                <a:lnTo>
                  <a:pt x="329819" y="0"/>
                </a:lnTo>
                <a:lnTo>
                  <a:pt x="8684069" y="0"/>
                </a:lnTo>
                <a:lnTo>
                  <a:pt x="8732799" y="3576"/>
                </a:lnTo>
                <a:lnTo>
                  <a:pt x="8779312" y="13967"/>
                </a:lnTo>
                <a:lnTo>
                  <a:pt x="8823097" y="30660"/>
                </a:lnTo>
                <a:lnTo>
                  <a:pt x="8863643" y="53144"/>
                </a:lnTo>
                <a:lnTo>
                  <a:pt x="8900440" y="80911"/>
                </a:lnTo>
                <a:lnTo>
                  <a:pt x="8932977" y="113448"/>
                </a:lnTo>
                <a:lnTo>
                  <a:pt x="8960743" y="150245"/>
                </a:lnTo>
                <a:lnTo>
                  <a:pt x="8983228" y="190791"/>
                </a:lnTo>
                <a:lnTo>
                  <a:pt x="8999921" y="234576"/>
                </a:lnTo>
                <a:lnTo>
                  <a:pt x="9010311" y="281088"/>
                </a:lnTo>
                <a:lnTo>
                  <a:pt x="9013888" y="329819"/>
                </a:lnTo>
                <a:lnTo>
                  <a:pt x="9013888" y="6361493"/>
                </a:lnTo>
                <a:lnTo>
                  <a:pt x="9010311" y="6410232"/>
                </a:lnTo>
                <a:lnTo>
                  <a:pt x="8999921" y="6456750"/>
                </a:lnTo>
                <a:lnTo>
                  <a:pt x="8983228" y="6500537"/>
                </a:lnTo>
                <a:lnTo>
                  <a:pt x="8960743" y="6541084"/>
                </a:lnTo>
                <a:lnTo>
                  <a:pt x="8932977" y="6577879"/>
                </a:lnTo>
                <a:lnTo>
                  <a:pt x="8900440" y="6610414"/>
                </a:lnTo>
                <a:lnTo>
                  <a:pt x="8863643" y="6638177"/>
                </a:lnTo>
                <a:lnTo>
                  <a:pt x="8823097" y="6660658"/>
                </a:lnTo>
                <a:lnTo>
                  <a:pt x="8779312" y="6677348"/>
                </a:lnTo>
                <a:lnTo>
                  <a:pt x="8732799" y="6687736"/>
                </a:lnTo>
                <a:lnTo>
                  <a:pt x="8684069" y="6691312"/>
                </a:lnTo>
                <a:lnTo>
                  <a:pt x="329819" y="6691312"/>
                </a:lnTo>
                <a:lnTo>
                  <a:pt x="281080" y="6687736"/>
                </a:lnTo>
                <a:lnTo>
                  <a:pt x="234562" y="6677348"/>
                </a:lnTo>
                <a:lnTo>
                  <a:pt x="190774" y="6660658"/>
                </a:lnTo>
                <a:lnTo>
                  <a:pt x="150228" y="6638177"/>
                </a:lnTo>
                <a:lnTo>
                  <a:pt x="113432" y="6610414"/>
                </a:lnTo>
                <a:lnTo>
                  <a:pt x="80898" y="6577879"/>
                </a:lnTo>
                <a:lnTo>
                  <a:pt x="53135" y="6541084"/>
                </a:lnTo>
                <a:lnTo>
                  <a:pt x="30653" y="6500537"/>
                </a:lnTo>
                <a:lnTo>
                  <a:pt x="13964" y="6456750"/>
                </a:lnTo>
                <a:lnTo>
                  <a:pt x="3576" y="6410232"/>
                </a:lnTo>
                <a:lnTo>
                  <a:pt x="0" y="6361493"/>
                </a:lnTo>
                <a:lnTo>
                  <a:pt x="0" y="32981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00" y="1517650"/>
            <a:ext cx="9020175" cy="1459230"/>
          </a:xfrm>
          <a:custGeom>
            <a:avLst/>
            <a:gdLst/>
            <a:ahLst/>
            <a:cxnLst/>
            <a:rect l="l" t="t" r="r" b="b"/>
            <a:pathLst>
              <a:path w="9020175" h="1459230">
                <a:moveTo>
                  <a:pt x="0" y="1458849"/>
                </a:moveTo>
                <a:lnTo>
                  <a:pt x="9020175" y="1458849"/>
                </a:lnTo>
                <a:lnTo>
                  <a:pt x="9020175" y="0"/>
                </a:lnTo>
                <a:lnTo>
                  <a:pt x="0" y="0"/>
                </a:lnTo>
                <a:lnTo>
                  <a:pt x="0" y="1458849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00" y="1397000"/>
            <a:ext cx="9020175" cy="120650"/>
          </a:xfrm>
          <a:custGeom>
            <a:avLst/>
            <a:gdLst/>
            <a:ahLst/>
            <a:cxnLst/>
            <a:rect l="l" t="t" r="r" b="b"/>
            <a:pathLst>
              <a:path w="9020175" h="120650">
                <a:moveTo>
                  <a:pt x="0" y="120650"/>
                </a:moveTo>
                <a:lnTo>
                  <a:pt x="9020175" y="120650"/>
                </a:lnTo>
                <a:lnTo>
                  <a:pt x="9020175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00" y="2976626"/>
            <a:ext cx="9020175" cy="111125"/>
          </a:xfrm>
          <a:custGeom>
            <a:avLst/>
            <a:gdLst/>
            <a:ahLst/>
            <a:cxnLst/>
            <a:rect l="l" t="t" r="r" b="b"/>
            <a:pathLst>
              <a:path w="9020175" h="111125">
                <a:moveTo>
                  <a:pt x="0" y="111125"/>
                </a:moveTo>
                <a:lnTo>
                  <a:pt x="9020175" y="111125"/>
                </a:lnTo>
                <a:lnTo>
                  <a:pt x="902017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38400" y="4343400"/>
            <a:ext cx="4016375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AutoNum type="arabicPeriod"/>
              <a:tabLst>
                <a:tab pos="351155" algn="l"/>
              </a:tabLst>
            </a:pPr>
            <a:r>
              <a:rPr sz="2400" b="1" spc="-5" dirty="0">
                <a:latin typeface="Arial"/>
                <a:cs typeface="Arial"/>
              </a:rPr>
              <a:t>Tổng quan về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CSS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51155" algn="l"/>
              </a:tabLst>
            </a:pPr>
            <a:r>
              <a:rPr sz="2400" b="1" spc="-5" dirty="0">
                <a:latin typeface="Arial"/>
                <a:cs typeface="Arial"/>
              </a:rPr>
              <a:t>Các </a:t>
            </a:r>
            <a:r>
              <a:rPr sz="2400" b="1" dirty="0">
                <a:latin typeface="Arial"/>
                <a:cs typeface="Arial"/>
              </a:rPr>
              <a:t>thuộc tính định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dạng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51155" algn="l"/>
              </a:tabLst>
            </a:pPr>
            <a:r>
              <a:rPr sz="2400" b="1" spc="-5" dirty="0">
                <a:latin typeface="Arial"/>
                <a:cs typeface="Arial"/>
              </a:rPr>
              <a:t>Các </a:t>
            </a:r>
            <a:r>
              <a:rPr sz="2400" b="1" dirty="0">
                <a:latin typeface="Arial"/>
                <a:cs typeface="Arial"/>
              </a:rPr>
              <a:t>thuộc tính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khác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43000" y="1828800"/>
            <a:ext cx="73152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spc="-5">
                <a:solidFill>
                  <a:srgbClr val="FFFFFF"/>
                </a:solidFill>
              </a:rPr>
              <a:t>THIẾT </a:t>
            </a:r>
            <a:r>
              <a:rPr sz="4000" spc="-5" smtClean="0">
                <a:solidFill>
                  <a:srgbClr val="FFFFFF"/>
                </a:solidFill>
              </a:rPr>
              <a:t>KẾ</a:t>
            </a:r>
            <a:r>
              <a:rPr lang="en-US" sz="4000" spc="-5" smtClean="0">
                <a:solidFill>
                  <a:srgbClr val="FFFFFF"/>
                </a:solidFill>
              </a:rPr>
              <a:t> WEB CƠ BẢN</a:t>
            </a:r>
            <a:endParaRPr sz="4000"/>
          </a:p>
        </p:txBody>
      </p:sp>
      <p:sp>
        <p:nvSpPr>
          <p:cNvPr id="15" name="object 15"/>
          <p:cNvSpPr txBox="1"/>
          <p:nvPr/>
        </p:nvSpPr>
        <p:spPr>
          <a:xfrm>
            <a:off x="901700" y="2438400"/>
            <a:ext cx="8928100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smtClean="0">
              <a:latin typeface="Arial"/>
              <a:cs typeface="Arial"/>
            </a:endParaRPr>
          </a:p>
          <a:p>
            <a:pPr marL="109538" marR="2397760" algn="r">
              <a:lnSpc>
                <a:spcPct val="100000"/>
              </a:lnSpc>
            </a:pPr>
            <a:endParaRPr lang="en-US" sz="2600">
              <a:latin typeface="Times New Roman"/>
              <a:cs typeface="Times New Roman"/>
            </a:endParaRPr>
          </a:p>
          <a:p>
            <a:pPr marL="109538" marR="2397760" algn="ctr">
              <a:lnSpc>
                <a:spcPct val="100000"/>
              </a:lnSpc>
            </a:pPr>
            <a:r>
              <a:rPr lang="en-US" sz="3600" b="1" smtClean="0">
                <a:solidFill>
                  <a:srgbClr val="C00000"/>
                </a:solidFill>
                <a:latin typeface="Arial"/>
                <a:cs typeface="Arial"/>
              </a:rPr>
              <a:t>Chương 4</a:t>
            </a:r>
            <a:r>
              <a:rPr sz="3600" b="1" spc="-5" smtClean="0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sz="3600" b="1" smtClean="0">
                <a:solidFill>
                  <a:srgbClr val="C00000"/>
                </a:solidFill>
                <a:latin typeface="Arial"/>
                <a:cs typeface="Arial"/>
              </a:rPr>
              <a:t>NGÔN NGỮ</a:t>
            </a:r>
            <a:r>
              <a:rPr sz="3600" b="1" spc="-10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C00000"/>
                </a:solidFill>
                <a:latin typeface="Arial"/>
                <a:cs typeface="Arial"/>
              </a:rPr>
              <a:t>CSS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19353"/>
            <a:ext cx="8072120" cy="3807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790" lvl="1" indent="-593090">
              <a:lnSpc>
                <a:spcPct val="100000"/>
              </a:lnSpc>
              <a:buAutoNum type="arabicPeriod" startAt="2"/>
              <a:tabLst>
                <a:tab pos="606425" algn="l"/>
              </a:tabLst>
            </a:pP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MỘT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SỐ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QUY ƯỚC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VỀ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CÁCH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VIẾT</a:t>
            </a:r>
            <a:r>
              <a:rPr sz="2400" b="1" spc="-11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CSS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B2C1F"/>
              </a:buClr>
              <a:buFont typeface="Arial"/>
              <a:buAutoNum type="arabicPeriod" startAt="2"/>
            </a:pPr>
            <a:endParaRPr sz="2400">
              <a:latin typeface="Times New Roman"/>
              <a:cs typeface="Times New Roman"/>
            </a:endParaRPr>
          </a:p>
          <a:p>
            <a:pPr marL="488315" lvl="2" indent="-323215">
              <a:lnSpc>
                <a:spcPct val="100000"/>
              </a:lnSpc>
              <a:buFont typeface="Wingdings"/>
              <a:buChar char=""/>
              <a:tabLst>
                <a:tab pos="488950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Vị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trí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đặt</a:t>
            </a:r>
            <a:r>
              <a:rPr sz="2400" b="1" spc="-11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CSS</a:t>
            </a:r>
            <a:endParaRPr sz="2400">
              <a:latin typeface="Arial"/>
              <a:cs typeface="Arial"/>
            </a:endParaRPr>
          </a:p>
          <a:p>
            <a:pPr marL="469900" marR="5080" indent="456565">
              <a:lnSpc>
                <a:spcPct val="100000"/>
              </a:lnSpc>
              <a:spcBef>
                <a:spcPts val="1205"/>
              </a:spcBef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Cách 1: </a:t>
            </a:r>
            <a:r>
              <a:rPr sz="2400" spc="-5" dirty="0">
                <a:latin typeface="Arial"/>
                <a:cs typeface="Arial"/>
              </a:rPr>
              <a:t>Nội tuyến </a:t>
            </a:r>
            <a:r>
              <a:rPr sz="2400" dirty="0">
                <a:latin typeface="Arial"/>
                <a:cs typeface="Arial"/>
              </a:rPr>
              <a:t>(kiểu </a:t>
            </a:r>
            <a:r>
              <a:rPr sz="2400" spc="-5" dirty="0">
                <a:latin typeface="Arial"/>
                <a:cs typeface="Arial"/>
              </a:rPr>
              <a:t>thuộc tính) nhúng vào từng  thẻ </a:t>
            </a:r>
            <a:r>
              <a:rPr sz="2400" dirty="0">
                <a:latin typeface="Arial"/>
                <a:cs typeface="Arial"/>
              </a:rPr>
              <a:t>HTML </a:t>
            </a:r>
            <a:r>
              <a:rPr sz="2400" spc="-5" dirty="0">
                <a:latin typeface="Arial"/>
                <a:cs typeface="Arial"/>
              </a:rPr>
              <a:t>muốn áp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dụng.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Ví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&lt;body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style="background-color:blue;"</a:t>
            </a:r>
            <a:r>
              <a:rPr sz="2400" spc="-5" dirty="0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&lt;p </a:t>
            </a: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style="color:red"&gt;</a:t>
            </a:r>
            <a:r>
              <a:rPr sz="2400" spc="-5" dirty="0">
                <a:latin typeface="Arial"/>
                <a:cs typeface="Arial"/>
              </a:rPr>
              <a:t>Welcome </a:t>
            </a:r>
            <a:r>
              <a:rPr sz="2400" spc="-135" dirty="0">
                <a:latin typeface="Arial"/>
                <a:cs typeface="Arial"/>
              </a:rPr>
              <a:t>To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MyWebsite&lt;/p&gt;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&lt;/body&gt;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19353"/>
            <a:ext cx="63023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1.2. </a:t>
            </a:r>
            <a:r>
              <a:rPr dirty="0"/>
              <a:t>MỘT </a:t>
            </a:r>
            <a:r>
              <a:rPr spc="-5" dirty="0"/>
              <a:t>SỐ </a:t>
            </a:r>
            <a:r>
              <a:rPr dirty="0"/>
              <a:t>QUY ƯỚC </a:t>
            </a:r>
            <a:r>
              <a:rPr spc="-5" dirty="0"/>
              <a:t>VỀ </a:t>
            </a:r>
            <a:r>
              <a:rPr spc="-10" dirty="0"/>
              <a:t>CÁCH </a:t>
            </a:r>
            <a:r>
              <a:rPr spc="-5" dirty="0"/>
              <a:t>VIẾT</a:t>
            </a:r>
            <a:r>
              <a:rPr spc="-95" dirty="0"/>
              <a:t> </a:t>
            </a:r>
            <a:r>
              <a:rPr spc="-10" dirty="0"/>
              <a:t>CSS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50594" y="6181654"/>
            <a:ext cx="54425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400" spc="-5" dirty="0">
                <a:latin typeface="Arial"/>
                <a:cs typeface="Arial"/>
              </a:rPr>
              <a:t>Lưu </a:t>
            </a:r>
            <a:r>
              <a:rPr sz="2400" dirty="0">
                <a:latin typeface="Arial"/>
                <a:cs typeface="Arial"/>
              </a:rPr>
              <a:t>ý: </a:t>
            </a:r>
            <a:r>
              <a:rPr sz="2400" spc="-5" dirty="0">
                <a:latin typeface="Arial"/>
                <a:cs typeface="Arial"/>
              </a:rPr>
              <a:t>Thẻ </a:t>
            </a:r>
            <a:r>
              <a:rPr sz="2400" dirty="0">
                <a:latin typeface="Arial"/>
                <a:cs typeface="Arial"/>
              </a:rPr>
              <a:t>style </a:t>
            </a:r>
            <a:r>
              <a:rPr sz="2400" spc="-5" dirty="0">
                <a:latin typeface="Arial"/>
                <a:cs typeface="Arial"/>
              </a:rPr>
              <a:t>nên đặt </a:t>
            </a:r>
            <a:r>
              <a:rPr sz="2400" dirty="0">
                <a:latin typeface="Arial"/>
                <a:cs typeface="Arial"/>
              </a:rPr>
              <a:t>trong thẻ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head.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540" y="6348770"/>
            <a:ext cx="2216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"/>
                <a:cs typeface="Arial"/>
              </a:rPr>
              <a:t>11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136903"/>
            <a:ext cx="7997825" cy="501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915" indent="-323215">
              <a:lnSpc>
                <a:spcPct val="100000"/>
              </a:lnSpc>
              <a:buFont typeface="Wingdings"/>
              <a:buChar char=""/>
              <a:tabLst>
                <a:tab pos="336550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Vị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trí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đặt</a:t>
            </a:r>
            <a:r>
              <a:rPr sz="2400" b="1" spc="-11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CSS</a:t>
            </a:r>
            <a:endParaRPr sz="2400">
              <a:latin typeface="Arial"/>
              <a:cs typeface="Arial"/>
            </a:endParaRPr>
          </a:p>
          <a:p>
            <a:pPr marL="393700" marR="5080" indent="456565">
              <a:lnSpc>
                <a:spcPct val="100000"/>
              </a:lnSpc>
              <a:spcBef>
                <a:spcPts val="1440"/>
              </a:spcBef>
              <a:tabLst>
                <a:tab pos="1725295" algn="l"/>
                <a:tab pos="2126615" algn="l"/>
                <a:tab pos="2795905" algn="l"/>
                <a:tab pos="3620135" algn="l"/>
                <a:tab pos="4272915" algn="l"/>
                <a:tab pos="5130800" algn="l"/>
                <a:tab pos="5937250" algn="l"/>
                <a:tab pos="6710045" algn="l"/>
                <a:tab pos="7194550" algn="l"/>
                <a:tab pos="7662545" algn="l"/>
              </a:tabLst>
            </a:pPr>
            <a:r>
              <a:rPr sz="2400" b="1" spc="-5" dirty="0">
                <a:latin typeface="Arial"/>
                <a:cs typeface="Arial"/>
              </a:rPr>
              <a:t>Cách	</a:t>
            </a:r>
            <a:r>
              <a:rPr sz="2400" b="1" spc="-10" dirty="0">
                <a:latin typeface="Arial"/>
                <a:cs typeface="Arial"/>
              </a:rPr>
              <a:t>2</a:t>
            </a:r>
            <a:r>
              <a:rPr sz="2400" b="1" dirty="0">
                <a:latin typeface="Arial"/>
                <a:cs typeface="Arial"/>
              </a:rPr>
              <a:t>:	</a:t>
            </a:r>
            <a:r>
              <a:rPr sz="2400" spc="-2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ên</a:t>
            </a:r>
            <a:r>
              <a:rPr sz="2400" dirty="0">
                <a:latin typeface="Arial"/>
                <a:cs typeface="Arial"/>
              </a:rPr>
              <a:t>	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ong</a:t>
            </a:r>
            <a:r>
              <a:rPr sz="2400" dirty="0">
                <a:latin typeface="Arial"/>
                <a:cs typeface="Arial"/>
              </a:rPr>
              <a:t>	(</a:t>
            </a: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hẻ</a:t>
            </a:r>
            <a:r>
              <a:rPr sz="2400" dirty="0">
                <a:latin typeface="Arial"/>
                <a:cs typeface="Arial"/>
              </a:rPr>
              <a:t>	style)	</a:t>
            </a:r>
            <a:r>
              <a:rPr sz="2400" spc="-10" dirty="0">
                <a:latin typeface="Arial"/>
                <a:cs typeface="Arial"/>
              </a:rPr>
              <a:t>bằn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cách</a:t>
            </a:r>
            <a:r>
              <a:rPr sz="2400" dirty="0">
                <a:latin typeface="Arial"/>
                <a:cs typeface="Arial"/>
              </a:rPr>
              <a:t>	rút	tất	</a:t>
            </a:r>
            <a:r>
              <a:rPr sz="2400" spc="-5" dirty="0">
                <a:latin typeface="Arial"/>
                <a:cs typeface="Arial"/>
              </a:rPr>
              <a:t>cả  các thuộc </a:t>
            </a:r>
            <a:r>
              <a:rPr sz="2400" dirty="0">
                <a:latin typeface="Arial"/>
                <a:cs typeface="Arial"/>
              </a:rPr>
              <a:t>tính </a:t>
            </a:r>
            <a:r>
              <a:rPr sz="2400" spc="-5" dirty="0">
                <a:latin typeface="Arial"/>
                <a:cs typeface="Arial"/>
              </a:rPr>
              <a:t>CSS vào </a:t>
            </a:r>
            <a:r>
              <a:rPr sz="2400" dirty="0">
                <a:latin typeface="Arial"/>
                <a:cs typeface="Arial"/>
              </a:rPr>
              <a:t>trong thẻ</a:t>
            </a:r>
            <a:r>
              <a:rPr sz="2400" spc="-5" dirty="0">
                <a:latin typeface="Arial"/>
                <a:cs typeface="Arial"/>
              </a:rPr>
              <a:t> style.</a:t>
            </a:r>
            <a:endParaRPr sz="24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Ví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R="5283200"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</a:pP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&lt;style</a:t>
            </a:r>
            <a:r>
              <a:rPr sz="2000" spc="-12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type="text/css"&gt;</a:t>
            </a:r>
            <a:endParaRPr sz="2000">
              <a:latin typeface="Arial"/>
              <a:cs typeface="Arial"/>
            </a:endParaRPr>
          </a:p>
          <a:p>
            <a:pPr marL="1308100">
              <a:lnSpc>
                <a:spcPct val="100000"/>
              </a:lnSpc>
            </a:pP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body { background-color:#000</a:t>
            </a:r>
            <a:r>
              <a:rPr sz="2000" spc="-17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308100">
              <a:lnSpc>
                <a:spcPct val="100000"/>
              </a:lnSpc>
            </a:pP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p { color:white</a:t>
            </a:r>
            <a:r>
              <a:rPr sz="2000" spc="-13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</a:pPr>
            <a:r>
              <a:rPr sz="2000" spc="-5" dirty="0">
                <a:solidFill>
                  <a:srgbClr val="9B2C1F"/>
                </a:solidFill>
                <a:latin typeface="Arial"/>
                <a:cs typeface="Arial"/>
              </a:rPr>
              <a:t>&lt;/style&gt;</a:t>
            </a:r>
            <a:endParaRPr sz="20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13081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&lt;p&gt;Welcome </a:t>
            </a:r>
            <a:r>
              <a:rPr sz="2000" spc="-110" dirty="0">
                <a:latin typeface="Arial"/>
                <a:cs typeface="Arial"/>
              </a:rPr>
              <a:t>To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MyWebsite&lt;/p&gt;</a:t>
            </a:r>
            <a:endParaRPr sz="20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800" y="5994400"/>
            <a:ext cx="4191000" cy="0"/>
          </a:xfrm>
          <a:custGeom>
            <a:avLst/>
            <a:gdLst/>
            <a:ahLst/>
            <a:cxnLst/>
            <a:rect l="l" t="t" r="r" b="b"/>
            <a:pathLst>
              <a:path w="4191000">
                <a:moveTo>
                  <a:pt x="0" y="0"/>
                </a:moveTo>
                <a:lnTo>
                  <a:pt x="4191000" y="0"/>
                </a:lnTo>
              </a:path>
            </a:pathLst>
          </a:custGeom>
          <a:ln w="9525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" y="4033901"/>
            <a:ext cx="8077200" cy="1960880"/>
          </a:xfrm>
          <a:custGeom>
            <a:avLst/>
            <a:gdLst/>
            <a:ahLst/>
            <a:cxnLst/>
            <a:rect l="l" t="t" r="r" b="b"/>
            <a:pathLst>
              <a:path w="8077200" h="1960879">
                <a:moveTo>
                  <a:pt x="8077199" y="0"/>
                </a:moveTo>
                <a:lnTo>
                  <a:pt x="0" y="0"/>
                </a:lnTo>
                <a:lnTo>
                  <a:pt x="0" y="1960499"/>
                </a:lnTo>
              </a:path>
            </a:pathLst>
          </a:custGeom>
          <a:ln w="9525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2994" y="5328411"/>
            <a:ext cx="368427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&lt;p&gt;Welcome </a:t>
            </a:r>
            <a:r>
              <a:rPr sz="2000" spc="-110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MyWebsite&lt;/p&gt;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994" y="5633211"/>
            <a:ext cx="186055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&lt;/body&gt;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57800" y="5613400"/>
            <a:ext cx="3886200" cy="787400"/>
          </a:xfrm>
          <a:custGeom>
            <a:avLst/>
            <a:gdLst/>
            <a:ahLst/>
            <a:cxnLst/>
            <a:rect l="l" t="t" r="r" b="b"/>
            <a:pathLst>
              <a:path w="3886200" h="787400">
                <a:moveTo>
                  <a:pt x="0" y="787400"/>
                </a:moveTo>
                <a:lnTo>
                  <a:pt x="3886200" y="787400"/>
                </a:lnTo>
                <a:lnTo>
                  <a:pt x="3886200" y="0"/>
                </a:lnTo>
                <a:lnTo>
                  <a:pt x="0" y="0"/>
                </a:lnTo>
                <a:lnTo>
                  <a:pt x="0" y="78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7800" y="64008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525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7800" y="5613400"/>
            <a:ext cx="3886200" cy="787400"/>
          </a:xfrm>
          <a:custGeom>
            <a:avLst/>
            <a:gdLst/>
            <a:ahLst/>
            <a:cxnLst/>
            <a:rect l="l" t="t" r="r" b="b"/>
            <a:pathLst>
              <a:path w="3886200" h="787400">
                <a:moveTo>
                  <a:pt x="3886200" y="0"/>
                </a:moveTo>
                <a:lnTo>
                  <a:pt x="0" y="0"/>
                </a:lnTo>
                <a:lnTo>
                  <a:pt x="0" y="787400"/>
                </a:lnTo>
              </a:path>
            </a:pathLst>
          </a:custGeom>
          <a:ln w="9525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94628" y="5734710"/>
            <a:ext cx="333311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body{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background-color:#000  p{ color:White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0400" y="3852862"/>
            <a:ext cx="1371600" cy="376555"/>
          </a:xfrm>
          <a:custGeom>
            <a:avLst/>
            <a:gdLst/>
            <a:ahLst/>
            <a:cxnLst/>
            <a:rect l="l" t="t" r="r" b="b"/>
            <a:pathLst>
              <a:path w="1371600" h="376554">
                <a:moveTo>
                  <a:pt x="0" y="376237"/>
                </a:moveTo>
                <a:lnTo>
                  <a:pt x="1371600" y="376237"/>
                </a:lnTo>
                <a:lnTo>
                  <a:pt x="1371600" y="0"/>
                </a:lnTo>
                <a:lnTo>
                  <a:pt x="0" y="0"/>
                </a:lnTo>
                <a:lnTo>
                  <a:pt x="0" y="3762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0400" y="3852862"/>
            <a:ext cx="1371600" cy="376555"/>
          </a:xfrm>
          <a:custGeom>
            <a:avLst/>
            <a:gdLst/>
            <a:ahLst/>
            <a:cxnLst/>
            <a:rect l="l" t="t" r="r" b="b"/>
            <a:pathLst>
              <a:path w="1371600" h="376554">
                <a:moveTo>
                  <a:pt x="0" y="376237"/>
                </a:moveTo>
                <a:lnTo>
                  <a:pt x="1371600" y="376237"/>
                </a:lnTo>
                <a:lnTo>
                  <a:pt x="1371600" y="0"/>
                </a:lnTo>
                <a:lnTo>
                  <a:pt x="0" y="0"/>
                </a:lnTo>
                <a:lnTo>
                  <a:pt x="0" y="376237"/>
                </a:lnTo>
                <a:close/>
              </a:path>
            </a:pathLst>
          </a:custGeom>
          <a:ln w="9525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3540" y="1136903"/>
            <a:ext cx="8680450" cy="420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4515" indent="-323215">
              <a:lnSpc>
                <a:spcPct val="100000"/>
              </a:lnSpc>
              <a:buFont typeface="Wingdings"/>
              <a:buChar char=""/>
              <a:tabLst>
                <a:tab pos="565150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Vị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trí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đặt</a:t>
            </a:r>
            <a:r>
              <a:rPr sz="2400" b="1" spc="-11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CSS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60"/>
              </a:spcBef>
            </a:pPr>
            <a:r>
              <a:rPr sz="2400" b="1" dirty="0">
                <a:latin typeface="Arial"/>
                <a:cs typeface="Arial"/>
              </a:rPr>
              <a:t>+ </a:t>
            </a:r>
            <a:r>
              <a:rPr sz="2400" b="1" spc="-5" dirty="0">
                <a:latin typeface="Arial"/>
                <a:cs typeface="Arial"/>
              </a:rPr>
              <a:t>Cách 3: </a:t>
            </a:r>
            <a:r>
              <a:rPr sz="2400" spc="-5" dirty="0">
                <a:latin typeface="Arial"/>
                <a:cs typeface="Arial"/>
              </a:rPr>
              <a:t>Bên ngoài (liên </a:t>
            </a:r>
            <a:r>
              <a:rPr sz="2400" dirty="0">
                <a:latin typeface="Arial"/>
                <a:cs typeface="Arial"/>
              </a:rPr>
              <a:t>kết với một </a:t>
            </a:r>
            <a:r>
              <a:rPr sz="2400" spc="-5" dirty="0">
                <a:latin typeface="Arial"/>
                <a:cs typeface="Arial"/>
              </a:rPr>
              <a:t>file </a:t>
            </a:r>
            <a:r>
              <a:rPr sz="2400" dirty="0">
                <a:latin typeface="Arial"/>
                <a:cs typeface="Arial"/>
              </a:rPr>
              <a:t>CSS </a:t>
            </a:r>
            <a:r>
              <a:rPr sz="2400" spc="-5" dirty="0">
                <a:latin typeface="Arial"/>
                <a:cs typeface="Arial"/>
              </a:rPr>
              <a:t>bên</a:t>
            </a:r>
            <a:r>
              <a:rPr sz="2400" spc="4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ngoài)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các mã </a:t>
            </a:r>
            <a:r>
              <a:rPr sz="2400" spc="-10" dirty="0">
                <a:latin typeface="Arial"/>
                <a:cs typeface="Arial"/>
              </a:rPr>
              <a:t>CSS </a:t>
            </a:r>
            <a:r>
              <a:rPr sz="2400" spc="-5" dirty="0">
                <a:latin typeface="Arial"/>
                <a:cs typeface="Arial"/>
              </a:rPr>
              <a:t>đ</a:t>
            </a:r>
            <a:r>
              <a:rPr sz="1800" spc="-5" dirty="0">
                <a:latin typeface="Arial"/>
                <a:cs typeface="Arial"/>
              </a:rPr>
              <a:t>ặt </a:t>
            </a:r>
            <a:r>
              <a:rPr sz="2400" dirty="0">
                <a:latin typeface="Arial"/>
                <a:cs typeface="Arial"/>
              </a:rPr>
              <a:t>vào file </a:t>
            </a:r>
            <a:r>
              <a:rPr sz="2400" spc="-10" dirty="0">
                <a:latin typeface="Arial"/>
                <a:cs typeface="Arial"/>
              </a:rPr>
              <a:t>CSS </a:t>
            </a:r>
            <a:r>
              <a:rPr sz="2400" spc="-5" dirty="0">
                <a:latin typeface="Arial"/>
                <a:cs typeface="Arial"/>
              </a:rPr>
              <a:t>(.css).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ts val="2880"/>
              </a:lnSpc>
            </a:pPr>
            <a:r>
              <a:rPr sz="2400" spc="-5" dirty="0">
                <a:latin typeface="Arial"/>
                <a:cs typeface="Arial"/>
              </a:rPr>
              <a:t>Cú pháp chèn file </a:t>
            </a:r>
            <a:r>
              <a:rPr sz="2400" dirty="0">
                <a:latin typeface="Arial"/>
                <a:cs typeface="Arial"/>
              </a:rPr>
              <a:t>css </a:t>
            </a:r>
            <a:r>
              <a:rPr sz="2400" spc="-5" dirty="0">
                <a:latin typeface="Arial"/>
                <a:cs typeface="Arial"/>
              </a:rPr>
              <a:t>vào </a:t>
            </a:r>
            <a:r>
              <a:rPr sz="2400" dirty="0">
                <a:latin typeface="Arial"/>
                <a:cs typeface="Arial"/>
              </a:rPr>
              <a:t>trang: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ts val="2640"/>
              </a:lnSpc>
            </a:pPr>
            <a:r>
              <a:rPr sz="2200" spc="-5" dirty="0">
                <a:solidFill>
                  <a:srgbClr val="9B2C1F"/>
                </a:solidFill>
                <a:latin typeface="Arial"/>
                <a:cs typeface="Arial"/>
              </a:rPr>
              <a:t>&lt;link rel="stylesheet" type="text/css" </a:t>
            </a:r>
            <a:r>
              <a:rPr sz="2200" dirty="0">
                <a:solidFill>
                  <a:srgbClr val="9B2C1F"/>
                </a:solidFill>
                <a:latin typeface="Arial"/>
                <a:cs typeface="Arial"/>
              </a:rPr>
              <a:t>href="filename.css"</a:t>
            </a:r>
            <a:r>
              <a:rPr sz="2200" spc="8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B2C1F"/>
                </a:solidFill>
                <a:latin typeface="Arial"/>
                <a:cs typeface="Arial"/>
              </a:rPr>
              <a:t>/&gt;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ts val="288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Hoặc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ts val="2640"/>
              </a:lnSpc>
            </a:pPr>
            <a:r>
              <a:rPr sz="2200" spc="-5" dirty="0">
                <a:solidFill>
                  <a:srgbClr val="9B2C1F"/>
                </a:solidFill>
                <a:latin typeface="Arial"/>
                <a:cs typeface="Arial"/>
              </a:rPr>
              <a:t>&lt;style type="text/css"&gt; @import </a:t>
            </a:r>
            <a:r>
              <a:rPr sz="2200" dirty="0">
                <a:solidFill>
                  <a:srgbClr val="9B2C1F"/>
                </a:solidFill>
                <a:latin typeface="Arial"/>
                <a:cs typeface="Arial"/>
              </a:rPr>
              <a:t>url("filename.css")</a:t>
            </a:r>
            <a:r>
              <a:rPr sz="2200" spc="10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B2C1F"/>
                </a:solidFill>
                <a:latin typeface="Arial"/>
                <a:cs typeface="Arial"/>
              </a:rPr>
              <a:t>&lt;/style&gt;</a:t>
            </a:r>
            <a:endParaRPr sz="2200">
              <a:latin typeface="Arial"/>
              <a:cs typeface="Arial"/>
            </a:endParaRPr>
          </a:p>
          <a:p>
            <a:pPr marR="1668145" algn="ctr">
              <a:lnSpc>
                <a:spcPts val="1810"/>
              </a:lnSpc>
              <a:spcBef>
                <a:spcPts val="965"/>
              </a:spcBef>
            </a:pPr>
            <a:r>
              <a:rPr sz="1800" spc="-10" dirty="0">
                <a:latin typeface="Arial"/>
                <a:cs typeface="Arial"/>
              </a:rPr>
              <a:t>Vidu.htm</a:t>
            </a:r>
            <a:endParaRPr sz="1800">
              <a:latin typeface="Arial"/>
              <a:cs typeface="Arial"/>
            </a:endParaRPr>
          </a:p>
          <a:p>
            <a:pPr marL="1231900">
              <a:lnSpc>
                <a:spcPts val="2045"/>
              </a:lnSpc>
            </a:pPr>
            <a:r>
              <a:rPr sz="2000" dirty="0">
                <a:latin typeface="Arial"/>
                <a:cs typeface="Arial"/>
              </a:rPr>
              <a:t>&lt;html&gt;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1231900">
              <a:lnSpc>
                <a:spcPts val="2635"/>
              </a:lnSpc>
            </a:pPr>
            <a:r>
              <a:rPr sz="2200" spc="-5" dirty="0">
                <a:solidFill>
                  <a:srgbClr val="9B2C1F"/>
                </a:solidFill>
                <a:latin typeface="Arial"/>
                <a:cs typeface="Arial"/>
              </a:rPr>
              <a:t>&lt;link rel="stylesheet" type="text/css" </a:t>
            </a:r>
            <a:r>
              <a:rPr sz="2200" dirty="0">
                <a:solidFill>
                  <a:srgbClr val="9B2C1F"/>
                </a:solidFill>
                <a:latin typeface="Arial"/>
                <a:cs typeface="Arial"/>
              </a:rPr>
              <a:t>href=“Dinhdang.css"</a:t>
            </a:r>
            <a:r>
              <a:rPr sz="2200" spc="9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B2C1F"/>
                </a:solidFill>
                <a:latin typeface="Arial"/>
                <a:cs typeface="Arial"/>
              </a:rPr>
              <a:t>/&gt;</a:t>
            </a:r>
            <a:endParaRPr sz="2200">
              <a:latin typeface="Arial"/>
              <a:cs typeface="Arial"/>
            </a:endParaRPr>
          </a:p>
          <a:p>
            <a:pPr marL="12319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1231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67400" y="5300662"/>
            <a:ext cx="1828800" cy="376555"/>
          </a:xfrm>
          <a:custGeom>
            <a:avLst/>
            <a:gdLst/>
            <a:ahLst/>
            <a:cxnLst/>
            <a:rect l="l" t="t" r="r" b="b"/>
            <a:pathLst>
              <a:path w="1828800" h="376554">
                <a:moveTo>
                  <a:pt x="0" y="376237"/>
                </a:moveTo>
                <a:lnTo>
                  <a:pt x="1828800" y="376237"/>
                </a:lnTo>
                <a:lnTo>
                  <a:pt x="1828800" y="0"/>
                </a:lnTo>
                <a:lnTo>
                  <a:pt x="0" y="0"/>
                </a:lnTo>
                <a:lnTo>
                  <a:pt x="0" y="3762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67400" y="5300662"/>
            <a:ext cx="1828800" cy="376555"/>
          </a:xfrm>
          <a:custGeom>
            <a:avLst/>
            <a:gdLst/>
            <a:ahLst/>
            <a:cxnLst/>
            <a:rect l="l" t="t" r="r" b="b"/>
            <a:pathLst>
              <a:path w="1828800" h="376554">
                <a:moveTo>
                  <a:pt x="0" y="376237"/>
                </a:moveTo>
                <a:lnTo>
                  <a:pt x="1828800" y="376237"/>
                </a:lnTo>
                <a:lnTo>
                  <a:pt x="1828800" y="0"/>
                </a:lnTo>
                <a:lnTo>
                  <a:pt x="0" y="0"/>
                </a:lnTo>
                <a:lnTo>
                  <a:pt x="0" y="376237"/>
                </a:lnTo>
                <a:close/>
              </a:path>
            </a:pathLst>
          </a:custGeom>
          <a:ln w="9525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78982" y="5341620"/>
            <a:ext cx="14084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Dinhdang.css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35940" y="419353"/>
            <a:ext cx="63023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1.2. </a:t>
            </a:r>
            <a:r>
              <a:rPr dirty="0"/>
              <a:t>MỘT </a:t>
            </a:r>
            <a:r>
              <a:rPr spc="-5" dirty="0"/>
              <a:t>SỐ </a:t>
            </a:r>
            <a:r>
              <a:rPr dirty="0"/>
              <a:t>QUY ƯỚC </a:t>
            </a:r>
            <a:r>
              <a:rPr spc="-5" dirty="0"/>
              <a:t>VỀ </a:t>
            </a:r>
            <a:r>
              <a:rPr spc="-10" dirty="0"/>
              <a:t>CÁCH </a:t>
            </a:r>
            <a:r>
              <a:rPr spc="-5" dirty="0"/>
              <a:t>VIẾT</a:t>
            </a:r>
            <a:r>
              <a:rPr spc="-95" dirty="0"/>
              <a:t> </a:t>
            </a:r>
            <a:r>
              <a:rPr spc="-10" dirty="0"/>
              <a:t>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19353"/>
            <a:ext cx="479996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2. </a:t>
            </a:r>
            <a:r>
              <a:rPr spc="-10" dirty="0"/>
              <a:t>CÁC </a:t>
            </a:r>
            <a:r>
              <a:rPr spc="-5" dirty="0"/>
              <a:t>THUỘC </a:t>
            </a:r>
            <a:r>
              <a:rPr dirty="0"/>
              <a:t>TÍNH </a:t>
            </a:r>
            <a:r>
              <a:rPr spc="-5" dirty="0"/>
              <a:t>ĐỊNH</a:t>
            </a:r>
            <a:r>
              <a:rPr spc="5" dirty="0"/>
              <a:t> </a:t>
            </a:r>
            <a:r>
              <a:rPr spc="-10" dirty="0"/>
              <a:t>DẠNG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66800" y="1295400"/>
            <a:ext cx="6019800" cy="437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760" lvl="1" indent="-593090">
              <a:lnSpc>
                <a:spcPct val="130000"/>
              </a:lnSpc>
              <a:spcBef>
                <a:spcPts val="600"/>
              </a:spcBef>
              <a:buAutoNum type="arabicPeriod"/>
              <a:tabLst>
                <a:tab pos="620395" algn="l"/>
              </a:tabLst>
            </a:pPr>
            <a:r>
              <a:rPr sz="2400" b="1" dirty="0">
                <a:latin typeface="Arial"/>
                <a:cs typeface="Arial"/>
              </a:rPr>
              <a:t>Định </a:t>
            </a:r>
            <a:r>
              <a:rPr sz="2400" b="1" spc="-5" dirty="0">
                <a:latin typeface="Arial"/>
                <a:cs typeface="Arial"/>
              </a:rPr>
              <a:t>dạng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nền</a:t>
            </a:r>
            <a:endParaRPr sz="2400">
              <a:latin typeface="Arial"/>
              <a:cs typeface="Arial"/>
            </a:endParaRPr>
          </a:p>
          <a:p>
            <a:pPr marL="627063" lvl="1" indent="-568325">
              <a:lnSpc>
                <a:spcPct val="130000"/>
              </a:lnSpc>
              <a:spcBef>
                <a:spcPts val="600"/>
              </a:spcBef>
              <a:buAutoNum type="arabicPeriod"/>
            </a:pPr>
            <a:r>
              <a:rPr sz="2400" b="1" dirty="0">
                <a:latin typeface="Arial"/>
                <a:cs typeface="Arial"/>
              </a:rPr>
              <a:t>Định </a:t>
            </a:r>
            <a:r>
              <a:rPr sz="2400" b="1" spc="-5" dirty="0">
                <a:latin typeface="Arial"/>
                <a:cs typeface="Arial"/>
              </a:rPr>
              <a:t>dạng ký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tự</a:t>
            </a:r>
            <a:endParaRPr sz="2400">
              <a:latin typeface="Arial"/>
              <a:cs typeface="Arial"/>
            </a:endParaRPr>
          </a:p>
          <a:p>
            <a:pPr marL="651510" lvl="1" indent="-593090">
              <a:lnSpc>
                <a:spcPct val="130000"/>
              </a:lnSpc>
              <a:spcBef>
                <a:spcPts val="600"/>
              </a:spcBef>
              <a:buAutoNum type="arabicPeriod"/>
              <a:tabLst>
                <a:tab pos="651510" algn="l"/>
              </a:tabLst>
            </a:pPr>
            <a:r>
              <a:rPr sz="2400" b="1" dirty="0">
                <a:latin typeface="Arial"/>
                <a:cs typeface="Arial"/>
              </a:rPr>
              <a:t>Định </a:t>
            </a:r>
            <a:r>
              <a:rPr sz="2400" b="1" spc="-5" dirty="0">
                <a:latin typeface="Arial"/>
                <a:cs typeface="Arial"/>
              </a:rPr>
              <a:t>dạng </a:t>
            </a:r>
            <a:r>
              <a:rPr sz="2400" b="1" dirty="0">
                <a:latin typeface="Arial"/>
                <a:cs typeface="Arial"/>
              </a:rPr>
              <a:t>liên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kết</a:t>
            </a:r>
            <a:endParaRPr sz="2400">
              <a:latin typeface="Arial"/>
              <a:cs typeface="Arial"/>
            </a:endParaRPr>
          </a:p>
          <a:p>
            <a:pPr marL="651510" lvl="1" indent="-593090">
              <a:lnSpc>
                <a:spcPct val="130000"/>
              </a:lnSpc>
              <a:spcBef>
                <a:spcPts val="600"/>
              </a:spcBef>
              <a:buAutoNum type="arabicPeriod"/>
              <a:tabLst>
                <a:tab pos="651510" algn="l"/>
              </a:tabLst>
            </a:pPr>
            <a:r>
              <a:rPr sz="2400" b="1" spc="-5" dirty="0">
                <a:latin typeface="Arial"/>
                <a:cs typeface="Arial"/>
              </a:rPr>
              <a:t>Nhóm các phần tử- Class &amp;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  <a:p>
            <a:pPr marL="651510" lvl="1" indent="-593090">
              <a:lnSpc>
                <a:spcPct val="130000"/>
              </a:lnSpc>
              <a:spcBef>
                <a:spcPts val="600"/>
              </a:spcBef>
              <a:buAutoNum type="arabicPeriod"/>
              <a:tabLst>
                <a:tab pos="651510" algn="l"/>
              </a:tabLst>
            </a:pPr>
            <a:r>
              <a:rPr sz="2400" b="1" spc="-5" dirty="0">
                <a:latin typeface="Arial"/>
                <a:cs typeface="Arial"/>
              </a:rPr>
              <a:t>Box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651510" lvl="1" indent="-593090">
              <a:lnSpc>
                <a:spcPct val="130000"/>
              </a:lnSpc>
              <a:spcBef>
                <a:spcPts val="600"/>
              </a:spcBef>
              <a:buAutoNum type="arabicPeriod"/>
              <a:tabLst>
                <a:tab pos="652145" algn="l"/>
              </a:tabLst>
            </a:pPr>
            <a:r>
              <a:rPr sz="2400" b="1" dirty="0">
                <a:latin typeface="Arial"/>
                <a:cs typeface="Arial"/>
              </a:rPr>
              <a:t>Margin </a:t>
            </a:r>
            <a:r>
              <a:rPr sz="2400" b="1" spc="-5" dirty="0">
                <a:latin typeface="Arial"/>
                <a:cs typeface="Arial"/>
              </a:rPr>
              <a:t>&amp;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Padding</a:t>
            </a:r>
            <a:endParaRPr sz="2400">
              <a:latin typeface="Arial"/>
              <a:cs typeface="Arial"/>
            </a:endParaRPr>
          </a:p>
          <a:p>
            <a:pPr marL="605155" lvl="1" indent="-592455">
              <a:lnSpc>
                <a:spcPct val="130000"/>
              </a:lnSpc>
              <a:spcBef>
                <a:spcPts val="600"/>
              </a:spcBef>
              <a:buAutoNum type="arabicPeriod"/>
              <a:tabLst>
                <a:tab pos="605790" algn="l"/>
              </a:tabLst>
            </a:pPr>
            <a:r>
              <a:rPr sz="2400" b="1" spc="-5" dirty="0">
                <a:latin typeface="Arial"/>
                <a:cs typeface="Arial"/>
              </a:rPr>
              <a:t>Khung </a:t>
            </a:r>
            <a:r>
              <a:rPr sz="2400" b="1" dirty="0">
                <a:latin typeface="Arial"/>
                <a:cs typeface="Arial"/>
              </a:rPr>
              <a:t>viền -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Border</a:t>
            </a:r>
            <a:endParaRPr sz="2400">
              <a:latin typeface="Arial"/>
              <a:cs typeface="Arial"/>
            </a:endParaRPr>
          </a:p>
          <a:p>
            <a:pPr marL="651510" lvl="1" indent="-593090">
              <a:lnSpc>
                <a:spcPct val="130000"/>
              </a:lnSpc>
              <a:spcBef>
                <a:spcPts val="600"/>
              </a:spcBef>
              <a:buAutoNum type="arabicPeriod"/>
              <a:tabLst>
                <a:tab pos="651510" algn="l"/>
              </a:tabLst>
            </a:pPr>
            <a:r>
              <a:rPr sz="2400" b="1" spc="-5" dirty="0">
                <a:latin typeface="Arial"/>
                <a:cs typeface="Arial"/>
              </a:rPr>
              <a:t>Height &amp;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ct val="100000"/>
              </a:lnSpc>
            </a:pPr>
            <a:r>
              <a:rPr spc="-5" dirty="0"/>
              <a:t>2.1. ĐỊNH </a:t>
            </a:r>
            <a:r>
              <a:rPr spc="-10" dirty="0"/>
              <a:t>DẠNG</a:t>
            </a:r>
            <a:r>
              <a:rPr spc="-35" dirty="0"/>
              <a:t> </a:t>
            </a:r>
            <a:r>
              <a:rPr spc="-10" dirty="0"/>
              <a:t>NỀN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" y="3124200"/>
            <a:ext cx="7010400" cy="1475105"/>
          </a:xfrm>
          <a:custGeom>
            <a:avLst/>
            <a:gdLst/>
            <a:ahLst/>
            <a:cxnLst/>
            <a:rect l="l" t="t" r="r" b="b"/>
            <a:pathLst>
              <a:path w="7010400" h="1475104">
                <a:moveTo>
                  <a:pt x="0" y="1474851"/>
                </a:moveTo>
                <a:lnTo>
                  <a:pt x="7010400" y="1474851"/>
                </a:lnTo>
                <a:lnTo>
                  <a:pt x="7010400" y="0"/>
                </a:lnTo>
                <a:lnTo>
                  <a:pt x="0" y="0"/>
                </a:lnTo>
                <a:lnTo>
                  <a:pt x="0" y="1474851"/>
                </a:lnTo>
                <a:close/>
              </a:path>
            </a:pathLst>
          </a:custGeom>
          <a:ln w="9525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677" y="4587811"/>
            <a:ext cx="8089265" cy="2024380"/>
          </a:xfrm>
          <a:custGeom>
            <a:avLst/>
            <a:gdLst/>
            <a:ahLst/>
            <a:cxnLst/>
            <a:rect l="l" t="t" r="r" b="b"/>
            <a:pathLst>
              <a:path w="8089265" h="2024379">
                <a:moveTo>
                  <a:pt x="0" y="2024126"/>
                </a:moveTo>
                <a:lnTo>
                  <a:pt x="8088883" y="2024126"/>
                </a:lnTo>
                <a:lnTo>
                  <a:pt x="8088883" y="0"/>
                </a:lnTo>
                <a:lnTo>
                  <a:pt x="0" y="0"/>
                </a:lnTo>
                <a:lnTo>
                  <a:pt x="0" y="2024126"/>
                </a:lnTo>
                <a:close/>
              </a:path>
            </a:pathLst>
          </a:custGeom>
          <a:ln w="9525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7244" y="1106042"/>
            <a:ext cx="7487284" cy="5185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9113" marR="3052445" indent="-519113" defTabSz="573088">
              <a:lnSpc>
                <a:spcPct val="100000"/>
              </a:lnSpc>
              <a:buFont typeface="Wingdings"/>
              <a:buChar char=""/>
            </a:pP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Màu nền : </a:t>
            </a:r>
            <a:r>
              <a:rPr sz="2000" b="1">
                <a:solidFill>
                  <a:srgbClr val="9B2C1F"/>
                </a:solidFill>
                <a:latin typeface="Arial"/>
                <a:cs typeface="Arial"/>
              </a:rPr>
              <a:t>background-color </a:t>
            </a:r>
            <a:r>
              <a:rPr lang="en-US" sz="2000" b="1" smtClean="0">
                <a:solidFill>
                  <a:srgbClr val="9B2C1F"/>
                </a:solidFill>
                <a:latin typeface="Arial"/>
                <a:cs typeface="Arial"/>
              </a:rPr>
              <a:t/>
            </a:r>
            <a:br>
              <a:rPr lang="en-US" sz="2000" b="1" smtClean="0">
                <a:solidFill>
                  <a:srgbClr val="9B2C1F"/>
                </a:solidFill>
                <a:latin typeface="Arial"/>
                <a:cs typeface="Arial"/>
              </a:rPr>
            </a:br>
            <a:r>
              <a:rPr lang="en-US" sz="2000" b="1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lang="en-US" sz="2000" b="1" smtClean="0">
                <a:solidFill>
                  <a:srgbClr val="9B2C1F"/>
                </a:solidFill>
                <a:latin typeface="Arial"/>
                <a:cs typeface="Arial"/>
              </a:rPr>
              <a:t>   </a:t>
            </a:r>
            <a:r>
              <a:rPr sz="2000" smtClean="0">
                <a:latin typeface="Arial"/>
                <a:cs typeface="Arial"/>
              </a:rPr>
              <a:t>body</a:t>
            </a:r>
            <a:r>
              <a:rPr lang="en-US" sz="2000" smtClean="0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 background-color:cyan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}  </a:t>
            </a:r>
            <a:r>
              <a:rPr lang="en-US" sz="2000" smtClean="0">
                <a:latin typeface="Arial"/>
                <a:cs typeface="Arial"/>
              </a:rPr>
              <a:t>   </a:t>
            </a:r>
            <a:br>
              <a:rPr lang="en-US" sz="2000" smtClean="0">
                <a:latin typeface="Arial"/>
                <a:cs typeface="Arial"/>
              </a:rPr>
            </a:br>
            <a:r>
              <a:rPr lang="en-US" sz="2000" smtClean="0">
                <a:latin typeface="Arial"/>
                <a:cs typeface="Arial"/>
              </a:rPr>
              <a:t>     </a:t>
            </a:r>
            <a:r>
              <a:rPr sz="2000" smtClean="0">
                <a:latin typeface="Arial"/>
                <a:cs typeface="Arial"/>
              </a:rPr>
              <a:t>h1 </a:t>
            </a:r>
            <a:r>
              <a:rPr lang="en-US" sz="2000" smtClean="0">
                <a:latin typeface="Arial"/>
                <a:cs typeface="Arial"/>
              </a:rPr>
              <a:t>     </a:t>
            </a:r>
            <a:r>
              <a:rPr sz="2000" smtClean="0">
                <a:latin typeface="Arial"/>
                <a:cs typeface="Arial"/>
              </a:rPr>
              <a:t>{ </a:t>
            </a:r>
            <a:r>
              <a:rPr sz="2000" dirty="0">
                <a:latin typeface="Arial"/>
                <a:cs typeface="Arial"/>
              </a:rPr>
              <a:t>background-color:red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Ảnh nền:</a:t>
            </a:r>
            <a:r>
              <a:rPr sz="2000" b="1" spc="-7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background-image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background-image:url(</a:t>
            </a:r>
            <a:r>
              <a:rPr sz="2000" b="1" spc="-5" dirty="0">
                <a:latin typeface="Arial"/>
                <a:cs typeface="Arial"/>
              </a:rPr>
              <a:t>logo.jpg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R="3126740" algn="ctr">
              <a:lnSpc>
                <a:spcPct val="100000"/>
              </a:lnSpc>
              <a:spcBef>
                <a:spcPts val="1195"/>
              </a:spcBef>
            </a:pPr>
            <a:r>
              <a:rPr sz="2000" dirty="0">
                <a:latin typeface="Arial"/>
                <a:cs typeface="Arial"/>
              </a:rPr>
              <a:t>Ví </a:t>
            </a:r>
            <a:r>
              <a:rPr sz="2000" spc="-5" dirty="0">
                <a:latin typeface="Arial"/>
                <a:cs typeface="Arial"/>
              </a:rPr>
              <a:t>vụ: file </a:t>
            </a:r>
            <a:r>
              <a:rPr sz="2000" dirty="0">
                <a:latin typeface="Arial"/>
                <a:cs typeface="Arial"/>
              </a:rPr>
              <a:t>background.css và </a:t>
            </a:r>
            <a:r>
              <a:rPr sz="2000" spc="-5" dirty="0">
                <a:latin typeface="Arial"/>
                <a:cs typeface="Arial"/>
              </a:rPr>
              <a:t>file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html</a:t>
            </a:r>
            <a:endParaRPr sz="2000">
              <a:latin typeface="Arial"/>
              <a:cs typeface="Arial"/>
            </a:endParaRPr>
          </a:p>
          <a:p>
            <a:pPr marL="545465">
              <a:lnSpc>
                <a:spcPct val="100000"/>
              </a:lnSpc>
              <a:spcBef>
                <a:spcPts val="655"/>
              </a:spcBef>
            </a:pPr>
            <a:r>
              <a:rPr sz="1800" spc="-5" dirty="0">
                <a:latin typeface="Arial"/>
                <a:cs typeface="Arial"/>
              </a:rPr>
              <a:t>body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45465">
              <a:lnSpc>
                <a:spcPct val="100000"/>
              </a:lnSpc>
            </a:pPr>
            <a:r>
              <a:rPr lang="en-US" sz="1800" spc="-5" smtClean="0">
                <a:latin typeface="Arial"/>
                <a:cs typeface="Arial"/>
              </a:rPr>
              <a:t>     </a:t>
            </a:r>
            <a:r>
              <a:rPr sz="1800" spc="-5" smtClean="0">
                <a:latin typeface="Arial"/>
                <a:cs typeface="Arial"/>
              </a:rPr>
              <a:t>background-image:url(</a:t>
            </a:r>
            <a:r>
              <a:rPr sz="1800" b="1" spc="-5" smtClean="0">
                <a:latin typeface="Arial"/>
                <a:cs typeface="Arial"/>
              </a:rPr>
              <a:t>logo.jpg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454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545465" marR="371919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h2 </a:t>
            </a:r>
            <a:r>
              <a:rPr sz="1800" dirty="0">
                <a:latin typeface="Arial"/>
                <a:cs typeface="Arial"/>
              </a:rPr>
              <a:t>{ </a:t>
            </a:r>
            <a:r>
              <a:rPr sz="1800" spc="-5" dirty="0">
                <a:latin typeface="Arial"/>
                <a:cs typeface="Arial"/>
              </a:rPr>
              <a:t>background-color:orange </a:t>
            </a:r>
            <a:r>
              <a:rPr sz="1800" dirty="0">
                <a:latin typeface="Arial"/>
                <a:cs typeface="Arial"/>
              </a:rPr>
              <a:t>}  </a:t>
            </a:r>
            <a:r>
              <a:rPr sz="1800" spc="-5" dirty="0">
                <a:latin typeface="Arial"/>
                <a:cs typeface="Arial"/>
              </a:rPr>
              <a:t>p </a:t>
            </a:r>
            <a:r>
              <a:rPr sz="1800" dirty="0">
                <a:latin typeface="Arial"/>
                <a:cs typeface="Arial"/>
              </a:rPr>
              <a:t>{ </a:t>
            </a:r>
            <a:r>
              <a:rPr sz="1800" spc="-5" dirty="0">
                <a:latin typeface="Arial"/>
                <a:cs typeface="Arial"/>
              </a:rPr>
              <a:t>background-color: FDC689 </a:t>
            </a: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534035">
              <a:lnSpc>
                <a:spcPct val="100000"/>
              </a:lnSpc>
              <a:spcBef>
                <a:spcPts val="725"/>
              </a:spcBef>
            </a:pPr>
            <a:r>
              <a:rPr sz="1800" dirty="0">
                <a:latin typeface="Arial"/>
                <a:cs typeface="Arial"/>
              </a:rPr>
              <a:t>&lt;html&gt;</a:t>
            </a:r>
            <a:endParaRPr sz="1800">
              <a:latin typeface="Arial"/>
              <a:cs typeface="Arial"/>
            </a:endParaRPr>
          </a:p>
          <a:p>
            <a:pPr marL="53403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&lt;head&gt;link rel="stylesheet" type="text/css" href="background.css"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53403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&lt;/head&gt;</a:t>
            </a:r>
            <a:endParaRPr sz="1800">
              <a:latin typeface="Arial"/>
              <a:cs typeface="Arial"/>
            </a:endParaRPr>
          </a:p>
          <a:p>
            <a:pPr marL="53403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&lt;body&gt;</a:t>
            </a:r>
            <a:endParaRPr sz="1800">
              <a:latin typeface="Arial"/>
              <a:cs typeface="Arial"/>
            </a:endParaRPr>
          </a:p>
          <a:p>
            <a:pPr marL="53403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&lt;p&gt;Welcome </a:t>
            </a:r>
            <a:r>
              <a:rPr sz="1800" spc="-95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MyWebsite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&lt;/p&gt;</a:t>
            </a:r>
            <a:endParaRPr sz="1800">
              <a:latin typeface="Arial"/>
              <a:cs typeface="Arial"/>
            </a:endParaRPr>
          </a:p>
          <a:p>
            <a:pPr marL="53403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&lt;h2&gt;Hạnh phúc và thành đạt trong cuộc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sống&lt;/h2&gt;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ct val="100000"/>
              </a:lnSpc>
            </a:pPr>
            <a:r>
              <a:rPr spc="-5" dirty="0"/>
              <a:t>2.1. ĐỊNH </a:t>
            </a:r>
            <a:r>
              <a:rPr spc="-10" dirty="0"/>
              <a:t>DẠNG</a:t>
            </a:r>
            <a:r>
              <a:rPr spc="-35" dirty="0"/>
              <a:t> </a:t>
            </a:r>
            <a:r>
              <a:rPr spc="-10" dirty="0"/>
              <a:t>NỀN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94943" y="1102359"/>
            <a:ext cx="7220584" cy="5010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/>
              <a:buChar char="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Lặp lại ảnh nền:</a:t>
            </a:r>
            <a:r>
              <a:rPr sz="2000" b="1" spc="-8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background-repeat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Thuộc </a:t>
            </a:r>
            <a:r>
              <a:rPr sz="2000" spc="-5" dirty="0">
                <a:latin typeface="Arial"/>
                <a:cs typeface="Arial"/>
              </a:rPr>
              <a:t>tính </a:t>
            </a:r>
            <a:r>
              <a:rPr sz="2000" dirty="0">
                <a:latin typeface="Arial"/>
                <a:cs typeface="Arial"/>
              </a:rPr>
              <a:t>này có 4 giá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trị: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+ repeat-x: Chỉ lặp lại ảnh theo phương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ngang.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+ repeat-y: Chỉ lặp lại ảnh theo phương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dọc.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+ repeat: Lặp lại ảnh theo cả 2 phương-giá trị mặc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định.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+ no-repeat: Không lặp lại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ảnh.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Khóa ảnh nền:</a:t>
            </a:r>
            <a:r>
              <a:rPr sz="2000" b="1" spc="-7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background-attachment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Thuộc </a:t>
            </a:r>
            <a:r>
              <a:rPr sz="2000" spc="-5" dirty="0">
                <a:latin typeface="Arial"/>
                <a:cs typeface="Arial"/>
              </a:rPr>
              <a:t>tính </a:t>
            </a:r>
            <a:r>
              <a:rPr sz="2000" dirty="0">
                <a:latin typeface="Arial"/>
                <a:cs typeface="Arial"/>
              </a:rPr>
              <a:t>này có 2 giá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trị: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+ scroll: Ảnh nền sẽ cuộn cùng nội dung trang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web.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+ </a:t>
            </a:r>
            <a:r>
              <a:rPr sz="2000" spc="-5" dirty="0">
                <a:latin typeface="Arial"/>
                <a:cs typeface="Arial"/>
              </a:rPr>
              <a:t>fixed: </a:t>
            </a:r>
            <a:r>
              <a:rPr sz="2000" dirty="0">
                <a:latin typeface="Arial"/>
                <a:cs typeface="Arial"/>
              </a:rPr>
              <a:t>Cố định ảnh nền (mờ bất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động).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Định </a:t>
            </a:r>
            <a:r>
              <a:rPr sz="2000" b="1" spc="-10" dirty="0">
                <a:solidFill>
                  <a:srgbClr val="9B2C1F"/>
                </a:solidFill>
                <a:latin typeface="Arial"/>
                <a:cs typeface="Arial"/>
              </a:rPr>
              <a:t>vị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ảnh nền:</a:t>
            </a:r>
            <a:r>
              <a:rPr sz="2000" b="1" spc="-5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background-position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Mặc định ảnh nền nằm ở góc trên, bên trái màn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hình.</a:t>
            </a:r>
            <a:endParaRPr sz="2000">
              <a:latin typeface="Arial"/>
              <a:cs typeface="Arial"/>
            </a:endParaRPr>
          </a:p>
          <a:p>
            <a:pPr marR="110489" algn="ctr">
              <a:lnSpc>
                <a:spcPct val="100000"/>
              </a:lnSpc>
            </a:pP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Background-position:5cm</a:t>
            </a:r>
            <a:r>
              <a:rPr sz="2000" spc="-13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9B2C1F"/>
                </a:solidFill>
                <a:latin typeface="Arial"/>
                <a:cs typeface="Arial"/>
              </a:rPr>
              <a:t>2cm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  <a:tabLst>
                <a:tab pos="4622165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Ảnh được định </a:t>
            </a:r>
            <a:r>
              <a:rPr sz="2000" spc="-5" dirty="0">
                <a:latin typeface="Arial"/>
                <a:cs typeface="Arial"/>
              </a:rPr>
              <a:t>vị </a:t>
            </a:r>
            <a:r>
              <a:rPr sz="2000" dirty="0">
                <a:latin typeface="Arial"/>
                <a:cs typeface="Arial"/>
              </a:rPr>
              <a:t>5cm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từ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trái	</a:t>
            </a:r>
            <a:r>
              <a:rPr sz="2000" spc="-5" dirty="0">
                <a:latin typeface="Arial"/>
                <a:cs typeface="Arial"/>
              </a:rPr>
              <a:t>và </a:t>
            </a:r>
            <a:r>
              <a:rPr sz="2000" dirty="0">
                <a:latin typeface="Arial"/>
                <a:cs typeface="Arial"/>
              </a:rPr>
              <a:t>2cm </a:t>
            </a:r>
            <a:r>
              <a:rPr sz="2000" spc="-5" dirty="0">
                <a:latin typeface="Arial"/>
                <a:cs typeface="Arial"/>
              </a:rPr>
              <a:t>từ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trên.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541" y="495553"/>
            <a:ext cx="7839709" cy="500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155" lvl="1" indent="-592455">
              <a:lnSpc>
                <a:spcPct val="100000"/>
              </a:lnSpc>
              <a:buAutoNum type="arabicPeriod"/>
              <a:tabLst>
                <a:tab pos="605790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ĐỊNH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DẠNG</a:t>
            </a:r>
            <a:r>
              <a:rPr sz="2400" b="1" spc="-4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NỀN</a:t>
            </a:r>
            <a:endParaRPr sz="2400">
              <a:latin typeface="Arial"/>
              <a:cs typeface="Arial"/>
            </a:endParaRPr>
          </a:p>
          <a:p>
            <a:pPr marL="782320" lvl="2" indent="-457200">
              <a:lnSpc>
                <a:spcPct val="100000"/>
              </a:lnSpc>
              <a:spcBef>
                <a:spcPts val="910"/>
              </a:spcBef>
              <a:buFont typeface="Wingdings"/>
              <a:buChar char=""/>
              <a:tabLst>
                <a:tab pos="782320" algn="l"/>
                <a:tab pos="782955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Thuộc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tính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background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rút</a:t>
            </a:r>
            <a:r>
              <a:rPr sz="2400" b="1" spc="-8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gọn</a:t>
            </a:r>
            <a:endParaRPr sz="2400">
              <a:latin typeface="Arial"/>
              <a:cs typeface="Arial"/>
            </a:endParaRPr>
          </a:p>
          <a:p>
            <a:pPr marL="1240155" marR="1978025">
              <a:lnSpc>
                <a:spcPct val="141700"/>
              </a:lnSpc>
            </a:pPr>
            <a:r>
              <a:rPr sz="2400" spc="-5" dirty="0">
                <a:latin typeface="Arial"/>
                <a:cs typeface="Arial"/>
              </a:rPr>
              <a:t>background-color:transparent;  background-image: url(logo.jpg);  background-repeat: no-repeat;  background-attachment: fixed;  background-position: right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bottom;</a:t>
            </a:r>
            <a:endParaRPr sz="2400">
              <a:latin typeface="Arial"/>
              <a:cs typeface="Arial"/>
            </a:endParaRPr>
          </a:p>
          <a:p>
            <a:pPr marL="78232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Arial"/>
                <a:cs typeface="Arial"/>
              </a:rPr>
              <a:t>thành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dòng ngắn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gọn:</a:t>
            </a:r>
            <a:endParaRPr sz="2400">
              <a:latin typeface="Arial"/>
              <a:cs typeface="Arial"/>
            </a:endParaRPr>
          </a:p>
          <a:p>
            <a:pPr marL="78232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background:transparent</a:t>
            </a:r>
            <a:r>
              <a:rPr sz="2400" spc="7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url(logo.jpg)</a:t>
            </a:r>
            <a:endParaRPr sz="2400">
              <a:latin typeface="Arial"/>
              <a:cs typeface="Arial"/>
            </a:endParaRPr>
          </a:p>
          <a:p>
            <a:pPr marL="401256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no-repeat fixed right</a:t>
            </a:r>
            <a:r>
              <a:rPr sz="2400" spc="-1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B2C1F"/>
                </a:solidFill>
                <a:latin typeface="Arial"/>
                <a:cs typeface="Arial"/>
              </a:rPr>
              <a:t>bottom;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495553"/>
            <a:ext cx="346265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0880" algn="l"/>
              </a:tabLst>
            </a:pPr>
            <a:r>
              <a:rPr spc="-5" dirty="0"/>
              <a:t>2.2.	ĐỊNH </a:t>
            </a:r>
            <a:r>
              <a:rPr spc="-10" dirty="0"/>
              <a:t>DẠNG </a:t>
            </a:r>
            <a:r>
              <a:rPr spc="-5" dirty="0"/>
              <a:t>KÝ</a:t>
            </a:r>
            <a:r>
              <a:rPr spc="-35" dirty="0"/>
              <a:t> </a:t>
            </a:r>
            <a:r>
              <a:rPr spc="-5" dirty="0"/>
              <a:t>TỰ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21471" y="2848483"/>
            <a:ext cx="53721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xiên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44" y="1104646"/>
            <a:ext cx="7342505" cy="504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200" b="1" spc="-5" dirty="0">
                <a:solidFill>
                  <a:srgbClr val="9B2C1F"/>
                </a:solidFill>
                <a:latin typeface="Arial"/>
                <a:cs typeface="Arial"/>
              </a:rPr>
              <a:t>Thuộc tính định font:</a:t>
            </a:r>
            <a:r>
              <a:rPr sz="2200" b="1" spc="12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9B2C1F"/>
                </a:solidFill>
                <a:latin typeface="Arial"/>
                <a:cs typeface="Arial"/>
              </a:rPr>
              <a:t>font-family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3440"/>
              </a:lnSpc>
              <a:spcBef>
                <a:spcPts val="240"/>
              </a:spcBef>
            </a:pPr>
            <a:r>
              <a:rPr sz="2200" spc="-5" dirty="0">
                <a:latin typeface="Arial"/>
                <a:cs typeface="Arial"/>
              </a:rPr>
              <a:t>body { </a:t>
            </a:r>
            <a:r>
              <a:rPr sz="2200" spc="-10" dirty="0">
                <a:latin typeface="Arial"/>
                <a:cs typeface="Arial"/>
              </a:rPr>
              <a:t>font-family:”Times </a:t>
            </a:r>
            <a:r>
              <a:rPr sz="2200" spc="-5" dirty="0">
                <a:latin typeface="Arial"/>
                <a:cs typeface="Arial"/>
              </a:rPr>
              <a:t>New </a:t>
            </a:r>
            <a:r>
              <a:rPr sz="2200" spc="-15" dirty="0">
                <a:latin typeface="Arial"/>
                <a:cs typeface="Arial"/>
              </a:rPr>
              <a:t>Roman”,Tohama,sans-serif </a:t>
            </a:r>
            <a:r>
              <a:rPr sz="2200" spc="-5" dirty="0">
                <a:latin typeface="Arial"/>
                <a:cs typeface="Arial"/>
              </a:rPr>
              <a:t>}  h1, h2, h3 { font-family:arial,verdana,serif</a:t>
            </a:r>
            <a:r>
              <a:rPr sz="2200" spc="1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545"/>
              </a:spcBef>
              <a:buFont typeface="Wingdings"/>
              <a:buChar char=""/>
              <a:tabLst>
                <a:tab pos="309880" algn="l"/>
              </a:tabLst>
            </a:pPr>
            <a:r>
              <a:rPr sz="2200" b="1" spc="-5" dirty="0">
                <a:solidFill>
                  <a:srgbClr val="9B2C1F"/>
                </a:solidFill>
                <a:latin typeface="Arial"/>
                <a:cs typeface="Arial"/>
              </a:rPr>
              <a:t>Thuộc tính định kiểu:</a:t>
            </a:r>
            <a:r>
              <a:rPr sz="2200" b="1" spc="8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9B2C1F"/>
                </a:solidFill>
                <a:latin typeface="Arial"/>
                <a:cs typeface="Arial"/>
              </a:rPr>
              <a:t>font-style</a:t>
            </a:r>
            <a:endParaRPr sz="2200">
              <a:latin typeface="Arial"/>
              <a:cs typeface="Arial"/>
            </a:endParaRPr>
          </a:p>
          <a:p>
            <a:pPr marL="12700" marR="130810">
              <a:lnSpc>
                <a:spcPct val="100000"/>
              </a:lnSpc>
              <a:spcBef>
                <a:spcPts val="790"/>
              </a:spcBef>
              <a:tabLst>
                <a:tab pos="697865" algn="l"/>
                <a:tab pos="1400810" algn="l"/>
                <a:tab pos="1807845" algn="l"/>
                <a:tab pos="2912745" algn="l"/>
                <a:tab pos="4222115" algn="l"/>
                <a:tab pos="4630420" algn="l"/>
                <a:tab pos="5816600" algn="l"/>
                <a:tab pos="6752590" algn="l"/>
              </a:tabLst>
            </a:pPr>
            <a:r>
              <a:rPr sz="2200" spc="-5" dirty="0">
                <a:latin typeface="Arial"/>
                <a:cs typeface="Arial"/>
              </a:rPr>
              <a:t>Các	k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ểu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ư</a:t>
            </a:r>
            <a:r>
              <a:rPr sz="2200" spc="-5" dirty="0">
                <a:latin typeface="Arial"/>
                <a:cs typeface="Arial"/>
              </a:rPr>
              <a:t>ờng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0" dirty="0">
                <a:latin typeface="Arial"/>
                <a:cs typeface="Arial"/>
              </a:rPr>
              <a:t>(</a:t>
            </a:r>
            <a:r>
              <a:rPr sz="2200" spc="-5" dirty="0">
                <a:latin typeface="Arial"/>
                <a:cs typeface="Arial"/>
              </a:rPr>
              <a:t>no</a:t>
            </a:r>
            <a:r>
              <a:rPr sz="2200" spc="5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mal),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ng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iêng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(itali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)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hay  (oblique).</a:t>
            </a:r>
            <a:endParaRPr sz="2200">
              <a:latin typeface="Arial"/>
              <a:cs typeface="Arial"/>
            </a:endParaRPr>
          </a:p>
          <a:p>
            <a:pPr marL="926465" marR="3482975">
              <a:lnSpc>
                <a:spcPct val="130000"/>
              </a:lnSpc>
            </a:pPr>
            <a:r>
              <a:rPr sz="2200" spc="-5" dirty="0">
                <a:latin typeface="Arial"/>
                <a:cs typeface="Arial"/>
              </a:rPr>
              <a:t>h1 { font-style:italic; }  h2 { font-style:oblique;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200" b="1" spc="-5" dirty="0">
                <a:solidFill>
                  <a:srgbClr val="9B2C1F"/>
                </a:solidFill>
                <a:latin typeface="Arial"/>
                <a:cs typeface="Arial"/>
              </a:rPr>
              <a:t>Thuộc tính chế độ hoa nhỏ:</a:t>
            </a:r>
            <a:r>
              <a:rPr sz="2200" b="1" spc="16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9B2C1F"/>
                </a:solidFill>
                <a:latin typeface="Arial"/>
                <a:cs typeface="Arial"/>
              </a:rPr>
              <a:t>font-variant</a:t>
            </a:r>
            <a:endParaRPr sz="2200">
              <a:latin typeface="Arial"/>
              <a:cs typeface="Arial"/>
            </a:endParaRPr>
          </a:p>
          <a:p>
            <a:pPr marL="926465" marR="436880" indent="-914400">
              <a:lnSpc>
                <a:spcPts val="3429"/>
              </a:lnSpc>
              <a:spcBef>
                <a:spcPts val="245"/>
              </a:spcBef>
            </a:pPr>
            <a:r>
              <a:rPr sz="2200" spc="-5" dirty="0">
                <a:latin typeface="Arial"/>
                <a:cs typeface="Arial"/>
              </a:rPr>
              <a:t>Các kiểu in thường (normal), Kiểu hoa nhỏ (small-caps.  h1 { font-variant:small-caps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45"/>
              </a:spcBef>
            </a:pPr>
            <a:r>
              <a:rPr sz="2200" spc="-5" dirty="0">
                <a:latin typeface="Arial"/>
                <a:cs typeface="Arial"/>
              </a:rPr>
              <a:t>h2 { font-variant:normal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007" y="495553"/>
            <a:ext cx="346265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0245" algn="l"/>
              </a:tabLst>
            </a:pPr>
            <a:r>
              <a:rPr spc="-5" dirty="0"/>
              <a:t>2.2.	ĐỊNH </a:t>
            </a:r>
            <a:r>
              <a:rPr spc="-10" dirty="0"/>
              <a:t>DẠNG </a:t>
            </a:r>
            <a:r>
              <a:rPr spc="-5" dirty="0"/>
              <a:t>KÝ</a:t>
            </a:r>
            <a:r>
              <a:rPr spc="-35" dirty="0"/>
              <a:t> </a:t>
            </a:r>
            <a:r>
              <a:rPr spc="-5" dirty="0"/>
              <a:t>TỰ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41044" y="1105661"/>
            <a:ext cx="8071484" cy="5117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465" indent="-914400">
              <a:lnSpc>
                <a:spcPct val="100000"/>
              </a:lnSpc>
            </a:pPr>
            <a:r>
              <a:rPr sz="20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Thuộc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tính ch</a:t>
            </a: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ữ đậm:</a:t>
            </a:r>
            <a:r>
              <a:rPr sz="2000" spc="-10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font-weight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Arial"/>
                <a:cs typeface="Arial"/>
              </a:rPr>
              <a:t>p { font-weight:bold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Arial"/>
                <a:cs typeface="Arial"/>
              </a:rPr>
              <a:t>h2{ font-weight:normal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26465" marR="4323080" indent="-914400">
              <a:lnSpc>
                <a:spcPct val="130000"/>
              </a:lnSpc>
            </a:pPr>
            <a:r>
              <a:rPr sz="20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Thuộc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tính cỡ chữ:</a:t>
            </a:r>
            <a:r>
              <a:rPr sz="2000" b="1" spc="-9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font-size:  </a:t>
            </a:r>
            <a:r>
              <a:rPr sz="2000" dirty="0">
                <a:latin typeface="Arial"/>
                <a:cs typeface="Arial"/>
              </a:rPr>
              <a:t>body { font-size:20px }  h1 { font-size:3em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Arial"/>
                <a:cs typeface="Arial"/>
              </a:rPr>
              <a:t>h2 {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font-size:x-small}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Thuộc tính font rút</a:t>
            </a:r>
            <a:r>
              <a:rPr sz="2000" b="1" spc="-12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gọn</a:t>
            </a:r>
            <a:endParaRPr sz="2000">
              <a:latin typeface="Arial"/>
              <a:cs typeface="Arial"/>
            </a:endParaRPr>
          </a:p>
          <a:p>
            <a:pPr marL="2096135" marR="5080" indent="-116967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h1 { font-style: italic; font-variant:small-caps; font-weight: bold;  font-size: 35px; font-family: arial,verdana,sans-serif;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Thành: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h1 { font: italic bold 35px arial,verdana,sans-serif;</a:t>
            </a:r>
            <a:r>
              <a:rPr sz="2000" spc="-204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Cấu trúc rút gọn cho các thuộc </a:t>
            </a:r>
            <a:r>
              <a:rPr sz="2000" spc="-5" dirty="0">
                <a:latin typeface="Arial"/>
                <a:cs typeface="Arial"/>
              </a:rPr>
              <a:t>tính </a:t>
            </a:r>
            <a:r>
              <a:rPr sz="2000" dirty="0">
                <a:latin typeface="Arial"/>
                <a:cs typeface="Arial"/>
              </a:rPr>
              <a:t>nhóm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font: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9B2C1F"/>
                </a:solidFill>
                <a:latin typeface="Arial"/>
                <a:cs typeface="Arial"/>
              </a:rPr>
              <a:t>Font:&lt;font-style&gt;|&lt;font-variant&gt;|&lt;font-weight&gt;|&lt;font-size&gt;|&lt;font-family&gt;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007" y="495553"/>
            <a:ext cx="346265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0245" algn="l"/>
              </a:tabLst>
            </a:pPr>
            <a:r>
              <a:rPr spc="-5" dirty="0"/>
              <a:t>2.2.	ĐỊNH </a:t>
            </a:r>
            <a:r>
              <a:rPr spc="-10" dirty="0"/>
              <a:t>DẠNG </a:t>
            </a:r>
            <a:r>
              <a:rPr spc="-5" dirty="0"/>
              <a:t>KÝ</a:t>
            </a:r>
            <a:r>
              <a:rPr spc="-35" dirty="0"/>
              <a:t> </a:t>
            </a:r>
            <a:r>
              <a:rPr spc="-5" dirty="0"/>
              <a:t>TỰ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41044" y="1105661"/>
            <a:ext cx="7922259" cy="452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940" indent="-269240">
              <a:lnSpc>
                <a:spcPct val="100000"/>
              </a:lnSpc>
              <a:buFont typeface="Wingdings"/>
              <a:buChar char=""/>
              <a:tabLst>
                <a:tab pos="282575" algn="l"/>
              </a:tabLst>
            </a:pP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Thuộc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tính Màu chữ:</a:t>
            </a:r>
            <a:r>
              <a:rPr sz="2000" b="1" spc="-10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Color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Giá trị của thuộc </a:t>
            </a:r>
            <a:r>
              <a:rPr sz="2000" spc="-5" dirty="0">
                <a:latin typeface="Arial"/>
                <a:cs typeface="Arial"/>
              </a:rPr>
              <a:t>tính </a:t>
            </a:r>
            <a:r>
              <a:rPr sz="2000" dirty="0">
                <a:latin typeface="Arial"/>
                <a:cs typeface="Arial"/>
              </a:rPr>
              <a:t>này </a:t>
            </a:r>
            <a:r>
              <a:rPr sz="2000" spc="-5" dirty="0">
                <a:latin typeface="Arial"/>
                <a:cs typeface="Arial"/>
              </a:rPr>
              <a:t>là </a:t>
            </a:r>
            <a:r>
              <a:rPr sz="2000" dirty="0">
                <a:latin typeface="Arial"/>
                <a:cs typeface="Arial"/>
              </a:rPr>
              <a:t>các giá trị màu CSS hỗ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trợ.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body { color:#000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h1 { color:#0000FF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282575" algn="l"/>
              </a:tabLst>
            </a:pP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Thuộc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tính text-indent</a:t>
            </a:r>
            <a:r>
              <a:rPr sz="2000" b="1" spc="-12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8829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Tạo</a:t>
            </a:r>
            <a:r>
              <a:rPr sz="2000" spc="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khoảng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thụt</a:t>
            </a:r>
            <a:r>
              <a:rPr sz="2000" spc="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đầu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dòng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cho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dòng</a:t>
            </a:r>
            <a:r>
              <a:rPr sz="2000" spc="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đầu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tiên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trong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đoạn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văn</a:t>
            </a:r>
            <a:r>
              <a:rPr sz="2000" spc="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bản.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Giá trị thuộc </a:t>
            </a:r>
            <a:r>
              <a:rPr sz="2000" spc="-5" dirty="0">
                <a:latin typeface="Arial"/>
                <a:cs typeface="Arial"/>
              </a:rPr>
              <a:t>tính </a:t>
            </a:r>
            <a:r>
              <a:rPr sz="2000" dirty="0">
                <a:latin typeface="Arial"/>
                <a:cs typeface="Arial"/>
              </a:rPr>
              <a:t>này </a:t>
            </a:r>
            <a:r>
              <a:rPr sz="2000" spc="-5" dirty="0">
                <a:latin typeface="Arial"/>
                <a:cs typeface="Arial"/>
              </a:rPr>
              <a:t>là </a:t>
            </a:r>
            <a:r>
              <a:rPr sz="2000" dirty="0">
                <a:latin typeface="Arial"/>
                <a:cs typeface="Arial"/>
              </a:rPr>
              <a:t>các đơn </a:t>
            </a:r>
            <a:r>
              <a:rPr sz="2000" spc="-5" dirty="0">
                <a:latin typeface="Arial"/>
                <a:cs typeface="Arial"/>
              </a:rPr>
              <a:t>vị </a:t>
            </a:r>
            <a:r>
              <a:rPr sz="2000" dirty="0">
                <a:latin typeface="Arial"/>
                <a:cs typeface="Arial"/>
              </a:rPr>
              <a:t>đo trong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CSS.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 { text-indent:30px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282575" algn="l"/>
              </a:tabLst>
            </a:pP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Thuộc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tính text-align</a:t>
            </a:r>
            <a:r>
              <a:rPr sz="2000" b="1" spc="-13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347980"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Canh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chỉnh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văn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bản.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Thuộc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tính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này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trị: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left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(canh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trái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926465" marR="5080" indent="-9144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mặc </a:t>
            </a:r>
            <a:r>
              <a:rPr sz="2000" spc="-5" dirty="0">
                <a:latin typeface="Arial"/>
                <a:cs typeface="Arial"/>
              </a:rPr>
              <a:t>định), right </a:t>
            </a:r>
            <a:r>
              <a:rPr sz="2000" dirty="0">
                <a:latin typeface="Arial"/>
                <a:cs typeface="Arial"/>
              </a:rPr>
              <a:t>(canh </a:t>
            </a:r>
            <a:r>
              <a:rPr sz="2000" spc="-5" dirty="0">
                <a:latin typeface="Arial"/>
                <a:cs typeface="Arial"/>
              </a:rPr>
              <a:t>phải), center </a:t>
            </a:r>
            <a:r>
              <a:rPr sz="2000" dirty="0">
                <a:latin typeface="Arial"/>
                <a:cs typeface="Arial"/>
              </a:rPr>
              <a:t>(canh </a:t>
            </a:r>
            <a:r>
              <a:rPr sz="2000" spc="-5" dirty="0">
                <a:latin typeface="Arial"/>
                <a:cs typeface="Arial"/>
              </a:rPr>
              <a:t>giữa) và justify (canh đều).  </a:t>
            </a:r>
            <a:r>
              <a:rPr sz="2000" dirty="0">
                <a:latin typeface="Arial"/>
                <a:cs typeface="Arial"/>
              </a:rPr>
              <a:t>h1, h2 { text-align:right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 { </a:t>
            </a:r>
            <a:r>
              <a:rPr sz="2000" spc="-5" dirty="0">
                <a:latin typeface="Arial"/>
                <a:cs typeface="Arial"/>
              </a:rPr>
              <a:t>text-align:justify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17321"/>
            <a:ext cx="3992879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1. </a:t>
            </a:r>
            <a:r>
              <a:rPr sz="2800" spc="-10" dirty="0"/>
              <a:t>TỔNG </a:t>
            </a:r>
            <a:r>
              <a:rPr sz="2800" spc="-5" dirty="0"/>
              <a:t>QUAN VỀ</a:t>
            </a:r>
            <a:r>
              <a:rPr sz="2800" spc="-35" dirty="0"/>
              <a:t> </a:t>
            </a:r>
            <a:r>
              <a:rPr sz="2800" spc="-5" dirty="0"/>
              <a:t>CSS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394" y="1213103"/>
            <a:ext cx="5439410" cy="877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155" lvl="1" indent="-592455">
              <a:lnSpc>
                <a:spcPct val="100000"/>
              </a:lnSpc>
              <a:buAutoNum type="arabicPeriod"/>
              <a:tabLst>
                <a:tab pos="605790" algn="l"/>
              </a:tabLst>
            </a:pPr>
            <a:r>
              <a:rPr sz="2400" b="1" dirty="0">
                <a:latin typeface="Arial"/>
                <a:cs typeface="Arial"/>
              </a:rPr>
              <a:t>Giới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thiệu</a:t>
            </a:r>
            <a:endParaRPr sz="2400">
              <a:latin typeface="Arial"/>
              <a:cs typeface="Arial"/>
            </a:endParaRPr>
          </a:p>
          <a:p>
            <a:pPr marL="605155" lvl="1" indent="-592455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605790" algn="l"/>
              </a:tabLst>
            </a:pPr>
            <a:r>
              <a:rPr sz="2400" b="1" dirty="0">
                <a:latin typeface="Arial"/>
                <a:cs typeface="Arial"/>
              </a:rPr>
              <a:t>Một </a:t>
            </a:r>
            <a:r>
              <a:rPr sz="2400" b="1" spc="-5" dirty="0">
                <a:latin typeface="Arial"/>
                <a:cs typeface="Arial"/>
              </a:rPr>
              <a:t>số quy </a:t>
            </a:r>
            <a:r>
              <a:rPr sz="2400" b="1" dirty="0">
                <a:latin typeface="Arial"/>
                <a:cs typeface="Arial"/>
              </a:rPr>
              <a:t>ước </a:t>
            </a:r>
            <a:r>
              <a:rPr sz="2400" b="1" spc="-5" dirty="0">
                <a:latin typeface="Arial"/>
                <a:cs typeface="Arial"/>
              </a:rPr>
              <a:t>về cách </a:t>
            </a:r>
            <a:r>
              <a:rPr sz="2400" b="1" dirty="0">
                <a:latin typeface="Arial"/>
                <a:cs typeface="Arial"/>
              </a:rPr>
              <a:t>viết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495553"/>
            <a:ext cx="346265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0880" algn="l"/>
              </a:tabLst>
            </a:pPr>
            <a:r>
              <a:rPr spc="-5" dirty="0"/>
              <a:t>2.2.	ĐỊNH </a:t>
            </a:r>
            <a:r>
              <a:rPr spc="-10" dirty="0"/>
              <a:t>DẠNG </a:t>
            </a:r>
            <a:r>
              <a:rPr spc="-5" dirty="0"/>
              <a:t>KÝ</a:t>
            </a:r>
            <a:r>
              <a:rPr spc="-35" dirty="0"/>
              <a:t> </a:t>
            </a:r>
            <a:r>
              <a:rPr spc="-5" dirty="0"/>
              <a:t>TỰ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41044" y="1029461"/>
            <a:ext cx="7920990" cy="525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352425" algn="l"/>
                <a:tab pos="353060" algn="l"/>
              </a:tabLst>
            </a:pP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Thuộc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tính</a:t>
            </a:r>
            <a:r>
              <a:rPr sz="2000" b="1" spc="-8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letter-spacing: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Định khoảng cách giữa các ký </a:t>
            </a:r>
            <a:r>
              <a:rPr sz="2000" spc="-5" dirty="0">
                <a:latin typeface="Arial"/>
                <a:cs typeface="Arial"/>
              </a:rPr>
              <a:t>tự </a:t>
            </a:r>
            <a:r>
              <a:rPr sz="2000" dirty="0">
                <a:latin typeface="Arial"/>
                <a:cs typeface="Arial"/>
              </a:rPr>
              <a:t>trong một đoạn văn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bản.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  <a:tabLst>
                <a:tab pos="1841500" algn="l"/>
              </a:tabLst>
            </a:pPr>
            <a:r>
              <a:rPr sz="2000" dirty="0">
                <a:latin typeface="Arial"/>
                <a:cs typeface="Arial"/>
              </a:rPr>
              <a:t>h1,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h2	{ letter-spacing:7px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 { letter-spacing:5px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Thuộc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tính</a:t>
            </a:r>
            <a:r>
              <a:rPr sz="2000" b="1" spc="-8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text-decoration:</a:t>
            </a:r>
            <a:endParaRPr sz="2000">
              <a:latin typeface="Arial"/>
              <a:cs typeface="Arial"/>
            </a:endParaRPr>
          </a:p>
          <a:p>
            <a:pPr marL="12700" marR="5080" indent="27559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Thêm các hiệu </a:t>
            </a:r>
            <a:r>
              <a:rPr sz="2000" spc="-5" dirty="0">
                <a:latin typeface="Arial"/>
                <a:cs typeface="Arial"/>
              </a:rPr>
              <a:t>ứng gạch </a:t>
            </a:r>
            <a:r>
              <a:rPr sz="2000" dirty="0">
                <a:latin typeface="Arial"/>
                <a:cs typeface="Arial"/>
              </a:rPr>
              <a:t>chân </a:t>
            </a:r>
            <a:r>
              <a:rPr sz="2000" spc="-5" dirty="0">
                <a:latin typeface="Arial"/>
                <a:cs typeface="Arial"/>
              </a:rPr>
              <a:t>(underline), gạch xiên (line-through),  </a:t>
            </a:r>
            <a:r>
              <a:rPr sz="2000" dirty="0">
                <a:latin typeface="Arial"/>
                <a:cs typeface="Arial"/>
              </a:rPr>
              <a:t>gạch đầu (</a:t>
            </a:r>
            <a:r>
              <a:rPr sz="2000">
                <a:latin typeface="Arial"/>
                <a:cs typeface="Arial"/>
              </a:rPr>
              <a:t>overline</a:t>
            </a:r>
            <a:r>
              <a:rPr sz="2000" smtClean="0"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  <a:p>
            <a:pPr marL="926465" marR="3530600">
              <a:lnSpc>
                <a:spcPct val="120000"/>
              </a:lnSpc>
            </a:pPr>
            <a:r>
              <a:rPr sz="2000" dirty="0">
                <a:latin typeface="Arial"/>
                <a:cs typeface="Arial"/>
              </a:rPr>
              <a:t>h1 { </a:t>
            </a:r>
            <a:r>
              <a:rPr sz="2000" spc="-5" dirty="0">
                <a:latin typeface="Arial"/>
                <a:cs typeface="Arial"/>
              </a:rPr>
              <a:t>text-decoration:underline </a:t>
            </a:r>
            <a:r>
              <a:rPr sz="2000" dirty="0">
                <a:latin typeface="Arial"/>
                <a:cs typeface="Arial"/>
              </a:rPr>
              <a:t>}  h2 { </a:t>
            </a:r>
            <a:r>
              <a:rPr sz="2000" spc="-5" dirty="0">
                <a:latin typeface="Arial"/>
                <a:cs typeface="Arial"/>
              </a:rPr>
              <a:t>text-decoration:overline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282575" algn="l"/>
              </a:tabLst>
            </a:pP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Thuộc tính</a:t>
            </a:r>
            <a:r>
              <a:rPr sz="2000" b="1" spc="-11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text-transform:</a:t>
            </a:r>
            <a:endParaRPr sz="2000">
              <a:latin typeface="Arial"/>
              <a:cs typeface="Arial"/>
            </a:endParaRPr>
          </a:p>
          <a:p>
            <a:pPr marL="12700" marR="5080" indent="913765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Chế </a:t>
            </a:r>
            <a:r>
              <a:rPr sz="2000" spc="-10" dirty="0">
                <a:latin typeface="Arial"/>
                <a:cs typeface="Arial"/>
              </a:rPr>
              <a:t>độ </a:t>
            </a:r>
            <a:r>
              <a:rPr sz="2000" spc="-5" dirty="0">
                <a:latin typeface="Arial"/>
                <a:cs typeface="Arial"/>
              </a:rPr>
              <a:t>in hoa </a:t>
            </a:r>
            <a:r>
              <a:rPr sz="2000" dirty="0">
                <a:latin typeface="Arial"/>
                <a:cs typeface="Arial"/>
              </a:rPr>
              <a:t>hay </a:t>
            </a:r>
            <a:r>
              <a:rPr sz="2000" spc="-5" dirty="0">
                <a:latin typeface="Arial"/>
                <a:cs typeface="Arial"/>
              </a:rPr>
              <a:t>thường </a:t>
            </a:r>
            <a:r>
              <a:rPr sz="2000" dirty="0">
                <a:latin typeface="Arial"/>
                <a:cs typeface="Arial"/>
              </a:rPr>
              <a:t>của văn </a:t>
            </a:r>
            <a:r>
              <a:rPr sz="2000" spc="-5" dirty="0">
                <a:latin typeface="Arial"/>
                <a:cs typeface="Arial"/>
              </a:rPr>
              <a:t>bản. </a:t>
            </a:r>
            <a:r>
              <a:rPr sz="2000" dirty="0">
                <a:latin typeface="Arial"/>
                <a:cs typeface="Arial"/>
              </a:rPr>
              <a:t>Thuộc </a:t>
            </a:r>
            <a:r>
              <a:rPr sz="2000" spc="-5" dirty="0">
                <a:latin typeface="Arial"/>
                <a:cs typeface="Arial"/>
              </a:rPr>
              <a:t>tính </a:t>
            </a:r>
            <a:r>
              <a:rPr sz="2000" dirty="0">
                <a:latin typeface="Arial"/>
                <a:cs typeface="Arial"/>
              </a:rPr>
              <a:t>này có 4  giá </a:t>
            </a:r>
            <a:r>
              <a:rPr sz="2000" spc="-5" dirty="0">
                <a:latin typeface="Arial"/>
                <a:cs typeface="Arial"/>
              </a:rPr>
              <a:t>trị: uppercase </a:t>
            </a:r>
            <a:r>
              <a:rPr sz="2000" dirty="0">
                <a:latin typeface="Arial"/>
                <a:cs typeface="Arial"/>
              </a:rPr>
              <a:t>(in </a:t>
            </a:r>
            <a:r>
              <a:rPr sz="2000" spc="-5" dirty="0">
                <a:latin typeface="Arial"/>
                <a:cs typeface="Arial"/>
              </a:rPr>
              <a:t>hoa), </a:t>
            </a:r>
            <a:r>
              <a:rPr sz="2000" dirty="0">
                <a:latin typeface="Arial"/>
                <a:cs typeface="Arial"/>
              </a:rPr>
              <a:t>lowercase (in </a:t>
            </a:r>
            <a:r>
              <a:rPr sz="2000" spc="-5" dirty="0">
                <a:latin typeface="Arial"/>
                <a:cs typeface="Arial"/>
              </a:rPr>
              <a:t>thường), </a:t>
            </a:r>
            <a:r>
              <a:rPr sz="2000" dirty="0">
                <a:latin typeface="Arial"/>
                <a:cs typeface="Arial"/>
              </a:rPr>
              <a:t>capitalize (in hoa ở  ký </a:t>
            </a:r>
            <a:r>
              <a:rPr sz="2000" spc="-10" dirty="0">
                <a:latin typeface="Arial"/>
                <a:cs typeface="Arial"/>
              </a:rPr>
              <a:t>tự </a:t>
            </a:r>
            <a:r>
              <a:rPr sz="2000" dirty="0">
                <a:latin typeface="Arial"/>
                <a:cs typeface="Arial"/>
              </a:rPr>
              <a:t>đầu </a:t>
            </a:r>
            <a:r>
              <a:rPr sz="2000" spc="-5" dirty="0">
                <a:latin typeface="Arial"/>
                <a:cs typeface="Arial"/>
              </a:rPr>
              <a:t>tiên trong </a:t>
            </a:r>
            <a:r>
              <a:rPr sz="2000" dirty="0">
                <a:latin typeface="Arial"/>
                <a:cs typeface="Arial"/>
              </a:rPr>
              <a:t>mỗi </a:t>
            </a:r>
            <a:r>
              <a:rPr sz="2000" spc="-10" dirty="0">
                <a:latin typeface="Arial"/>
                <a:cs typeface="Arial"/>
              </a:rPr>
              <a:t>từ) </a:t>
            </a:r>
            <a:r>
              <a:rPr sz="2000" spc="-5" dirty="0">
                <a:latin typeface="Arial"/>
                <a:cs typeface="Arial"/>
              </a:rPr>
              <a:t>và none </a:t>
            </a:r>
            <a:r>
              <a:rPr sz="2000" dirty="0">
                <a:latin typeface="Arial"/>
                <a:cs typeface="Arial"/>
              </a:rPr>
              <a:t>(không áp </a:t>
            </a:r>
            <a:r>
              <a:rPr sz="2000" spc="-5" dirty="0">
                <a:latin typeface="Arial"/>
                <a:cs typeface="Arial"/>
              </a:rPr>
              <a:t>dụng </a:t>
            </a:r>
            <a:r>
              <a:rPr sz="2000" dirty="0">
                <a:latin typeface="Arial"/>
                <a:cs typeface="Arial"/>
              </a:rPr>
              <a:t>hiệu </a:t>
            </a:r>
            <a:r>
              <a:rPr sz="2000" spc="-5" dirty="0">
                <a:latin typeface="Arial"/>
                <a:cs typeface="Arial"/>
              </a:rPr>
              <a:t>ứng </a:t>
            </a:r>
            <a:r>
              <a:rPr sz="2000" dirty="0">
                <a:latin typeface="Arial"/>
                <a:cs typeface="Arial"/>
              </a:rPr>
              <a:t>– mặc  định).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h1 { </a:t>
            </a:r>
            <a:r>
              <a:rPr sz="2000" spc="-5" dirty="0">
                <a:latin typeface="Arial"/>
                <a:cs typeface="Arial"/>
              </a:rPr>
              <a:t>text-transform:uppercase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>
              <a:lnSpc>
                <a:spcPct val="100000"/>
              </a:lnSpc>
            </a:pPr>
            <a:r>
              <a:rPr spc="-5" dirty="0"/>
              <a:t>2.3. ĐỊNH DẠNG </a:t>
            </a:r>
            <a:r>
              <a:rPr dirty="0"/>
              <a:t>LIÊN </a:t>
            </a:r>
            <a:r>
              <a:rPr spc="-5" dirty="0"/>
              <a:t>KẾT –</a:t>
            </a:r>
            <a:r>
              <a:rPr spc="-10" dirty="0"/>
              <a:t> </a:t>
            </a:r>
            <a:r>
              <a:rPr spc="-5" dirty="0"/>
              <a:t>PSEUDO-CLASSES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75740" y="6184969"/>
            <a:ext cx="627824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20"/>
              </a:lnSpc>
            </a:pPr>
            <a:r>
              <a:rPr sz="2200" spc="-5" dirty="0">
                <a:latin typeface="Arial"/>
                <a:cs typeface="Arial"/>
              </a:rPr>
              <a:t>a:active { color:# 662D91; font-variant:small-caps</a:t>
            </a:r>
            <a:r>
              <a:rPr sz="2200" spc="1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1180846"/>
            <a:ext cx="7919084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Xác </a:t>
            </a:r>
            <a:r>
              <a:rPr sz="2200" dirty="0">
                <a:latin typeface="Arial"/>
                <a:cs typeface="Arial"/>
              </a:rPr>
              <a:t>định định dạng </a:t>
            </a:r>
            <a:r>
              <a:rPr sz="2200" spc="-5" dirty="0">
                <a:latin typeface="Arial"/>
                <a:cs typeface="Arial"/>
              </a:rPr>
              <a:t>cho một </a:t>
            </a:r>
            <a:r>
              <a:rPr sz="2200" dirty="0">
                <a:latin typeface="Arial"/>
                <a:cs typeface="Arial"/>
              </a:rPr>
              <a:t>đối tượng </a:t>
            </a:r>
            <a:r>
              <a:rPr sz="2200" spc="-5" dirty="0">
                <a:latin typeface="Arial"/>
                <a:cs typeface="Arial"/>
              </a:rPr>
              <a:t>liên kết ở các trạng  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thái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015" y="1538547"/>
          <a:ext cx="7939792" cy="14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6827"/>
                <a:gridCol w="571627"/>
                <a:gridCol w="461338"/>
              </a:tblGrid>
              <a:tr h="338264">
                <a:tc>
                  <a:txBody>
                    <a:bodyPr/>
                    <a:lstStyle/>
                    <a:p>
                      <a:pPr marL="22225">
                        <a:lnSpc>
                          <a:spcPts val="2465"/>
                        </a:lnSpc>
                        <a:tabLst>
                          <a:tab pos="651510" algn="l"/>
                          <a:tab pos="1140460" algn="l"/>
                          <a:tab pos="1707514" algn="l"/>
                          <a:tab pos="2212340" algn="l"/>
                          <a:tab pos="2981960" algn="l"/>
                          <a:tab pos="3736975" algn="l"/>
                          <a:tab pos="4786630" algn="l"/>
                          <a:tab pos="5276215" algn="l"/>
                          <a:tab pos="5655945" algn="l"/>
                          <a:tab pos="6472555" algn="l"/>
                        </a:tabLst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như	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khi	liên	kết	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chưa	thăm	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(a:link),	khi	rê	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chuột	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lên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46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liên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465"/>
                        </a:lnSpc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ết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5470">
                <a:tc>
                  <a:txBody>
                    <a:bodyPr/>
                    <a:lstStyle/>
                    <a:p>
                      <a:pPr marL="22225">
                        <a:lnSpc>
                          <a:spcPts val="2445"/>
                        </a:lnSpc>
                        <a:tabLst>
                          <a:tab pos="1360170" algn="l"/>
                          <a:tab pos="1861820" algn="l"/>
                          <a:tab pos="2437765" algn="l"/>
                          <a:tab pos="2951480" algn="l"/>
                          <a:tab pos="3759835" algn="l"/>
                          <a:tab pos="4521835" algn="l"/>
                          <a:tab pos="5875020" algn="l"/>
                          <a:tab pos="6466840" algn="l"/>
                        </a:tabLst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(a:hover),	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khi	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liên	kết	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được	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thăm	(a:visited)	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hay	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khi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244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liên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2445"/>
                        </a:lnSpc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ết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772922">
                <a:tc>
                  <a:txBody>
                    <a:bodyPr/>
                    <a:lstStyle/>
                    <a:p>
                      <a:pPr marL="22225">
                        <a:lnSpc>
                          <a:spcPts val="244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đang được kích hoạt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đang giữ nhấn chuột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(a:active).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Ví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dụ áp dụng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4 màu cho từng trạng thái liên</a:t>
                      </a:r>
                      <a:r>
                        <a:rPr sz="22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kết: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75740" y="2924936"/>
            <a:ext cx="7703184" cy="316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 marR="4323080">
              <a:lnSpc>
                <a:spcPct val="120000"/>
              </a:lnSpc>
            </a:pPr>
            <a:r>
              <a:rPr sz="2200" spc="-5" dirty="0">
                <a:latin typeface="Arial"/>
                <a:cs typeface="Arial"/>
              </a:rPr>
              <a:t>a:link { color:#00FF00 }  a:hover { color:#FF00FF }  a:visited { </a:t>
            </a:r>
            <a:r>
              <a:rPr sz="2200" dirty="0">
                <a:latin typeface="Arial"/>
                <a:cs typeface="Arial"/>
              </a:rPr>
              <a:t>color:#FF0000 </a:t>
            </a:r>
            <a:r>
              <a:rPr sz="2200" spc="-5" dirty="0">
                <a:latin typeface="Arial"/>
                <a:cs typeface="Arial"/>
              </a:rPr>
              <a:t>}  a:active { color:# 662D91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R="400050" algn="ctr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Arial"/>
                <a:cs typeface="Arial"/>
              </a:rPr>
              <a:t>Hay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a:link { color:#00FF00; </a:t>
            </a:r>
            <a:r>
              <a:rPr sz="2200" dirty="0">
                <a:latin typeface="Arial"/>
                <a:cs typeface="Arial"/>
              </a:rPr>
              <a:t>font-size:14px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tabLst>
                <a:tab pos="7597140" algn="l"/>
              </a:tabLst>
            </a:pPr>
            <a:r>
              <a:rPr sz="2200" spc="-5" dirty="0">
                <a:latin typeface="Arial"/>
                <a:cs typeface="Arial"/>
              </a:rPr>
              <a:t>a:h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v</a:t>
            </a:r>
            <a:r>
              <a:rPr sz="2200" spc="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r{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or:</a:t>
            </a:r>
            <a:r>
              <a:rPr sz="2200" dirty="0">
                <a:latin typeface="Arial"/>
                <a:cs typeface="Arial"/>
              </a:rPr>
              <a:t>#F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spc="5" dirty="0">
                <a:latin typeface="Arial"/>
                <a:cs typeface="Arial"/>
              </a:rPr>
              <a:t>0</a:t>
            </a:r>
            <a:r>
              <a:rPr sz="2200" spc="-5" dirty="0">
                <a:latin typeface="Arial"/>
                <a:cs typeface="Arial"/>
              </a:rPr>
              <a:t>0</a:t>
            </a:r>
            <a:r>
              <a:rPr sz="2200" spc="5" dirty="0">
                <a:latin typeface="Arial"/>
                <a:cs typeface="Arial"/>
              </a:rPr>
              <a:t>F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;fon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-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z</a:t>
            </a:r>
            <a:r>
              <a:rPr sz="2200" spc="-5" dirty="0">
                <a:latin typeface="Arial"/>
                <a:cs typeface="Arial"/>
              </a:rPr>
              <a:t>e:1.2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;t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x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-d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or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ti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:</a:t>
            </a:r>
            <a:r>
              <a:rPr sz="2200" dirty="0">
                <a:latin typeface="Arial"/>
                <a:cs typeface="Arial"/>
              </a:rPr>
              <a:t>blin</a:t>
            </a:r>
            <a:r>
              <a:rPr sz="2200" spc="-5" dirty="0">
                <a:latin typeface="Arial"/>
                <a:cs typeface="Arial"/>
              </a:rPr>
              <a:t>k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}  a:visited { color:#FF0000; text-decoration:none</a:t>
            </a:r>
            <a:r>
              <a:rPr sz="2200" spc="1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1105661"/>
            <a:ext cx="7769859" cy="244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Ví </a:t>
            </a:r>
            <a:r>
              <a:rPr sz="2000" b="1" dirty="0">
                <a:latin typeface="Arial"/>
                <a:cs typeface="Arial"/>
              </a:rPr>
              <a:t>dụ: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style.css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 { </a:t>
            </a:r>
            <a:r>
              <a:rPr sz="2000" spc="-5" dirty="0">
                <a:latin typeface="Arial"/>
                <a:cs typeface="Arial"/>
              </a:rPr>
              <a:t>border:1px </a:t>
            </a:r>
            <a:r>
              <a:rPr sz="2000" dirty="0">
                <a:latin typeface="Arial"/>
                <a:cs typeface="Arial"/>
              </a:rPr>
              <a:t>solid #000; font-size:14px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a:link { color:#00FF00;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 marR="142621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a:hover{background-color:#00BFF3;color:#FF00FF;font-  size:1.2em;text-decoration:blink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a:visited{background-color:#FFF568;color:#FF0000;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text-decoration:none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a:active { color:#662D91; font-variant:small-caps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200" y="3733800"/>
            <a:ext cx="3200400" cy="1101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1044" y="4383278"/>
            <a:ext cx="6073775" cy="153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Vidu.htm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&lt;link rel="stylesheet" </a:t>
            </a:r>
            <a:r>
              <a:rPr sz="2000" spc="-5" dirty="0">
                <a:latin typeface="Arial"/>
                <a:cs typeface="Arial"/>
              </a:rPr>
              <a:t>type="text/css" </a:t>
            </a:r>
            <a:r>
              <a:rPr sz="2000" dirty="0">
                <a:latin typeface="Arial"/>
                <a:cs typeface="Arial"/>
              </a:rPr>
              <a:t>href="link.css"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044" y="5942600"/>
            <a:ext cx="633603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5"/>
              </a:lnSpc>
            </a:pPr>
            <a:r>
              <a:rPr sz="2000" dirty="0">
                <a:latin typeface="Arial"/>
                <a:cs typeface="Arial"/>
              </a:rPr>
              <a:t>&lt;a </a:t>
            </a:r>
            <a:r>
              <a:rPr sz="2000" spc="-5" dirty="0">
                <a:latin typeface="Arial"/>
                <a:cs typeface="Arial"/>
              </a:rPr>
              <a:t>href=index.htm&gt;^_^ Welcome </a:t>
            </a:r>
            <a:r>
              <a:rPr sz="2000" spc="-11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MyWebsite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^_^&lt;/a&gt;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&lt;/body&gt;&lt;/html&gt;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>
              <a:lnSpc>
                <a:spcPct val="100000"/>
              </a:lnSpc>
            </a:pPr>
            <a:r>
              <a:rPr spc="-5" dirty="0"/>
              <a:t>2.3. ĐỊNH DẠNG </a:t>
            </a:r>
            <a:r>
              <a:rPr dirty="0"/>
              <a:t>LIÊN </a:t>
            </a:r>
            <a:r>
              <a:rPr spc="-5" dirty="0"/>
              <a:t>KẾT –</a:t>
            </a:r>
            <a:r>
              <a:rPr spc="-10" dirty="0"/>
              <a:t> </a:t>
            </a:r>
            <a:r>
              <a:rPr spc="-5" dirty="0"/>
              <a:t>PSEUDO-CLASSES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ct val="100000"/>
              </a:lnSpc>
            </a:pPr>
            <a:r>
              <a:rPr spc="-5" dirty="0"/>
              <a:t>2.4. NHÓM </a:t>
            </a:r>
            <a:r>
              <a:rPr spc="-10" dirty="0"/>
              <a:t>CÁC PHẦN </a:t>
            </a:r>
            <a:r>
              <a:rPr spc="-5" dirty="0"/>
              <a:t>TỬ- CLASS </a:t>
            </a:r>
            <a:r>
              <a:rPr dirty="0"/>
              <a:t>&amp;</a:t>
            </a:r>
            <a:r>
              <a:rPr spc="40" dirty="0"/>
              <a:t> </a:t>
            </a:r>
            <a:r>
              <a:rPr dirty="0"/>
              <a:t>ID</a:t>
            </a:r>
          </a:p>
        </p:txBody>
      </p:sp>
      <p:sp>
        <p:nvSpPr>
          <p:cNvPr id="4" name="object 4"/>
          <p:cNvSpPr/>
          <p:nvPr/>
        </p:nvSpPr>
        <p:spPr>
          <a:xfrm>
            <a:off x="4800600" y="1295400"/>
            <a:ext cx="4098925" cy="160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1167891"/>
            <a:ext cx="7887970" cy="4810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Nhóm các phần tử </a:t>
            </a:r>
            <a:r>
              <a:rPr sz="2000" b="1" spc="-10" dirty="0">
                <a:solidFill>
                  <a:srgbClr val="9B2C1F"/>
                </a:solidFill>
                <a:latin typeface="Arial"/>
                <a:cs typeface="Arial"/>
              </a:rPr>
              <a:t>với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class</a:t>
            </a:r>
            <a:r>
              <a:rPr sz="2000" b="1" spc="-10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R="5607050" algn="ctr">
              <a:lnSpc>
                <a:spcPct val="100000"/>
              </a:lnSpc>
              <a:spcBef>
                <a:spcPts val="1310"/>
              </a:spcBef>
            </a:pPr>
            <a:r>
              <a:rPr sz="2000" b="1" spc="-5" dirty="0">
                <a:latin typeface="Arial"/>
                <a:cs typeface="Arial"/>
              </a:rPr>
              <a:t>file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class.css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31900" marR="4037329">
              <a:lnSpc>
                <a:spcPct val="100000"/>
              </a:lnSpc>
            </a:pPr>
            <a:r>
              <a:rPr sz="2000" spc="-5" dirty="0">
                <a:solidFill>
                  <a:srgbClr val="9B2C1F"/>
                </a:solidFill>
                <a:latin typeface="Arial"/>
                <a:cs typeface="Arial"/>
              </a:rPr>
              <a:t>li.tp </a:t>
            </a: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{ color:#FF0000 }  </a:t>
            </a:r>
            <a:r>
              <a:rPr sz="2000" spc="-5" dirty="0">
                <a:solidFill>
                  <a:srgbClr val="9B2C1F"/>
                </a:solidFill>
                <a:latin typeface="Arial"/>
                <a:cs typeface="Arial"/>
              </a:rPr>
              <a:t>li.tinh </a:t>
            </a: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{ color:#0000FF</a:t>
            </a:r>
            <a:r>
              <a:rPr sz="2000" spc="-114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475"/>
              </a:spcBef>
            </a:pPr>
            <a:r>
              <a:rPr sz="2000" b="1" spc="-5" dirty="0">
                <a:latin typeface="Arial"/>
                <a:cs typeface="Arial"/>
              </a:rPr>
              <a:t>File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Vidu.htm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&lt;head&gt; &lt;link rel="stylesheet" </a:t>
            </a:r>
            <a:r>
              <a:rPr sz="2000" spc="-5" dirty="0">
                <a:latin typeface="Arial"/>
                <a:cs typeface="Arial"/>
              </a:rPr>
              <a:t>type="text/css" </a:t>
            </a:r>
            <a:r>
              <a:rPr sz="2000" dirty="0">
                <a:latin typeface="Arial"/>
                <a:cs typeface="Arial"/>
              </a:rPr>
              <a:t>href="class.css"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&lt;p&gt;Danh Sách Các Tỉnh, Thành Phố Của </a:t>
            </a:r>
            <a:r>
              <a:rPr sz="2000" spc="-10" dirty="0">
                <a:latin typeface="Arial"/>
                <a:cs typeface="Arial"/>
              </a:rPr>
              <a:t>Việt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Nam&lt;/p&gt;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&lt;ul&gt;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&lt;li class="tp"&gt;Hà</a:t>
            </a:r>
            <a:r>
              <a:rPr sz="2000" spc="-10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Nội&lt;/li&gt;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&lt;li </a:t>
            </a:r>
            <a:r>
              <a:rPr sz="2000" spc="-20" dirty="0">
                <a:solidFill>
                  <a:srgbClr val="9B2C1F"/>
                </a:solidFill>
                <a:latin typeface="Arial"/>
                <a:cs typeface="Arial"/>
              </a:rPr>
              <a:t>class="tp"&gt;TP. </a:t>
            </a: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Hồ Chí</a:t>
            </a:r>
            <a:r>
              <a:rPr sz="2000" spc="-8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Minh&lt;/li&gt;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&lt;li class="tinh"&gt;Thừa Thiên</a:t>
            </a:r>
            <a:r>
              <a:rPr sz="2000" spc="-13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Huế&lt;/li&gt;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&lt;li class="tinh"&gt;Khánh</a:t>
            </a:r>
            <a:r>
              <a:rPr sz="2000" spc="-10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Hòa&lt;/li&gt;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1167891"/>
            <a:ext cx="4977130" cy="435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Nhận dạng phần tử </a:t>
            </a:r>
            <a:r>
              <a:rPr sz="2000" b="1" spc="-10" dirty="0">
                <a:solidFill>
                  <a:srgbClr val="9B2C1F"/>
                </a:solidFill>
                <a:latin typeface="Arial"/>
                <a:cs typeface="Arial"/>
              </a:rPr>
              <a:t>với</a:t>
            </a:r>
            <a:r>
              <a:rPr sz="2000" b="1" spc="-9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  <a:spcBef>
                <a:spcPts val="715"/>
              </a:spcBef>
            </a:pP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Id.css</a:t>
            </a:r>
            <a:endParaRPr sz="2000">
              <a:latin typeface="Arial"/>
              <a:cs typeface="Arial"/>
            </a:endParaRPr>
          </a:p>
          <a:p>
            <a:pPr marL="1231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#hanoi { color:# 790000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31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#hcmc { color:#FF0000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.tinh </a:t>
            </a:r>
            <a:r>
              <a:rPr sz="2000" dirty="0">
                <a:latin typeface="Arial"/>
                <a:cs typeface="Arial"/>
              </a:rPr>
              <a:t>{ color:#0000FF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8509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File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Vidu.htm</a:t>
            </a:r>
            <a:endParaRPr sz="20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&lt;ul&gt;</a:t>
            </a:r>
            <a:endParaRPr sz="20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&lt;li id=”hanoi”&gt;Hà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Nội&lt;/li&gt;</a:t>
            </a:r>
            <a:endParaRPr sz="20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&lt;li </a:t>
            </a:r>
            <a:r>
              <a:rPr sz="2000" spc="-20" dirty="0">
                <a:latin typeface="Arial"/>
                <a:cs typeface="Arial"/>
              </a:rPr>
              <a:t>id=”hcmc”&gt;TP. </a:t>
            </a:r>
            <a:r>
              <a:rPr sz="2000" dirty="0">
                <a:latin typeface="Arial"/>
                <a:cs typeface="Arial"/>
              </a:rPr>
              <a:t>Hồ Chí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Minh&lt;/li&gt;</a:t>
            </a:r>
            <a:endParaRPr sz="20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&lt;li class=”tinh”&gt;Thừa Thiên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Huế&lt;/li&gt;</a:t>
            </a:r>
            <a:endParaRPr sz="20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&lt;li class=”tinh”&gt;Khánh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Hòa&lt;/li&gt;</a:t>
            </a:r>
            <a:endParaRPr sz="20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&lt;/ul&gt;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0" y="2590800"/>
            <a:ext cx="4098925" cy="160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ct val="100000"/>
              </a:lnSpc>
            </a:pPr>
            <a:r>
              <a:rPr spc="-5" dirty="0"/>
              <a:t>2.4. NHÓM </a:t>
            </a:r>
            <a:r>
              <a:rPr spc="-10" dirty="0"/>
              <a:t>CÁC PHẦN </a:t>
            </a:r>
            <a:r>
              <a:rPr spc="-5" dirty="0"/>
              <a:t>TỬ- CLASS </a:t>
            </a:r>
            <a:r>
              <a:rPr dirty="0"/>
              <a:t>&amp;</a:t>
            </a:r>
            <a:r>
              <a:rPr spc="40" dirty="0"/>
              <a:t> </a:t>
            </a:r>
            <a:r>
              <a:rPr dirty="0"/>
              <a:t>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3437" y="2555875"/>
            <a:ext cx="2689225" cy="711200"/>
          </a:xfrm>
          <a:custGeom>
            <a:avLst/>
            <a:gdLst/>
            <a:ahLst/>
            <a:cxnLst/>
            <a:rect l="l" t="t" r="r" b="b"/>
            <a:pathLst>
              <a:path w="2689225" h="711200">
                <a:moveTo>
                  <a:pt x="0" y="711200"/>
                </a:moveTo>
                <a:lnTo>
                  <a:pt x="2689225" y="711200"/>
                </a:lnTo>
                <a:lnTo>
                  <a:pt x="2689225" y="0"/>
                </a:lnTo>
                <a:lnTo>
                  <a:pt x="0" y="0"/>
                </a:lnTo>
                <a:lnTo>
                  <a:pt x="0" y="711200"/>
                </a:lnTo>
                <a:close/>
              </a:path>
            </a:pathLst>
          </a:custGeom>
          <a:ln w="9525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3500437"/>
            <a:ext cx="3429000" cy="2844800"/>
          </a:xfrm>
          <a:custGeom>
            <a:avLst/>
            <a:gdLst/>
            <a:ahLst/>
            <a:cxnLst/>
            <a:rect l="l" t="t" r="r" b="b"/>
            <a:pathLst>
              <a:path w="3429000" h="2844800">
                <a:moveTo>
                  <a:pt x="0" y="2844800"/>
                </a:moveTo>
                <a:lnTo>
                  <a:pt x="3429000" y="2844800"/>
                </a:lnTo>
                <a:lnTo>
                  <a:pt x="34290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ln w="9525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1044" y="1182242"/>
            <a:ext cx="7539990" cy="266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940" indent="-269240">
              <a:lnSpc>
                <a:spcPct val="100000"/>
              </a:lnSpc>
              <a:buFont typeface="Wingdings"/>
              <a:buChar char=""/>
              <a:tabLst>
                <a:tab pos="282575" algn="l"/>
              </a:tabLst>
            </a:pP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Nhóm khối phần tử </a:t>
            </a:r>
            <a:r>
              <a:rPr sz="2000" b="1" spc="-10" dirty="0">
                <a:solidFill>
                  <a:srgbClr val="9B2C1F"/>
                </a:solidFill>
                <a:latin typeface="Arial"/>
                <a:cs typeface="Arial"/>
              </a:rPr>
              <a:t>với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thẻ</a:t>
            </a:r>
            <a:r>
              <a:rPr sz="2000" b="1" spc="-8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&lt;div&gt;</a:t>
            </a:r>
            <a:endParaRPr sz="2000">
              <a:latin typeface="Arial"/>
              <a:cs typeface="Arial"/>
            </a:endParaRPr>
          </a:p>
          <a:p>
            <a:pPr marL="12700" marR="5080" indent="913765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Như </a:t>
            </a:r>
            <a:r>
              <a:rPr sz="2000" spc="-5" dirty="0">
                <a:latin typeface="Arial"/>
                <a:cs typeface="Arial"/>
              </a:rPr>
              <a:t>&lt;span&gt;, &lt;div&gt; </a:t>
            </a:r>
            <a:r>
              <a:rPr sz="2000" dirty="0">
                <a:latin typeface="Arial"/>
                <a:cs typeface="Arial"/>
              </a:rPr>
              <a:t>cũng </a:t>
            </a:r>
            <a:r>
              <a:rPr sz="2000" spc="-5" dirty="0">
                <a:latin typeface="Arial"/>
                <a:cs typeface="Arial"/>
              </a:rPr>
              <a:t>là </a:t>
            </a:r>
            <a:r>
              <a:rPr sz="2000" dirty="0">
                <a:latin typeface="Arial"/>
                <a:cs typeface="Arial"/>
              </a:rPr>
              <a:t>thẻ </a:t>
            </a:r>
            <a:r>
              <a:rPr sz="2000" spc="-5" dirty="0">
                <a:latin typeface="Arial"/>
                <a:cs typeface="Arial"/>
              </a:rPr>
              <a:t>trung </a:t>
            </a:r>
            <a:r>
              <a:rPr sz="2000" dirty="0">
                <a:latin typeface="Arial"/>
                <a:cs typeface="Arial"/>
              </a:rPr>
              <a:t>hòa với </a:t>
            </a:r>
            <a:r>
              <a:rPr sz="2000" spc="-5" dirty="0">
                <a:latin typeface="Arial"/>
                <a:cs typeface="Arial"/>
              </a:rPr>
              <a:t>mục đính </a:t>
            </a:r>
            <a:r>
              <a:rPr sz="2000" spc="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nhóm các </a:t>
            </a:r>
            <a:r>
              <a:rPr sz="2000" spc="-5" dirty="0">
                <a:latin typeface="Arial"/>
                <a:cs typeface="Arial"/>
              </a:rPr>
              <a:t>phần </a:t>
            </a:r>
            <a:r>
              <a:rPr sz="2000" spc="-10" dirty="0">
                <a:latin typeface="Arial"/>
                <a:cs typeface="Arial"/>
              </a:rPr>
              <a:t>tử </a:t>
            </a:r>
            <a:r>
              <a:rPr sz="2000" dirty="0">
                <a:latin typeface="Arial"/>
                <a:cs typeface="Arial"/>
              </a:rPr>
              <a:t>lại cho mục </a:t>
            </a:r>
            <a:r>
              <a:rPr sz="2000" spc="-5" dirty="0">
                <a:latin typeface="Arial"/>
                <a:cs typeface="Arial"/>
              </a:rPr>
              <a:t>đích định dạng bằng </a:t>
            </a:r>
            <a:r>
              <a:rPr sz="2000" dirty="0">
                <a:latin typeface="Arial"/>
                <a:cs typeface="Arial"/>
              </a:rPr>
              <a:t>CSS. Nhưng  có thể nhóm một hoặc nhiều khối phần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tử.</a:t>
            </a:r>
            <a:endParaRPr sz="2000">
              <a:latin typeface="Arial"/>
              <a:cs typeface="Arial"/>
            </a:endParaRPr>
          </a:p>
          <a:p>
            <a:pPr marR="4469130" algn="ctr">
              <a:lnSpc>
                <a:spcPct val="100000"/>
              </a:lnSpc>
              <a:spcBef>
                <a:spcPts val="1560"/>
              </a:spcBef>
            </a:pPr>
            <a:r>
              <a:rPr sz="2000" dirty="0">
                <a:latin typeface="Arial"/>
                <a:cs typeface="Arial"/>
              </a:rPr>
              <a:t>#tp { color:#FF0000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R="4469765"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#tinh { color:0000FF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R="4445000" algn="ctr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Arial"/>
                <a:cs typeface="Arial"/>
              </a:rPr>
              <a:t>&lt;ul&gt; &lt;div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id="tp"&gt;</a:t>
            </a:r>
            <a:endParaRPr sz="2000">
              <a:latin typeface="Arial"/>
              <a:cs typeface="Arial"/>
            </a:endParaRPr>
          </a:p>
          <a:p>
            <a:pPr marR="4352290" algn="ctr">
              <a:lnSpc>
                <a:spcPts val="2380"/>
              </a:lnSpc>
            </a:pPr>
            <a:r>
              <a:rPr sz="2000" dirty="0">
                <a:latin typeface="Arial"/>
                <a:cs typeface="Arial"/>
              </a:rPr>
              <a:t>&lt;li&gt;Hà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Nội&lt;/li&gt;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143" y="6348770"/>
            <a:ext cx="2235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1475" y="3849878"/>
            <a:ext cx="32702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0"/>
              </a:lnSpc>
            </a:pPr>
            <a:r>
              <a:rPr sz="2000" spc="5" dirty="0">
                <a:latin typeface="Arial"/>
                <a:cs typeface="Arial"/>
              </a:rPr>
              <a:t>Hồ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80154" y="3849878"/>
            <a:ext cx="39687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0"/>
              </a:lnSpc>
            </a:pPr>
            <a:r>
              <a:rPr sz="2000" dirty="0">
                <a:latin typeface="Arial"/>
                <a:cs typeface="Arial"/>
              </a:rPr>
              <a:t>Chí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944" y="3849878"/>
            <a:ext cx="1440815" cy="91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54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&lt;li</a:t>
            </a:r>
            <a:r>
              <a:rPr sz="2000" spc="5" dirty="0">
                <a:latin typeface="Arial"/>
                <a:cs typeface="Arial"/>
              </a:rPr>
              <a:t>&gt;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6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Minh&lt;/li&gt;</a:t>
            </a:r>
            <a:endParaRPr sz="2000">
              <a:latin typeface="Arial"/>
              <a:cs typeface="Arial"/>
            </a:endParaRPr>
          </a:p>
          <a:p>
            <a:pPr marL="456565">
              <a:lnSpc>
                <a:spcPts val="2380"/>
              </a:lnSpc>
            </a:pPr>
            <a:r>
              <a:rPr sz="2000" dirty="0">
                <a:latin typeface="Arial"/>
                <a:cs typeface="Arial"/>
              </a:rPr>
              <a:t>&lt;/div&gt;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9944" y="4764532"/>
            <a:ext cx="3244850" cy="152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5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&lt;div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id="tinh"&gt;</a:t>
            </a:r>
            <a:endParaRPr sz="2000">
              <a:latin typeface="Arial"/>
              <a:cs typeface="Arial"/>
            </a:endParaRPr>
          </a:p>
          <a:p>
            <a:pPr marL="665480">
              <a:lnSpc>
                <a:spcPct val="100000"/>
              </a:lnSpc>
              <a:tabLst>
                <a:tab pos="2607310" algn="l"/>
              </a:tabLst>
            </a:pPr>
            <a:r>
              <a:rPr sz="2000" dirty="0">
                <a:latin typeface="Arial"/>
                <a:cs typeface="Arial"/>
              </a:rPr>
              <a:t>&lt;li</a:t>
            </a:r>
            <a:r>
              <a:rPr sz="2000" spc="5" dirty="0">
                <a:latin typeface="Arial"/>
                <a:cs typeface="Arial"/>
              </a:rPr>
              <a:t>&gt;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ừa	Thiên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Huế&lt;/li&gt;</a:t>
            </a:r>
            <a:endParaRPr sz="2000">
              <a:latin typeface="Arial"/>
              <a:cs typeface="Arial"/>
            </a:endParaRPr>
          </a:p>
          <a:p>
            <a:pPr marL="6654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&lt;li&gt;Khánh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Hòa&lt;/li&gt;</a:t>
            </a:r>
            <a:endParaRPr sz="2000">
              <a:latin typeface="Arial"/>
              <a:cs typeface="Arial"/>
            </a:endParaRPr>
          </a:p>
          <a:p>
            <a:pPr marL="456565">
              <a:lnSpc>
                <a:spcPts val="2380"/>
              </a:lnSpc>
            </a:pPr>
            <a:r>
              <a:rPr sz="2000" dirty="0">
                <a:latin typeface="Arial"/>
                <a:cs typeface="Arial"/>
              </a:rPr>
              <a:t>&lt;/div&gt;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ct val="100000"/>
              </a:lnSpc>
            </a:pPr>
            <a:r>
              <a:rPr spc="-5" dirty="0"/>
              <a:t>2.4. NHÓM </a:t>
            </a:r>
            <a:r>
              <a:rPr spc="-10" dirty="0"/>
              <a:t>CÁC PHẦN </a:t>
            </a:r>
            <a:r>
              <a:rPr spc="-5" dirty="0"/>
              <a:t>TỬ- CLASS </a:t>
            </a:r>
            <a:r>
              <a:rPr dirty="0"/>
              <a:t>&amp;</a:t>
            </a:r>
            <a:r>
              <a:rPr spc="40" dirty="0"/>
              <a:t> </a:t>
            </a:r>
            <a:r>
              <a:rPr dirty="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pc="-5" dirty="0"/>
              <a:t>2.5. </a:t>
            </a:r>
            <a:r>
              <a:rPr dirty="0"/>
              <a:t>BOX</a:t>
            </a:r>
            <a:r>
              <a:rPr spc="-95" dirty="0"/>
              <a:t> </a:t>
            </a:r>
            <a:r>
              <a:rPr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106042"/>
            <a:ext cx="7769859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Box model </a:t>
            </a:r>
            <a:r>
              <a:rPr sz="2000" spc="-5" dirty="0">
                <a:latin typeface="Arial"/>
                <a:cs typeface="Arial"/>
              </a:rPr>
              <a:t>(mô hình </a:t>
            </a:r>
            <a:r>
              <a:rPr sz="2000" dirty="0">
                <a:latin typeface="Arial"/>
                <a:cs typeface="Arial"/>
              </a:rPr>
              <a:t>hộp) mô </a:t>
            </a:r>
            <a:r>
              <a:rPr sz="2000" spc="-5" dirty="0">
                <a:latin typeface="Arial"/>
                <a:cs typeface="Arial"/>
              </a:rPr>
              <a:t>tả </a:t>
            </a:r>
            <a:r>
              <a:rPr sz="2000" dirty="0">
                <a:latin typeface="Arial"/>
                <a:cs typeface="Arial"/>
              </a:rPr>
              <a:t>cách mà CSS định dạng khối không  gian </a:t>
            </a:r>
            <a:r>
              <a:rPr sz="2000" spc="-5" dirty="0">
                <a:latin typeface="Arial"/>
                <a:cs typeface="Arial"/>
              </a:rPr>
              <a:t>bao </a:t>
            </a:r>
            <a:r>
              <a:rPr sz="2000" dirty="0">
                <a:latin typeface="Arial"/>
                <a:cs typeface="Arial"/>
              </a:rPr>
              <a:t>quanh một </a:t>
            </a:r>
            <a:r>
              <a:rPr sz="2000" spc="-5" dirty="0">
                <a:latin typeface="Arial"/>
                <a:cs typeface="Arial"/>
              </a:rPr>
              <a:t>thành phần. Gồm </a:t>
            </a:r>
            <a:r>
              <a:rPr sz="2000" dirty="0">
                <a:latin typeface="Arial"/>
                <a:cs typeface="Arial"/>
              </a:rPr>
              <a:t>padding (vùng </a:t>
            </a:r>
            <a:r>
              <a:rPr sz="2000" spc="-5" dirty="0">
                <a:latin typeface="Arial"/>
                <a:cs typeface="Arial"/>
              </a:rPr>
              <a:t>đệm), </a:t>
            </a:r>
            <a:r>
              <a:rPr sz="2000" dirty="0">
                <a:latin typeface="Arial"/>
                <a:cs typeface="Arial"/>
              </a:rPr>
              <a:t>border  (viền) và margin </a:t>
            </a:r>
            <a:r>
              <a:rPr sz="2000" spc="5" dirty="0">
                <a:latin typeface="Arial"/>
                <a:cs typeface="Arial"/>
              </a:rPr>
              <a:t>(canh </a:t>
            </a:r>
            <a:r>
              <a:rPr sz="2000" dirty="0">
                <a:latin typeface="Arial"/>
                <a:cs typeface="Arial"/>
              </a:rPr>
              <a:t>lề) và các tùy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chọn.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2057400"/>
            <a:ext cx="2667000" cy="202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2037" y="2052573"/>
            <a:ext cx="2676525" cy="2033905"/>
          </a:xfrm>
          <a:custGeom>
            <a:avLst/>
            <a:gdLst/>
            <a:ahLst/>
            <a:cxnLst/>
            <a:rect l="l" t="t" r="r" b="b"/>
            <a:pathLst>
              <a:path w="2676525" h="2033904">
                <a:moveTo>
                  <a:pt x="0" y="2033651"/>
                </a:moveTo>
                <a:lnTo>
                  <a:pt x="2676525" y="2033651"/>
                </a:lnTo>
                <a:lnTo>
                  <a:pt x="2676525" y="0"/>
                </a:lnTo>
                <a:lnTo>
                  <a:pt x="0" y="0"/>
                </a:lnTo>
                <a:lnTo>
                  <a:pt x="0" y="2033651"/>
                </a:lnTo>
                <a:close/>
              </a:path>
            </a:pathLst>
          </a:custGeom>
          <a:ln w="9525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8200" y="4191000"/>
            <a:ext cx="7772400" cy="711200"/>
          </a:xfrm>
          <a:prstGeom prst="rect">
            <a:avLst/>
          </a:prstGeom>
          <a:ln w="9525">
            <a:solidFill>
              <a:srgbClr val="9B2C1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latin typeface="Arial"/>
                <a:cs typeface="Arial"/>
              </a:rPr>
              <a:t>p{width:200px;  margin:30px  </a:t>
            </a:r>
            <a:r>
              <a:rPr sz="2000" dirty="0">
                <a:latin typeface="Arial"/>
                <a:cs typeface="Arial"/>
              </a:rPr>
              <a:t>20px; padding:20px </a:t>
            </a:r>
            <a:r>
              <a:rPr sz="2000" spc="-5" dirty="0">
                <a:latin typeface="Arial"/>
                <a:cs typeface="Arial"/>
              </a:rPr>
              <a:t>10px;</a:t>
            </a:r>
            <a:r>
              <a:rPr sz="2000" spc="5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border:1px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solid #000; </a:t>
            </a:r>
            <a:r>
              <a:rPr sz="2000" spc="-5" dirty="0">
                <a:latin typeface="Arial"/>
                <a:cs typeface="Arial"/>
              </a:rPr>
              <a:t>text-align:justify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4953000"/>
            <a:ext cx="7825105" cy="711200"/>
          </a:xfrm>
          <a:prstGeom prst="rect">
            <a:avLst/>
          </a:prstGeom>
          <a:ln w="9525">
            <a:solidFill>
              <a:srgbClr val="9B2C1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86360" marR="79375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Arial"/>
                <a:cs typeface="Arial"/>
              </a:rPr>
              <a:t>&lt;p&gt; </a:t>
            </a:r>
            <a:r>
              <a:rPr sz="2000" spc="-15" dirty="0">
                <a:latin typeface="Arial"/>
                <a:cs typeface="Arial"/>
              </a:rPr>
              <a:t>Trong </a:t>
            </a:r>
            <a:r>
              <a:rPr sz="2000" spc="-5" dirty="0">
                <a:latin typeface="Arial"/>
                <a:cs typeface="Arial"/>
              </a:rPr>
              <a:t>CSS, </a:t>
            </a:r>
            <a:r>
              <a:rPr sz="2000" dirty="0">
                <a:latin typeface="Arial"/>
                <a:cs typeface="Arial"/>
              </a:rPr>
              <a:t>box </a:t>
            </a:r>
            <a:r>
              <a:rPr sz="2000" spc="-5" dirty="0">
                <a:latin typeface="Arial"/>
                <a:cs typeface="Arial"/>
              </a:rPr>
              <a:t>model (mô hình hộp) mô </a:t>
            </a:r>
            <a:r>
              <a:rPr sz="2000" spc="-10" dirty="0">
                <a:latin typeface="Arial"/>
                <a:cs typeface="Arial"/>
              </a:rPr>
              <a:t>tả </a:t>
            </a:r>
            <a:r>
              <a:rPr sz="2000" spc="-5" dirty="0">
                <a:latin typeface="Arial"/>
                <a:cs typeface="Arial"/>
              </a:rPr>
              <a:t>cách mà </a:t>
            </a:r>
            <a:r>
              <a:rPr sz="2000" dirty="0">
                <a:latin typeface="Arial"/>
                <a:cs typeface="Arial"/>
              </a:rPr>
              <a:t>CSS </a:t>
            </a:r>
            <a:r>
              <a:rPr sz="2000" spc="-5" dirty="0">
                <a:latin typeface="Arial"/>
                <a:cs typeface="Arial"/>
              </a:rPr>
              <a:t>định  </a:t>
            </a:r>
            <a:r>
              <a:rPr sz="2000" dirty="0">
                <a:latin typeface="Arial"/>
                <a:cs typeface="Arial"/>
              </a:rPr>
              <a:t>dạng khối không gian bao quanh một thành phần.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&lt;/p&gt;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6800" y="2133600"/>
            <a:ext cx="2819400" cy="191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ct val="100000"/>
              </a:lnSpc>
            </a:pPr>
            <a:r>
              <a:rPr dirty="0"/>
              <a:t>2.6. </a:t>
            </a:r>
            <a:r>
              <a:rPr spc="-5" dirty="0"/>
              <a:t>MARGIN </a:t>
            </a:r>
            <a:r>
              <a:rPr dirty="0"/>
              <a:t>&amp;</a:t>
            </a:r>
            <a:r>
              <a:rPr spc="-75" dirty="0"/>
              <a:t> </a:t>
            </a:r>
            <a:r>
              <a:rPr spc="-30" dirty="0"/>
              <a:t>PADDING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12140" y="953642"/>
            <a:ext cx="7814309" cy="244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0" indent="-527050">
              <a:lnSpc>
                <a:spcPct val="100000"/>
              </a:lnSpc>
              <a:buFont typeface="Wingdings"/>
              <a:buChar char=""/>
              <a:tabLst>
                <a:tab pos="539750" algn="l"/>
                <a:tab pos="540385" algn="l"/>
              </a:tabLst>
            </a:pP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Thuộc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tính</a:t>
            </a:r>
            <a:r>
              <a:rPr sz="2000" b="1" spc="-9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margin: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Dùng canh </a:t>
            </a:r>
            <a:r>
              <a:rPr sz="2000" spc="-5" dirty="0">
                <a:latin typeface="Arial"/>
                <a:cs typeface="Arial"/>
              </a:rPr>
              <a:t>lề </a:t>
            </a:r>
            <a:r>
              <a:rPr sz="2000" dirty="0">
                <a:latin typeface="Arial"/>
                <a:cs typeface="Arial"/>
              </a:rPr>
              <a:t>trang hay thành phần này với thành phần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khác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Cú pháp như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sau:</a:t>
            </a:r>
            <a:endParaRPr sz="20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9B2C1F"/>
                </a:solidFill>
                <a:latin typeface="Arial"/>
                <a:cs typeface="Arial"/>
              </a:rPr>
              <a:t>margin:&lt;margin-top&gt;|&lt;margin-right&gt;|&lt;margin-bottom&gt;|&lt;margin-</a:t>
            </a:r>
            <a:endParaRPr sz="2000">
              <a:latin typeface="Arial"/>
              <a:cs typeface="Arial"/>
            </a:endParaRPr>
          </a:p>
          <a:p>
            <a:pPr marL="3752850">
              <a:lnSpc>
                <a:spcPct val="100000"/>
              </a:lnSpc>
            </a:pPr>
            <a:r>
              <a:rPr sz="2000" spc="-5" dirty="0">
                <a:solidFill>
                  <a:srgbClr val="9B2C1F"/>
                </a:solidFill>
                <a:latin typeface="Arial"/>
                <a:cs typeface="Arial"/>
              </a:rPr>
              <a:t>left&gt;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Hoặc:</a:t>
            </a:r>
            <a:endParaRPr sz="2000">
              <a:latin typeface="Arial"/>
              <a:cs typeface="Arial"/>
            </a:endParaRPr>
          </a:p>
          <a:p>
            <a:pPr marL="61023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margin:&lt;value1&gt;|&lt;</a:t>
            </a:r>
            <a:r>
              <a:rPr sz="2000" spc="-13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value2&gt;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587" y="3438525"/>
            <a:ext cx="7923530" cy="711200"/>
          </a:xfrm>
          <a:prstGeom prst="rect">
            <a:avLst/>
          </a:prstGeom>
          <a:ln w="9525">
            <a:solidFill>
              <a:srgbClr val="9B2C1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543560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latin typeface="Arial"/>
                <a:cs typeface="Arial"/>
              </a:rPr>
              <a:t>body { margin:80px 30px 40px </a:t>
            </a:r>
            <a:r>
              <a:rPr sz="2000" spc="-5" dirty="0">
                <a:latin typeface="Arial"/>
                <a:cs typeface="Arial"/>
              </a:rPr>
              <a:t>50px; </a:t>
            </a:r>
            <a:r>
              <a:rPr sz="2000" dirty="0">
                <a:latin typeface="Arial"/>
                <a:cs typeface="Arial"/>
              </a:rPr>
              <a:t>border:1px solid #FF0000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54356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#box1 { </a:t>
            </a:r>
            <a:r>
              <a:rPr sz="2000" spc="-5" dirty="0">
                <a:latin typeface="Arial"/>
                <a:cs typeface="Arial"/>
              </a:rPr>
              <a:t>margin:50px 30px </a:t>
            </a:r>
            <a:r>
              <a:rPr sz="2000" dirty="0">
                <a:latin typeface="Arial"/>
                <a:cs typeface="Arial"/>
              </a:rPr>
              <a:t>20px </a:t>
            </a:r>
            <a:r>
              <a:rPr sz="2000" spc="-5" dirty="0">
                <a:latin typeface="Arial"/>
                <a:cs typeface="Arial"/>
              </a:rPr>
              <a:t>40px; border:1px </a:t>
            </a:r>
            <a:r>
              <a:rPr sz="2000" dirty="0">
                <a:latin typeface="Arial"/>
                <a:cs typeface="Arial"/>
              </a:rPr>
              <a:t>solid </a:t>
            </a:r>
            <a:r>
              <a:rPr sz="2000" spc="-5" dirty="0">
                <a:latin typeface="Arial"/>
                <a:cs typeface="Arial"/>
              </a:rPr>
              <a:t>#00FF00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ct val="100000"/>
              </a:lnSpc>
            </a:pPr>
            <a:r>
              <a:rPr dirty="0"/>
              <a:t>2.6. </a:t>
            </a:r>
            <a:r>
              <a:rPr spc="-5" dirty="0"/>
              <a:t>MARGIN </a:t>
            </a:r>
            <a:r>
              <a:rPr dirty="0"/>
              <a:t>&amp;</a:t>
            </a:r>
            <a:r>
              <a:rPr spc="-75" dirty="0"/>
              <a:t> </a:t>
            </a:r>
            <a:r>
              <a:rPr spc="-30" dirty="0"/>
              <a:t>PADDING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12140" y="960882"/>
            <a:ext cx="8074025" cy="180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0" indent="-527050">
              <a:lnSpc>
                <a:spcPct val="100000"/>
              </a:lnSpc>
              <a:buFont typeface="Wingdings"/>
              <a:buChar char=""/>
              <a:tabLst>
                <a:tab pos="539750" algn="l"/>
                <a:tab pos="540385" algn="l"/>
              </a:tabLst>
            </a:pP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Thuộc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tính</a:t>
            </a:r>
            <a:r>
              <a:rPr sz="2000" b="1" spc="-8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padding:</a:t>
            </a:r>
            <a:endParaRPr sz="2000">
              <a:latin typeface="Arial"/>
              <a:cs typeface="Arial"/>
            </a:endParaRPr>
          </a:p>
          <a:p>
            <a:pPr marL="12700" marR="5080" indent="877569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Dùng để định khoảng cách giữa </a:t>
            </a:r>
            <a:r>
              <a:rPr sz="2000" spc="-5" dirty="0">
                <a:latin typeface="Arial"/>
                <a:cs typeface="Arial"/>
              </a:rPr>
              <a:t>phần </a:t>
            </a:r>
            <a:r>
              <a:rPr sz="2000" dirty="0">
                <a:latin typeface="Arial"/>
                <a:cs typeface="Arial"/>
              </a:rPr>
              <a:t>nội </a:t>
            </a:r>
            <a:r>
              <a:rPr sz="2000" spc="-5" dirty="0">
                <a:latin typeface="Arial"/>
                <a:cs typeface="Arial"/>
              </a:rPr>
              <a:t>dung và viền </a:t>
            </a:r>
            <a:r>
              <a:rPr sz="2000" dirty="0">
                <a:latin typeface="Arial"/>
                <a:cs typeface="Arial"/>
              </a:rPr>
              <a:t>của </a:t>
            </a:r>
            <a:r>
              <a:rPr sz="2000" spc="-5" dirty="0">
                <a:latin typeface="Arial"/>
                <a:cs typeface="Arial"/>
              </a:rPr>
              <a:t>một  </a:t>
            </a:r>
            <a:r>
              <a:rPr sz="2000" dirty="0">
                <a:latin typeface="Arial"/>
                <a:cs typeface="Arial"/>
              </a:rPr>
              <a:t>đối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tượng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Cú pháp: Tương </a:t>
            </a:r>
            <a:r>
              <a:rPr sz="2000" spc="-5" dirty="0">
                <a:latin typeface="Arial"/>
                <a:cs typeface="Arial"/>
              </a:rPr>
              <a:t>tự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margin.</a:t>
            </a:r>
            <a:endParaRPr sz="2000">
              <a:latin typeface="Arial"/>
              <a:cs typeface="Arial"/>
            </a:endParaRPr>
          </a:p>
          <a:p>
            <a:pPr marL="12700" marR="141605" indent="45720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solidFill>
                  <a:srgbClr val="9B2C1F"/>
                </a:solidFill>
                <a:latin typeface="Arial"/>
                <a:cs typeface="Arial"/>
              </a:rPr>
              <a:t>Padding:&lt;padding-top&gt;|&lt;padding-right&gt;|&lt;padding-bottom&gt;|&lt;padding-  </a:t>
            </a:r>
            <a:r>
              <a:rPr sz="1900" spc="-5" dirty="0">
                <a:solidFill>
                  <a:srgbClr val="9B2C1F"/>
                </a:solidFill>
                <a:latin typeface="Arial"/>
                <a:cs typeface="Arial"/>
              </a:rPr>
              <a:t>left&gt;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5" dirty="0"/>
              <a:t>2.7. </a:t>
            </a:r>
            <a:r>
              <a:rPr spc="-10" dirty="0"/>
              <a:t>KHUNG </a:t>
            </a:r>
            <a:r>
              <a:rPr spc="-5" dirty="0"/>
              <a:t>VIỀN </a:t>
            </a:r>
            <a:r>
              <a:rPr dirty="0"/>
              <a:t>-</a:t>
            </a:r>
            <a:r>
              <a:rPr spc="-5" dirty="0"/>
              <a:t> BORDER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6693" y="939291"/>
            <a:ext cx="7677784" cy="3669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0" indent="-527050">
              <a:lnSpc>
                <a:spcPct val="100000"/>
              </a:lnSpc>
              <a:buFont typeface="Wingdings"/>
              <a:buChar char=""/>
              <a:tabLst>
                <a:tab pos="539750" algn="l"/>
                <a:tab pos="540385" algn="l"/>
              </a:tabLst>
            </a:pP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Thuộc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tính</a:t>
            </a:r>
            <a:r>
              <a:rPr sz="2000" b="1" spc="-8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border-width</a:t>
            </a:r>
            <a:endParaRPr sz="2000">
              <a:latin typeface="Arial"/>
              <a:cs typeface="Arial"/>
            </a:endParaRPr>
          </a:p>
          <a:p>
            <a:pPr marL="12700" marR="5080" indent="805815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Quy định độ rộng cho </a:t>
            </a:r>
            <a:r>
              <a:rPr sz="2000" spc="-5" dirty="0">
                <a:latin typeface="Arial"/>
                <a:cs typeface="Arial"/>
              </a:rPr>
              <a:t>viền </a:t>
            </a:r>
            <a:r>
              <a:rPr sz="2000" dirty="0">
                <a:latin typeface="Arial"/>
                <a:cs typeface="Arial"/>
              </a:rPr>
              <a:t>của </a:t>
            </a:r>
            <a:r>
              <a:rPr sz="2000" spc="-5" dirty="0">
                <a:latin typeface="Arial"/>
                <a:cs typeface="Arial"/>
              </a:rPr>
              <a:t>một đối </a:t>
            </a:r>
            <a:r>
              <a:rPr sz="2000" dirty="0">
                <a:latin typeface="Arial"/>
                <a:cs typeface="Arial"/>
              </a:rPr>
              <a:t>tượng. Có các giá trị:  thin </a:t>
            </a:r>
            <a:r>
              <a:rPr sz="2000" spc="-5" dirty="0">
                <a:latin typeface="Arial"/>
                <a:cs typeface="Arial"/>
              </a:rPr>
              <a:t>(mảnh), </a:t>
            </a:r>
            <a:r>
              <a:rPr sz="2000" dirty="0">
                <a:latin typeface="Arial"/>
                <a:cs typeface="Arial"/>
              </a:rPr>
              <a:t>medium (vừa), </a:t>
            </a:r>
            <a:r>
              <a:rPr sz="2000" spc="-5" dirty="0">
                <a:latin typeface="Arial"/>
                <a:cs typeface="Arial"/>
              </a:rPr>
              <a:t>thick </a:t>
            </a:r>
            <a:r>
              <a:rPr sz="2000" dirty="0">
                <a:latin typeface="Arial"/>
                <a:cs typeface="Arial"/>
              </a:rPr>
              <a:t>(dày), hay </a:t>
            </a:r>
            <a:r>
              <a:rPr sz="2000" spc="-5" dirty="0">
                <a:latin typeface="Arial"/>
                <a:cs typeface="Arial"/>
              </a:rPr>
              <a:t>là </a:t>
            </a:r>
            <a:r>
              <a:rPr sz="2000" dirty="0">
                <a:latin typeface="Arial"/>
                <a:cs typeface="Arial"/>
              </a:rPr>
              <a:t>một giá </a:t>
            </a:r>
            <a:r>
              <a:rPr sz="2000" spc="-5" dirty="0">
                <a:latin typeface="Arial"/>
                <a:cs typeface="Arial"/>
              </a:rPr>
              <a:t>trị </a:t>
            </a:r>
            <a:r>
              <a:rPr sz="2000" dirty="0">
                <a:latin typeface="Arial"/>
                <a:cs typeface="Arial"/>
              </a:rPr>
              <a:t>đo cụ </a:t>
            </a:r>
            <a:r>
              <a:rPr sz="2000" spc="-5" dirty="0">
                <a:latin typeface="Arial"/>
                <a:cs typeface="Arial"/>
              </a:rPr>
              <a:t>thể  </a:t>
            </a:r>
            <a:r>
              <a:rPr sz="2000" dirty="0">
                <a:latin typeface="Arial"/>
                <a:cs typeface="Arial"/>
              </a:rPr>
              <a:t>như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pixels.</a:t>
            </a:r>
            <a:endParaRPr sz="2000">
              <a:latin typeface="Arial"/>
              <a:cs typeface="Arial"/>
            </a:endParaRPr>
          </a:p>
          <a:p>
            <a:pPr marL="539750" indent="-52705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539750" algn="l"/>
                <a:tab pos="540385" algn="l"/>
              </a:tabLst>
            </a:pP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Thuộc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tính</a:t>
            </a:r>
            <a:r>
              <a:rPr sz="2000" b="1" spc="-7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border-color</a:t>
            </a:r>
            <a:endParaRPr sz="2000">
              <a:latin typeface="Arial"/>
              <a:cs typeface="Arial"/>
            </a:endParaRPr>
          </a:p>
          <a:p>
            <a:pPr marL="81851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Quy</a:t>
            </a:r>
            <a:r>
              <a:rPr sz="2000" spc="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định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màu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viền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cho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đối</a:t>
            </a:r>
            <a:r>
              <a:rPr sz="2000" spc="1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tượng.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là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đơn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vị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màu.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469265" algn="l"/>
                <a:tab pos="470534" algn="l"/>
              </a:tabLst>
            </a:pP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Thuộc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tính</a:t>
            </a:r>
            <a:r>
              <a:rPr sz="2000" b="1" spc="-4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border-style</a:t>
            </a:r>
            <a:endParaRPr sz="2000">
              <a:latin typeface="Arial"/>
              <a:cs typeface="Arial"/>
            </a:endParaRPr>
          </a:p>
          <a:p>
            <a:pPr marL="12700" marR="76200" indent="735965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Quy định kiểu </a:t>
            </a:r>
            <a:r>
              <a:rPr sz="2000" spc="-5" dirty="0">
                <a:latin typeface="Arial"/>
                <a:cs typeface="Arial"/>
              </a:rPr>
              <a:t>viền </a:t>
            </a:r>
            <a:r>
              <a:rPr sz="2000" dirty="0">
                <a:latin typeface="Arial"/>
                <a:cs typeface="Arial"/>
              </a:rPr>
              <a:t>thể hiện của </a:t>
            </a:r>
            <a:r>
              <a:rPr sz="2000" spc="-5" dirty="0">
                <a:latin typeface="Arial"/>
                <a:cs typeface="Arial"/>
              </a:rPr>
              <a:t>một </a:t>
            </a:r>
            <a:r>
              <a:rPr sz="2000" dirty="0">
                <a:latin typeface="Arial"/>
                <a:cs typeface="Arial"/>
              </a:rPr>
              <a:t>đối tượng. Có 8 kiểu  viền tương ứng </a:t>
            </a:r>
            <a:r>
              <a:rPr sz="2000" spc="-5" dirty="0">
                <a:latin typeface="Arial"/>
                <a:cs typeface="Arial"/>
              </a:rPr>
              <a:t>với </a:t>
            </a:r>
            <a:r>
              <a:rPr sz="2000" dirty="0">
                <a:latin typeface="Arial"/>
                <a:cs typeface="Arial"/>
              </a:rPr>
              <a:t>8 giá </a:t>
            </a:r>
            <a:r>
              <a:rPr sz="2000" spc="-5" dirty="0">
                <a:latin typeface="Arial"/>
                <a:cs typeface="Arial"/>
              </a:rPr>
              <a:t>trị: dotted, dashed, </a:t>
            </a:r>
            <a:r>
              <a:rPr sz="2000" dirty="0">
                <a:latin typeface="Arial"/>
                <a:cs typeface="Arial"/>
              </a:rPr>
              <a:t>solid, double, </a:t>
            </a:r>
            <a:r>
              <a:rPr sz="2000" spc="-5" dirty="0">
                <a:latin typeface="Arial"/>
                <a:cs typeface="Arial"/>
              </a:rPr>
              <a:t>groove,  </a:t>
            </a:r>
            <a:r>
              <a:rPr sz="2000" dirty="0">
                <a:latin typeface="Arial"/>
                <a:cs typeface="Arial"/>
              </a:rPr>
              <a:t>ridge, inset </a:t>
            </a:r>
            <a:r>
              <a:rPr sz="2000" spc="-5" dirty="0">
                <a:latin typeface="Arial"/>
                <a:cs typeface="Arial"/>
              </a:rPr>
              <a:t>và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outset.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4495863"/>
            <a:ext cx="7162800" cy="1071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0574" y="4491037"/>
            <a:ext cx="7172325" cy="1081405"/>
          </a:xfrm>
          <a:custGeom>
            <a:avLst/>
            <a:gdLst/>
            <a:ahLst/>
            <a:cxnLst/>
            <a:rect l="l" t="t" r="r" b="b"/>
            <a:pathLst>
              <a:path w="7172325" h="1081404">
                <a:moveTo>
                  <a:pt x="0" y="1081087"/>
                </a:moveTo>
                <a:lnTo>
                  <a:pt x="7172325" y="1081087"/>
                </a:lnTo>
                <a:lnTo>
                  <a:pt x="7172325" y="0"/>
                </a:lnTo>
                <a:lnTo>
                  <a:pt x="0" y="0"/>
                </a:lnTo>
                <a:lnTo>
                  <a:pt x="0" y="1081087"/>
                </a:lnTo>
                <a:close/>
              </a:path>
            </a:pathLst>
          </a:custGeom>
          <a:ln w="9525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0275" y="5770562"/>
            <a:ext cx="7456805" cy="711200"/>
          </a:xfrm>
          <a:prstGeom prst="rect">
            <a:avLst/>
          </a:prstGeom>
          <a:ln w="9525">
            <a:solidFill>
              <a:srgbClr val="9B2C1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 marR="148590" indent="1270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latin typeface="Arial"/>
                <a:cs typeface="Arial"/>
              </a:rPr>
              <a:t>h2 { border-width:thick; border-color:#CCC; border-style:dotted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  p { border-width:5px; border-color:#FF00FF;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border-style:double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952" y="419353"/>
            <a:ext cx="8122920" cy="223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2465" indent="-6604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1.1.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GIỚI</a:t>
            </a:r>
            <a:r>
              <a:rPr sz="2400" b="1" spc="-9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THIỆU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672465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CSS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là</a:t>
            </a:r>
            <a:r>
              <a:rPr sz="2400" b="1" spc="-9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gì?</a:t>
            </a:r>
            <a:endParaRPr sz="2400">
              <a:latin typeface="Arial"/>
              <a:cs typeface="Arial"/>
            </a:endParaRPr>
          </a:p>
          <a:p>
            <a:pPr marL="214629" marR="5080" indent="91440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CSS </a:t>
            </a:r>
            <a:r>
              <a:rPr sz="2400" dirty="0">
                <a:latin typeface="Arial"/>
                <a:cs typeface="Arial"/>
              </a:rPr>
              <a:t>(Cascading </a:t>
            </a:r>
            <a:r>
              <a:rPr sz="2400" spc="-5" dirty="0">
                <a:latin typeface="Arial"/>
                <a:cs typeface="Arial"/>
              </a:rPr>
              <a:t>Style Sheets) là một ngôn </a:t>
            </a:r>
            <a:r>
              <a:rPr sz="2400" spc="-10" dirty="0">
                <a:latin typeface="Arial"/>
                <a:cs typeface="Arial"/>
              </a:rPr>
              <a:t>ngữ  </a:t>
            </a:r>
            <a:r>
              <a:rPr sz="2400" spc="-5" dirty="0">
                <a:latin typeface="Arial"/>
                <a:cs typeface="Arial"/>
              </a:rPr>
              <a:t>quy </a:t>
            </a:r>
            <a:r>
              <a:rPr sz="2400" dirty="0">
                <a:latin typeface="Arial"/>
                <a:cs typeface="Arial"/>
              </a:rPr>
              <a:t>định cách trình </a:t>
            </a:r>
            <a:r>
              <a:rPr sz="2400" spc="-5" dirty="0">
                <a:latin typeface="Arial"/>
                <a:cs typeface="Arial"/>
              </a:rPr>
              <a:t>bày </a:t>
            </a:r>
            <a:r>
              <a:rPr sz="2400" dirty="0">
                <a:latin typeface="Arial"/>
                <a:cs typeface="Arial"/>
              </a:rPr>
              <a:t>cho các tài liệu viết </a:t>
            </a:r>
            <a:r>
              <a:rPr sz="2400" spc="-5" dirty="0">
                <a:latin typeface="Arial"/>
                <a:cs typeface="Arial"/>
              </a:rPr>
              <a:t>bằng </a:t>
            </a:r>
            <a:r>
              <a:rPr sz="2400" dirty="0">
                <a:latin typeface="Arial"/>
                <a:cs typeface="Arial"/>
              </a:rPr>
              <a:t>HTML,  </a:t>
            </a:r>
            <a:r>
              <a:rPr sz="2400" spc="-5" dirty="0">
                <a:latin typeface="Arial"/>
                <a:cs typeface="Arial"/>
              </a:rPr>
              <a:t>XHTML, </a:t>
            </a:r>
            <a:r>
              <a:rPr sz="2400" dirty="0">
                <a:latin typeface="Arial"/>
                <a:cs typeface="Arial"/>
              </a:rPr>
              <a:t>XML, </a:t>
            </a:r>
            <a:r>
              <a:rPr sz="2400" spc="-5" dirty="0">
                <a:latin typeface="Arial"/>
                <a:cs typeface="Arial"/>
              </a:rPr>
              <a:t>SVG, hay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UML,…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5" dirty="0"/>
              <a:t>2.8. HEIGHT </a:t>
            </a:r>
            <a:r>
              <a:rPr dirty="0"/>
              <a:t>&amp;</a:t>
            </a:r>
            <a:r>
              <a:rPr spc="-65" dirty="0"/>
              <a:t> </a:t>
            </a:r>
            <a:r>
              <a:rPr dirty="0"/>
              <a:t>WIDTH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41044" y="1140205"/>
            <a:ext cx="6645909" cy="507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0" indent="-527050">
              <a:lnSpc>
                <a:spcPct val="100000"/>
              </a:lnSpc>
              <a:buFont typeface="Wingdings"/>
              <a:buChar char=""/>
              <a:tabLst>
                <a:tab pos="539750" algn="l"/>
                <a:tab pos="540385" algn="l"/>
              </a:tabLst>
            </a:pP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Thuộc tính</a:t>
            </a:r>
            <a:r>
              <a:rPr sz="2000" b="1" spc="-10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width:</a:t>
            </a:r>
            <a:endParaRPr sz="2000">
              <a:latin typeface="Arial"/>
              <a:cs typeface="Arial"/>
            </a:endParaRPr>
          </a:p>
          <a:p>
            <a:pPr marL="996950" marR="696595" indent="-248920">
              <a:lnSpc>
                <a:spcPct val="120000"/>
              </a:lnSpc>
            </a:pPr>
            <a:r>
              <a:rPr sz="2000" dirty="0">
                <a:latin typeface="Arial"/>
                <a:cs typeface="Arial"/>
              </a:rPr>
              <a:t>Quy định chiều rộng cho một thành phần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web.  p { width:700px;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539750" indent="-52705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539750" algn="l"/>
                <a:tab pos="540385" algn="l"/>
              </a:tabLst>
            </a:pP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Thuộc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tính</a:t>
            </a:r>
            <a:r>
              <a:rPr sz="2000" b="1" spc="-7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max-width:</a:t>
            </a:r>
            <a:endParaRPr sz="2000">
              <a:latin typeface="Arial"/>
              <a:cs typeface="Arial"/>
            </a:endParaRPr>
          </a:p>
          <a:p>
            <a:pPr marL="7486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Quy định chiều rộng tối đa cho một thành phần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web.</a:t>
            </a:r>
            <a:endParaRPr sz="2000">
              <a:latin typeface="Arial"/>
              <a:cs typeface="Arial"/>
            </a:endParaRPr>
          </a:p>
          <a:p>
            <a:pPr marL="539750" indent="-52705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539750" algn="l"/>
                <a:tab pos="540385" algn="l"/>
              </a:tabLst>
            </a:pP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Thuộc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tính</a:t>
            </a:r>
            <a:r>
              <a:rPr sz="2000" b="1" spc="-4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min-width:</a:t>
            </a:r>
            <a:endParaRPr sz="2000">
              <a:latin typeface="Arial"/>
              <a:cs typeface="Arial"/>
            </a:endParaRPr>
          </a:p>
          <a:p>
            <a:pPr marL="7486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Quy định chiều rộng tối thiểu cho 1 thành phần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web.</a:t>
            </a:r>
            <a:endParaRPr sz="2000">
              <a:latin typeface="Arial"/>
              <a:cs typeface="Arial"/>
            </a:endParaRPr>
          </a:p>
          <a:p>
            <a:pPr marL="539750" indent="-52705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539750" algn="l"/>
                <a:tab pos="540385" algn="l"/>
              </a:tabLst>
            </a:pP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Thuộc tính</a:t>
            </a:r>
            <a:r>
              <a:rPr sz="2000" b="1" spc="-10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height:</a:t>
            </a:r>
            <a:endParaRPr sz="2000">
              <a:latin typeface="Arial"/>
              <a:cs typeface="Arial"/>
            </a:endParaRPr>
          </a:p>
          <a:p>
            <a:pPr marL="926465" marR="794385" indent="-178435">
              <a:lnSpc>
                <a:spcPct val="120000"/>
              </a:lnSpc>
            </a:pPr>
            <a:r>
              <a:rPr sz="2000" dirty="0">
                <a:latin typeface="Arial"/>
                <a:cs typeface="Arial"/>
              </a:rPr>
              <a:t>Quy định chiều cao cho một thành phần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web.  p { height:300px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Thuộc tính</a:t>
            </a:r>
            <a:r>
              <a:rPr sz="2000" b="1" spc="-10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max-height:</a:t>
            </a:r>
            <a:endParaRPr sz="2000">
              <a:latin typeface="Arial"/>
              <a:cs typeface="Arial"/>
            </a:endParaRPr>
          </a:p>
          <a:p>
            <a:pPr marL="67818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Quy định chiều cao tối đa cho một thành phần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web.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Thuộc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tính</a:t>
            </a:r>
            <a:r>
              <a:rPr sz="2000" b="1" spc="-9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min-height:</a:t>
            </a:r>
            <a:endParaRPr sz="2000">
              <a:latin typeface="Arial"/>
              <a:cs typeface="Arial"/>
            </a:endParaRPr>
          </a:p>
          <a:p>
            <a:pPr marL="7486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Quy định chiều cao tối thiểu cho 1 thành phần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95553"/>
            <a:ext cx="3868420" cy="2541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buAutoNum type="arabicPlain" startAt="3"/>
              <a:tabLst>
                <a:tab pos="267335" algn="l"/>
              </a:tabLst>
            </a:pP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CÁC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THUỘC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TÍNH</a:t>
            </a:r>
            <a:r>
              <a:rPr sz="2400" b="1" spc="-3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KHÁC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B2C1F"/>
              </a:buClr>
              <a:buFont typeface="Arial"/>
              <a:buAutoNum type="arabicPlain" startAt="3"/>
            </a:pPr>
            <a:endParaRPr sz="2900">
              <a:latin typeface="Times New Roman"/>
              <a:cs typeface="Times New Roman"/>
            </a:endParaRPr>
          </a:p>
          <a:p>
            <a:pPr marL="1596390" lvl="1" indent="-593090">
              <a:lnSpc>
                <a:spcPct val="100000"/>
              </a:lnSpc>
              <a:buAutoNum type="arabicPeriod"/>
              <a:tabLst>
                <a:tab pos="1597025" algn="l"/>
              </a:tabLst>
            </a:pPr>
            <a:r>
              <a:rPr sz="2400" b="1" dirty="0">
                <a:latin typeface="Arial"/>
                <a:cs typeface="Arial"/>
              </a:rPr>
              <a:t>Float </a:t>
            </a:r>
            <a:r>
              <a:rPr sz="2400" b="1" spc="-5" dirty="0">
                <a:latin typeface="Arial"/>
                <a:cs typeface="Arial"/>
              </a:rPr>
              <a:t>&amp;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Clear</a:t>
            </a:r>
            <a:endParaRPr sz="2400">
              <a:latin typeface="Arial"/>
              <a:cs typeface="Arial"/>
            </a:endParaRPr>
          </a:p>
          <a:p>
            <a:pPr marL="1603375" lvl="1" indent="-593725">
              <a:lnSpc>
                <a:spcPct val="100000"/>
              </a:lnSpc>
              <a:spcBef>
                <a:spcPts val="835"/>
              </a:spcBef>
              <a:buAutoNum type="arabicPeriod"/>
              <a:tabLst>
                <a:tab pos="1604010" algn="l"/>
              </a:tabLst>
            </a:pPr>
            <a:r>
              <a:rPr sz="2400" b="1" spc="-5" dirty="0">
                <a:latin typeface="Arial"/>
                <a:cs typeface="Arial"/>
              </a:rPr>
              <a:t>Position</a:t>
            </a:r>
            <a:endParaRPr sz="2400">
              <a:latin typeface="Arial"/>
              <a:cs typeface="Arial"/>
            </a:endParaRPr>
          </a:p>
          <a:p>
            <a:pPr marL="1596390" lvl="1" indent="-59309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1596390" algn="l"/>
              </a:tabLst>
            </a:pPr>
            <a:r>
              <a:rPr sz="2400" b="1" spc="-10" dirty="0">
                <a:latin typeface="Arial"/>
                <a:cs typeface="Arial"/>
              </a:rPr>
              <a:t>Layers</a:t>
            </a:r>
            <a:endParaRPr sz="2400">
              <a:latin typeface="Arial"/>
              <a:cs typeface="Arial"/>
            </a:endParaRPr>
          </a:p>
          <a:p>
            <a:pPr marL="1590040" lvl="1" indent="-59309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590040" algn="l"/>
              </a:tabLst>
            </a:pPr>
            <a:r>
              <a:rPr sz="2400" b="1" spc="-20" dirty="0">
                <a:latin typeface="Arial"/>
                <a:cs typeface="Arial"/>
              </a:rPr>
              <a:t>Web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Standards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985">
              <a:lnSpc>
                <a:spcPct val="100000"/>
              </a:lnSpc>
            </a:pPr>
            <a:r>
              <a:rPr dirty="0"/>
              <a:t>3.1. </a:t>
            </a:r>
            <a:r>
              <a:rPr spc="-40" dirty="0"/>
              <a:t>FLOAT </a:t>
            </a:r>
            <a:r>
              <a:rPr dirty="0"/>
              <a:t>&amp;</a:t>
            </a:r>
            <a:r>
              <a:rPr spc="-60" dirty="0"/>
              <a:t> </a:t>
            </a:r>
            <a:r>
              <a:rPr spc="-5" dirty="0"/>
              <a:t>CLEAR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1106042"/>
            <a:ext cx="7768590" cy="290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940" indent="-269240" algn="just">
              <a:lnSpc>
                <a:spcPct val="100000"/>
              </a:lnSpc>
              <a:buFont typeface="Wingdings"/>
              <a:buChar char=""/>
              <a:tabLst>
                <a:tab pos="282575" algn="l"/>
              </a:tabLst>
            </a:pP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Thuộc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tính</a:t>
            </a:r>
            <a:r>
              <a:rPr sz="2000" b="1" spc="-9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float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Dùng để </a:t>
            </a:r>
            <a:r>
              <a:rPr sz="2000" spc="-5" dirty="0">
                <a:latin typeface="Arial"/>
                <a:cs typeface="Arial"/>
              </a:rPr>
              <a:t>cố </a:t>
            </a:r>
            <a:r>
              <a:rPr sz="2000" dirty="0">
                <a:latin typeface="Arial"/>
                <a:cs typeface="Arial"/>
              </a:rPr>
              <a:t>định </a:t>
            </a:r>
            <a:r>
              <a:rPr sz="2000" spc="-5" dirty="0">
                <a:latin typeface="Arial"/>
                <a:cs typeface="Arial"/>
              </a:rPr>
              <a:t>một thành phần </a:t>
            </a:r>
            <a:r>
              <a:rPr sz="2000" dirty="0">
                <a:latin typeface="Arial"/>
                <a:cs typeface="Arial"/>
              </a:rPr>
              <a:t>web </a:t>
            </a:r>
            <a:r>
              <a:rPr sz="2000" spc="-5" dirty="0">
                <a:latin typeface="Arial"/>
                <a:cs typeface="Arial"/>
              </a:rPr>
              <a:t>về </a:t>
            </a:r>
            <a:r>
              <a:rPr sz="2000" dirty="0">
                <a:latin typeface="Arial"/>
                <a:cs typeface="Arial"/>
              </a:rPr>
              <a:t>bên </a:t>
            </a:r>
            <a:r>
              <a:rPr sz="2000" spc="-5" dirty="0">
                <a:latin typeface="Arial"/>
                <a:cs typeface="Arial"/>
              </a:rPr>
              <a:t>trái </a:t>
            </a:r>
            <a:r>
              <a:rPr sz="2000" dirty="0">
                <a:latin typeface="Arial"/>
                <a:cs typeface="Arial"/>
              </a:rPr>
              <a:t>hay </a:t>
            </a:r>
            <a:r>
              <a:rPr sz="2000" spc="-5" dirty="0">
                <a:latin typeface="Arial"/>
                <a:cs typeface="Arial"/>
              </a:rPr>
              <a:t>bên phải  </a:t>
            </a:r>
            <a:r>
              <a:rPr sz="2000" dirty="0">
                <a:latin typeface="Arial"/>
                <a:cs typeface="Arial"/>
              </a:rPr>
              <a:t>không gian </a:t>
            </a:r>
            <a:r>
              <a:rPr sz="2000" spc="-5" dirty="0">
                <a:latin typeface="Arial"/>
                <a:cs typeface="Arial"/>
              </a:rPr>
              <a:t>bao </a:t>
            </a:r>
            <a:r>
              <a:rPr sz="2000" dirty="0">
                <a:latin typeface="Arial"/>
                <a:cs typeface="Arial"/>
              </a:rPr>
              <a:t>quanh nó. Là </a:t>
            </a:r>
            <a:r>
              <a:rPr sz="2000" spc="-5" dirty="0">
                <a:latin typeface="Arial"/>
                <a:cs typeface="Arial"/>
              </a:rPr>
              <a:t>một thuộc tính </a:t>
            </a:r>
            <a:r>
              <a:rPr sz="2000" dirty="0">
                <a:latin typeface="Arial"/>
                <a:cs typeface="Arial"/>
              </a:rPr>
              <a:t>rất </a:t>
            </a:r>
            <a:r>
              <a:rPr sz="2000" spc="-5" dirty="0">
                <a:latin typeface="Arial"/>
                <a:cs typeface="Arial"/>
              </a:rPr>
              <a:t>cần </a:t>
            </a:r>
            <a:r>
              <a:rPr sz="2000" dirty="0">
                <a:latin typeface="Arial"/>
                <a:cs typeface="Arial"/>
              </a:rPr>
              <a:t>thiết khi </a:t>
            </a:r>
            <a:r>
              <a:rPr sz="2000" spc="-5" dirty="0">
                <a:latin typeface="Arial"/>
                <a:cs typeface="Arial"/>
              </a:rPr>
              <a:t>dàn </a:t>
            </a:r>
            <a:r>
              <a:rPr sz="2000" spc="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trang, hiển </a:t>
            </a:r>
            <a:r>
              <a:rPr sz="2000" spc="-10" dirty="0">
                <a:latin typeface="Arial"/>
                <a:cs typeface="Arial"/>
              </a:rPr>
              <a:t>thị </a:t>
            </a:r>
            <a:r>
              <a:rPr sz="2000" dirty="0">
                <a:latin typeface="Arial"/>
                <a:cs typeface="Arial"/>
              </a:rPr>
              <a:t>văn bản </a:t>
            </a:r>
            <a:r>
              <a:rPr sz="2000" spc="-5" dirty="0">
                <a:latin typeface="Arial"/>
                <a:cs typeface="Arial"/>
              </a:rPr>
              <a:t>thành cột, </a:t>
            </a:r>
            <a:r>
              <a:rPr sz="2000" dirty="0">
                <a:latin typeface="Arial"/>
                <a:cs typeface="Arial"/>
              </a:rPr>
              <a:t>hay </a:t>
            </a:r>
            <a:r>
              <a:rPr sz="2000" spc="-10" dirty="0">
                <a:latin typeface="Arial"/>
                <a:cs typeface="Arial"/>
              </a:rPr>
              <a:t>thực </a:t>
            </a:r>
            <a:r>
              <a:rPr sz="2000" dirty="0">
                <a:latin typeface="Arial"/>
                <a:cs typeface="Arial"/>
              </a:rPr>
              <a:t>hiện </a:t>
            </a:r>
            <a:r>
              <a:rPr sz="2000" spc="-5" dirty="0">
                <a:latin typeface="Arial"/>
                <a:cs typeface="Arial"/>
              </a:rPr>
              <a:t>việc </a:t>
            </a:r>
            <a:r>
              <a:rPr sz="2000" dirty="0">
                <a:latin typeface="Arial"/>
                <a:cs typeface="Arial"/>
              </a:rPr>
              <a:t>định </a:t>
            </a:r>
            <a:r>
              <a:rPr sz="2000" spc="-5" dirty="0">
                <a:latin typeface="Arial"/>
                <a:cs typeface="Arial"/>
              </a:rPr>
              <a:t>vị </a:t>
            </a:r>
            <a:r>
              <a:rPr sz="2000" dirty="0">
                <a:latin typeface="Arial"/>
                <a:cs typeface="Arial"/>
              </a:rPr>
              <a:t>trí </a:t>
            </a:r>
            <a:r>
              <a:rPr sz="2000" spc="-5" dirty="0">
                <a:latin typeface="Arial"/>
                <a:cs typeface="Arial"/>
              </a:rPr>
              <a:t>ảnh  và text </a:t>
            </a:r>
            <a:r>
              <a:rPr sz="2000" dirty="0">
                <a:latin typeface="Arial"/>
                <a:cs typeface="Arial"/>
              </a:rPr>
              <a:t>như kiểu </a:t>
            </a:r>
            <a:r>
              <a:rPr sz="2000" spc="-5" dirty="0">
                <a:latin typeface="Arial"/>
                <a:cs typeface="Arial"/>
              </a:rPr>
              <a:t>text </a:t>
            </a:r>
            <a:r>
              <a:rPr sz="2000" dirty="0">
                <a:latin typeface="Arial"/>
                <a:cs typeface="Arial"/>
              </a:rPr>
              <a:t>wrapping của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Word.</a:t>
            </a:r>
            <a:endParaRPr sz="2000">
              <a:latin typeface="Arial"/>
              <a:cs typeface="Arial"/>
            </a:endParaRPr>
          </a:p>
          <a:p>
            <a:pPr marL="48704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Thuộc </a:t>
            </a:r>
            <a:r>
              <a:rPr sz="2000" spc="-5" dirty="0">
                <a:latin typeface="Arial"/>
                <a:cs typeface="Arial"/>
              </a:rPr>
              <a:t>tính </a:t>
            </a:r>
            <a:r>
              <a:rPr sz="2000" dirty="0">
                <a:latin typeface="Arial"/>
                <a:cs typeface="Arial"/>
              </a:rPr>
              <a:t>float có 3 giá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trị:</a:t>
            </a:r>
            <a:endParaRPr sz="2000">
              <a:latin typeface="Arial"/>
              <a:cs typeface="Arial"/>
            </a:endParaRPr>
          </a:p>
          <a:p>
            <a:pPr marL="69596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+ Left: Cố định phần </a:t>
            </a:r>
            <a:r>
              <a:rPr sz="2000" spc="-5" dirty="0">
                <a:latin typeface="Arial"/>
                <a:cs typeface="Arial"/>
              </a:rPr>
              <a:t>tử về </a:t>
            </a:r>
            <a:r>
              <a:rPr sz="2000" dirty="0">
                <a:latin typeface="Arial"/>
                <a:cs typeface="Arial"/>
              </a:rPr>
              <a:t>bên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trái.</a:t>
            </a:r>
            <a:endParaRPr sz="2000">
              <a:latin typeface="Arial"/>
              <a:cs typeface="Arial"/>
            </a:endParaRPr>
          </a:p>
          <a:p>
            <a:pPr marL="69596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+ Right: Cố định phần </a:t>
            </a:r>
            <a:r>
              <a:rPr sz="2000" spc="-5" dirty="0">
                <a:latin typeface="Arial"/>
                <a:cs typeface="Arial"/>
              </a:rPr>
              <a:t>tử về </a:t>
            </a:r>
            <a:r>
              <a:rPr sz="2000" dirty="0">
                <a:latin typeface="Arial"/>
                <a:cs typeface="Arial"/>
              </a:rPr>
              <a:t>bên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phải.</a:t>
            </a:r>
            <a:endParaRPr sz="2000">
              <a:latin typeface="Arial"/>
              <a:cs typeface="Arial"/>
            </a:endParaRPr>
          </a:p>
          <a:p>
            <a:pPr marL="69596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+ None: </a:t>
            </a:r>
            <a:r>
              <a:rPr sz="2000" spc="-5" dirty="0">
                <a:latin typeface="Arial"/>
                <a:cs typeface="Arial"/>
              </a:rPr>
              <a:t>Bình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thường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2800" y="4038536"/>
            <a:ext cx="3581400" cy="1957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3000" y="5924550"/>
            <a:ext cx="2221230" cy="406400"/>
          </a:xfrm>
          <a:prstGeom prst="rect">
            <a:avLst/>
          </a:prstGeom>
          <a:ln w="9525">
            <a:solidFill>
              <a:srgbClr val="9B2C1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latin typeface="Arial"/>
                <a:cs typeface="Arial"/>
              </a:rPr>
              <a:t>#logo { </a:t>
            </a:r>
            <a:r>
              <a:rPr sz="2000" spc="-5" dirty="0">
                <a:latin typeface="Arial"/>
                <a:cs typeface="Arial"/>
              </a:rPr>
              <a:t>float:left;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985">
              <a:lnSpc>
                <a:spcPct val="100000"/>
              </a:lnSpc>
            </a:pPr>
            <a:r>
              <a:rPr dirty="0"/>
              <a:t>3.1. </a:t>
            </a:r>
            <a:r>
              <a:rPr spc="-40" dirty="0"/>
              <a:t>FLOAT </a:t>
            </a:r>
            <a:r>
              <a:rPr dirty="0"/>
              <a:t>&amp;</a:t>
            </a:r>
            <a:r>
              <a:rPr spc="-60" dirty="0"/>
              <a:t> </a:t>
            </a:r>
            <a:r>
              <a:rPr spc="-5" dirty="0"/>
              <a:t>CLEAR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7244" y="1029842"/>
            <a:ext cx="7768590" cy="153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940" indent="-269240">
              <a:lnSpc>
                <a:spcPct val="100000"/>
              </a:lnSpc>
              <a:buFont typeface="Wingdings"/>
              <a:buChar char=""/>
              <a:tabLst>
                <a:tab pos="282575" algn="l"/>
              </a:tabLst>
            </a:pP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Thuộc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tính</a:t>
            </a:r>
            <a:r>
              <a:rPr sz="2000" b="1" spc="-8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clear:</a:t>
            </a:r>
            <a:endParaRPr sz="2000">
              <a:latin typeface="Arial"/>
              <a:cs typeface="Arial"/>
            </a:endParaRPr>
          </a:p>
          <a:p>
            <a:pPr marL="12700" marR="5080" indent="280035" algn="just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Được </a:t>
            </a:r>
            <a:r>
              <a:rPr sz="2000" dirty="0">
                <a:latin typeface="Arial"/>
                <a:cs typeface="Arial"/>
              </a:rPr>
              <a:t>gán vào các </a:t>
            </a:r>
            <a:r>
              <a:rPr sz="2000" spc="-5" dirty="0">
                <a:latin typeface="Arial"/>
                <a:cs typeface="Arial"/>
              </a:rPr>
              <a:t>phần tử </a:t>
            </a:r>
            <a:r>
              <a:rPr sz="2000" dirty="0">
                <a:latin typeface="Arial"/>
                <a:cs typeface="Arial"/>
              </a:rPr>
              <a:t>liên quan tới phần </a:t>
            </a:r>
            <a:r>
              <a:rPr sz="2000" spc="-10" dirty="0">
                <a:latin typeface="Arial"/>
                <a:cs typeface="Arial"/>
              </a:rPr>
              <a:t>tử đã </a:t>
            </a:r>
            <a:r>
              <a:rPr sz="2000" spc="-5" dirty="0">
                <a:latin typeface="Arial"/>
                <a:cs typeface="Arial"/>
              </a:rPr>
              <a:t>được float </a:t>
            </a:r>
            <a:r>
              <a:rPr sz="2000" dirty="0">
                <a:latin typeface="Arial"/>
                <a:cs typeface="Arial"/>
              </a:rPr>
              <a:t>để  quyết định </a:t>
            </a:r>
            <a:r>
              <a:rPr sz="2000" spc="-5" dirty="0">
                <a:latin typeface="Arial"/>
                <a:cs typeface="Arial"/>
              </a:rPr>
              <a:t>hướng xử sự của phần </a:t>
            </a:r>
            <a:r>
              <a:rPr sz="2000" spc="-10" dirty="0">
                <a:latin typeface="Arial"/>
                <a:cs typeface="Arial"/>
              </a:rPr>
              <a:t>tử </a:t>
            </a:r>
            <a:r>
              <a:rPr sz="2000" spc="-40" dirty="0">
                <a:latin typeface="Arial"/>
                <a:cs typeface="Arial"/>
              </a:rPr>
              <a:t>này. </a:t>
            </a:r>
            <a:r>
              <a:rPr sz="2000" spc="-5" dirty="0">
                <a:latin typeface="Arial"/>
                <a:cs typeface="Arial"/>
              </a:rPr>
              <a:t>Thuộc tính </a:t>
            </a:r>
            <a:r>
              <a:rPr sz="2000" dirty="0">
                <a:latin typeface="Arial"/>
                <a:cs typeface="Arial"/>
              </a:rPr>
              <a:t>clear có 4  </a:t>
            </a:r>
            <a:r>
              <a:rPr sz="2000" spc="-5" dirty="0">
                <a:latin typeface="Arial"/>
                <a:cs typeface="Arial"/>
              </a:rPr>
              <a:t>thuộc tính: </a:t>
            </a:r>
            <a:r>
              <a:rPr sz="2000" dirty="0">
                <a:latin typeface="Arial"/>
                <a:cs typeface="Arial"/>
              </a:rPr>
              <a:t>left </a:t>
            </a:r>
            <a:r>
              <a:rPr sz="2000" spc="-5" dirty="0">
                <a:latin typeface="Arial"/>
                <a:cs typeface="Arial"/>
              </a:rPr>
              <a:t>(tràn bên trái), </a:t>
            </a:r>
            <a:r>
              <a:rPr sz="2000" dirty="0">
                <a:latin typeface="Arial"/>
                <a:cs typeface="Arial"/>
              </a:rPr>
              <a:t>right </a:t>
            </a:r>
            <a:r>
              <a:rPr sz="2000" spc="-5" dirty="0">
                <a:latin typeface="Arial"/>
                <a:cs typeface="Arial"/>
              </a:rPr>
              <a:t>(tràn </a:t>
            </a:r>
            <a:r>
              <a:rPr sz="2000" dirty="0">
                <a:latin typeface="Arial"/>
                <a:cs typeface="Arial"/>
              </a:rPr>
              <a:t>bên </a:t>
            </a:r>
            <a:r>
              <a:rPr sz="2000" spc="-5" dirty="0">
                <a:latin typeface="Arial"/>
                <a:cs typeface="Arial"/>
              </a:rPr>
              <a:t>phải), both (không tràn)  và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none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891" y="419353"/>
            <a:ext cx="207581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3.2.</a:t>
            </a:r>
            <a:r>
              <a:rPr spc="-65" dirty="0"/>
              <a:t> </a:t>
            </a:r>
            <a:r>
              <a:rPr spc="-5" dirty="0"/>
              <a:t>POSITION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090167"/>
            <a:ext cx="7767955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2575" indent="-269875">
              <a:lnSpc>
                <a:spcPct val="100000"/>
              </a:lnSpc>
              <a:buFont typeface="Wingdings"/>
              <a:buChar char=""/>
              <a:tabLst>
                <a:tab pos="283210" algn="l"/>
              </a:tabLst>
            </a:pP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Nguyên lý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hoạt động của</a:t>
            </a:r>
            <a:r>
              <a:rPr sz="2000" b="1" spc="-6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position</a:t>
            </a:r>
            <a:endParaRPr sz="2000">
              <a:latin typeface="Arial"/>
              <a:cs typeface="Arial"/>
            </a:endParaRPr>
          </a:p>
          <a:p>
            <a:pPr marL="2228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Cửa sổ </a:t>
            </a:r>
            <a:r>
              <a:rPr sz="2000" spc="-5" dirty="0">
                <a:latin typeface="Arial"/>
                <a:cs typeface="Arial"/>
              </a:rPr>
              <a:t>trình </a:t>
            </a:r>
            <a:r>
              <a:rPr sz="2000" dirty="0">
                <a:latin typeface="Arial"/>
                <a:cs typeface="Arial"/>
              </a:rPr>
              <a:t>duyệt giống như một </a:t>
            </a:r>
            <a:r>
              <a:rPr sz="2000" spc="-5" dirty="0">
                <a:latin typeface="Arial"/>
                <a:cs typeface="Arial"/>
              </a:rPr>
              <a:t>hệ tọa </a:t>
            </a:r>
            <a:r>
              <a:rPr sz="2000" dirty="0">
                <a:latin typeface="Arial"/>
                <a:cs typeface="Arial"/>
              </a:rPr>
              <a:t>độ </a:t>
            </a:r>
            <a:r>
              <a:rPr sz="2000" spc="-5" dirty="0">
                <a:latin typeface="Arial"/>
                <a:cs typeface="Arial"/>
              </a:rPr>
              <a:t>và </a:t>
            </a:r>
            <a:r>
              <a:rPr sz="2000" dirty="0">
                <a:latin typeface="Arial"/>
                <a:cs typeface="Arial"/>
              </a:rPr>
              <a:t>với position có 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thể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đặt một đối tượng </a:t>
            </a:r>
            <a:r>
              <a:rPr sz="2000" spc="5" dirty="0">
                <a:latin typeface="Arial"/>
                <a:cs typeface="Arial"/>
              </a:rPr>
              <a:t>web </a:t>
            </a:r>
            <a:r>
              <a:rPr sz="2000" dirty="0">
                <a:latin typeface="Arial"/>
                <a:cs typeface="Arial"/>
              </a:rPr>
              <a:t>ở bất </a:t>
            </a:r>
            <a:r>
              <a:rPr sz="2000" spc="5" dirty="0">
                <a:latin typeface="Arial"/>
                <a:cs typeface="Arial"/>
              </a:rPr>
              <a:t>cứ </a:t>
            </a:r>
            <a:r>
              <a:rPr sz="2000" spc="-5" dirty="0">
                <a:latin typeface="Arial"/>
                <a:cs typeface="Arial"/>
              </a:rPr>
              <a:t>vị </a:t>
            </a:r>
            <a:r>
              <a:rPr sz="2000" dirty="0">
                <a:latin typeface="Arial"/>
                <a:cs typeface="Arial"/>
              </a:rPr>
              <a:t>trí nào trên hệ tọa độ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này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2209736"/>
            <a:ext cx="5562600" cy="3970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891" y="419353"/>
            <a:ext cx="207581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3.2.</a:t>
            </a:r>
            <a:r>
              <a:rPr spc="-65" dirty="0"/>
              <a:t> </a:t>
            </a:r>
            <a:r>
              <a:rPr spc="-5" dirty="0"/>
              <a:t>POSITION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1104519"/>
            <a:ext cx="7769859" cy="305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Absolute</a:t>
            </a:r>
            <a:r>
              <a:rPr sz="2000" b="1" spc="-10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position:</a:t>
            </a:r>
            <a:endParaRPr sz="2000">
              <a:latin typeface="Arial"/>
              <a:cs typeface="Arial"/>
            </a:endParaRPr>
          </a:p>
          <a:p>
            <a:pPr marL="12700" marR="5080" indent="210185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Là </a:t>
            </a:r>
            <a:r>
              <a:rPr sz="2000" spc="-5" dirty="0">
                <a:latin typeface="Arial"/>
                <a:cs typeface="Arial"/>
              </a:rPr>
              <a:t>sự </a:t>
            </a:r>
            <a:r>
              <a:rPr sz="2000" dirty="0">
                <a:latin typeface="Arial"/>
                <a:cs typeface="Arial"/>
              </a:rPr>
              <a:t>định </a:t>
            </a:r>
            <a:r>
              <a:rPr sz="2000" spc="-5" dirty="0">
                <a:latin typeface="Arial"/>
                <a:cs typeface="Arial"/>
              </a:rPr>
              <a:t>vị </a:t>
            </a:r>
            <a:r>
              <a:rPr sz="2000" dirty="0">
                <a:latin typeface="Arial"/>
                <a:cs typeface="Arial"/>
              </a:rPr>
              <a:t>mà </a:t>
            </a:r>
            <a:r>
              <a:rPr sz="2000" spc="-5" dirty="0">
                <a:latin typeface="Arial"/>
                <a:cs typeface="Arial"/>
              </a:rPr>
              <a:t>trong đó </a:t>
            </a:r>
            <a:r>
              <a:rPr sz="2000" dirty="0">
                <a:latin typeface="Arial"/>
                <a:cs typeface="Arial"/>
              </a:rPr>
              <a:t>các </a:t>
            </a:r>
            <a:r>
              <a:rPr sz="2000" spc="-5" dirty="0">
                <a:latin typeface="Arial"/>
                <a:cs typeface="Arial"/>
              </a:rPr>
              <a:t>thành </a:t>
            </a:r>
            <a:r>
              <a:rPr sz="2000" dirty="0">
                <a:latin typeface="Arial"/>
                <a:cs typeface="Arial"/>
              </a:rPr>
              <a:t>phần được định </a:t>
            </a:r>
            <a:r>
              <a:rPr sz="2000" spc="-5" dirty="0">
                <a:latin typeface="Arial"/>
                <a:cs typeface="Arial"/>
              </a:rPr>
              <a:t>vị </a:t>
            </a:r>
            <a:r>
              <a:rPr sz="2000" dirty="0">
                <a:latin typeface="Arial"/>
                <a:cs typeface="Arial"/>
              </a:rPr>
              <a:t>không để  lại bất </a:t>
            </a:r>
            <a:r>
              <a:rPr sz="2000" spc="-5" dirty="0">
                <a:latin typeface="Arial"/>
                <a:cs typeface="Arial"/>
              </a:rPr>
              <a:t>cứ một </a:t>
            </a:r>
            <a:r>
              <a:rPr sz="2000" dirty="0">
                <a:latin typeface="Arial"/>
                <a:cs typeface="Arial"/>
              </a:rPr>
              <a:t>khoảng </a:t>
            </a:r>
            <a:r>
              <a:rPr sz="2000" spc="-5" dirty="0">
                <a:latin typeface="Arial"/>
                <a:cs typeface="Arial"/>
              </a:rPr>
              <a:t>trống </a:t>
            </a:r>
            <a:r>
              <a:rPr sz="2000" dirty="0">
                <a:latin typeface="Arial"/>
                <a:cs typeface="Arial"/>
              </a:rPr>
              <a:t>nào </a:t>
            </a:r>
            <a:r>
              <a:rPr sz="2000" spc="-5" dirty="0">
                <a:latin typeface="Arial"/>
                <a:cs typeface="Arial"/>
              </a:rPr>
              <a:t>trong </a:t>
            </a:r>
            <a:r>
              <a:rPr sz="2000" spc="-10" dirty="0">
                <a:latin typeface="Arial"/>
                <a:cs typeface="Arial"/>
              </a:rPr>
              <a:t>tài </a:t>
            </a:r>
            <a:r>
              <a:rPr sz="2000" dirty="0">
                <a:latin typeface="Arial"/>
                <a:cs typeface="Arial"/>
              </a:rPr>
              <a:t>liệu. Các đối tượng </a:t>
            </a:r>
            <a:r>
              <a:rPr sz="2000" spc="-5" dirty="0">
                <a:latin typeface="Arial"/>
                <a:cs typeface="Arial"/>
              </a:rPr>
              <a:t>đã </a:t>
            </a:r>
            <a:r>
              <a:rPr sz="2000" dirty="0">
                <a:latin typeface="Arial"/>
                <a:cs typeface="Arial"/>
              </a:rPr>
              <a:t>định  </a:t>
            </a:r>
            <a:r>
              <a:rPr sz="2000" spc="-5" dirty="0">
                <a:latin typeface="Arial"/>
                <a:cs typeface="Arial"/>
              </a:rPr>
              <a:t>vị </a:t>
            </a:r>
            <a:r>
              <a:rPr sz="2000" dirty="0">
                <a:latin typeface="Arial"/>
                <a:cs typeface="Arial"/>
              </a:rPr>
              <a:t>tuyệt đối sẽ dùng kết hợp với các </a:t>
            </a:r>
            <a:r>
              <a:rPr sz="2000" spc="-5" dirty="0">
                <a:latin typeface="Arial"/>
                <a:cs typeface="Arial"/>
              </a:rPr>
              <a:t>thuộc tính top, left, </a:t>
            </a:r>
            <a:r>
              <a:rPr sz="2000" dirty="0">
                <a:latin typeface="Arial"/>
                <a:cs typeface="Arial"/>
              </a:rPr>
              <a:t>right, </a:t>
            </a:r>
            <a:r>
              <a:rPr sz="2000" spc="-5" dirty="0">
                <a:latin typeface="Arial"/>
                <a:cs typeface="Arial"/>
              </a:rPr>
              <a:t>bottom  </a:t>
            </a:r>
            <a:r>
              <a:rPr sz="2000" dirty="0">
                <a:latin typeface="Arial"/>
                <a:cs typeface="Arial"/>
              </a:rPr>
              <a:t>để xác định tọa độ. </a:t>
            </a:r>
            <a:r>
              <a:rPr sz="2000" spc="-5" dirty="0">
                <a:latin typeface="Arial"/>
                <a:cs typeface="Arial"/>
              </a:rPr>
              <a:t>Ví </a:t>
            </a:r>
            <a:r>
              <a:rPr sz="2000" dirty="0">
                <a:latin typeface="Arial"/>
                <a:cs typeface="Arial"/>
              </a:rPr>
              <a:t>dụ đặt bốn ảnh ở bốn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góc.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#logo1 { position:absolute; </a:t>
            </a:r>
            <a:r>
              <a:rPr sz="2000" spc="-5" dirty="0">
                <a:latin typeface="Arial"/>
                <a:cs typeface="Arial"/>
              </a:rPr>
              <a:t>top:50px; left:70px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#logo2 { position:absolute; top:0; right:0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#logo3 { position:absolute; </a:t>
            </a:r>
            <a:r>
              <a:rPr sz="2000" spc="-5" dirty="0">
                <a:latin typeface="Arial"/>
                <a:cs typeface="Arial"/>
              </a:rPr>
              <a:t>bottom:0; left:0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#logo4 { position:absolute; </a:t>
            </a:r>
            <a:r>
              <a:rPr sz="2000" spc="-5" dirty="0">
                <a:latin typeface="Arial"/>
                <a:cs typeface="Arial"/>
              </a:rPr>
              <a:t>bottom:70px;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right:50px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891" y="419353"/>
            <a:ext cx="207581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3.2.</a:t>
            </a:r>
            <a:r>
              <a:rPr spc="-65" dirty="0"/>
              <a:t> </a:t>
            </a:r>
            <a:r>
              <a:rPr spc="-5" dirty="0"/>
              <a:t>POSITION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1066038"/>
            <a:ext cx="7768590" cy="244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2575" indent="-269875" algn="just">
              <a:lnSpc>
                <a:spcPct val="100000"/>
              </a:lnSpc>
              <a:buFont typeface="Wingdings"/>
              <a:buChar char=""/>
              <a:tabLst>
                <a:tab pos="283210" algn="l"/>
              </a:tabLst>
            </a:pP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Relative</a:t>
            </a:r>
            <a:r>
              <a:rPr sz="2000" b="1" spc="-7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position</a:t>
            </a:r>
            <a:endParaRPr sz="2000">
              <a:latin typeface="Arial"/>
              <a:cs typeface="Arial"/>
            </a:endParaRPr>
          </a:p>
          <a:p>
            <a:pPr marL="12700" marR="5080" indent="280670" algn="just">
              <a:lnSpc>
                <a:spcPct val="110100"/>
              </a:lnSpc>
              <a:spcBef>
                <a:spcPts val="475"/>
              </a:spcBef>
            </a:pPr>
            <a:r>
              <a:rPr sz="2000" dirty="0">
                <a:latin typeface="Arial"/>
                <a:cs typeface="Arial"/>
              </a:rPr>
              <a:t>Định </a:t>
            </a:r>
            <a:r>
              <a:rPr sz="2000" spc="-5" dirty="0">
                <a:latin typeface="Arial"/>
                <a:cs typeface="Arial"/>
              </a:rPr>
              <a:t>vị </a:t>
            </a:r>
            <a:r>
              <a:rPr sz="2000" dirty="0">
                <a:latin typeface="Arial"/>
                <a:cs typeface="Arial"/>
              </a:rPr>
              <a:t>tương đối cho </a:t>
            </a:r>
            <a:r>
              <a:rPr sz="2000" spc="-5" dirty="0">
                <a:latin typeface="Arial"/>
                <a:cs typeface="Arial"/>
              </a:rPr>
              <a:t>một </a:t>
            </a:r>
            <a:r>
              <a:rPr sz="2000" dirty="0">
                <a:latin typeface="Arial"/>
                <a:cs typeface="Arial"/>
              </a:rPr>
              <a:t>thành phần </a:t>
            </a:r>
            <a:r>
              <a:rPr sz="2000" spc="-5" dirty="0">
                <a:latin typeface="Arial"/>
                <a:cs typeface="Arial"/>
              </a:rPr>
              <a:t>là </a:t>
            </a:r>
            <a:r>
              <a:rPr sz="2000" dirty="0">
                <a:latin typeface="Arial"/>
                <a:cs typeface="Arial"/>
              </a:rPr>
              <a:t>sự định </a:t>
            </a:r>
            <a:r>
              <a:rPr sz="2000" spc="-5" dirty="0">
                <a:latin typeface="Arial"/>
                <a:cs typeface="Arial"/>
              </a:rPr>
              <a:t>vị </a:t>
            </a:r>
            <a:r>
              <a:rPr sz="2000" dirty="0">
                <a:latin typeface="Arial"/>
                <a:cs typeface="Arial"/>
              </a:rPr>
              <a:t>được </a:t>
            </a:r>
            <a:r>
              <a:rPr sz="2000" spc="-5" dirty="0">
                <a:latin typeface="Arial"/>
                <a:cs typeface="Arial"/>
              </a:rPr>
              <a:t>tính từ vị  </a:t>
            </a:r>
            <a:r>
              <a:rPr sz="2000" dirty="0">
                <a:latin typeface="Arial"/>
                <a:cs typeface="Arial"/>
              </a:rPr>
              <a:t>trí gốc </a:t>
            </a:r>
            <a:r>
              <a:rPr sz="2000" spc="-5" dirty="0">
                <a:latin typeface="Arial"/>
                <a:cs typeface="Arial"/>
              </a:rPr>
              <a:t>trong </a:t>
            </a:r>
            <a:r>
              <a:rPr sz="2000" spc="-10" dirty="0">
                <a:latin typeface="Arial"/>
                <a:cs typeface="Arial"/>
              </a:rPr>
              <a:t>tài </a:t>
            </a:r>
            <a:r>
              <a:rPr sz="2000" dirty="0">
                <a:latin typeface="Arial"/>
                <a:cs typeface="Arial"/>
              </a:rPr>
              <a:t>liệu. Các </a:t>
            </a:r>
            <a:r>
              <a:rPr sz="2000" spc="-5" dirty="0">
                <a:latin typeface="Arial"/>
                <a:cs typeface="Arial"/>
              </a:rPr>
              <a:t>thành </a:t>
            </a:r>
            <a:r>
              <a:rPr sz="2000" dirty="0">
                <a:latin typeface="Arial"/>
                <a:cs typeface="Arial"/>
              </a:rPr>
              <a:t>phần </a:t>
            </a:r>
            <a:r>
              <a:rPr sz="2000" spc="-5" dirty="0">
                <a:latin typeface="Arial"/>
                <a:cs typeface="Arial"/>
              </a:rPr>
              <a:t>đã được </a:t>
            </a:r>
            <a:r>
              <a:rPr sz="2000" dirty="0">
                <a:latin typeface="Arial"/>
                <a:cs typeface="Arial"/>
              </a:rPr>
              <a:t>định </a:t>
            </a:r>
            <a:r>
              <a:rPr sz="2000" spc="-5" dirty="0">
                <a:latin typeface="Arial"/>
                <a:cs typeface="Arial"/>
              </a:rPr>
              <a:t>vị </a:t>
            </a:r>
            <a:r>
              <a:rPr sz="2000" dirty="0">
                <a:latin typeface="Arial"/>
                <a:cs typeface="Arial"/>
              </a:rPr>
              <a:t>tương </a:t>
            </a:r>
            <a:r>
              <a:rPr sz="2000" spc="-5" dirty="0">
                <a:latin typeface="Arial"/>
                <a:cs typeface="Arial"/>
              </a:rPr>
              <a:t>đối sẽ  </a:t>
            </a:r>
            <a:r>
              <a:rPr sz="2000" dirty="0">
                <a:latin typeface="Arial"/>
                <a:cs typeface="Arial"/>
              </a:rPr>
              <a:t>để lại </a:t>
            </a:r>
            <a:r>
              <a:rPr sz="2000" spc="5" dirty="0">
                <a:latin typeface="Arial"/>
                <a:cs typeface="Arial"/>
              </a:rPr>
              <a:t>khoảng không </a:t>
            </a:r>
            <a:r>
              <a:rPr sz="2000" dirty="0">
                <a:latin typeface="Arial"/>
                <a:cs typeface="Arial"/>
              </a:rPr>
              <a:t>trong tài liệu, </a:t>
            </a:r>
            <a:r>
              <a:rPr sz="2000" spc="5" dirty="0">
                <a:latin typeface="Arial"/>
                <a:cs typeface="Arial"/>
              </a:rPr>
              <a:t>sẽ </a:t>
            </a:r>
            <a:r>
              <a:rPr sz="2000" dirty="0">
                <a:latin typeface="Arial"/>
                <a:cs typeface="Arial"/>
              </a:rPr>
              <a:t>nhận giá trị position </a:t>
            </a:r>
            <a:r>
              <a:rPr sz="2000" spc="-5" dirty="0">
                <a:latin typeface="Arial"/>
                <a:cs typeface="Arial"/>
              </a:rPr>
              <a:t>là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relative.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1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Chúng </a:t>
            </a:r>
            <a:r>
              <a:rPr sz="2000" spc="-5" dirty="0">
                <a:latin typeface="Arial"/>
                <a:cs typeface="Arial"/>
              </a:rPr>
              <a:t>ta </a:t>
            </a:r>
            <a:r>
              <a:rPr sz="2000" dirty="0">
                <a:latin typeface="Arial"/>
                <a:cs typeface="Arial"/>
              </a:rPr>
              <a:t>hãy làm lại </a:t>
            </a:r>
            <a:r>
              <a:rPr sz="2000" spc="-5" dirty="0">
                <a:latin typeface="Arial"/>
                <a:cs typeface="Arial"/>
              </a:rPr>
              <a:t>ví </a:t>
            </a:r>
            <a:r>
              <a:rPr sz="2000" dirty="0">
                <a:latin typeface="Arial"/>
                <a:cs typeface="Arial"/>
              </a:rPr>
              <a:t>dụ </a:t>
            </a:r>
            <a:r>
              <a:rPr sz="2000" spc="-5" dirty="0">
                <a:latin typeface="Arial"/>
                <a:cs typeface="Arial"/>
              </a:rPr>
              <a:t>trên </a:t>
            </a:r>
            <a:r>
              <a:rPr sz="2000" dirty="0">
                <a:latin typeface="Arial"/>
                <a:cs typeface="Arial"/>
              </a:rPr>
              <a:t>nhưng </a:t>
            </a:r>
            <a:r>
              <a:rPr sz="2000" spc="-5" dirty="0">
                <a:latin typeface="Arial"/>
                <a:cs typeface="Arial"/>
              </a:rPr>
              <a:t>thay </a:t>
            </a:r>
            <a:r>
              <a:rPr sz="2000" dirty="0">
                <a:latin typeface="Arial"/>
                <a:cs typeface="Arial"/>
              </a:rPr>
              <a:t>absolute thành </a:t>
            </a:r>
            <a:r>
              <a:rPr sz="2000" spc="-5" dirty="0">
                <a:latin typeface="Arial"/>
                <a:cs typeface="Arial"/>
              </a:rPr>
              <a:t>relative.  Ví </a:t>
            </a:r>
            <a:r>
              <a:rPr sz="2000" dirty="0">
                <a:latin typeface="Arial"/>
                <a:cs typeface="Arial"/>
              </a:rPr>
              <a:t>dụ ghi </a:t>
            </a:r>
            <a:r>
              <a:rPr sz="2000" spc="-5" dirty="0">
                <a:latin typeface="Arial"/>
                <a:cs typeface="Arial"/>
              </a:rPr>
              <a:t>nhận </a:t>
            </a:r>
            <a:r>
              <a:rPr sz="2000" dirty="0">
                <a:latin typeface="Arial"/>
                <a:cs typeface="Arial"/>
              </a:rPr>
              <a:t>lại </a:t>
            </a:r>
            <a:r>
              <a:rPr sz="2000" spc="-5" dirty="0">
                <a:latin typeface="Arial"/>
                <a:cs typeface="Arial"/>
              </a:rPr>
              <a:t>vị </a:t>
            </a:r>
            <a:r>
              <a:rPr sz="2000" dirty="0">
                <a:latin typeface="Arial"/>
                <a:cs typeface="Arial"/>
              </a:rPr>
              <a:t>trí 4 </a:t>
            </a:r>
            <a:r>
              <a:rPr sz="2000" spc="-5" dirty="0">
                <a:latin typeface="Arial"/>
                <a:cs typeface="Arial"/>
              </a:rPr>
              <a:t>ảnh </a:t>
            </a:r>
            <a:r>
              <a:rPr sz="2000" dirty="0">
                <a:latin typeface="Arial"/>
                <a:cs typeface="Arial"/>
              </a:rPr>
              <a:t>logo </a:t>
            </a:r>
            <a:r>
              <a:rPr sz="2000" spc="-5" dirty="0">
                <a:latin typeface="Arial"/>
                <a:cs typeface="Arial"/>
              </a:rPr>
              <a:t>lúc áp </a:t>
            </a:r>
            <a:r>
              <a:rPr sz="2000" dirty="0">
                <a:latin typeface="Arial"/>
                <a:cs typeface="Arial"/>
              </a:rPr>
              <a:t>dụng </a:t>
            </a:r>
            <a:r>
              <a:rPr sz="2000" spc="-5" dirty="0">
                <a:latin typeface="Arial"/>
                <a:cs typeface="Arial"/>
              </a:rPr>
              <a:t>thuộc tính </a:t>
            </a:r>
            <a:r>
              <a:rPr sz="2000" dirty="0">
                <a:latin typeface="Arial"/>
                <a:cs typeface="Arial"/>
              </a:rPr>
              <a:t>position </a:t>
            </a:r>
            <a:r>
              <a:rPr sz="2000" spc="-5" dirty="0">
                <a:latin typeface="Arial"/>
                <a:cs typeface="Arial"/>
              </a:rPr>
              <a:t>là  </a:t>
            </a:r>
            <a:r>
              <a:rPr sz="2000" dirty="0">
                <a:latin typeface="Arial"/>
                <a:cs typeface="Arial"/>
              </a:rPr>
              <a:t>none, absolute </a:t>
            </a:r>
            <a:r>
              <a:rPr sz="2000" spc="-5" dirty="0">
                <a:latin typeface="Arial"/>
                <a:cs typeface="Arial"/>
              </a:rPr>
              <a:t>và </a:t>
            </a:r>
            <a:r>
              <a:rPr sz="2000" dirty="0">
                <a:latin typeface="Arial"/>
                <a:cs typeface="Arial"/>
              </a:rPr>
              <a:t>relative rồi rút ra nhận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xét.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3.3.</a:t>
            </a:r>
            <a:r>
              <a:rPr spc="-90" dirty="0"/>
              <a:t> </a:t>
            </a:r>
            <a:r>
              <a:rPr spc="-40" dirty="0"/>
              <a:t>LAYERS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41044" y="1129157"/>
            <a:ext cx="7768590" cy="3364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6565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Thuộc </a:t>
            </a:r>
            <a:r>
              <a:rPr sz="2000" spc="-5" dirty="0">
                <a:latin typeface="Arial"/>
                <a:cs typeface="Arial"/>
              </a:rPr>
              <a:t>tính giúp đặt một thành phần </a:t>
            </a:r>
            <a:r>
              <a:rPr sz="2000" dirty="0">
                <a:latin typeface="Arial"/>
                <a:cs typeface="Arial"/>
              </a:rPr>
              <a:t>này lên </a:t>
            </a:r>
            <a:r>
              <a:rPr sz="2000" spc="-5" dirty="0">
                <a:latin typeface="Arial"/>
                <a:cs typeface="Arial"/>
              </a:rPr>
              <a:t>trên </a:t>
            </a:r>
            <a:r>
              <a:rPr sz="2000" dirty="0">
                <a:latin typeface="Arial"/>
                <a:cs typeface="Arial"/>
              </a:rPr>
              <a:t>một thành </a:t>
            </a:r>
            <a:r>
              <a:rPr sz="2000" spc="-5" dirty="0">
                <a:latin typeface="Arial"/>
                <a:cs typeface="Arial"/>
              </a:rPr>
              <a:t>phần  </a:t>
            </a:r>
            <a:r>
              <a:rPr sz="2000" dirty="0">
                <a:latin typeface="Arial"/>
                <a:cs typeface="Arial"/>
              </a:rPr>
              <a:t>khác. Với </a:t>
            </a:r>
            <a:r>
              <a:rPr sz="2000" spc="-5" dirty="0">
                <a:latin typeface="Arial"/>
                <a:cs typeface="Arial"/>
              </a:rPr>
              <a:t>mục đích </a:t>
            </a:r>
            <a:r>
              <a:rPr sz="2000" spc="-40" dirty="0">
                <a:latin typeface="Arial"/>
                <a:cs typeface="Arial"/>
              </a:rPr>
              <a:t>này, </a:t>
            </a:r>
            <a:r>
              <a:rPr sz="2000" spc="-5" dirty="0">
                <a:latin typeface="Arial"/>
                <a:cs typeface="Arial"/>
              </a:rPr>
              <a:t>sẽ </a:t>
            </a:r>
            <a:r>
              <a:rPr sz="2000" dirty="0">
                <a:latin typeface="Arial"/>
                <a:cs typeface="Arial"/>
              </a:rPr>
              <a:t>gán cho </a:t>
            </a:r>
            <a:r>
              <a:rPr sz="2000" spc="-5" dirty="0">
                <a:latin typeface="Arial"/>
                <a:cs typeface="Arial"/>
              </a:rPr>
              <a:t>mỗi </a:t>
            </a:r>
            <a:r>
              <a:rPr sz="2000" dirty="0">
                <a:latin typeface="Arial"/>
                <a:cs typeface="Arial"/>
              </a:rPr>
              <a:t>phần </a:t>
            </a:r>
            <a:r>
              <a:rPr sz="2000" spc="-10" dirty="0">
                <a:latin typeface="Arial"/>
                <a:cs typeface="Arial"/>
              </a:rPr>
              <a:t>tử </a:t>
            </a:r>
            <a:r>
              <a:rPr sz="2000" spc="-5" dirty="0">
                <a:latin typeface="Arial"/>
                <a:cs typeface="Arial"/>
              </a:rPr>
              <a:t>một </a:t>
            </a:r>
            <a:r>
              <a:rPr sz="2000" dirty="0">
                <a:latin typeface="Arial"/>
                <a:cs typeface="Arial"/>
              </a:rPr>
              <a:t>con số. </a:t>
            </a:r>
            <a:r>
              <a:rPr sz="2000" spc="-5" dirty="0">
                <a:latin typeface="Arial"/>
                <a:cs typeface="Arial"/>
              </a:rPr>
              <a:t>Theo  </a:t>
            </a:r>
            <a:r>
              <a:rPr sz="2000" dirty="0">
                <a:latin typeface="Arial"/>
                <a:cs typeface="Arial"/>
              </a:rPr>
              <a:t>đó, </a:t>
            </a:r>
            <a:r>
              <a:rPr sz="2000" spc="-5" dirty="0">
                <a:latin typeface="Arial"/>
                <a:cs typeface="Arial"/>
              </a:rPr>
              <a:t>phần tử có </a:t>
            </a:r>
            <a:r>
              <a:rPr sz="2000" dirty="0">
                <a:latin typeface="Arial"/>
                <a:cs typeface="Arial"/>
              </a:rPr>
              <a:t>số cao </a:t>
            </a:r>
            <a:r>
              <a:rPr sz="2000" spc="-5" dirty="0">
                <a:latin typeface="Arial"/>
                <a:cs typeface="Arial"/>
              </a:rPr>
              <a:t>hơn </a:t>
            </a:r>
            <a:r>
              <a:rPr sz="2000" dirty="0">
                <a:latin typeface="Arial"/>
                <a:cs typeface="Arial"/>
              </a:rPr>
              <a:t>sẽ nằm </a:t>
            </a:r>
            <a:r>
              <a:rPr sz="2000" spc="-5" dirty="0">
                <a:latin typeface="Arial"/>
                <a:cs typeface="Arial"/>
              </a:rPr>
              <a:t>trên, Ví </a:t>
            </a:r>
            <a:r>
              <a:rPr sz="2000" dirty="0">
                <a:latin typeface="Arial"/>
                <a:cs typeface="Arial"/>
              </a:rPr>
              <a:t>dụ </a:t>
            </a:r>
            <a:r>
              <a:rPr sz="2000" spc="-5" dirty="0">
                <a:latin typeface="Arial"/>
                <a:cs typeface="Arial"/>
              </a:rPr>
              <a:t>đặt </a:t>
            </a:r>
            <a:r>
              <a:rPr sz="2000" dirty="0">
                <a:latin typeface="Arial"/>
                <a:cs typeface="Arial"/>
              </a:rPr>
              <a:t>5 </a:t>
            </a:r>
            <a:r>
              <a:rPr sz="2000" spc="-5" dirty="0">
                <a:latin typeface="Arial"/>
                <a:cs typeface="Arial"/>
              </a:rPr>
              <a:t>bức ảnh </a:t>
            </a:r>
            <a:r>
              <a:rPr sz="2000" dirty="0">
                <a:latin typeface="Arial"/>
                <a:cs typeface="Arial"/>
              </a:rPr>
              <a:t>logo ở  5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lớp.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Arial"/>
                <a:cs typeface="Arial"/>
              </a:rPr>
              <a:t>#logo1 { position:absolute; top:70px; </a:t>
            </a:r>
            <a:r>
              <a:rPr sz="2000" spc="-5" dirty="0">
                <a:latin typeface="Arial"/>
                <a:cs typeface="Arial"/>
              </a:rPr>
              <a:t>left:50px; </a:t>
            </a:r>
            <a:r>
              <a:rPr sz="2000" dirty="0">
                <a:latin typeface="Arial"/>
                <a:cs typeface="Arial"/>
              </a:rPr>
              <a:t>z-index:1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Arial"/>
                <a:cs typeface="Arial"/>
              </a:rPr>
              <a:t>#logo2 { position:absolute; </a:t>
            </a:r>
            <a:r>
              <a:rPr sz="2000" spc="-5" dirty="0">
                <a:latin typeface="Arial"/>
                <a:cs typeface="Arial"/>
              </a:rPr>
              <a:t>top:140px; left:100px; </a:t>
            </a:r>
            <a:r>
              <a:rPr sz="2000" dirty="0">
                <a:latin typeface="Arial"/>
                <a:cs typeface="Arial"/>
              </a:rPr>
              <a:t>z-index:2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Arial"/>
                <a:cs typeface="Arial"/>
              </a:rPr>
              <a:t>#logo3 { position:absolute; </a:t>
            </a:r>
            <a:r>
              <a:rPr sz="2000" spc="-5" dirty="0">
                <a:latin typeface="Arial"/>
                <a:cs typeface="Arial"/>
              </a:rPr>
              <a:t>top:210px; left:150px; </a:t>
            </a:r>
            <a:r>
              <a:rPr sz="2000" dirty="0">
                <a:latin typeface="Arial"/>
                <a:cs typeface="Arial"/>
              </a:rPr>
              <a:t>z-index:3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Arial"/>
                <a:cs typeface="Arial"/>
              </a:rPr>
              <a:t>#logo4 { position:absolute; </a:t>
            </a:r>
            <a:r>
              <a:rPr sz="2000" spc="-5" dirty="0">
                <a:latin typeface="Arial"/>
                <a:cs typeface="Arial"/>
              </a:rPr>
              <a:t>top:280px; left:200px; </a:t>
            </a:r>
            <a:r>
              <a:rPr sz="2000" dirty="0">
                <a:latin typeface="Arial"/>
                <a:cs typeface="Arial"/>
              </a:rPr>
              <a:t>z-index:4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Arial"/>
                <a:cs typeface="Arial"/>
              </a:rPr>
              <a:t>#logo5 { position:absolute; </a:t>
            </a:r>
            <a:r>
              <a:rPr sz="2000" spc="-5" dirty="0">
                <a:latin typeface="Arial"/>
                <a:cs typeface="Arial"/>
              </a:rPr>
              <a:t>top:350px; left:250px; </a:t>
            </a:r>
            <a:r>
              <a:rPr sz="2000" dirty="0">
                <a:latin typeface="Arial"/>
                <a:cs typeface="Arial"/>
              </a:rPr>
              <a:t>z-index:5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r>
              <a:rPr spc="-5" dirty="0"/>
              <a:t>3.4. </a:t>
            </a:r>
            <a:r>
              <a:rPr dirty="0"/>
              <a:t>WEB</a:t>
            </a:r>
            <a:r>
              <a:rPr spc="-85" dirty="0"/>
              <a:t> </a:t>
            </a:r>
            <a:r>
              <a:rPr spc="-25" dirty="0"/>
              <a:t>STANDARDS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20292" y="1129791"/>
            <a:ext cx="7613650" cy="3729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spc="-15" dirty="0">
                <a:latin typeface="Wingdings"/>
                <a:cs typeface="Wingdings"/>
              </a:rPr>
              <a:t></a:t>
            </a:r>
            <a:r>
              <a:rPr sz="2000" spc="-15" dirty="0">
                <a:latin typeface="Arial"/>
                <a:cs typeface="Arial"/>
              </a:rPr>
              <a:t>Trong   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CSS, W3C đã tạo </a:t>
            </a:r>
            <a:r>
              <a:rPr sz="2000" spc="-5" dirty="0">
                <a:latin typeface="Arial"/>
                <a:cs typeface="Arial"/>
              </a:rPr>
              <a:t>ra một </a:t>
            </a:r>
            <a:r>
              <a:rPr sz="2000" dirty="0">
                <a:latin typeface="Arial"/>
                <a:cs typeface="Arial"/>
              </a:rPr>
              <a:t>công </a:t>
            </a:r>
            <a:r>
              <a:rPr sz="2000" spc="-5" dirty="0">
                <a:latin typeface="Arial"/>
                <a:cs typeface="Arial"/>
              </a:rPr>
              <a:t>cụ </a:t>
            </a:r>
            <a:r>
              <a:rPr sz="2000" dirty="0">
                <a:latin typeface="Arial"/>
                <a:cs typeface="Arial"/>
              </a:rPr>
              <a:t>gọi </a:t>
            </a:r>
            <a:r>
              <a:rPr sz="2000" spc="-5" dirty="0">
                <a:latin typeface="Arial"/>
                <a:cs typeface="Arial"/>
              </a:rPr>
              <a:t>là </a:t>
            </a:r>
            <a:r>
              <a:rPr sz="2000" dirty="0">
                <a:latin typeface="Arial"/>
                <a:cs typeface="Arial"/>
              </a:rPr>
              <a:t>CSS </a:t>
            </a:r>
            <a:r>
              <a:rPr sz="2000" spc="-20" dirty="0">
                <a:latin typeface="Arial"/>
                <a:cs typeface="Arial"/>
              </a:rPr>
              <a:t>Validator </a:t>
            </a:r>
            <a:r>
              <a:rPr sz="2000" dirty="0">
                <a:latin typeface="Arial"/>
                <a:cs typeface="Arial"/>
              </a:rPr>
              <a:t>để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đọc </a:t>
            </a:r>
            <a:r>
              <a:rPr sz="2000" spc="-5" dirty="0">
                <a:latin typeface="Arial"/>
                <a:cs typeface="Arial"/>
              </a:rPr>
              <a:t>và </a:t>
            </a:r>
            <a:r>
              <a:rPr sz="2000" dirty="0">
                <a:latin typeface="Arial"/>
                <a:cs typeface="Arial"/>
              </a:rPr>
              <a:t>thẩm định </a:t>
            </a:r>
            <a:r>
              <a:rPr sz="2000" spc="-5" dirty="0">
                <a:latin typeface="Arial"/>
                <a:cs typeface="Arial"/>
              </a:rPr>
              <a:t>tính </a:t>
            </a:r>
            <a:r>
              <a:rPr sz="2000" dirty="0">
                <a:latin typeface="Arial"/>
                <a:cs typeface="Arial"/>
              </a:rPr>
              <a:t>hợp chuẩn cho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CSS.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20000"/>
              </a:lnSpc>
              <a:spcBef>
                <a:spcPts val="480"/>
              </a:spcBef>
            </a:pPr>
            <a:r>
              <a:rPr sz="2000" spc="-15" dirty="0">
                <a:latin typeface="Wingdings"/>
                <a:cs typeface="Wingdings"/>
              </a:rPr>
              <a:t></a:t>
            </a:r>
            <a:r>
              <a:rPr sz="2000" spc="-15" dirty="0">
                <a:latin typeface="Arial"/>
                <a:cs typeface="Arial"/>
              </a:rPr>
              <a:t>Truy </a:t>
            </a:r>
            <a:r>
              <a:rPr sz="2000" dirty="0">
                <a:latin typeface="Arial"/>
                <a:cs typeface="Arial"/>
              </a:rPr>
              <a:t>cập </a:t>
            </a:r>
            <a:r>
              <a:rPr sz="2000" spc="-5" dirty="0">
                <a:latin typeface="Arial"/>
                <a:cs typeface="Arial"/>
              </a:rPr>
              <a:t>vào </a:t>
            </a:r>
            <a:r>
              <a:rPr sz="2000" dirty="0">
                <a:latin typeface="Arial"/>
                <a:cs typeface="Arial"/>
              </a:rPr>
              <a:t>địa chỉ sau: </a:t>
            </a:r>
            <a:r>
              <a:rPr sz="2000" spc="-5" dirty="0">
                <a:latin typeface="Arial"/>
                <a:cs typeface="Arial"/>
                <a:hlinkClick r:id="rId2"/>
              </a:rPr>
              <a:t>http://jigsaw.w3.org/css-validator/.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Đặt  url </a:t>
            </a:r>
            <a:r>
              <a:rPr sz="2000" spc="-5" dirty="0">
                <a:latin typeface="Arial"/>
                <a:cs typeface="Arial"/>
              </a:rPr>
              <a:t>file </a:t>
            </a:r>
            <a:r>
              <a:rPr sz="2000" dirty="0">
                <a:latin typeface="Arial"/>
                <a:cs typeface="Arial"/>
              </a:rPr>
              <a:t>CSS ở ô </a:t>
            </a:r>
            <a:r>
              <a:rPr sz="2000" spc="-5" dirty="0">
                <a:latin typeface="Arial"/>
                <a:cs typeface="Arial"/>
              </a:rPr>
              <a:t>url </a:t>
            </a:r>
            <a:r>
              <a:rPr sz="2000" dirty="0">
                <a:latin typeface="Arial"/>
                <a:cs typeface="Arial"/>
              </a:rPr>
              <a:t>rồi </a:t>
            </a:r>
            <a:r>
              <a:rPr sz="2000" spc="-5" dirty="0">
                <a:latin typeface="Arial"/>
                <a:cs typeface="Arial"/>
              </a:rPr>
              <a:t>nhấn nút </a:t>
            </a:r>
            <a:r>
              <a:rPr sz="2000" dirty="0">
                <a:latin typeface="Arial"/>
                <a:cs typeface="Arial"/>
              </a:rPr>
              <a:t>“click </a:t>
            </a:r>
            <a:r>
              <a:rPr sz="2000" spc="-5" dirty="0">
                <a:latin typeface="Arial"/>
                <a:cs typeface="Arial"/>
              </a:rPr>
              <a:t>to check stylesheet” </a:t>
            </a:r>
            <a:r>
              <a:rPr sz="2000" spc="-15" dirty="0">
                <a:latin typeface="Arial"/>
                <a:cs typeface="Arial"/>
              </a:rPr>
              <a:t>để </a:t>
            </a:r>
            <a:r>
              <a:rPr sz="2000" spc="5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chương trình đọc </a:t>
            </a:r>
            <a:r>
              <a:rPr sz="2000" spc="-5" dirty="0">
                <a:latin typeface="Arial"/>
                <a:cs typeface="Arial"/>
              </a:rPr>
              <a:t>file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CSS.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20000"/>
              </a:lnSpc>
              <a:spcBef>
                <a:spcPts val="480"/>
              </a:spcBef>
            </a:pPr>
            <a:r>
              <a:rPr sz="2000" dirty="0">
                <a:latin typeface="Wingdings"/>
                <a:cs typeface="Wingdings"/>
              </a:rPr>
              <a:t></a:t>
            </a:r>
            <a:r>
              <a:rPr sz="2000" dirty="0">
                <a:latin typeface="Arial"/>
                <a:cs typeface="Arial"/>
              </a:rPr>
              <a:t>Sau khi </a:t>
            </a:r>
            <a:r>
              <a:rPr sz="2000" spc="-5" dirty="0">
                <a:latin typeface="Arial"/>
                <a:cs typeface="Arial"/>
              </a:rPr>
              <a:t>đọc </a:t>
            </a:r>
            <a:r>
              <a:rPr sz="2000" dirty="0">
                <a:latin typeface="Arial"/>
                <a:cs typeface="Arial"/>
              </a:rPr>
              <a:t>xong, </a:t>
            </a:r>
            <a:r>
              <a:rPr sz="2000" spc="-5" dirty="0">
                <a:latin typeface="Arial"/>
                <a:cs typeface="Arial"/>
              </a:rPr>
              <a:t>nếu file </a:t>
            </a:r>
            <a:r>
              <a:rPr sz="2000" dirty="0">
                <a:latin typeface="Arial"/>
                <a:cs typeface="Arial"/>
              </a:rPr>
              <a:t>CSS không </a:t>
            </a:r>
            <a:r>
              <a:rPr sz="2000" spc="-5" dirty="0">
                <a:latin typeface="Arial"/>
                <a:cs typeface="Arial"/>
              </a:rPr>
              <a:t>phù </a:t>
            </a:r>
            <a:r>
              <a:rPr sz="2000" dirty="0">
                <a:latin typeface="Arial"/>
                <a:cs typeface="Arial"/>
              </a:rPr>
              <a:t>hợp tiêu chuẩn,  chương </a:t>
            </a:r>
            <a:r>
              <a:rPr sz="2000" spc="-5" dirty="0">
                <a:latin typeface="Arial"/>
                <a:cs typeface="Arial"/>
              </a:rPr>
              <a:t>trình </a:t>
            </a:r>
            <a:r>
              <a:rPr sz="2000" dirty="0">
                <a:latin typeface="Arial"/>
                <a:cs typeface="Arial"/>
              </a:rPr>
              <a:t>sẽ hiển thị </a:t>
            </a:r>
            <a:r>
              <a:rPr sz="2000" spc="-5" dirty="0">
                <a:latin typeface="Arial"/>
                <a:cs typeface="Arial"/>
              </a:rPr>
              <a:t>danh sách </a:t>
            </a:r>
            <a:r>
              <a:rPr sz="2000" dirty="0">
                <a:latin typeface="Arial"/>
                <a:cs typeface="Arial"/>
              </a:rPr>
              <a:t>lỗi. Nếu </a:t>
            </a:r>
            <a:r>
              <a:rPr sz="2000" spc="-5" dirty="0">
                <a:latin typeface="Arial"/>
                <a:cs typeface="Arial"/>
              </a:rPr>
              <a:t>file </a:t>
            </a:r>
            <a:r>
              <a:rPr sz="2000" dirty="0">
                <a:latin typeface="Arial"/>
                <a:cs typeface="Arial"/>
              </a:rPr>
              <a:t>CSS hợp chuẩn </a:t>
            </a:r>
            <a:r>
              <a:rPr sz="2000" spc="-10" dirty="0">
                <a:latin typeface="Arial"/>
                <a:cs typeface="Arial"/>
              </a:rPr>
              <a:t>thì  </a:t>
            </a:r>
            <a:r>
              <a:rPr sz="2000" dirty="0">
                <a:latin typeface="Arial"/>
                <a:cs typeface="Arial"/>
              </a:rPr>
              <a:t>chương </a:t>
            </a:r>
            <a:r>
              <a:rPr sz="2000" spc="-5" dirty="0">
                <a:latin typeface="Arial"/>
                <a:cs typeface="Arial"/>
              </a:rPr>
              <a:t>trình </a:t>
            </a:r>
            <a:r>
              <a:rPr sz="2000" dirty="0">
                <a:latin typeface="Arial"/>
                <a:cs typeface="Arial"/>
              </a:rPr>
              <a:t>sẽ hiện ra </a:t>
            </a:r>
            <a:r>
              <a:rPr sz="2000" spc="-5" dirty="0">
                <a:latin typeface="Arial"/>
                <a:cs typeface="Arial"/>
              </a:rPr>
              <a:t>bức </a:t>
            </a:r>
            <a:r>
              <a:rPr sz="2000" dirty="0">
                <a:latin typeface="Arial"/>
                <a:cs typeface="Arial"/>
              </a:rPr>
              <a:t>ảnh </a:t>
            </a:r>
            <a:r>
              <a:rPr sz="2000" spc="-5" dirty="0">
                <a:latin typeface="Arial"/>
                <a:cs typeface="Arial"/>
              </a:rPr>
              <a:t>chứng nhận. </a:t>
            </a:r>
            <a:r>
              <a:rPr sz="2000" dirty="0">
                <a:latin typeface="Arial"/>
                <a:cs typeface="Arial"/>
              </a:rPr>
              <a:t>Có </a:t>
            </a:r>
            <a:r>
              <a:rPr sz="2000" spc="-5" dirty="0">
                <a:latin typeface="Arial"/>
                <a:cs typeface="Arial"/>
              </a:rPr>
              <a:t>thể </a:t>
            </a:r>
            <a:r>
              <a:rPr sz="2000" dirty="0">
                <a:latin typeface="Arial"/>
                <a:cs typeface="Arial"/>
              </a:rPr>
              <a:t>đặt </a:t>
            </a:r>
            <a:r>
              <a:rPr sz="2000" spc="-5" dirty="0">
                <a:latin typeface="Arial"/>
                <a:cs typeface="Arial"/>
              </a:rPr>
              <a:t>bức ảnh  </a:t>
            </a:r>
            <a:r>
              <a:rPr sz="2000" dirty="0">
                <a:latin typeface="Arial"/>
                <a:cs typeface="Arial"/>
              </a:rPr>
              <a:t>đó </a:t>
            </a:r>
            <a:r>
              <a:rPr sz="2000" spc="-5" dirty="0">
                <a:latin typeface="Arial"/>
                <a:cs typeface="Arial"/>
              </a:rPr>
              <a:t>trên trang </a:t>
            </a:r>
            <a:r>
              <a:rPr sz="2000" dirty="0">
                <a:latin typeface="Arial"/>
                <a:cs typeface="Arial"/>
              </a:rPr>
              <a:t>web </a:t>
            </a:r>
            <a:r>
              <a:rPr sz="2000" spc="-10" dirty="0">
                <a:latin typeface="Arial"/>
                <a:cs typeface="Arial"/>
              </a:rPr>
              <a:t>để </a:t>
            </a:r>
            <a:r>
              <a:rPr sz="2000" spc="-5" dirty="0">
                <a:latin typeface="Arial"/>
                <a:cs typeface="Arial"/>
              </a:rPr>
              <a:t>thể </a:t>
            </a:r>
            <a:r>
              <a:rPr sz="2000" dirty="0">
                <a:latin typeface="Arial"/>
                <a:cs typeface="Arial"/>
              </a:rPr>
              <a:t>hiện nó đã </a:t>
            </a:r>
            <a:r>
              <a:rPr sz="2000" spc="-5" dirty="0">
                <a:latin typeface="Arial"/>
                <a:cs typeface="Arial"/>
              </a:rPr>
              <a:t>được </a:t>
            </a:r>
            <a:r>
              <a:rPr sz="2000" dirty="0">
                <a:latin typeface="Arial"/>
                <a:cs typeface="Arial"/>
              </a:rPr>
              <a:t>xây </a:t>
            </a:r>
            <a:r>
              <a:rPr sz="2000" spc="-5" dirty="0">
                <a:latin typeface="Arial"/>
                <a:cs typeface="Arial"/>
              </a:rPr>
              <a:t>dựng trên </a:t>
            </a:r>
            <a:r>
              <a:rPr sz="2000" dirty="0">
                <a:latin typeface="Arial"/>
                <a:cs typeface="Arial"/>
              </a:rPr>
              <a:t>các </a:t>
            </a:r>
            <a:r>
              <a:rPr sz="2000" spc="-15" dirty="0">
                <a:latin typeface="Arial"/>
                <a:cs typeface="Arial"/>
              </a:rPr>
              <a:t>mã </a:t>
            </a:r>
            <a:r>
              <a:rPr sz="2000" spc="5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chuẩn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254" y="419353"/>
            <a:ext cx="7919720" cy="561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indent="-3048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1.1.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GIỚI</a:t>
            </a:r>
            <a:r>
              <a:rPr sz="2400" b="1" spc="-9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THIỆU</a:t>
            </a:r>
            <a:endParaRPr sz="2400">
              <a:latin typeface="Arial"/>
              <a:cs typeface="Arial"/>
            </a:endParaRPr>
          </a:p>
          <a:p>
            <a:pPr marL="316865" algn="just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Tại sao</a:t>
            </a:r>
            <a:r>
              <a:rPr sz="2400" b="1" spc="-9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CSS?</a:t>
            </a:r>
            <a:endParaRPr sz="2400">
              <a:latin typeface="Arial"/>
              <a:cs typeface="Arial"/>
            </a:endParaRPr>
          </a:p>
          <a:p>
            <a:pPr marL="316865" marR="5080" algn="just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641985" algn="l"/>
              </a:tabLst>
            </a:pPr>
            <a:r>
              <a:rPr sz="2400" spc="-5" dirty="0">
                <a:latin typeface="Arial"/>
                <a:cs typeface="Arial"/>
              </a:rPr>
              <a:t>Cung cấp nhiều thuộc </a:t>
            </a:r>
            <a:r>
              <a:rPr sz="2400" dirty="0">
                <a:latin typeface="Arial"/>
                <a:cs typeface="Arial"/>
              </a:rPr>
              <a:t>tính </a:t>
            </a:r>
            <a:r>
              <a:rPr sz="2400" spc="-5" dirty="0">
                <a:latin typeface="Arial"/>
                <a:cs typeface="Arial"/>
              </a:rPr>
              <a:t>trình bày dành cho </a:t>
            </a:r>
            <a:r>
              <a:rPr sz="2400" dirty="0">
                <a:latin typeface="Arial"/>
                <a:cs typeface="Arial"/>
              </a:rPr>
              <a:t>các  </a:t>
            </a:r>
            <a:r>
              <a:rPr sz="2400" spc="-5" dirty="0">
                <a:latin typeface="Arial"/>
                <a:cs typeface="Arial"/>
              </a:rPr>
              <a:t>đối tượng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sự </a:t>
            </a:r>
            <a:r>
              <a:rPr sz="2400" dirty="0">
                <a:latin typeface="Arial"/>
                <a:cs typeface="Arial"/>
              </a:rPr>
              <a:t>sáng tạo trong kết </a:t>
            </a:r>
            <a:r>
              <a:rPr sz="2400" spc="-5" dirty="0">
                <a:latin typeface="Arial"/>
                <a:cs typeface="Arial"/>
              </a:rPr>
              <a:t>hợp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thuộc </a:t>
            </a:r>
            <a:r>
              <a:rPr sz="2400" dirty="0">
                <a:latin typeface="Arial"/>
                <a:cs typeface="Arial"/>
              </a:rPr>
              <a:t>tính  </a:t>
            </a:r>
            <a:r>
              <a:rPr sz="2400" spc="-5" dirty="0">
                <a:latin typeface="Arial"/>
                <a:cs typeface="Arial"/>
              </a:rPr>
              <a:t>giúp mang lại hiệu quả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cao.</a:t>
            </a:r>
            <a:endParaRPr sz="2400">
              <a:latin typeface="Arial"/>
              <a:cs typeface="Arial"/>
            </a:endParaRPr>
          </a:p>
          <a:p>
            <a:pPr marL="316865" marR="5080" algn="just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641985" algn="l"/>
              </a:tabLst>
            </a:pPr>
            <a:r>
              <a:rPr sz="2400" spc="-5" dirty="0">
                <a:latin typeface="Arial"/>
                <a:cs typeface="Arial"/>
              </a:rPr>
              <a:t>Được hỗ </a:t>
            </a:r>
            <a:r>
              <a:rPr sz="2400" dirty="0">
                <a:latin typeface="Arial"/>
                <a:cs typeface="Arial"/>
              </a:rPr>
              <a:t>trợ </a:t>
            </a:r>
            <a:r>
              <a:rPr sz="2400" spc="-5" dirty="0">
                <a:latin typeface="Arial"/>
                <a:cs typeface="Arial"/>
              </a:rPr>
              <a:t>bởi tất cả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trình duyệt và hiển thị  “như nhau” </a:t>
            </a:r>
            <a:r>
              <a:rPr sz="2400" dirty="0">
                <a:latin typeface="Arial"/>
                <a:cs typeface="Arial"/>
              </a:rPr>
              <a:t>trên </a:t>
            </a:r>
            <a:r>
              <a:rPr sz="2400" spc="-5" dirty="0">
                <a:latin typeface="Arial"/>
                <a:cs typeface="Arial"/>
              </a:rPr>
              <a:t>mọi hệ điều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hành.</a:t>
            </a:r>
            <a:endParaRPr sz="2400">
              <a:latin typeface="Arial"/>
              <a:cs typeface="Arial"/>
            </a:endParaRPr>
          </a:p>
          <a:p>
            <a:pPr marL="316865" marR="6350" algn="just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641985" algn="l"/>
              </a:tabLst>
            </a:pPr>
            <a:r>
              <a:rPr sz="2400" spc="-5" dirty="0">
                <a:latin typeface="Arial"/>
                <a:cs typeface="Arial"/>
              </a:rPr>
              <a:t>Đưa ra phương </a:t>
            </a:r>
            <a:r>
              <a:rPr sz="2400" dirty="0">
                <a:latin typeface="Arial"/>
                <a:cs typeface="Arial"/>
              </a:rPr>
              <a:t>thức </a:t>
            </a:r>
            <a:r>
              <a:rPr sz="2400" spc="-5" dirty="0">
                <a:latin typeface="Arial"/>
                <a:cs typeface="Arial"/>
              </a:rPr>
              <a:t>áp dụng từ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file CSS </a:t>
            </a:r>
            <a:r>
              <a:rPr sz="2400" dirty="0">
                <a:latin typeface="Arial"/>
                <a:cs typeface="Arial"/>
              </a:rPr>
              <a:t>ở  ngoài. </a:t>
            </a:r>
            <a:r>
              <a:rPr sz="2400" spc="-5" dirty="0">
                <a:latin typeface="Arial"/>
                <a:cs typeface="Arial"/>
              </a:rPr>
              <a:t>Có hiệu </a:t>
            </a:r>
            <a:r>
              <a:rPr sz="2400" dirty="0">
                <a:latin typeface="Arial"/>
                <a:cs typeface="Arial"/>
              </a:rPr>
              <a:t>quả </a:t>
            </a:r>
            <a:r>
              <a:rPr sz="2400" spc="-5" dirty="0">
                <a:latin typeface="Arial"/>
                <a:cs typeface="Arial"/>
              </a:rPr>
              <a:t>đồng bộ </a:t>
            </a:r>
            <a:r>
              <a:rPr sz="2400" dirty="0">
                <a:latin typeface="Arial"/>
                <a:cs typeface="Arial"/>
              </a:rPr>
              <a:t>khi tạo một </a:t>
            </a:r>
            <a:r>
              <a:rPr sz="2400" spc="-5" dirty="0">
                <a:latin typeface="Arial"/>
                <a:cs typeface="Arial"/>
              </a:rPr>
              <a:t>website có  hàng </a:t>
            </a:r>
            <a:r>
              <a:rPr sz="2400" dirty="0">
                <a:latin typeface="Arial"/>
                <a:cs typeface="Arial"/>
              </a:rPr>
              <a:t>trăm trang </a:t>
            </a:r>
            <a:r>
              <a:rPr sz="2400" spc="-5" dirty="0">
                <a:latin typeface="Arial"/>
                <a:cs typeface="Arial"/>
              </a:rPr>
              <a:t>hay khi </a:t>
            </a:r>
            <a:r>
              <a:rPr sz="2400" dirty="0">
                <a:latin typeface="Arial"/>
                <a:cs typeface="Arial"/>
              </a:rPr>
              <a:t>muốn </a:t>
            </a:r>
            <a:r>
              <a:rPr sz="2400" spc="-5" dirty="0">
                <a:latin typeface="Arial"/>
                <a:cs typeface="Arial"/>
              </a:rPr>
              <a:t>thay đổi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thuộc </a:t>
            </a:r>
            <a:r>
              <a:rPr sz="2400" dirty="0">
                <a:latin typeface="Arial"/>
                <a:cs typeface="Arial"/>
              </a:rPr>
              <a:t>tính  trình </a:t>
            </a:r>
            <a:r>
              <a:rPr sz="2400" spc="-5" dirty="0">
                <a:latin typeface="Arial"/>
                <a:cs typeface="Arial"/>
              </a:rPr>
              <a:t>bày nào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đó.</a:t>
            </a:r>
            <a:endParaRPr sz="2400">
              <a:latin typeface="Arial"/>
              <a:cs typeface="Arial"/>
            </a:endParaRPr>
          </a:p>
          <a:p>
            <a:pPr marL="316865" marR="6985" algn="just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641985" algn="l"/>
              </a:tabLst>
            </a:pPr>
            <a:r>
              <a:rPr sz="2400" spc="-5" dirty="0">
                <a:latin typeface="Arial"/>
                <a:cs typeface="Arial"/>
              </a:rPr>
              <a:t>Được cập nhật liên </a:t>
            </a:r>
            <a:r>
              <a:rPr sz="2400" dirty="0">
                <a:latin typeface="Arial"/>
                <a:cs typeface="Arial"/>
              </a:rPr>
              <a:t>tục </a:t>
            </a:r>
            <a:r>
              <a:rPr sz="2400" spc="-5" dirty="0">
                <a:latin typeface="Arial"/>
                <a:cs typeface="Arial"/>
              </a:rPr>
              <a:t>mang lại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trình bày phức  tạp và tinh vi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hơn.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254" y="419353"/>
            <a:ext cx="8079740" cy="3729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155" lvl="1" indent="-592455">
              <a:lnSpc>
                <a:spcPct val="100000"/>
              </a:lnSpc>
              <a:buAutoNum type="arabicPeriod"/>
              <a:tabLst>
                <a:tab pos="605790" algn="l"/>
              </a:tabLst>
            </a:pP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GIỚI</a:t>
            </a:r>
            <a:r>
              <a:rPr sz="2400" b="1" spc="-11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THIỆU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B2C1F"/>
              </a:buClr>
              <a:buFont typeface="Arial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Học CSS cần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những</a:t>
            </a:r>
            <a:r>
              <a:rPr sz="2400" b="1" spc="-6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gì?</a:t>
            </a:r>
            <a:endParaRPr sz="2400">
              <a:latin typeface="Arial"/>
              <a:cs typeface="Arial"/>
            </a:endParaRPr>
          </a:p>
          <a:p>
            <a:pPr marL="431165" lvl="2" indent="-343535">
              <a:lnSpc>
                <a:spcPct val="100000"/>
              </a:lnSpc>
              <a:spcBef>
                <a:spcPts val="1200"/>
              </a:spcBef>
              <a:buChar char="-"/>
              <a:tabLst>
                <a:tab pos="430530" algn="l"/>
                <a:tab pos="431800" algn="l"/>
              </a:tabLst>
            </a:pPr>
            <a:r>
              <a:rPr sz="2400" spc="-5" dirty="0">
                <a:latin typeface="Arial"/>
                <a:cs typeface="Arial"/>
              </a:rPr>
              <a:t>Có là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kiến </a:t>
            </a:r>
            <a:r>
              <a:rPr sz="2400" dirty="0">
                <a:latin typeface="Arial"/>
                <a:cs typeface="Arial"/>
              </a:rPr>
              <a:t>thức </a:t>
            </a:r>
            <a:r>
              <a:rPr sz="2400" spc="-5" dirty="0">
                <a:latin typeface="Arial"/>
                <a:cs typeface="Arial"/>
              </a:rPr>
              <a:t>về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HTML.</a:t>
            </a:r>
            <a:endParaRPr sz="2400">
              <a:latin typeface="Arial"/>
              <a:cs typeface="Arial"/>
            </a:endParaRPr>
          </a:p>
          <a:p>
            <a:pPr marL="431165" marR="5080" lvl="2" indent="-3435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431800" algn="l"/>
              </a:tabLst>
            </a:pPr>
            <a:r>
              <a:rPr sz="2400" dirty="0">
                <a:latin typeface="Arial"/>
                <a:cs typeface="Arial"/>
              </a:rPr>
              <a:t>Một trình </a:t>
            </a:r>
            <a:r>
              <a:rPr sz="2400" spc="-5" dirty="0">
                <a:latin typeface="Arial"/>
                <a:cs typeface="Arial"/>
              </a:rPr>
              <a:t>soạn </a:t>
            </a:r>
            <a:r>
              <a:rPr sz="2400" dirty="0">
                <a:latin typeface="Arial"/>
                <a:cs typeface="Arial"/>
              </a:rPr>
              <a:t>thảo </a:t>
            </a:r>
            <a:r>
              <a:rPr sz="2400" spc="-5" dirty="0">
                <a:latin typeface="Arial"/>
                <a:cs typeface="Arial"/>
              </a:rPr>
              <a:t>văn </a:t>
            </a:r>
            <a:r>
              <a:rPr sz="2400" dirty="0">
                <a:latin typeface="Arial"/>
                <a:cs typeface="Arial"/>
              </a:rPr>
              <a:t>bản </a:t>
            </a:r>
            <a:r>
              <a:rPr sz="2400" spc="-5" dirty="0">
                <a:latin typeface="Arial"/>
                <a:cs typeface="Arial"/>
              </a:rPr>
              <a:t>để bạn có </a:t>
            </a:r>
            <a:r>
              <a:rPr sz="2400" dirty="0">
                <a:latin typeface="Arial"/>
                <a:cs typeface="Arial"/>
              </a:rPr>
              <a:t>thể viết mã </a:t>
            </a:r>
            <a:r>
              <a:rPr sz="2400" spc="-5" dirty="0">
                <a:latin typeface="Arial"/>
                <a:cs typeface="Arial"/>
              </a:rPr>
              <a:t>CSS  như: </a:t>
            </a:r>
            <a:r>
              <a:rPr sz="2400" dirty="0">
                <a:latin typeface="Arial"/>
                <a:cs typeface="Arial"/>
              </a:rPr>
              <a:t>Notepad trong </a:t>
            </a:r>
            <a:r>
              <a:rPr sz="2400" spc="-5" dirty="0">
                <a:latin typeface="Arial"/>
                <a:cs typeface="Arial"/>
              </a:rPr>
              <a:t>Windows, Pico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Linux, Simple  </a:t>
            </a:r>
            <a:r>
              <a:rPr sz="2400" spc="-70" dirty="0">
                <a:latin typeface="Arial"/>
                <a:cs typeface="Arial"/>
              </a:rPr>
              <a:t>Text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dirty="0">
                <a:latin typeface="Arial"/>
                <a:cs typeface="Arial"/>
              </a:rPr>
              <a:t>Mac. </a:t>
            </a:r>
            <a:r>
              <a:rPr sz="2400" spc="-5" dirty="0">
                <a:latin typeface="Arial"/>
                <a:cs typeface="Arial"/>
              </a:rPr>
              <a:t>Hay </a:t>
            </a:r>
            <a:r>
              <a:rPr sz="2400" spc="-10" dirty="0">
                <a:latin typeface="Arial"/>
                <a:cs typeface="Arial"/>
              </a:rPr>
              <a:t>từ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chương </a:t>
            </a:r>
            <a:r>
              <a:rPr sz="2400" dirty="0">
                <a:latin typeface="Arial"/>
                <a:cs typeface="Arial"/>
              </a:rPr>
              <a:t>trình </a:t>
            </a:r>
            <a:r>
              <a:rPr sz="2400" spc="-15" dirty="0">
                <a:latin typeface="Arial"/>
                <a:cs typeface="Arial"/>
              </a:rPr>
              <a:t>DreamWeaver,  </a:t>
            </a:r>
            <a:r>
              <a:rPr sz="2400" dirty="0">
                <a:latin typeface="Arial"/>
                <a:cs typeface="Arial"/>
              </a:rPr>
              <a:t>FrontPage,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Golive,…</a:t>
            </a:r>
            <a:endParaRPr sz="2400">
              <a:latin typeface="Arial"/>
              <a:cs typeface="Arial"/>
            </a:endParaRPr>
          </a:p>
          <a:p>
            <a:pPr marL="431165" lvl="2" indent="-343535">
              <a:lnSpc>
                <a:spcPct val="100000"/>
              </a:lnSpc>
              <a:spcBef>
                <a:spcPts val="1200"/>
              </a:spcBef>
              <a:buChar char="-"/>
              <a:tabLst>
                <a:tab pos="430530" algn="l"/>
                <a:tab pos="431800" algn="l"/>
              </a:tabLst>
            </a:pPr>
            <a:r>
              <a:rPr sz="2400" dirty="0">
                <a:latin typeface="Arial"/>
                <a:cs typeface="Arial"/>
              </a:rPr>
              <a:t>Một trình </a:t>
            </a:r>
            <a:r>
              <a:rPr sz="2400" spc="-5" dirty="0">
                <a:latin typeface="Arial"/>
                <a:cs typeface="Arial"/>
              </a:rPr>
              <a:t>duyệt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web.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266" y="419353"/>
            <a:ext cx="63023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1.2. </a:t>
            </a:r>
            <a:r>
              <a:rPr dirty="0"/>
              <a:t>MỘT </a:t>
            </a:r>
            <a:r>
              <a:rPr spc="-5" dirty="0"/>
              <a:t>SỐ </a:t>
            </a:r>
            <a:r>
              <a:rPr dirty="0"/>
              <a:t>QUY ƯỚC </a:t>
            </a:r>
            <a:r>
              <a:rPr spc="-5" dirty="0"/>
              <a:t>VỀ </a:t>
            </a:r>
            <a:r>
              <a:rPr spc="-10" dirty="0"/>
              <a:t>CÁCH </a:t>
            </a:r>
            <a:r>
              <a:rPr spc="-5" dirty="0"/>
              <a:t>VIẾT</a:t>
            </a:r>
            <a:r>
              <a:rPr spc="-105" dirty="0"/>
              <a:t> </a:t>
            </a:r>
            <a:r>
              <a:rPr spc="-10" dirty="0"/>
              <a:t>CSS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41044" y="1179576"/>
            <a:ext cx="7766684" cy="2571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Cú pháp</a:t>
            </a:r>
            <a:r>
              <a:rPr sz="2400" b="1" spc="-9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CSS:</a:t>
            </a:r>
            <a:endParaRPr sz="2400">
              <a:latin typeface="Arial"/>
              <a:cs typeface="Arial"/>
            </a:endParaRPr>
          </a:p>
          <a:p>
            <a:pPr marL="455295" algn="ctr">
              <a:lnSpc>
                <a:spcPct val="100000"/>
              </a:lnSpc>
            </a:pP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Selector </a:t>
            </a:r>
            <a:r>
              <a:rPr sz="2400" dirty="0">
                <a:solidFill>
                  <a:srgbClr val="9B2C1F"/>
                </a:solidFill>
                <a:latin typeface="Arial"/>
                <a:cs typeface="Arial"/>
              </a:rPr>
              <a:t>{ </a:t>
            </a: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property:value;</a:t>
            </a:r>
            <a:r>
              <a:rPr sz="2400" spc="1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B2C1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Trong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đó: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Selector: Đối tượng sẽ áp dụng </a:t>
            </a:r>
            <a:r>
              <a:rPr sz="2400" dirty="0">
                <a:latin typeface="Arial"/>
                <a:cs typeface="Arial"/>
              </a:rPr>
              <a:t>trình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bày.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781685" algn="l"/>
                <a:tab pos="2150745" algn="l"/>
                <a:tab pos="2825750" algn="l"/>
                <a:tab pos="3703954" algn="l"/>
                <a:tab pos="4345940" algn="l"/>
                <a:tab pos="4968875" algn="l"/>
                <a:tab pos="5679440" algn="l"/>
                <a:tab pos="6456680" algn="l"/>
                <a:tab pos="7200900" algn="l"/>
              </a:tabLst>
            </a:pPr>
            <a:r>
              <a:rPr sz="2400" dirty="0">
                <a:latin typeface="Arial"/>
                <a:cs typeface="Arial"/>
              </a:rPr>
              <a:t>+	</a:t>
            </a:r>
            <a:r>
              <a:rPr sz="2400" spc="-5" dirty="0">
                <a:latin typeface="Arial"/>
                <a:cs typeface="Arial"/>
              </a:rPr>
              <a:t>Prop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:	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á</a:t>
            </a:r>
            <a:r>
              <a:rPr sz="2400" dirty="0">
                <a:latin typeface="Arial"/>
                <a:cs typeface="Arial"/>
              </a:rPr>
              <a:t>c	</a:t>
            </a:r>
            <a:r>
              <a:rPr sz="2400" spc="-5" dirty="0">
                <a:latin typeface="Arial"/>
                <a:cs typeface="Arial"/>
              </a:rPr>
              <a:t>thuộc</a:t>
            </a:r>
            <a:r>
              <a:rPr sz="2400" dirty="0">
                <a:latin typeface="Arial"/>
                <a:cs typeface="Arial"/>
              </a:rPr>
              <a:t>	tính	</a:t>
            </a:r>
            <a:r>
              <a:rPr sz="2400" spc="-10" dirty="0">
                <a:latin typeface="Arial"/>
                <a:cs typeface="Arial"/>
              </a:rPr>
              <a:t>qu</a:t>
            </a:r>
            <a:r>
              <a:rPr sz="2400" spc="-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định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cách</a:t>
            </a:r>
            <a:r>
              <a:rPr sz="2400" dirty="0">
                <a:latin typeface="Arial"/>
                <a:cs typeface="Arial"/>
              </a:rPr>
              <a:t>	trình	</a:t>
            </a:r>
            <a:r>
              <a:rPr sz="2400" spc="-10" dirty="0">
                <a:latin typeface="Arial"/>
                <a:cs typeface="Arial"/>
              </a:rPr>
              <a:t>bà</a:t>
            </a:r>
            <a:r>
              <a:rPr sz="2400" spc="-18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Các thuộc </a:t>
            </a:r>
            <a:r>
              <a:rPr sz="2400" dirty="0">
                <a:latin typeface="Arial"/>
                <a:cs typeface="Arial"/>
              </a:rPr>
              <a:t>tính thì </a:t>
            </a:r>
            <a:r>
              <a:rPr sz="2400" spc="-5" dirty="0">
                <a:latin typeface="Arial"/>
                <a:cs typeface="Arial"/>
              </a:rPr>
              <a:t>phải dùng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dấu </a:t>
            </a:r>
            <a:r>
              <a:rPr sz="2400" dirty="0">
                <a:latin typeface="Arial"/>
                <a:cs typeface="Arial"/>
              </a:rPr>
              <a:t>; </a:t>
            </a:r>
            <a:r>
              <a:rPr sz="2400" spc="-5" dirty="0">
                <a:latin typeface="Arial"/>
                <a:cs typeface="Arial"/>
              </a:rPr>
              <a:t>(chấm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phẩy)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+ </a:t>
            </a:r>
            <a:r>
              <a:rPr sz="2400" spc="-35" dirty="0">
                <a:latin typeface="Arial"/>
                <a:cs typeface="Arial"/>
              </a:rPr>
              <a:t>Value: </a:t>
            </a:r>
            <a:r>
              <a:rPr sz="2400" dirty="0">
                <a:latin typeface="Arial"/>
                <a:cs typeface="Arial"/>
              </a:rPr>
              <a:t>Giá trị </a:t>
            </a:r>
            <a:r>
              <a:rPr sz="2400" spc="-5" dirty="0">
                <a:latin typeface="Arial"/>
                <a:cs typeface="Arial"/>
              </a:rPr>
              <a:t>thuộc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tính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854" y="4001389"/>
            <a:ext cx="871219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Ví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2436" y="4052189"/>
            <a:ext cx="682498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body { background:#FFF356; color:#FF0000; font-size:14pt</a:t>
            </a:r>
            <a:r>
              <a:rPr sz="2000" spc="-19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340" y="4484496"/>
            <a:ext cx="7609205" cy="191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buFont typeface="Wingdings"/>
              <a:buChar char=""/>
              <a:tabLst>
                <a:tab pos="554355" algn="l"/>
              </a:tabLst>
            </a:pPr>
            <a:r>
              <a:rPr sz="2400" dirty="0">
                <a:latin typeface="Arial"/>
                <a:cs typeface="Arial"/>
              </a:rPr>
              <a:t>Giá trị </a:t>
            </a:r>
            <a:r>
              <a:rPr sz="2400" spc="-5" dirty="0">
                <a:latin typeface="Arial"/>
                <a:cs typeface="Arial"/>
              </a:rPr>
              <a:t>thuộc </a:t>
            </a:r>
            <a:r>
              <a:rPr sz="2400" dirty="0">
                <a:latin typeface="Arial"/>
                <a:cs typeface="Arial"/>
              </a:rPr>
              <a:t>tính </a:t>
            </a:r>
            <a:r>
              <a:rPr sz="2400" spc="-5" dirty="0">
                <a:latin typeface="Arial"/>
                <a:cs typeface="Arial"/>
              </a:rPr>
              <a:t>có khoảng trắng, phải đặt </a:t>
            </a:r>
            <a:r>
              <a:rPr sz="2400" dirty="0">
                <a:latin typeface="Arial"/>
                <a:cs typeface="Arial"/>
              </a:rPr>
              <a:t>trong  </a:t>
            </a:r>
            <a:r>
              <a:rPr sz="2400" spc="-5" dirty="0">
                <a:latin typeface="Arial"/>
                <a:cs typeface="Arial"/>
              </a:rPr>
              <a:t>dấu ngoặc kép. Ví dụ: font-family:”Times New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Roman”</a:t>
            </a:r>
            <a:endParaRPr sz="24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555625" algn="l"/>
              </a:tabLst>
            </a:pP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với giá </a:t>
            </a:r>
            <a:r>
              <a:rPr sz="2400" spc="-5" dirty="0">
                <a:latin typeface="Arial"/>
                <a:cs typeface="Arial"/>
              </a:rPr>
              <a:t>trị là đơn vị đo, không đặt khoảng </a:t>
            </a:r>
            <a:r>
              <a:rPr sz="2400" dirty="0">
                <a:latin typeface="Arial"/>
                <a:cs typeface="Arial"/>
              </a:rPr>
              <a:t>cách  </a:t>
            </a:r>
            <a:r>
              <a:rPr sz="2400" spc="-5" dirty="0">
                <a:latin typeface="Arial"/>
                <a:cs typeface="Arial"/>
              </a:rPr>
              <a:t>giữa số đo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đơn vị đo. Ví dụ: width:100 </a:t>
            </a:r>
            <a:r>
              <a:rPr sz="2400" spc="-10" dirty="0">
                <a:latin typeface="Arial"/>
                <a:cs typeface="Arial"/>
              </a:rPr>
              <a:t>px. </a:t>
            </a:r>
            <a:r>
              <a:rPr sz="2400" spc="-5" dirty="0">
                <a:latin typeface="Arial"/>
                <a:cs typeface="Arial"/>
              </a:rPr>
              <a:t>Sẽ bị vô  hiệu </a:t>
            </a:r>
            <a:r>
              <a:rPr sz="2400" dirty="0">
                <a:latin typeface="Arial"/>
                <a:cs typeface="Arial"/>
              </a:rPr>
              <a:t>trên </a:t>
            </a:r>
            <a:r>
              <a:rPr sz="2400" spc="-5" dirty="0">
                <a:latin typeface="Arial"/>
                <a:cs typeface="Arial"/>
              </a:rPr>
              <a:t>1 số </a:t>
            </a:r>
            <a:r>
              <a:rPr sz="2400" dirty="0">
                <a:latin typeface="Arial"/>
                <a:cs typeface="Arial"/>
              </a:rPr>
              <a:t>trình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duyệt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19353"/>
            <a:ext cx="8110855" cy="540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1.2.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MỘT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SỐ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QUY ƯỚC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VỀ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CÁCH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VIẾT</a:t>
            </a:r>
            <a:r>
              <a:rPr sz="2400" b="1" spc="-9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CSS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với trang </a:t>
            </a:r>
            <a:r>
              <a:rPr sz="2400" spc="-5" dirty="0">
                <a:latin typeface="Arial"/>
                <a:cs typeface="Arial"/>
              </a:rPr>
              <a:t>web có nhiều </a:t>
            </a:r>
            <a:r>
              <a:rPr sz="2400" dirty="0">
                <a:latin typeface="Arial"/>
                <a:cs typeface="Arial"/>
              </a:rPr>
              <a:t>thành </a:t>
            </a:r>
            <a:r>
              <a:rPr sz="2400" spc="-5" dirty="0">
                <a:latin typeface="Arial"/>
                <a:cs typeface="Arial"/>
              </a:rPr>
              <a:t>phần có cùng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số  thuộc </a:t>
            </a:r>
            <a:r>
              <a:rPr sz="2400" dirty="0">
                <a:latin typeface="Arial"/>
                <a:cs typeface="Arial"/>
              </a:rPr>
              <a:t>tính, </a:t>
            </a:r>
            <a:r>
              <a:rPr sz="2400" spc="-5" dirty="0">
                <a:latin typeface="Arial"/>
                <a:cs typeface="Arial"/>
              </a:rPr>
              <a:t>có </a:t>
            </a:r>
            <a:r>
              <a:rPr sz="2400" dirty="0">
                <a:latin typeface="Arial"/>
                <a:cs typeface="Arial"/>
              </a:rPr>
              <a:t>thể </a:t>
            </a:r>
            <a:r>
              <a:rPr sz="2400" spc="-5" dirty="0">
                <a:latin typeface="Arial"/>
                <a:cs typeface="Arial"/>
              </a:rPr>
              <a:t>thực hiện gom gọn lại như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sau:</a:t>
            </a:r>
            <a:endParaRPr sz="2400">
              <a:latin typeface="Arial"/>
              <a:cs typeface="Arial"/>
            </a:endParaRPr>
          </a:p>
          <a:p>
            <a:pPr marL="469900" marR="1228090" algn="just">
              <a:lnSpc>
                <a:spcPct val="120000"/>
              </a:lnSpc>
            </a:pPr>
            <a:r>
              <a:rPr sz="2400" spc="-5" dirty="0">
                <a:latin typeface="Arial"/>
                <a:cs typeface="Arial"/>
              </a:rPr>
              <a:t>h1 </a:t>
            </a:r>
            <a:r>
              <a:rPr sz="2400" dirty="0">
                <a:latin typeface="Arial"/>
                <a:cs typeface="Arial"/>
              </a:rPr>
              <a:t>{ </a:t>
            </a:r>
            <a:r>
              <a:rPr sz="2400" spc="-5" dirty="0">
                <a:latin typeface="Arial"/>
                <a:cs typeface="Arial"/>
              </a:rPr>
              <a:t>color:#0000FF; text-transform:uppercase </a:t>
            </a:r>
            <a:r>
              <a:rPr sz="2400" dirty="0">
                <a:latin typeface="Arial"/>
                <a:cs typeface="Arial"/>
              </a:rPr>
              <a:t>}  </a:t>
            </a:r>
            <a:r>
              <a:rPr sz="2400" spc="-5" dirty="0">
                <a:latin typeface="Arial"/>
                <a:cs typeface="Arial"/>
              </a:rPr>
              <a:t>h2 </a:t>
            </a:r>
            <a:r>
              <a:rPr sz="2400" dirty="0">
                <a:latin typeface="Arial"/>
                <a:cs typeface="Arial"/>
              </a:rPr>
              <a:t>{ </a:t>
            </a:r>
            <a:r>
              <a:rPr sz="2400" spc="-5" dirty="0">
                <a:latin typeface="Arial"/>
                <a:cs typeface="Arial"/>
              </a:rPr>
              <a:t>color:#0000FF; text-transform:uppercase; </a:t>
            </a:r>
            <a:r>
              <a:rPr sz="2400" dirty="0">
                <a:latin typeface="Arial"/>
                <a:cs typeface="Arial"/>
              </a:rPr>
              <a:t>}  </a:t>
            </a:r>
            <a:r>
              <a:rPr sz="2400" spc="-5" dirty="0">
                <a:latin typeface="Arial"/>
                <a:cs typeface="Arial"/>
              </a:rPr>
              <a:t>h3 </a:t>
            </a:r>
            <a:r>
              <a:rPr sz="2400" dirty="0">
                <a:latin typeface="Arial"/>
                <a:cs typeface="Arial"/>
              </a:rPr>
              <a:t>{ </a:t>
            </a:r>
            <a:r>
              <a:rPr sz="2400" spc="-5" dirty="0">
                <a:latin typeface="Arial"/>
                <a:cs typeface="Arial"/>
              </a:rPr>
              <a:t>color:#0000FF; text-transform:uppercase;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565"/>
              </a:spcBef>
            </a:pPr>
            <a:r>
              <a:rPr sz="2400" spc="-5" dirty="0">
                <a:solidFill>
                  <a:srgbClr val="9B2C1F"/>
                </a:solidFill>
                <a:latin typeface="Wingdings"/>
                <a:cs typeface="Wingdings"/>
              </a:rPr>
              <a:t></a:t>
            </a: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h1,h2,h3{color:#0000FF;text-transform:uppercase;</a:t>
            </a:r>
            <a:r>
              <a:rPr sz="2400" spc="8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B2C1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Chú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thích trong</a:t>
            </a:r>
            <a:r>
              <a:rPr sz="2400" b="1" spc="-11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CSS:</a:t>
            </a:r>
            <a:endParaRPr sz="2400">
              <a:latin typeface="Arial"/>
              <a:cs typeface="Arial"/>
            </a:endParaRPr>
          </a:p>
          <a:p>
            <a:pPr marL="3038475">
              <a:lnSpc>
                <a:spcPct val="100000"/>
              </a:lnSpc>
            </a:pPr>
            <a:r>
              <a:rPr sz="2400" dirty="0">
                <a:solidFill>
                  <a:srgbClr val="9B2C1F"/>
                </a:solidFill>
                <a:latin typeface="Arial"/>
                <a:cs typeface="Arial"/>
              </a:rPr>
              <a:t>/* </a:t>
            </a: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Nội dung chú </a:t>
            </a:r>
            <a:r>
              <a:rPr sz="2400" dirty="0">
                <a:solidFill>
                  <a:srgbClr val="9B2C1F"/>
                </a:solidFill>
                <a:latin typeface="Arial"/>
                <a:cs typeface="Arial"/>
              </a:rPr>
              <a:t>thích</a:t>
            </a:r>
            <a:r>
              <a:rPr sz="2400" spc="-5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B2C1F"/>
                </a:solidFill>
                <a:latin typeface="Arial"/>
                <a:cs typeface="Arial"/>
              </a:rPr>
              <a:t>*/</a:t>
            </a:r>
            <a:endParaRPr sz="24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Ví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1612900" marR="128397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/* </a:t>
            </a:r>
            <a:r>
              <a:rPr sz="2400" spc="-5" dirty="0">
                <a:latin typeface="Arial"/>
                <a:cs typeface="Arial"/>
              </a:rPr>
              <a:t>Màu chữ cho </a:t>
            </a:r>
            <a:r>
              <a:rPr sz="2400" dirty="0">
                <a:latin typeface="Arial"/>
                <a:cs typeface="Arial"/>
              </a:rPr>
              <a:t>trang </a:t>
            </a:r>
            <a:r>
              <a:rPr sz="2400" spc="-5" dirty="0">
                <a:latin typeface="Arial"/>
                <a:cs typeface="Arial"/>
              </a:rPr>
              <a:t>web là màu đỏ </a:t>
            </a:r>
            <a:r>
              <a:rPr sz="2400" dirty="0">
                <a:latin typeface="Arial"/>
                <a:cs typeface="Arial"/>
              </a:rPr>
              <a:t>*/  </a:t>
            </a:r>
            <a:r>
              <a:rPr sz="2400" spc="-5" dirty="0">
                <a:latin typeface="Arial"/>
                <a:cs typeface="Arial"/>
              </a:rPr>
              <a:t>body </a:t>
            </a:r>
            <a:r>
              <a:rPr sz="2400" dirty="0">
                <a:latin typeface="Arial"/>
                <a:cs typeface="Arial"/>
              </a:rPr>
              <a:t>{ </a:t>
            </a:r>
            <a:r>
              <a:rPr sz="2400" spc="-5" dirty="0">
                <a:latin typeface="Arial"/>
                <a:cs typeface="Arial"/>
              </a:rPr>
              <a:t>color:red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19353"/>
            <a:ext cx="6302375" cy="1093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1.2.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MỘT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SỐ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QUY ƯỚC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VỀ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CÁCH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VIẾT</a:t>
            </a:r>
            <a:r>
              <a:rPr sz="2400" b="1" spc="-9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CSS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4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Đơn vị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chiều</a:t>
            </a:r>
            <a:r>
              <a:rPr sz="2400" b="1" spc="-8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dài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670050"/>
          <a:ext cx="7621651" cy="4114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6783451"/>
              </a:tblGrid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Đơn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45" dirty="0">
                          <a:latin typeface="Arial"/>
                          <a:cs typeface="Arial"/>
                        </a:rPr>
                        <a:t>vị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Mô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tả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Phần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trăm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Inch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(1 inch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2.54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cm)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Centimeter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Millimeter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Pica (1 pc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Pixels (điểm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ảnh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trên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màn hình máy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tính)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Point (1 pt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1/72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inch)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7556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 em tương đương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kích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thước font hiện hành, nếu font hiện  hành có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kích cỡ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14px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thì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 em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px.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Đây là một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đơn vị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rất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hữu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ích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419353"/>
            <a:ext cx="6337935" cy="1093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1.2.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MỘT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SỐ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QUY ƯỚC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VỀ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CÁCH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VIẾT</a:t>
            </a:r>
            <a:r>
              <a:rPr sz="2400" b="1" spc="-9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CSS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335915" indent="-323215">
              <a:lnSpc>
                <a:spcPct val="100000"/>
              </a:lnSpc>
              <a:buFont typeface="Wingdings"/>
              <a:buChar char=""/>
              <a:tabLst>
                <a:tab pos="336550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Đơn vị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màu</a:t>
            </a:r>
            <a:r>
              <a:rPr sz="2400" b="1" spc="-7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sắc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4250" y="1670050"/>
          <a:ext cx="7696200" cy="2926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8276"/>
                <a:gridCol w="5487924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Đơn</a:t>
                      </a:r>
                      <a:r>
                        <a:rPr sz="1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vị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Mô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tả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Color-name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Tên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màu. Ví dụ: black,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white,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red, green, blue, cyan,  magenta,…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RGB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(r,g,b)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Màu</a:t>
                      </a:r>
                      <a:r>
                        <a:rPr sz="180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RGB</a:t>
                      </a:r>
                      <a:r>
                        <a:rPr sz="18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với</a:t>
                      </a:r>
                      <a:r>
                        <a:rPr sz="18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giá</a:t>
                      </a:r>
                      <a:r>
                        <a:rPr sz="1800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trị</a:t>
                      </a:r>
                      <a:r>
                        <a:rPr sz="18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180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G,</a:t>
                      </a:r>
                      <a:r>
                        <a:rPr sz="18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có</a:t>
                      </a:r>
                      <a:r>
                        <a:rPr sz="18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trị</a:t>
                      </a:r>
                      <a:r>
                        <a:rPr sz="180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từ</a:t>
                      </a:r>
                      <a:r>
                        <a:rPr sz="18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800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kết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hợp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với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nhau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tạo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ra vô số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màu.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RGB(%r,%g,%b)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74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Màu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RGB với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3 giá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trị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R,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G, B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trị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từ 0 – 100%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kết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hợp.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Hexadecimal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RGB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536575" algn="l"/>
                          <a:tab pos="1113790" algn="l"/>
                          <a:tab pos="1743710" algn="l"/>
                          <a:tab pos="2383790" algn="l"/>
                          <a:tab pos="2771140" algn="l"/>
                          <a:tab pos="3350260" algn="l"/>
                          <a:tab pos="3839845" algn="l"/>
                          <a:tab pos="4190365" algn="l"/>
                          <a:tab pos="463994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Mã	màu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RGB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dạng	hệ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thập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lục.	Ví	dụ: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#FFFF: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trắng,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#000: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đen,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Bai 3 HTML co ban</Template>
  <TotalTime>41</TotalTime>
  <Words>3014</Words>
  <Application>Microsoft Office PowerPoint</Application>
  <PresentationFormat>On-screen Show (4:3)</PresentationFormat>
  <Paragraphs>420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THIẾT KẾ WEB CƠ BẢN</vt:lpstr>
      <vt:lpstr>1. TỔNG QUAN VỀ CSS</vt:lpstr>
      <vt:lpstr>PowerPoint Presentation</vt:lpstr>
      <vt:lpstr>PowerPoint Presentation</vt:lpstr>
      <vt:lpstr>PowerPoint Presentation</vt:lpstr>
      <vt:lpstr>1.2. MỘT SỐ QUY ƯỚC VỀ CÁCH VIẾT CSS</vt:lpstr>
      <vt:lpstr>PowerPoint Presentation</vt:lpstr>
      <vt:lpstr>PowerPoint Presentation</vt:lpstr>
      <vt:lpstr>PowerPoint Presentation</vt:lpstr>
      <vt:lpstr>PowerPoint Presentation</vt:lpstr>
      <vt:lpstr>1.2. MỘT SỐ QUY ƯỚC VỀ CÁCH VIẾT CSS</vt:lpstr>
      <vt:lpstr>1.2. MỘT SỐ QUY ƯỚC VỀ CÁCH VIẾT CSS</vt:lpstr>
      <vt:lpstr>2. CÁC THUỘC TÍNH ĐỊNH DẠNG</vt:lpstr>
      <vt:lpstr>2.1. ĐỊNH DẠNG NỀN</vt:lpstr>
      <vt:lpstr>2.1. ĐỊNH DẠNG NỀN</vt:lpstr>
      <vt:lpstr>PowerPoint Presentation</vt:lpstr>
      <vt:lpstr>2.2. ĐỊNH DẠNG KÝ TỰ</vt:lpstr>
      <vt:lpstr>2.2. ĐỊNH DẠNG KÝ TỰ</vt:lpstr>
      <vt:lpstr>2.2. ĐỊNH DẠNG KÝ TỰ</vt:lpstr>
      <vt:lpstr>2.2. ĐỊNH DẠNG KÝ TỰ</vt:lpstr>
      <vt:lpstr>2.3. ĐỊNH DẠNG LIÊN KẾT – PSEUDO-CLASSES</vt:lpstr>
      <vt:lpstr>2.3. ĐỊNH DẠNG LIÊN KẾT – PSEUDO-CLASSES</vt:lpstr>
      <vt:lpstr>2.4. NHÓM CÁC PHẦN TỬ- CLASS &amp; ID</vt:lpstr>
      <vt:lpstr>2.4. NHÓM CÁC PHẦN TỬ- CLASS &amp; ID</vt:lpstr>
      <vt:lpstr>2.4. NHÓM CÁC PHẦN TỬ- CLASS &amp; ID</vt:lpstr>
      <vt:lpstr>2.5. BOX MODEL</vt:lpstr>
      <vt:lpstr>2.6. MARGIN &amp; PADDING</vt:lpstr>
      <vt:lpstr>2.6. MARGIN &amp; PADDING</vt:lpstr>
      <vt:lpstr>2.7. KHUNG VIỀN - BORDER</vt:lpstr>
      <vt:lpstr>2.8. HEIGHT &amp; WIDTH</vt:lpstr>
      <vt:lpstr>PowerPoint Presentation</vt:lpstr>
      <vt:lpstr>3.1. FLOAT &amp; CLEAR</vt:lpstr>
      <vt:lpstr>3.1. FLOAT &amp; CLEAR</vt:lpstr>
      <vt:lpstr>3.2. POSITION</vt:lpstr>
      <vt:lpstr>3.2. POSITION</vt:lpstr>
      <vt:lpstr>3.2. POSITION</vt:lpstr>
      <vt:lpstr>3.3. LAYERS</vt:lpstr>
      <vt:lpstr>3.4. WEB STANDARDS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VI Đại Số Bool và hàm Bool</dc:title>
  <dc:creator>Nguyen Viet Dong</dc:creator>
  <cp:lastModifiedBy>Khoa CNTT</cp:lastModifiedBy>
  <cp:revision>8</cp:revision>
  <dcterms:created xsi:type="dcterms:W3CDTF">2017-03-13T01:55:36Z</dcterms:created>
  <dcterms:modified xsi:type="dcterms:W3CDTF">2017-03-20T00:46:25Z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2017-03-13T00:00:00Z</vt:filetime>
  </property>
</Properties>
</file>