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324" r:id="rId3"/>
    <p:sldId id="327" r:id="rId4"/>
    <p:sldId id="365" r:id="rId5"/>
    <p:sldId id="339" r:id="rId6"/>
    <p:sldId id="340" r:id="rId7"/>
    <p:sldId id="341" r:id="rId8"/>
    <p:sldId id="375" r:id="rId9"/>
    <p:sldId id="376" r:id="rId10"/>
    <p:sldId id="362" r:id="rId11"/>
    <p:sldId id="330" r:id="rId12"/>
    <p:sldId id="382" r:id="rId13"/>
    <p:sldId id="371" r:id="rId14"/>
    <p:sldId id="372" r:id="rId15"/>
    <p:sldId id="373" r:id="rId16"/>
    <p:sldId id="377" r:id="rId17"/>
    <p:sldId id="374" r:id="rId18"/>
    <p:sldId id="353" r:id="rId19"/>
    <p:sldId id="345" r:id="rId20"/>
    <p:sldId id="370" r:id="rId21"/>
    <p:sldId id="366" r:id="rId22"/>
    <p:sldId id="335" r:id="rId23"/>
    <p:sldId id="347" r:id="rId24"/>
    <p:sldId id="336" r:id="rId25"/>
    <p:sldId id="380" r:id="rId26"/>
    <p:sldId id="363" r:id="rId27"/>
    <p:sldId id="352" r:id="rId28"/>
    <p:sldId id="337" r:id="rId29"/>
    <p:sldId id="367" r:id="rId30"/>
    <p:sldId id="355" r:id="rId31"/>
    <p:sldId id="267" r:id="rId32"/>
    <p:sldId id="269" r:id="rId33"/>
    <p:sldId id="271" r:id="rId34"/>
    <p:sldId id="356" r:id="rId35"/>
    <p:sldId id="300" r:id="rId36"/>
    <p:sldId id="302" r:id="rId37"/>
    <p:sldId id="357" r:id="rId38"/>
    <p:sldId id="378" r:id="rId39"/>
    <p:sldId id="379" r:id="rId40"/>
    <p:sldId id="320" r:id="rId41"/>
    <p:sldId id="381" r:id="rId42"/>
    <p:sldId id="301" r:id="rId43"/>
    <p:sldId id="361" r:id="rId44"/>
    <p:sldId id="358" r:id="rId45"/>
    <p:sldId id="359" r:id="rId46"/>
    <p:sldId id="360" r:id="rId47"/>
    <p:sldId id="369" r:id="rId48"/>
    <p:sldId id="364" r:id="rId4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628"/>
    <a:srgbClr val="FFFFCC"/>
    <a:srgbClr val="FFFF99"/>
    <a:srgbClr val="008000"/>
    <a:srgbClr val="CC0000"/>
    <a:srgbClr val="FF5050"/>
    <a:srgbClr val="0066CC"/>
    <a:srgbClr val="0099CC"/>
    <a:srgbClr val="0000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40" autoAdjust="0"/>
    <p:restoredTop sz="71014" autoAdjust="0"/>
  </p:normalViewPr>
  <p:slideViewPr>
    <p:cSldViewPr>
      <p:cViewPr varScale="1">
        <p:scale>
          <a:sx n="62" d="100"/>
          <a:sy n="62" d="100"/>
        </p:scale>
        <p:origin x="-2040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3029" y="2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defTabSz="95726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defTabSz="95726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/>
            </a:lvl1pPr>
          </a:lstStyle>
          <a:p>
            <a:pPr>
              <a:defRPr/>
            </a:pPr>
            <a:fld id="{340A4B70-AA21-4A8F-A67A-11E251D9B3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67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defTabSz="95726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1463675" y="9129713"/>
            <a:ext cx="58515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412" tIns="48206" rIns="96412" bIns="48206" anchor="b"/>
          <a:lstStyle/>
          <a:p>
            <a:pPr algn="r" defTabSz="957263">
              <a:defRPr/>
            </a:pPr>
            <a:r>
              <a:rPr lang="en-US" sz="1300"/>
              <a:t>©A+ Computer Science     www.apluscompsci.com                 </a:t>
            </a:r>
            <a:fld id="{DA549AE5-1F8D-4FB8-BC7E-5BE549BC87D7}" type="slidenum">
              <a:rPr lang="en-US" sz="1300"/>
              <a:pPr algn="r" defTabSz="957263">
                <a:defRPr/>
              </a:pPr>
              <a:t>‹#›</a:t>
            </a:fld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2443999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08025"/>
            <a:ext cx="4797425" cy="3597275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dirty="0" smtClean="0"/>
              <a:t>A method has a signature.  The signature provides information about the method.  </a:t>
            </a:r>
          </a:p>
          <a:p>
            <a:r>
              <a:rPr lang="en-US" sz="1600" dirty="0" smtClean="0"/>
              <a:t>The name is most used and recognizable part of the signature.  The method shown above is named speak.  </a:t>
            </a:r>
          </a:p>
          <a:p>
            <a:r>
              <a:rPr lang="en-US" sz="1600" dirty="0" smtClean="0"/>
              <a:t>The return type states what the method will return.  </a:t>
            </a:r>
          </a:p>
          <a:p>
            <a:r>
              <a:rPr lang="en-US" sz="1600" dirty="0" smtClean="0"/>
              <a:t>Method speak has a return type of void which means the method does not return a value.   </a:t>
            </a:r>
          </a:p>
          <a:p>
            <a:r>
              <a:rPr lang="en-US" sz="1600" dirty="0" smtClean="0"/>
              <a:t>The access of method speak</a:t>
            </a:r>
            <a:r>
              <a:rPr lang="en-US" sz="1600" baseline="0" dirty="0" smtClean="0"/>
              <a:t> </a:t>
            </a:r>
            <a:r>
              <a:rPr lang="en-US" sz="1600" dirty="0" smtClean="0"/>
              <a:t>is public.  </a:t>
            </a:r>
          </a:p>
          <a:p>
            <a:r>
              <a:rPr lang="en-US" sz="1600" dirty="0" smtClean="0"/>
              <a:t>This states that the method speak</a:t>
            </a:r>
            <a:r>
              <a:rPr lang="en-US" sz="1600" baseline="0" dirty="0" smtClean="0"/>
              <a:t> </a:t>
            </a:r>
            <a:r>
              <a:rPr lang="en-US" sz="1600" dirty="0" smtClean="0"/>
              <a:t>can be called from any location. 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</p:spPr>
        <p:txBody>
          <a:bodyPr/>
          <a:lstStyle/>
          <a:p>
            <a:r>
              <a:rPr lang="en-US" sz="1600" smtClean="0"/>
              <a:t>Public access simply means the member can be used anywhere inside or outside of the class.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r>
              <a:rPr lang="en-US" sz="1600" dirty="0" smtClean="0"/>
              <a:t>All members of a class with private access can be accessed or modified within the class where they are defined only.   </a:t>
            </a:r>
          </a:p>
          <a:p>
            <a:r>
              <a:rPr lang="en-US" sz="1600" dirty="0" smtClean="0"/>
              <a:t>Private members cannot be accessed outside of the class.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dirty="0" smtClean="0">
                <a:latin typeface="Courier New" pitchFamily="49" charset="0"/>
              </a:rPr>
              <a:t>Turkey is a class that contains methods.</a:t>
            </a:r>
          </a:p>
          <a:p>
            <a:r>
              <a:rPr lang="en-US" sz="1600" dirty="0" smtClean="0">
                <a:latin typeface="Courier New" pitchFamily="49" charset="0"/>
              </a:rPr>
              <a:t>In</a:t>
            </a:r>
            <a:r>
              <a:rPr lang="en-US" sz="1600" baseline="0" dirty="0" smtClean="0">
                <a:latin typeface="Courier New" pitchFamily="49" charset="0"/>
              </a:rPr>
              <a:t> order to use the Turkey methods, you must create a new Turkey().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dirty="0" smtClean="0">
                <a:latin typeface="Courier New" pitchFamily="49" charset="0"/>
              </a:rPr>
              <a:t>Turkey is a class that contains methods.</a:t>
            </a:r>
          </a:p>
          <a:p>
            <a:r>
              <a:rPr lang="en-US" sz="1200" dirty="0" smtClean="0">
                <a:latin typeface="Courier New" pitchFamily="49" charset="0"/>
              </a:rPr>
              <a:t>In</a:t>
            </a:r>
            <a:r>
              <a:rPr lang="en-US" sz="1200" baseline="0" dirty="0" smtClean="0">
                <a:latin typeface="Courier New" pitchFamily="49" charset="0"/>
              </a:rPr>
              <a:t> order to use the Turkey methods, you must create a new Turkey().</a:t>
            </a:r>
          </a:p>
          <a:p>
            <a:endParaRPr lang="en-US" sz="1200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dirty="0" smtClean="0">
                <a:latin typeface="Courier New" pitchFamily="49" charset="0"/>
              </a:rPr>
              <a:t>Turkey is a class that contains methods.</a:t>
            </a:r>
          </a:p>
          <a:p>
            <a:r>
              <a:rPr lang="en-US" sz="1200" dirty="0" smtClean="0">
                <a:latin typeface="Courier New" pitchFamily="49" charset="0"/>
              </a:rPr>
              <a:t>In</a:t>
            </a:r>
            <a:r>
              <a:rPr lang="en-US" sz="1200" baseline="0" dirty="0" smtClean="0">
                <a:latin typeface="Courier New" pitchFamily="49" charset="0"/>
              </a:rPr>
              <a:t> order to use the Turkey methods, you must create a new Turkey().</a:t>
            </a:r>
          </a:p>
          <a:p>
            <a:endParaRPr lang="en-US" dirty="0" smtClean="0"/>
          </a:p>
          <a:p>
            <a:r>
              <a:rPr lang="en-US" dirty="0" smtClean="0"/>
              <a:t>Turkey one = new Turkey();</a:t>
            </a:r>
          </a:p>
          <a:p>
            <a:r>
              <a:rPr lang="en-US" dirty="0" smtClean="0"/>
              <a:t>Turkey two</a:t>
            </a:r>
            <a:r>
              <a:rPr lang="en-US" baseline="0" dirty="0" smtClean="0"/>
              <a:t> = new Turkey();</a:t>
            </a:r>
          </a:p>
          <a:p>
            <a:r>
              <a:rPr lang="en-US" baseline="0" dirty="0" smtClean="0"/>
              <a:t>Turkey three = new Turkey();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dirty="0" smtClean="0">
                <a:latin typeface="Courier New" pitchFamily="49" charset="0"/>
              </a:rPr>
              <a:t>Turkey is a class that contains methods.</a:t>
            </a:r>
          </a:p>
          <a:p>
            <a:r>
              <a:rPr lang="en-US" sz="1200" dirty="0" smtClean="0">
                <a:latin typeface="Courier New" pitchFamily="49" charset="0"/>
              </a:rPr>
              <a:t>In</a:t>
            </a:r>
            <a:r>
              <a:rPr lang="en-US" sz="1200" baseline="0" dirty="0" smtClean="0">
                <a:latin typeface="Courier New" pitchFamily="49" charset="0"/>
              </a:rPr>
              <a:t> order to use the Turkey methods, you must create a new Turkey().</a:t>
            </a:r>
          </a:p>
          <a:p>
            <a:endParaRPr lang="en-US" dirty="0" smtClean="0"/>
          </a:p>
          <a:p>
            <a:r>
              <a:rPr lang="en-US" dirty="0" smtClean="0"/>
              <a:t>Turkey one = new Turkey();</a:t>
            </a:r>
          </a:p>
          <a:p>
            <a:r>
              <a:rPr lang="en-US" dirty="0" smtClean="0"/>
              <a:t>Turkey two</a:t>
            </a:r>
            <a:r>
              <a:rPr lang="en-US" baseline="0" dirty="0" smtClean="0"/>
              <a:t> = new Turkey();</a:t>
            </a:r>
          </a:p>
          <a:p>
            <a:r>
              <a:rPr lang="en-US" baseline="0" dirty="0" smtClean="0"/>
              <a:t>Turkey three = new Turkey();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dirty="0" smtClean="0">
                <a:latin typeface="Courier New" pitchFamily="49" charset="0"/>
              </a:rPr>
              <a:t>Turkey is a class that contains methods.</a:t>
            </a:r>
          </a:p>
          <a:p>
            <a:r>
              <a:rPr lang="en-US" sz="1200" dirty="0" smtClean="0">
                <a:latin typeface="Courier New" pitchFamily="49" charset="0"/>
              </a:rPr>
              <a:t>In</a:t>
            </a:r>
            <a:r>
              <a:rPr lang="en-US" sz="1200" baseline="0" dirty="0" smtClean="0">
                <a:latin typeface="Courier New" pitchFamily="49" charset="0"/>
              </a:rPr>
              <a:t> order to use the Turkey methods, you must create a new Turkey().</a:t>
            </a:r>
          </a:p>
          <a:p>
            <a:endParaRPr lang="en-US" dirty="0" smtClean="0"/>
          </a:p>
          <a:p>
            <a:r>
              <a:rPr lang="en-US" dirty="0" smtClean="0"/>
              <a:t>Turkey one = new Turkey();</a:t>
            </a:r>
          </a:p>
          <a:p>
            <a:r>
              <a:rPr lang="en-US" dirty="0" err="1" smtClean="0"/>
              <a:t>one.sayName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one.sayName</a:t>
            </a:r>
            <a:r>
              <a:rPr lang="en-US" dirty="0" smtClean="0"/>
              <a:t>();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dirty="0" smtClean="0"/>
              <a:t>Typically,</a:t>
            </a:r>
            <a:r>
              <a:rPr lang="en-US" sz="1600" baseline="0" dirty="0" smtClean="0"/>
              <a:t> you should place the class for the object in a file with the same name.</a:t>
            </a:r>
          </a:p>
          <a:p>
            <a:r>
              <a:rPr lang="en-US" sz="1600" baseline="0" dirty="0" smtClean="0"/>
              <a:t>Turkey.java contains the Turkey class.</a:t>
            </a:r>
          </a:p>
          <a:p>
            <a:r>
              <a:rPr lang="en-US" sz="1600" baseline="0" dirty="0" smtClean="0"/>
              <a:t/>
            </a:r>
            <a:br>
              <a:rPr lang="en-US" sz="1600" baseline="0" dirty="0" smtClean="0"/>
            </a:br>
            <a:r>
              <a:rPr lang="en-US" sz="1600" baseline="0" dirty="0" smtClean="0"/>
              <a:t>The runner with test code is placed in a runner file named with the main class name.</a:t>
            </a:r>
          </a:p>
          <a:p>
            <a:r>
              <a:rPr lang="en-US" sz="1600" baseline="0" dirty="0" smtClean="0"/>
              <a:t>TurkeyRunner.java is the name of the runner.</a:t>
            </a:r>
          </a:p>
          <a:p>
            <a:endParaRPr lang="en-US" sz="1600" baseline="0" dirty="0" smtClean="0"/>
          </a:p>
          <a:p>
            <a:r>
              <a:rPr lang="en-US" sz="1600" baseline="0" dirty="0" smtClean="0"/>
              <a:t>In the Runner, you should instantiate several objects and call all methods to ensure all works.</a:t>
            </a:r>
            <a:endParaRPr lang="en-US" sz="1600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</p:spPr>
        <p:txBody>
          <a:bodyPr/>
          <a:lstStyle/>
          <a:p>
            <a:r>
              <a:rPr lang="en-US" sz="1600" dirty="0" smtClean="0">
                <a:latin typeface="Courier New" pitchFamily="49" charset="0"/>
              </a:rPr>
              <a:t>dude </a:t>
            </a:r>
            <a:r>
              <a:rPr lang="en-US" sz="1600" dirty="0" smtClean="0"/>
              <a:t>is an</a:t>
            </a:r>
            <a:r>
              <a:rPr lang="en-US" sz="1600" baseline="0" dirty="0" smtClean="0"/>
              <a:t> </a:t>
            </a:r>
            <a:r>
              <a:rPr lang="en-US" sz="1600" baseline="0" dirty="0" err="1" smtClean="0"/>
              <a:t>AplusBug</a:t>
            </a:r>
            <a:r>
              <a:rPr lang="en-US" sz="1600" dirty="0" smtClean="0"/>
              <a:t> reference.  </a:t>
            </a:r>
            <a:br>
              <a:rPr lang="en-US" sz="1600" dirty="0" smtClean="0"/>
            </a:br>
            <a:r>
              <a:rPr lang="en-US" sz="1600" dirty="0" smtClean="0">
                <a:latin typeface="Courier New" pitchFamily="49" charset="0"/>
              </a:rPr>
              <a:t>new </a:t>
            </a:r>
            <a:r>
              <a:rPr lang="en-US" sz="1600" dirty="0" err="1" smtClean="0">
                <a:latin typeface="Courier New" pitchFamily="49" charset="0"/>
              </a:rPr>
              <a:t>AplusBug</a:t>
            </a:r>
            <a:r>
              <a:rPr lang="en-US" sz="1600" dirty="0" smtClean="0">
                <a:latin typeface="Courier New" pitchFamily="49" charset="0"/>
              </a:rPr>
              <a:t>()</a:t>
            </a:r>
            <a:r>
              <a:rPr lang="en-US" sz="1600" dirty="0" smtClean="0"/>
              <a:t> creates a new </a:t>
            </a:r>
            <a:r>
              <a:rPr lang="en-US" sz="1600" dirty="0" err="1" smtClean="0"/>
              <a:t>AplusBug</a:t>
            </a:r>
            <a:r>
              <a:rPr lang="en-US" sz="1600" dirty="0" smtClean="0"/>
              <a:t> Object out in memory. </a:t>
            </a:r>
          </a:p>
          <a:p>
            <a:r>
              <a:rPr lang="en-US" sz="1600" dirty="0" smtClean="0">
                <a:latin typeface="Courier New" pitchFamily="49" charset="0"/>
              </a:rPr>
              <a:t>dude</a:t>
            </a:r>
            <a:r>
              <a:rPr lang="en-US" sz="1600" dirty="0" smtClean="0"/>
              <a:t> stores the location of that new </a:t>
            </a:r>
            <a:r>
              <a:rPr lang="en-US" sz="1600" dirty="0" err="1" smtClean="0"/>
              <a:t>AplusBug</a:t>
            </a:r>
            <a:r>
              <a:rPr lang="en-US" sz="1600" dirty="0" smtClean="0"/>
              <a:t> Object.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</p:spPr>
        <p:txBody>
          <a:bodyPr/>
          <a:lstStyle/>
          <a:p>
            <a:r>
              <a:rPr lang="en-US" sz="1600" dirty="0" smtClean="0"/>
              <a:t>Constructors are used to initialize all of the data/properties inside the class.   </a:t>
            </a:r>
          </a:p>
          <a:p>
            <a:r>
              <a:rPr lang="en-US" sz="1600" dirty="0" smtClean="0"/>
              <a:t>Constructors ensure that the Object is ready for use.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5838" cy="3597275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sz="1600" smtClean="0"/>
              <a:t> is a class which must be instantiated before it can be used.  In other words, you must make a new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sz="1600" smtClean="0"/>
              <a:t> if you want to use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sz="1600" smtClean="0"/>
              <a:t>.   A reference must be used to store the location in memory of the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sz="1600" smtClean="0"/>
              <a:t> object created.  </a:t>
            </a:r>
            <a:br>
              <a:rPr lang="en-US" sz="1600" smtClean="0"/>
            </a:br>
            <a:endParaRPr lang="en-US" sz="1600" smtClean="0"/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US" sz="1600" smtClean="0"/>
              <a:t> is the parameter passed to the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sz="1600" smtClean="0"/>
              <a:t> constructor so that Java will know to connect the new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sz="1600" smtClean="0"/>
              <a:t> to the keyboard.  keyboard is a reference that will store the location of newly created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sz="1600" smtClean="0"/>
              <a:t> object.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</p:spPr>
        <p:txBody>
          <a:bodyPr/>
          <a:lstStyle/>
          <a:p>
            <a:r>
              <a:rPr lang="en-US" sz="1600" dirty="0" smtClean="0"/>
              <a:t>When a </a:t>
            </a:r>
            <a:r>
              <a:rPr lang="en-US" sz="1600" dirty="0" err="1" smtClean="0">
                <a:latin typeface="Courier New" pitchFamily="49" charset="0"/>
              </a:rPr>
              <a:t>GraphicsRunner</a:t>
            </a:r>
            <a:r>
              <a:rPr lang="en-US" sz="1600" dirty="0" smtClean="0"/>
              <a:t> class is instantiated, the size of the </a:t>
            </a:r>
            <a:r>
              <a:rPr lang="en-US" sz="1600" dirty="0" err="1" smtClean="0"/>
              <a:t>JFrame</a:t>
            </a:r>
            <a:r>
              <a:rPr lang="en-US" sz="1600" dirty="0" smtClean="0"/>
              <a:t> is set and the visibility is also set.  </a:t>
            </a:r>
          </a:p>
          <a:p>
            <a:r>
              <a:rPr lang="en-US" sz="1600" dirty="0" smtClean="0"/>
              <a:t>The </a:t>
            </a:r>
            <a:r>
              <a:rPr lang="en-US" sz="1600" dirty="0" err="1" smtClean="0">
                <a:latin typeface="Courier New" pitchFamily="49" charset="0"/>
              </a:rPr>
              <a:t>setSize</a:t>
            </a:r>
            <a:r>
              <a:rPr lang="en-US" sz="1600" dirty="0" smtClean="0">
                <a:latin typeface="Courier New" pitchFamily="49" charset="0"/>
              </a:rPr>
              <a:t>()</a:t>
            </a:r>
            <a:r>
              <a:rPr lang="en-US" sz="1600" dirty="0" smtClean="0"/>
              <a:t> method sets the width and height of the </a:t>
            </a:r>
            <a:r>
              <a:rPr lang="en-US" sz="1600" dirty="0" err="1" smtClean="0"/>
              <a:t>JFrame</a:t>
            </a:r>
            <a:r>
              <a:rPr lang="en-US" sz="1600" dirty="0" smtClean="0"/>
              <a:t>.  </a:t>
            </a:r>
          </a:p>
          <a:p>
            <a:r>
              <a:rPr lang="en-US" sz="1600" dirty="0" smtClean="0"/>
              <a:t>The </a:t>
            </a:r>
            <a:r>
              <a:rPr lang="en-US" sz="1600" dirty="0" err="1" smtClean="0">
                <a:latin typeface="Courier New" pitchFamily="49" charset="0"/>
              </a:rPr>
              <a:t>setSize</a:t>
            </a:r>
            <a:r>
              <a:rPr lang="en-US" sz="1600" dirty="0" smtClean="0">
                <a:latin typeface="Courier New" pitchFamily="49" charset="0"/>
              </a:rPr>
              <a:t>()</a:t>
            </a:r>
            <a:r>
              <a:rPr lang="en-US" sz="1600" dirty="0" smtClean="0"/>
              <a:t> method tells the simply to either show the </a:t>
            </a:r>
            <a:r>
              <a:rPr lang="en-US" sz="1600" dirty="0" err="1" smtClean="0"/>
              <a:t>JFrame</a:t>
            </a:r>
            <a:r>
              <a:rPr lang="en-US" sz="1600" dirty="0" smtClean="0"/>
              <a:t> or hide the Frame.   </a:t>
            </a:r>
          </a:p>
          <a:p>
            <a:endParaRPr lang="en-US" sz="1600" dirty="0" smtClean="0"/>
          </a:p>
          <a:p>
            <a:r>
              <a:rPr lang="en-US" sz="1600" dirty="0" smtClean="0"/>
              <a:t>The add() method adds a Component to the </a:t>
            </a:r>
            <a:r>
              <a:rPr lang="en-US" sz="1600" dirty="0" err="1" smtClean="0"/>
              <a:t>JFrame</a:t>
            </a:r>
            <a:r>
              <a:rPr lang="en-US" sz="1600" dirty="0" smtClean="0"/>
              <a:t>.  A new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Circles()</a:t>
            </a:r>
            <a:r>
              <a:rPr lang="en-US" sz="1600" dirty="0" smtClean="0"/>
              <a:t> Object is being instantiated and added to the </a:t>
            </a:r>
            <a:r>
              <a:rPr lang="en-US" sz="1600" dirty="0" err="1" smtClean="0"/>
              <a:t>JFrame</a:t>
            </a:r>
            <a:r>
              <a:rPr lang="en-US" sz="1600" dirty="0" smtClean="0"/>
              <a:t>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</p:spPr>
        <p:txBody>
          <a:bodyPr/>
          <a:lstStyle/>
          <a:p>
            <a:r>
              <a:rPr lang="en-US" sz="1600" smtClean="0"/>
              <a:t>When a </a:t>
            </a:r>
            <a:r>
              <a:rPr lang="en-US" sz="1600" smtClean="0">
                <a:latin typeface="Courier New" pitchFamily="49" charset="0"/>
              </a:rPr>
              <a:t>GraphicsRunner</a:t>
            </a:r>
            <a:r>
              <a:rPr lang="en-US" sz="1600" smtClean="0"/>
              <a:t> class is instantiated, the size of the JFrame is set and the visibility is also set.  The </a:t>
            </a:r>
            <a:r>
              <a:rPr lang="en-US" sz="1600" smtClean="0">
                <a:latin typeface="Courier New" pitchFamily="49" charset="0"/>
              </a:rPr>
              <a:t>setSize()</a:t>
            </a:r>
            <a:r>
              <a:rPr lang="en-US" sz="1600" smtClean="0"/>
              <a:t> method sets the width and height of the JFrame.  The </a:t>
            </a:r>
            <a:r>
              <a:rPr lang="en-US" sz="1600" smtClean="0">
                <a:latin typeface="Courier New" pitchFamily="49" charset="0"/>
              </a:rPr>
              <a:t>setSize()</a:t>
            </a:r>
            <a:r>
              <a:rPr lang="en-US" sz="1600" smtClean="0"/>
              <a:t> method tells the simply to either show the JFrame or hide the Frame.   </a:t>
            </a:r>
          </a:p>
          <a:p>
            <a:endParaRPr lang="en-US" sz="1600" smtClean="0"/>
          </a:p>
          <a:p>
            <a:r>
              <a:rPr lang="en-US" sz="1600" smtClean="0"/>
              <a:t>The add() method adds a Component to the JFrame.  A new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Circles()</a:t>
            </a:r>
            <a:r>
              <a:rPr lang="en-US" sz="1600" smtClean="0"/>
              <a:t> Object is being instantiated and added to the JFrame.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</p:spPr>
        <p:txBody>
          <a:bodyPr/>
          <a:lstStyle/>
          <a:p>
            <a:r>
              <a:rPr lang="en-US" sz="1600" smtClean="0">
                <a:latin typeface="Courier New" pitchFamily="49" charset="0"/>
              </a:rPr>
              <a:t>Frame / JFrame</a:t>
            </a:r>
            <a:r>
              <a:rPr lang="en-US" sz="1600" smtClean="0"/>
              <a:t> Objects are used to hold up / display </a:t>
            </a:r>
            <a:r>
              <a:rPr lang="en-US" sz="1600" smtClean="0">
                <a:latin typeface="Courier New" pitchFamily="49" charset="0"/>
              </a:rPr>
              <a:t>Canvas</a:t>
            </a:r>
            <a:r>
              <a:rPr lang="en-US" sz="1600" smtClean="0"/>
              <a:t> and </a:t>
            </a:r>
            <a:r>
              <a:rPr lang="en-US" sz="1600" smtClean="0">
                <a:latin typeface="Courier New" pitchFamily="49" charset="0"/>
              </a:rPr>
              <a:t>JPanel</a:t>
            </a:r>
            <a:r>
              <a:rPr lang="en-US" sz="1600" smtClean="0"/>
              <a:t> Objects.   All drawing occurs on the </a:t>
            </a:r>
            <a:r>
              <a:rPr lang="en-US" sz="1600" smtClean="0">
                <a:latin typeface="Courier New" pitchFamily="49" charset="0"/>
              </a:rPr>
              <a:t>Canvas / JPanel</a:t>
            </a:r>
            <a:r>
              <a:rPr lang="en-US" sz="1600" smtClean="0"/>
              <a:t>.  The </a:t>
            </a:r>
            <a:r>
              <a:rPr lang="en-US" sz="1600" smtClean="0">
                <a:latin typeface="Courier New" pitchFamily="49" charset="0"/>
              </a:rPr>
              <a:t>JFrame </a:t>
            </a:r>
            <a:r>
              <a:rPr lang="en-US" sz="1600" smtClean="0"/>
              <a:t>simply provides a place to show </a:t>
            </a:r>
            <a:r>
              <a:rPr lang="en-US" sz="1600" smtClean="0">
                <a:latin typeface="Courier New" pitchFamily="49" charset="0"/>
              </a:rPr>
              <a:t>Canvas / JPanel</a:t>
            </a:r>
            <a:r>
              <a:rPr lang="en-US" sz="1600" smtClean="0"/>
              <a:t> after the drawing has occurred.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</p:spPr>
        <p:txBody>
          <a:bodyPr/>
          <a:lstStyle/>
          <a:p>
            <a:r>
              <a:rPr lang="en-US" sz="1600" smtClean="0">
                <a:latin typeface="Courier New" pitchFamily="49" charset="0"/>
              </a:rPr>
              <a:t>paint()</a:t>
            </a:r>
            <a:r>
              <a:rPr lang="en-US" sz="1600" smtClean="0"/>
              <a:t> is the method typically used to draw Graphics on the window.  There are other methods that could be used, but </a:t>
            </a:r>
            <a:r>
              <a:rPr lang="en-US" sz="1600" smtClean="0">
                <a:latin typeface="Courier New" pitchFamily="49" charset="0"/>
              </a:rPr>
              <a:t>paint()</a:t>
            </a:r>
            <a:r>
              <a:rPr lang="en-US" sz="1600" smtClean="0"/>
              <a:t> is used most frequently.</a:t>
            </a:r>
            <a:br>
              <a:rPr lang="en-US" sz="1600" smtClean="0"/>
            </a:br>
            <a:endParaRPr lang="en-US" sz="1600" smtClean="0"/>
          </a:p>
          <a:p>
            <a:r>
              <a:rPr lang="en-US" sz="1600" smtClean="0">
                <a:latin typeface="Courier New" pitchFamily="49" charset="0"/>
              </a:rPr>
              <a:t>paint()</a:t>
            </a:r>
            <a:r>
              <a:rPr lang="en-US" sz="1600" smtClean="0"/>
              <a:t> is called when the window needs to be redrawn.  If an event occurs that requires the window be updated, the system will call </a:t>
            </a:r>
            <a:r>
              <a:rPr lang="en-US" sz="1600" smtClean="0">
                <a:latin typeface="Courier New" pitchFamily="49" charset="0"/>
              </a:rPr>
              <a:t>paint()</a:t>
            </a:r>
            <a:r>
              <a:rPr lang="en-US" sz="1600" smtClean="0"/>
              <a:t>.   </a:t>
            </a:r>
          </a:p>
          <a:p>
            <a:r>
              <a:rPr lang="en-US" sz="1600" smtClean="0">
                <a:latin typeface="Courier New" pitchFamily="49" charset="0"/>
              </a:rPr>
              <a:t/>
            </a:r>
            <a:br>
              <a:rPr lang="en-US" sz="1600" smtClean="0">
                <a:latin typeface="Courier New" pitchFamily="49" charset="0"/>
              </a:rPr>
            </a:br>
            <a:r>
              <a:rPr lang="en-US" sz="1600" smtClean="0">
                <a:latin typeface="Courier New" pitchFamily="49" charset="0"/>
              </a:rPr>
              <a:t>paint()</a:t>
            </a:r>
            <a:r>
              <a:rPr lang="en-US" sz="1600" smtClean="0"/>
              <a:t> can be called without a Graphics parameter by simply using the </a:t>
            </a:r>
            <a:r>
              <a:rPr lang="en-US" sz="1600" smtClean="0">
                <a:latin typeface="Courier New" pitchFamily="49" charset="0"/>
              </a:rPr>
              <a:t>repaint()</a:t>
            </a:r>
            <a:r>
              <a:rPr lang="en-US" sz="1600" smtClean="0"/>
              <a:t> method.</a:t>
            </a:r>
          </a:p>
          <a:p>
            <a:endParaRPr lang="en-US" sz="1600" smtClean="0"/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paintComponent()</a:t>
            </a:r>
            <a:r>
              <a:rPr lang="en-US" sz="1600" smtClean="0"/>
              <a:t> is another method used for drawing / redrawing the window.  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dirty="0" smtClean="0">
                <a:latin typeface="Courier New" pitchFamily="49" charset="0"/>
              </a:rPr>
              <a:t>dude </a:t>
            </a:r>
            <a:r>
              <a:rPr lang="en-US" sz="1200" dirty="0" smtClean="0"/>
              <a:t>is an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AplusBug</a:t>
            </a:r>
            <a:r>
              <a:rPr lang="en-US" sz="1200" dirty="0" smtClean="0"/>
              <a:t> reference.  </a:t>
            </a:r>
            <a:br>
              <a:rPr lang="en-US" sz="1200" dirty="0" smtClean="0"/>
            </a:br>
            <a:r>
              <a:rPr lang="en-US" sz="1200" dirty="0" smtClean="0">
                <a:latin typeface="Courier New" pitchFamily="49" charset="0"/>
              </a:rPr>
              <a:t>new </a:t>
            </a:r>
            <a:r>
              <a:rPr lang="en-US" sz="1200" dirty="0" err="1" smtClean="0">
                <a:latin typeface="Courier New" pitchFamily="49" charset="0"/>
              </a:rPr>
              <a:t>AplusBug</a:t>
            </a:r>
            <a:r>
              <a:rPr lang="en-US" sz="1200" dirty="0" smtClean="0">
                <a:latin typeface="Courier New" pitchFamily="49" charset="0"/>
              </a:rPr>
              <a:t>()</a:t>
            </a:r>
            <a:r>
              <a:rPr lang="en-US" sz="1200" dirty="0" smtClean="0"/>
              <a:t> creates a new </a:t>
            </a:r>
            <a:r>
              <a:rPr lang="en-US" sz="1200" dirty="0" err="1" smtClean="0"/>
              <a:t>AplusBug</a:t>
            </a:r>
            <a:r>
              <a:rPr lang="en-US" sz="1200" dirty="0" smtClean="0"/>
              <a:t> Object out in memory. </a:t>
            </a:r>
          </a:p>
          <a:p>
            <a:r>
              <a:rPr lang="en-US" sz="1200" dirty="0" smtClean="0">
                <a:latin typeface="Courier New" pitchFamily="49" charset="0"/>
              </a:rPr>
              <a:t>dude</a:t>
            </a:r>
            <a:r>
              <a:rPr lang="en-US" sz="1200" dirty="0" smtClean="0"/>
              <a:t> stores the location of that new </a:t>
            </a:r>
            <a:r>
              <a:rPr lang="en-US" sz="1200" dirty="0" err="1" smtClean="0"/>
              <a:t>AplusBug</a:t>
            </a:r>
            <a:r>
              <a:rPr lang="en-US" sz="1200" dirty="0" smtClean="0"/>
              <a:t> Object.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/>
              <a:t>The Java Graphics class has many useful methods.  The chart above lists the most common methods we will be using.  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dirty="0" smtClean="0"/>
              <a:t>Most, if not all, of the </a:t>
            </a:r>
            <a:r>
              <a:rPr lang="en-US" sz="1600" dirty="0" smtClean="0">
                <a:latin typeface="Courier New" pitchFamily="49" charset="0"/>
              </a:rPr>
              <a:t>Graphics</a:t>
            </a:r>
            <a:r>
              <a:rPr lang="en-US" sz="1600" dirty="0" smtClean="0"/>
              <a:t> class methods require parameters.   </a:t>
            </a:r>
          </a:p>
          <a:p>
            <a:r>
              <a:rPr lang="en-US" sz="1600" dirty="0" smtClean="0"/>
              <a:t>The parameters communicate to the </a:t>
            </a:r>
            <a:r>
              <a:rPr lang="en-US" sz="1600" dirty="0" smtClean="0">
                <a:latin typeface="Courier New" pitchFamily="49" charset="0"/>
              </a:rPr>
              <a:t>Graphics</a:t>
            </a:r>
            <a:r>
              <a:rPr lang="en-US" sz="1600" dirty="0" smtClean="0"/>
              <a:t>  methods information about what needs to be done.  </a:t>
            </a:r>
          </a:p>
          <a:p>
            <a:r>
              <a:rPr lang="en-US" sz="1600" dirty="0" smtClean="0"/>
              <a:t>The </a:t>
            </a:r>
            <a:r>
              <a:rPr lang="en-US" sz="1600" dirty="0" err="1" smtClean="0">
                <a:latin typeface="Courier New" pitchFamily="49" charset="0"/>
              </a:rPr>
              <a:t>setColor</a:t>
            </a:r>
            <a:r>
              <a:rPr lang="en-US" sz="1600" dirty="0" smtClean="0">
                <a:latin typeface="Courier New" pitchFamily="49" charset="0"/>
              </a:rPr>
              <a:t>()</a:t>
            </a:r>
            <a:r>
              <a:rPr lang="en-US" sz="1600" dirty="0" smtClean="0"/>
              <a:t> method changes the current drawing color to the color passed in.  </a:t>
            </a:r>
          </a:p>
          <a:p>
            <a:r>
              <a:rPr lang="en-US" sz="1600" dirty="0" err="1" smtClean="0">
                <a:latin typeface="Courier New" pitchFamily="49" charset="0"/>
              </a:rPr>
              <a:t>setColor</a:t>
            </a:r>
            <a:r>
              <a:rPr lang="en-US" sz="1600" dirty="0" smtClean="0">
                <a:latin typeface="Courier New" pitchFamily="49" charset="0"/>
              </a:rPr>
              <a:t>()</a:t>
            </a:r>
            <a:r>
              <a:rPr lang="en-US" sz="1600" dirty="0" smtClean="0"/>
              <a:t> cannot be called without </a:t>
            </a:r>
            <a:r>
              <a:rPr lang="en-US" sz="1600" smtClean="0"/>
              <a:t>a Color </a:t>
            </a:r>
            <a:r>
              <a:rPr lang="en-US" sz="1600" dirty="0" smtClean="0"/>
              <a:t>parameter.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/>
              <a:t>The </a:t>
            </a:r>
            <a:r>
              <a:rPr lang="en-US" sz="1600" smtClean="0">
                <a:latin typeface="Courier New" pitchFamily="49" charset="0"/>
              </a:rPr>
              <a:t>fillRect()</a:t>
            </a:r>
            <a:r>
              <a:rPr lang="en-US" sz="1600" smtClean="0"/>
              <a:t> method requires four pieces of information. </a:t>
            </a:r>
            <a:r>
              <a:rPr lang="en-US" sz="1600" smtClean="0">
                <a:latin typeface="Courier New" pitchFamily="49" charset="0"/>
              </a:rPr>
              <a:t>fillRect()</a:t>
            </a:r>
            <a:r>
              <a:rPr lang="en-US" sz="1600" smtClean="0"/>
              <a:t> needs an x value, a y value, a width, and a height. </a:t>
            </a:r>
            <a:r>
              <a:rPr lang="en-US" sz="1600" smtClean="0">
                <a:latin typeface="Courier New" pitchFamily="49" charset="0"/>
              </a:rPr>
              <a:t>fillRect()</a:t>
            </a:r>
            <a:r>
              <a:rPr lang="en-US" sz="1600" smtClean="0"/>
              <a:t> will draw a filled rectangle on the window at x,y with height and width as stated by the parameters.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/>
              <a:t>The </a:t>
            </a:r>
            <a:r>
              <a:rPr lang="en-US" sz="1600" smtClean="0">
                <a:latin typeface="Courier New" pitchFamily="49" charset="0"/>
              </a:rPr>
              <a:t>fillRect()</a:t>
            </a:r>
            <a:r>
              <a:rPr lang="en-US" sz="1600" smtClean="0"/>
              <a:t> method requires four pieces of information. </a:t>
            </a:r>
            <a:r>
              <a:rPr lang="en-US" sz="1600" smtClean="0">
                <a:latin typeface="Courier New" pitchFamily="49" charset="0"/>
              </a:rPr>
              <a:t>fillRect()</a:t>
            </a:r>
            <a:r>
              <a:rPr lang="en-US" sz="1600" smtClean="0"/>
              <a:t> needs an x value, a y value, a width, and a height. </a:t>
            </a:r>
            <a:r>
              <a:rPr lang="en-US" sz="1600" smtClean="0">
                <a:latin typeface="Courier New" pitchFamily="49" charset="0"/>
              </a:rPr>
              <a:t>fillRect()</a:t>
            </a:r>
            <a:r>
              <a:rPr lang="en-US" sz="1600" smtClean="0"/>
              <a:t> will draw a filled rectangle on the window at x,y with height and width as stated by the parameters.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/>
              <a:t>Notice the Graphics screen being used with Graphics class does not use Cartesian coordinates.   X goes across and Y goes down.  X starts at 0 and goes to MAXX which in this case is 640.  Y starts at 0 and goes down to MAXY which in this case is 479.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</p:spPr>
        <p:txBody>
          <a:bodyPr/>
          <a:lstStyle/>
          <a:p>
            <a:r>
              <a:rPr lang="en-US" sz="1600" smtClean="0"/>
              <a:t>The </a:t>
            </a:r>
            <a:r>
              <a:rPr lang="en-US" sz="1600" smtClean="0">
                <a:latin typeface="Courier New" pitchFamily="49" charset="0"/>
              </a:rPr>
              <a:t>paint()</a:t>
            </a:r>
            <a:r>
              <a:rPr lang="en-US" sz="1600" smtClean="0"/>
              <a:t> method is typically doing the most drawing.   Other methods may be called from </a:t>
            </a:r>
            <a:r>
              <a:rPr lang="en-US" sz="1600" smtClean="0">
                <a:latin typeface="Courier New" pitchFamily="49" charset="0"/>
              </a:rPr>
              <a:t>paint()</a:t>
            </a:r>
            <a:r>
              <a:rPr lang="en-US" sz="1600" smtClean="0"/>
              <a:t> as well.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</p:spPr>
        <p:txBody>
          <a:bodyPr/>
          <a:lstStyle/>
          <a:p>
            <a:endParaRPr lang="en-US" sz="1600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</p:spPr>
        <p:txBody>
          <a:bodyPr/>
          <a:lstStyle/>
          <a:p>
            <a:endParaRPr lang="en-US" sz="160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</p:spPr>
        <p:txBody>
          <a:bodyPr/>
          <a:lstStyle/>
          <a:p>
            <a:endParaRPr lang="en-US" sz="1600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dirty="0" smtClean="0"/>
              <a:t>Methods store commands / program statements.  </a:t>
            </a:r>
          </a:p>
          <a:p>
            <a:r>
              <a:rPr lang="en-US" sz="1600" dirty="0" smtClean="0"/>
              <a:t>When called, the code inside the method is activated. 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6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dirty="0" smtClean="0"/>
              <a:t>The speak method shown above contains a single </a:t>
            </a:r>
            <a:r>
              <a:rPr lang="en-US" sz="1600" dirty="0" err="1" smtClean="0">
                <a:latin typeface="Courier New" pitchFamily="49" charset="0"/>
              </a:rPr>
              <a:t>println</a:t>
            </a:r>
            <a:r>
              <a:rPr lang="en-US" sz="1600" dirty="0" smtClean="0"/>
              <a:t> command.  </a:t>
            </a:r>
          </a:p>
          <a:p>
            <a:r>
              <a:rPr lang="en-US" sz="1600" dirty="0" smtClean="0"/>
              <a:t>The speak method would print out  chirp-chirp on the console window.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dirty="0" smtClean="0">
                <a:latin typeface="Courier New" pitchFamily="49" charset="0"/>
              </a:rPr>
              <a:t>dude </a:t>
            </a:r>
            <a:r>
              <a:rPr lang="en-US" sz="1200" dirty="0" smtClean="0"/>
              <a:t>is an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AplusBug</a:t>
            </a:r>
            <a:r>
              <a:rPr lang="en-US" sz="1200" dirty="0" smtClean="0"/>
              <a:t> reference.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itchFamily="49" charset="0"/>
              </a:rPr>
              <a:t>dude</a:t>
            </a:r>
            <a:r>
              <a:rPr lang="en-US" sz="1200" dirty="0" smtClean="0"/>
              <a:t> stores the location of that new </a:t>
            </a:r>
            <a:r>
              <a:rPr lang="en-US" sz="1200" dirty="0" err="1" smtClean="0"/>
              <a:t>AplusBug</a:t>
            </a:r>
            <a:r>
              <a:rPr lang="en-US" sz="1200" dirty="0" smtClean="0"/>
              <a:t> Object.</a:t>
            </a:r>
          </a:p>
          <a:p>
            <a:endParaRPr lang="en-US" sz="1200" dirty="0" smtClean="0"/>
          </a:p>
          <a:p>
            <a:r>
              <a:rPr lang="en-US" sz="1200" dirty="0" smtClean="0">
                <a:latin typeface="Courier New" pitchFamily="49" charset="0"/>
              </a:rPr>
              <a:t>new </a:t>
            </a:r>
            <a:r>
              <a:rPr lang="en-US" sz="1200" dirty="0" err="1" smtClean="0">
                <a:latin typeface="Courier New" pitchFamily="49" charset="0"/>
              </a:rPr>
              <a:t>AplusBug</a:t>
            </a:r>
            <a:r>
              <a:rPr lang="en-US" sz="1200" dirty="0" smtClean="0">
                <a:latin typeface="Courier New" pitchFamily="49" charset="0"/>
              </a:rPr>
              <a:t>()</a:t>
            </a:r>
            <a:r>
              <a:rPr lang="en-US" sz="1200" dirty="0" smtClean="0"/>
              <a:t> creates a new </a:t>
            </a:r>
            <a:r>
              <a:rPr lang="en-US" sz="1200" dirty="0" err="1" smtClean="0"/>
              <a:t>AplusBug</a:t>
            </a:r>
            <a:r>
              <a:rPr lang="en-US" sz="1200" dirty="0" smtClean="0"/>
              <a:t> Object out in memory. </a:t>
            </a:r>
          </a:p>
          <a:p>
            <a:r>
              <a:rPr lang="en-US" sz="1200" dirty="0" smtClean="0"/>
              <a:t>dude</a:t>
            </a:r>
            <a:r>
              <a:rPr lang="en-US" sz="1200" baseline="0" dirty="0" smtClean="0"/>
              <a:t> can use all methods from the </a:t>
            </a:r>
            <a:r>
              <a:rPr lang="en-US" sz="1200" baseline="0" dirty="0" err="1" smtClean="0"/>
              <a:t>AplusBug</a:t>
            </a:r>
            <a:r>
              <a:rPr lang="en-US" sz="1200" baseline="0" dirty="0" smtClean="0"/>
              <a:t> class.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dude.speak</a:t>
            </a:r>
            <a:r>
              <a:rPr lang="en-US" sz="1200" dirty="0" smtClean="0"/>
              <a:t>();</a:t>
            </a:r>
            <a:r>
              <a:rPr lang="en-US" sz="1200" baseline="0" dirty="0" smtClean="0"/>
              <a:t>     //calls the speak method from the </a:t>
            </a:r>
            <a:r>
              <a:rPr lang="en-US" sz="1200" baseline="0" dirty="0" err="1" smtClean="0"/>
              <a:t>AplusBug</a:t>
            </a:r>
            <a:r>
              <a:rPr lang="en-US" sz="1200" baseline="0" dirty="0" smtClean="0"/>
              <a:t> class</a:t>
            </a:r>
            <a:endParaRPr lang="en-US" sz="1200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dirty="0" smtClean="0">
                <a:latin typeface="Courier New" pitchFamily="49" charset="0"/>
              </a:rPr>
              <a:t>dude </a:t>
            </a:r>
            <a:r>
              <a:rPr lang="en-US" sz="1200" dirty="0" smtClean="0"/>
              <a:t>is an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AplusBug</a:t>
            </a:r>
            <a:r>
              <a:rPr lang="en-US" sz="1200" dirty="0" smtClean="0"/>
              <a:t> reference.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itchFamily="49" charset="0"/>
              </a:rPr>
              <a:t>dude</a:t>
            </a:r>
            <a:r>
              <a:rPr lang="en-US" sz="1200" dirty="0" smtClean="0"/>
              <a:t> stores the location of that new </a:t>
            </a:r>
            <a:r>
              <a:rPr lang="en-US" sz="1200" dirty="0" err="1" smtClean="0"/>
              <a:t>AplusBug</a:t>
            </a:r>
            <a:r>
              <a:rPr lang="en-US" sz="1200" dirty="0" smtClean="0"/>
              <a:t> Object.</a:t>
            </a:r>
          </a:p>
          <a:p>
            <a:endParaRPr lang="en-US" sz="1200" dirty="0" smtClean="0"/>
          </a:p>
          <a:p>
            <a:r>
              <a:rPr lang="en-US" sz="1200" dirty="0" smtClean="0">
                <a:latin typeface="Courier New" pitchFamily="49" charset="0"/>
              </a:rPr>
              <a:t>new </a:t>
            </a:r>
            <a:r>
              <a:rPr lang="en-US" sz="1200" dirty="0" err="1" smtClean="0">
                <a:latin typeface="Courier New" pitchFamily="49" charset="0"/>
              </a:rPr>
              <a:t>AplusBug</a:t>
            </a:r>
            <a:r>
              <a:rPr lang="en-US" sz="1200" dirty="0" smtClean="0">
                <a:latin typeface="Courier New" pitchFamily="49" charset="0"/>
              </a:rPr>
              <a:t>()</a:t>
            </a:r>
            <a:r>
              <a:rPr lang="en-US" sz="1200" dirty="0" smtClean="0"/>
              <a:t> creates a new </a:t>
            </a:r>
            <a:r>
              <a:rPr lang="en-US" sz="1200" dirty="0" err="1" smtClean="0"/>
              <a:t>AplusBug</a:t>
            </a:r>
            <a:r>
              <a:rPr lang="en-US" sz="1200" dirty="0" smtClean="0"/>
              <a:t> Object out in memory. </a:t>
            </a:r>
          </a:p>
          <a:p>
            <a:r>
              <a:rPr lang="en-US" sz="1200" dirty="0" smtClean="0"/>
              <a:t>dude</a:t>
            </a:r>
            <a:r>
              <a:rPr lang="en-US" sz="1200" baseline="0" dirty="0" smtClean="0"/>
              <a:t> can use all methods from the </a:t>
            </a:r>
            <a:r>
              <a:rPr lang="en-US" sz="1200" baseline="0" dirty="0" err="1" smtClean="0"/>
              <a:t>AplusBug</a:t>
            </a:r>
            <a:r>
              <a:rPr lang="en-US" sz="1200" baseline="0" dirty="0" smtClean="0"/>
              <a:t> class.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dude.speak</a:t>
            </a:r>
            <a:r>
              <a:rPr lang="en-US" sz="1200" dirty="0" smtClean="0"/>
              <a:t>();</a:t>
            </a:r>
            <a:r>
              <a:rPr lang="en-US" sz="1200" baseline="0" dirty="0" smtClean="0"/>
              <a:t>     //calls the speak method from the </a:t>
            </a:r>
            <a:r>
              <a:rPr lang="en-US" sz="1200" baseline="0" dirty="0" err="1" smtClean="0"/>
              <a:t>AplusBug</a:t>
            </a:r>
            <a:r>
              <a:rPr lang="en-US" sz="1200" baseline="0" dirty="0" smtClean="0"/>
              <a:t> class</a:t>
            </a:r>
            <a:endParaRPr lang="en-US" sz="1200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D0360-99CC-48AA-9A54-555722556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E042E-4236-498D-8DAE-9837A7C820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BFA39-5446-425C-8137-7BF715FB5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70980-CC16-4838-83C2-D2956F7C6B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89CE2-69FA-4111-A7A9-DCBCC27F7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0CF74-6806-4902-AF02-8C9C79A06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5C902-EB41-4A02-B8BA-66B7844C0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AFF63-260D-4773-A879-5379C53CF7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AB4B6-3A49-416A-AFA4-4815AD7DA2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289930"/>
            <a:ext cx="838200" cy="4266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A6DDF-DC31-4E96-ACC2-874B6003E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3B5A5-D1CC-4B3F-BA80-E2FD56A96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A2417A16-E473-4E16-B087-E6400E207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METHODS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endParaRPr lang="en-US" sz="2800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endParaRPr lang="en-US" sz="2800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124200" y="1905000"/>
            <a:ext cx="2057400" cy="482600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CC0000"/>
                </a:solidFill>
              </a:rPr>
              <a:t>return type</a:t>
            </a:r>
          </a:p>
        </p:txBody>
      </p:sp>
      <p:sp>
        <p:nvSpPr>
          <p:cNvPr id="21510" name="Text Box 10"/>
          <p:cNvSpPr txBox="1">
            <a:spLocks noChangeArrowheads="1"/>
          </p:cNvSpPr>
          <p:nvPr/>
        </p:nvSpPr>
        <p:spPr bwMode="auto">
          <a:xfrm>
            <a:off x="5334000" y="1905000"/>
            <a:ext cx="1066800" cy="482600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66"/>
                </a:solidFill>
              </a:rPr>
              <a:t>name</a:t>
            </a:r>
          </a:p>
        </p:txBody>
      </p:sp>
      <p:sp>
        <p:nvSpPr>
          <p:cNvPr id="21511" name="Text Box 11"/>
          <p:cNvSpPr txBox="1">
            <a:spLocks noChangeArrowheads="1"/>
          </p:cNvSpPr>
          <p:nvPr/>
        </p:nvSpPr>
        <p:spPr bwMode="auto">
          <a:xfrm>
            <a:off x="6553200" y="1905000"/>
            <a:ext cx="1524000" cy="482600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8000"/>
                </a:solidFill>
              </a:rPr>
              <a:t>params</a:t>
            </a:r>
          </a:p>
        </p:txBody>
      </p:sp>
      <p:sp>
        <p:nvSpPr>
          <p:cNvPr id="21512" name="Text Box 13"/>
          <p:cNvSpPr txBox="1">
            <a:spLocks noChangeArrowheads="1"/>
          </p:cNvSpPr>
          <p:nvPr/>
        </p:nvSpPr>
        <p:spPr bwMode="auto">
          <a:xfrm>
            <a:off x="762000" y="2590800"/>
            <a:ext cx="7315200" cy="482600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FF9900"/>
                </a:solidFill>
              </a:rPr>
              <a:t>code</a:t>
            </a:r>
          </a:p>
        </p:txBody>
      </p:sp>
      <p:sp>
        <p:nvSpPr>
          <p:cNvPr id="21513" name="Text Box 14"/>
          <p:cNvSpPr txBox="1">
            <a:spLocks noChangeArrowheads="1"/>
          </p:cNvSpPr>
          <p:nvPr/>
        </p:nvSpPr>
        <p:spPr bwMode="auto">
          <a:xfrm>
            <a:off x="762000" y="1905000"/>
            <a:ext cx="2209800" cy="482600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0099CC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0099CC"/>
                </a:solidFill>
              </a:rPr>
              <a:t>access</a:t>
            </a:r>
          </a:p>
        </p:txBody>
      </p:sp>
      <p:sp>
        <p:nvSpPr>
          <p:cNvPr id="21515" name="Text Box 17"/>
          <p:cNvSpPr txBox="1">
            <a:spLocks noChangeArrowheads="1"/>
          </p:cNvSpPr>
          <p:nvPr/>
        </p:nvSpPr>
        <p:spPr bwMode="auto">
          <a:xfrm>
            <a:off x="838200" y="3810000"/>
            <a:ext cx="67468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99CC"/>
                </a:solidFill>
              </a:rPr>
              <a:t>public </a:t>
            </a:r>
            <a:r>
              <a:rPr lang="en-US" sz="2800" dirty="0"/>
              <a:t>		</a:t>
            </a:r>
            <a:r>
              <a:rPr lang="en-US" sz="2800" dirty="0">
                <a:solidFill>
                  <a:srgbClr val="CC0000"/>
                </a:solidFill>
              </a:rPr>
              <a:t>void </a:t>
            </a:r>
            <a:r>
              <a:rPr lang="en-US" sz="2800" dirty="0"/>
              <a:t>		</a:t>
            </a:r>
            <a:r>
              <a:rPr lang="en-US" sz="2800" dirty="0">
                <a:solidFill>
                  <a:srgbClr val="000066"/>
                </a:solidFill>
              </a:rPr>
              <a:t>speak</a:t>
            </a:r>
            <a:r>
              <a:rPr lang="en-US" sz="2800" dirty="0">
                <a:solidFill>
                  <a:srgbClr val="008000"/>
                </a:solidFill>
              </a:rPr>
              <a:t>( 	)</a:t>
            </a:r>
          </a:p>
          <a:p>
            <a:r>
              <a:rPr lang="en-US" sz="2800" dirty="0">
                <a:solidFill>
                  <a:srgbClr val="FF9900"/>
                </a:solidFill>
              </a:rPr>
              <a:t>{</a:t>
            </a:r>
          </a:p>
          <a:p>
            <a:r>
              <a:rPr lang="en-US" sz="2800" dirty="0">
                <a:solidFill>
                  <a:srgbClr val="FF9900"/>
                </a:solidFill>
              </a:rPr>
              <a:t>   </a:t>
            </a:r>
            <a:r>
              <a:rPr lang="en-US" sz="2800" dirty="0" err="1">
                <a:solidFill>
                  <a:srgbClr val="FF9900"/>
                </a:solidFill>
              </a:rPr>
              <a:t>System.out.println</a:t>
            </a:r>
            <a:r>
              <a:rPr lang="en-US" sz="2800" dirty="0" smtClean="0">
                <a:solidFill>
                  <a:srgbClr val="FF9900"/>
                </a:solidFill>
              </a:rPr>
              <a:t>("chirp-chirp");</a:t>
            </a:r>
            <a:endParaRPr lang="en-US" sz="2800" dirty="0">
              <a:solidFill>
                <a:srgbClr val="FF9900"/>
              </a:solidFill>
            </a:endParaRPr>
          </a:p>
          <a:p>
            <a:r>
              <a:rPr lang="en-US" sz="2800" dirty="0">
                <a:solidFill>
                  <a:srgbClr val="FF9900"/>
                </a:solidFill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Methods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1143000" y="1981200"/>
            <a:ext cx="70104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4000" dirty="0">
                <a:latin typeface="Arial" charset="0"/>
              </a:rPr>
              <a:t>All members with public</a:t>
            </a:r>
          </a:p>
          <a:p>
            <a:r>
              <a:rPr lang="en-US" sz="4000" dirty="0">
                <a:latin typeface="Arial" charset="0"/>
              </a:rPr>
              <a:t>access can be accessed or</a:t>
            </a:r>
          </a:p>
          <a:p>
            <a:r>
              <a:rPr lang="en-US" sz="4000" dirty="0">
                <a:latin typeface="Arial" charset="0"/>
              </a:rPr>
              <a:t>modified inside and outside of the class where they are</a:t>
            </a:r>
          </a:p>
          <a:p>
            <a:r>
              <a:rPr lang="en-US" sz="4000" dirty="0">
                <a:latin typeface="Arial" charset="0"/>
              </a:rPr>
              <a:t>defined.</a:t>
            </a:r>
            <a:endParaRPr lang="en-US" sz="3600" dirty="0"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Public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  <a:latin typeface="Tahoma" pitchFamily="34" charset="0"/>
            </a:endParaRPr>
          </a:p>
          <a:p>
            <a:pPr>
              <a:defRPr/>
            </a:pPr>
            <a:endParaRPr lang="en-US" b="1">
              <a:solidFill>
                <a:srgbClr val="000000"/>
              </a:solidFill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solidFill>
                  <a:srgbClr val="000000"/>
                </a:solidFill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1371600" y="1828800"/>
            <a:ext cx="6645275" cy="3140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Arial" charset="0"/>
              </a:rPr>
              <a:t>All members with private </a:t>
            </a:r>
          </a:p>
          <a:p>
            <a:r>
              <a:rPr lang="en-US" sz="4000" dirty="0">
                <a:solidFill>
                  <a:srgbClr val="000000"/>
                </a:solidFill>
                <a:latin typeface="Arial" charset="0"/>
              </a:rPr>
              <a:t>access can be accessed</a:t>
            </a:r>
          </a:p>
          <a:p>
            <a:r>
              <a:rPr lang="en-US" sz="4000" dirty="0">
                <a:solidFill>
                  <a:srgbClr val="000000"/>
                </a:solidFill>
                <a:latin typeface="Arial" charset="0"/>
              </a:rPr>
              <a:t>or modified only inside the</a:t>
            </a:r>
          </a:p>
          <a:p>
            <a:r>
              <a:rPr lang="en-US" sz="4000" dirty="0">
                <a:solidFill>
                  <a:srgbClr val="000000"/>
                </a:solidFill>
                <a:latin typeface="Arial" charset="0"/>
              </a:rPr>
              <a:t>class where they are </a:t>
            </a:r>
          </a:p>
          <a:p>
            <a:r>
              <a:rPr lang="en-US" sz="4000" dirty="0">
                <a:solidFill>
                  <a:srgbClr val="000000"/>
                </a:solidFill>
                <a:latin typeface="Arial" charset="0"/>
              </a:rPr>
              <a:t>defined.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Private</a:t>
            </a:r>
            <a:endParaRPr lang="en-US" sz="5400" dirty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52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1289222" y="1524000"/>
            <a:ext cx="6152646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public class Turkey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public void speak()</a:t>
            </a:r>
          </a:p>
          <a:p>
            <a:r>
              <a:rPr lang="en-US" sz="2800" dirty="0"/>
              <a:t>   {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out.println</a:t>
            </a:r>
            <a:r>
              <a:rPr lang="en-US" sz="2800" dirty="0"/>
              <a:t>("gobble-gobble");</a:t>
            </a:r>
          </a:p>
          <a:p>
            <a:r>
              <a:rPr lang="en-US" sz="2800" dirty="0"/>
              <a:t>   </a:t>
            </a:r>
            <a:r>
              <a:rPr lang="en-US" sz="2800" dirty="0" smtClean="0"/>
              <a:t>}</a:t>
            </a:r>
            <a:endParaRPr lang="en-US" sz="2800" dirty="0"/>
          </a:p>
          <a:p>
            <a:r>
              <a:rPr lang="en-US" sz="2800" dirty="0"/>
              <a:t>   public void </a:t>
            </a:r>
            <a:r>
              <a:rPr lang="en-US" sz="2800" dirty="0" err="1"/>
              <a:t>sayName</a:t>
            </a:r>
            <a:r>
              <a:rPr lang="en-US" sz="2800" dirty="0"/>
              <a:t>()</a:t>
            </a:r>
          </a:p>
          <a:p>
            <a:r>
              <a:rPr lang="en-US" sz="2800" dirty="0"/>
              <a:t>   {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out.println</a:t>
            </a:r>
            <a:r>
              <a:rPr lang="en-US" sz="2800" dirty="0"/>
              <a:t>("big bird");</a:t>
            </a:r>
          </a:p>
          <a:p>
            <a:r>
              <a:rPr lang="en-US" sz="2800" dirty="0"/>
              <a:t>   }   </a:t>
            </a:r>
          </a:p>
          <a:p>
            <a:r>
              <a:rPr lang="en-US" sz="2800" dirty="0" smtClean="0"/>
              <a:t>}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Basic  Turkey Class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3810000"/>
            <a:ext cx="1454871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145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990600" y="1828800"/>
            <a:ext cx="6171882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Turkey bird =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/>
              <a:t> </a:t>
            </a:r>
            <a:r>
              <a:rPr lang="en-US" sz="3200" dirty="0" smtClean="0"/>
              <a:t> Turkey();</a:t>
            </a:r>
            <a:endParaRPr lang="en-US" sz="3200" dirty="0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3962400" y="2971800"/>
            <a:ext cx="3048000" cy="1905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3200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371600" y="2590800"/>
            <a:ext cx="1003801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bird</a:t>
            </a:r>
            <a:endParaRPr lang="en-US" sz="3200" dirty="0"/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2209800" y="3124200"/>
            <a:ext cx="1676400" cy="914400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609600" y="4953000"/>
            <a:ext cx="7988084" cy="10772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bird </a:t>
            </a:r>
            <a:r>
              <a:rPr lang="en-US" sz="3200" dirty="0"/>
              <a:t>is a reference variable that refers</a:t>
            </a:r>
          </a:p>
          <a:p>
            <a:r>
              <a:rPr lang="en-US" sz="3200" dirty="0"/>
              <a:t>to </a:t>
            </a:r>
            <a:r>
              <a:rPr lang="en-US" sz="3200" dirty="0" smtClean="0"/>
              <a:t>a Turkey object.</a:t>
            </a:r>
            <a:endParaRPr lang="en-US" sz="3200" dirty="0"/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5181600" y="26670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FF"/>
                </a:solidFill>
              </a:rPr>
              <a:t>0x234</a:t>
            </a:r>
            <a:endParaRPr lang="en-US" sz="1400"/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1447800" y="30480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FF"/>
                </a:solidFill>
              </a:rPr>
              <a:t>0x234</a:t>
            </a:r>
            <a:endParaRPr lang="en-US" sz="1400"/>
          </a:p>
        </p:txBody>
      </p:sp>
      <p:sp>
        <p:nvSpPr>
          <p:cNvPr id="16396" name="Rectangle 11"/>
          <p:cNvSpPr>
            <a:spLocks noChangeArrowheads="1"/>
          </p:cNvSpPr>
          <p:nvPr/>
        </p:nvSpPr>
        <p:spPr bwMode="auto">
          <a:xfrm>
            <a:off x="4114800" y="3276600"/>
            <a:ext cx="10695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Turkey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Instantiation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3118596"/>
            <a:ext cx="994532" cy="156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373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990600" y="1828800"/>
            <a:ext cx="6171882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Turkey bird =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/>
              <a:t> </a:t>
            </a:r>
            <a:r>
              <a:rPr lang="en-US" sz="3200" dirty="0" smtClean="0"/>
              <a:t> Turkey();</a:t>
            </a:r>
            <a:endParaRPr lang="en-US" sz="3200" dirty="0"/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990600" y="3048000"/>
            <a:ext cx="6845144" cy="255454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In order to use the Turkey class</a:t>
            </a:r>
          </a:p>
          <a:p>
            <a:r>
              <a:rPr lang="en-US" sz="3200" dirty="0"/>
              <a:t>m</a:t>
            </a:r>
            <a:r>
              <a:rPr lang="en-US" sz="3200" dirty="0" smtClean="0"/>
              <a:t>ethods, you must instantiate a</a:t>
            </a:r>
          </a:p>
          <a:p>
            <a:r>
              <a:rPr lang="en-US" sz="3200" dirty="0" smtClean="0"/>
              <a:t>new Turkey object.</a:t>
            </a:r>
          </a:p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Instantiation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36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990600" y="1828800"/>
            <a:ext cx="6330579" cy="255454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Turkey bird =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/>
              <a:t> </a:t>
            </a:r>
            <a:r>
              <a:rPr lang="en-US" sz="3200" dirty="0" smtClean="0"/>
              <a:t> Turkey();</a:t>
            </a:r>
          </a:p>
          <a:p>
            <a:r>
              <a:rPr lang="en-US" sz="3200" dirty="0"/>
              <a:t>Turkey one =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 smtClean="0"/>
              <a:t> </a:t>
            </a:r>
            <a:r>
              <a:rPr lang="en-US" sz="3200" dirty="0"/>
              <a:t>Turkey();</a:t>
            </a:r>
          </a:p>
          <a:p>
            <a:r>
              <a:rPr lang="en-US" sz="3200" dirty="0"/>
              <a:t>Turkey two =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 smtClean="0"/>
              <a:t> </a:t>
            </a:r>
            <a:r>
              <a:rPr lang="en-US" sz="3200" dirty="0"/>
              <a:t>Turkey();</a:t>
            </a:r>
          </a:p>
          <a:p>
            <a:r>
              <a:rPr lang="en-US" sz="3200" dirty="0"/>
              <a:t>Turkey three =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 smtClean="0"/>
              <a:t> </a:t>
            </a:r>
            <a:r>
              <a:rPr lang="en-US" sz="3200" dirty="0"/>
              <a:t>Turkey();</a:t>
            </a:r>
          </a:p>
          <a:p>
            <a:endParaRPr lang="en-US" sz="3200" dirty="0"/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1064337" y="4205416"/>
            <a:ext cx="6183103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You can create as many new </a:t>
            </a:r>
            <a:br>
              <a:rPr lang="en-US" sz="3200" dirty="0" smtClean="0"/>
            </a:br>
            <a:r>
              <a:rPr lang="en-US" sz="3200" dirty="0" smtClean="0"/>
              <a:t>Turkey()s as you need.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Instantiation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0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990600" y="1828800"/>
            <a:ext cx="6171882" cy="206210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Turkey bird =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/>
              <a:t> </a:t>
            </a:r>
            <a:r>
              <a:rPr lang="en-US" sz="3200" dirty="0" smtClean="0"/>
              <a:t> Turkey();</a:t>
            </a:r>
          </a:p>
          <a:p>
            <a:r>
              <a:rPr lang="en-US" sz="3200" dirty="0" err="1" smtClean="0"/>
              <a:t>bird.sayName</a:t>
            </a:r>
            <a:r>
              <a:rPr lang="en-US" sz="3200" dirty="0" smtClean="0"/>
              <a:t>();</a:t>
            </a:r>
          </a:p>
          <a:p>
            <a:r>
              <a:rPr lang="en-US" sz="3200" dirty="0" err="1"/>
              <a:t>bird.sayName</a:t>
            </a:r>
            <a:r>
              <a:rPr lang="en-US" sz="3200" dirty="0"/>
              <a:t>();</a:t>
            </a:r>
          </a:p>
          <a:p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Instantiation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867400" y="2743200"/>
            <a:ext cx="2362200" cy="1754326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r>
              <a:rPr lang="en-US" sz="2800" dirty="0" smtClean="0"/>
              <a:t>big bird</a:t>
            </a:r>
          </a:p>
          <a:p>
            <a:r>
              <a:rPr lang="en-US" sz="2800" dirty="0" smtClean="0"/>
              <a:t>big bird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33400" y="4724400"/>
            <a:ext cx="8353569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Once you have a reference to a Turkey, </a:t>
            </a:r>
          </a:p>
          <a:p>
            <a:r>
              <a:rPr lang="en-US" sz="3200" dirty="0"/>
              <a:t>y</a:t>
            </a:r>
            <a:r>
              <a:rPr lang="en-US" sz="3200" dirty="0" smtClean="0"/>
              <a:t>ou can call the methods that belong </a:t>
            </a:r>
          </a:p>
          <a:p>
            <a:r>
              <a:rPr lang="en-US" sz="3200" dirty="0" smtClean="0"/>
              <a:t>to the Turkey class.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1857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609600" y="1828800"/>
            <a:ext cx="6234399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sz="3200" dirty="0" smtClean="0">
                <a:solidFill>
                  <a:srgbClr val="008000"/>
                </a:solidFill>
              </a:rPr>
              <a:t>//Code in the Turkey Runner</a:t>
            </a:r>
            <a:endParaRPr lang="en-US" sz="3200" dirty="0">
              <a:solidFill>
                <a:srgbClr val="008000"/>
              </a:solidFill>
            </a:endParaRPr>
          </a:p>
          <a:p>
            <a:r>
              <a:rPr lang="en-US" sz="3200" dirty="0"/>
              <a:t> Turkey bird = new Turkey();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bird.speak</a:t>
            </a:r>
            <a:r>
              <a:rPr lang="en-US" sz="3200" dirty="0"/>
              <a:t>();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bird.sayName</a:t>
            </a:r>
            <a:r>
              <a:rPr lang="en-US" sz="3200" dirty="0"/>
              <a:t>();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bird.speak</a:t>
            </a:r>
            <a:r>
              <a:rPr lang="en-US" sz="3200" dirty="0"/>
              <a:t>();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bird.sayName</a:t>
            </a:r>
            <a:r>
              <a:rPr lang="en-US" sz="3200" dirty="0"/>
              <a:t>();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bird.speak</a:t>
            </a:r>
            <a:r>
              <a:rPr lang="en-US" sz="3200" dirty="0"/>
              <a:t>(); 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6415216" y="3189948"/>
            <a:ext cx="2362200" cy="211613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r>
              <a:rPr lang="en-US"/>
              <a:t>gobble-gobble</a:t>
            </a:r>
            <a:br>
              <a:rPr lang="en-US"/>
            </a:br>
            <a:r>
              <a:rPr lang="en-US"/>
              <a:t>big bird</a:t>
            </a:r>
            <a:br>
              <a:rPr lang="en-US"/>
            </a:br>
            <a:r>
              <a:rPr lang="en-US"/>
              <a:t>gobble-gobble</a:t>
            </a:r>
            <a:br>
              <a:rPr lang="en-US"/>
            </a:br>
            <a:r>
              <a:rPr lang="en-US"/>
              <a:t>big bird</a:t>
            </a:r>
            <a:br>
              <a:rPr lang="en-US"/>
            </a:br>
            <a:r>
              <a:rPr lang="en-US"/>
              <a:t>gobble-gobble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Turkey Runner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8152" y="4343400"/>
            <a:ext cx="1186319" cy="186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514600"/>
            <a:ext cx="83058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turkey.java</a:t>
            </a:r>
          </a:p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</a:t>
            </a:r>
            <a:r>
              <a:rPr lang="en-US" sz="66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urkeyrunner.java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685800" y="1981200"/>
            <a:ext cx="7778091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err="1" smtClean="0"/>
              <a:t>AplusBug</a:t>
            </a:r>
            <a:r>
              <a:rPr lang="en-US" sz="3200" dirty="0" smtClean="0"/>
              <a:t>  dude  = 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3200" dirty="0" err="1" smtClean="0"/>
              <a:t>AplusBug</a:t>
            </a:r>
            <a:r>
              <a:rPr lang="en-US" sz="3200" dirty="0" smtClean="0"/>
              <a:t>();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Instantiation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2647875"/>
            <a:ext cx="1623855" cy="1805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277307" y="4674973"/>
            <a:ext cx="6595075" cy="10772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new </a:t>
            </a:r>
            <a:r>
              <a:rPr lang="en-US" sz="3200" dirty="0" err="1" smtClean="0"/>
              <a:t>AplusBug</a:t>
            </a:r>
            <a:r>
              <a:rPr lang="en-US" sz="3200" dirty="0" smtClean="0"/>
              <a:t>() creates a new </a:t>
            </a:r>
          </a:p>
          <a:p>
            <a:r>
              <a:rPr lang="en-US" sz="3200" dirty="0" err="1" smtClean="0"/>
              <a:t>AplusBug</a:t>
            </a:r>
            <a:r>
              <a:rPr lang="en-US" sz="3200" dirty="0" smtClean="0"/>
              <a:t> object.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1143000"/>
            <a:ext cx="60960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Graphics and Constructors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762000" y="1752600"/>
            <a:ext cx="7620000" cy="372409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 dirty="0">
                <a:latin typeface="Arial" charset="0"/>
              </a:rPr>
              <a:t>Constructors always have the same name as the class.</a:t>
            </a:r>
          </a:p>
          <a:p>
            <a:r>
              <a:rPr lang="en-US" sz="3200" dirty="0">
                <a:latin typeface="Arial" charset="0"/>
              </a:rPr>
              <a:t/>
            </a:r>
            <a:br>
              <a:rPr lang="en-US" sz="3200" dirty="0">
                <a:latin typeface="Arial" charset="0"/>
              </a:rPr>
            </a:br>
            <a:r>
              <a:rPr lang="en-US" sz="2800" dirty="0" err="1" smtClean="0"/>
              <a:t>GraphOne</a:t>
            </a:r>
            <a:r>
              <a:rPr lang="en-US" sz="2800" dirty="0" smtClean="0"/>
              <a:t> </a:t>
            </a:r>
            <a:r>
              <a:rPr lang="en-US" sz="2800" dirty="0"/>
              <a:t>test = new </a:t>
            </a:r>
            <a:r>
              <a:rPr lang="en-US" sz="2800" dirty="0" err="1">
                <a:solidFill>
                  <a:srgbClr val="FF5050"/>
                </a:solidFill>
              </a:rPr>
              <a:t>GraphOne</a:t>
            </a:r>
            <a:r>
              <a:rPr lang="en-US" sz="2800" dirty="0"/>
              <a:t>();</a:t>
            </a:r>
          </a:p>
          <a:p>
            <a:r>
              <a:rPr lang="en-US" sz="2800" dirty="0"/>
              <a:t>				</a:t>
            </a:r>
          </a:p>
          <a:p>
            <a:r>
              <a:rPr lang="en-US" sz="2800" dirty="0" err="1" smtClean="0"/>
              <a:t>AplusBug</a:t>
            </a:r>
            <a:r>
              <a:rPr lang="en-US" sz="2800" dirty="0" smtClean="0"/>
              <a:t> </a:t>
            </a:r>
            <a:r>
              <a:rPr lang="en-US" sz="2800" dirty="0"/>
              <a:t>rob = new </a:t>
            </a:r>
            <a:r>
              <a:rPr lang="en-US" sz="2800" dirty="0" err="1" smtClean="0">
                <a:solidFill>
                  <a:srgbClr val="FF5050"/>
                </a:solidFill>
              </a:rPr>
              <a:t>AplusBug</a:t>
            </a:r>
            <a:r>
              <a:rPr lang="en-US" sz="2800" dirty="0" smtClean="0"/>
              <a:t>();</a:t>
            </a:r>
          </a:p>
          <a:p>
            <a:endParaRPr lang="en-US" sz="2800" dirty="0"/>
          </a:p>
          <a:p>
            <a:r>
              <a:rPr lang="en-US" sz="2800" dirty="0" smtClean="0"/>
              <a:t>Turkey bird = new </a:t>
            </a:r>
            <a:r>
              <a:rPr lang="en-US" sz="2800" dirty="0" smtClean="0">
                <a:solidFill>
                  <a:srgbClr val="FF0000"/>
                </a:solidFill>
              </a:rPr>
              <a:t>Turkey</a:t>
            </a:r>
            <a:r>
              <a:rPr lang="en-US" sz="2800" dirty="0" smtClean="0"/>
              <a:t>();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Constructors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4343400"/>
            <a:ext cx="1600200" cy="177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320675" y="2963863"/>
            <a:ext cx="8458200" cy="2041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1" hangingPunct="1"/>
            <a:r>
              <a:rPr lang="en-US" sz="3200"/>
              <a:t>Scanner </a:t>
            </a:r>
            <a:r>
              <a:rPr lang="en-US" sz="3200">
                <a:solidFill>
                  <a:srgbClr val="FF3300"/>
                </a:solidFill>
              </a:rPr>
              <a:t>keyboard</a:t>
            </a:r>
            <a:r>
              <a:rPr lang="en-US" sz="3200"/>
              <a:t> = </a:t>
            </a:r>
          </a:p>
          <a:p>
            <a:pPr eaLnBrk="1" hangingPunct="1"/>
            <a:r>
              <a:rPr lang="en-US" sz="3200"/>
              <a:t>		       </a:t>
            </a:r>
            <a:r>
              <a:rPr lang="en-US" sz="3200">
                <a:solidFill>
                  <a:srgbClr val="0000FF"/>
                </a:solidFill>
              </a:rPr>
              <a:t>new Scanner(</a:t>
            </a:r>
            <a:r>
              <a:rPr lang="en-US" sz="3200"/>
              <a:t>System.in</a:t>
            </a:r>
            <a:r>
              <a:rPr lang="en-US" sz="3200">
                <a:solidFill>
                  <a:srgbClr val="0000FF"/>
                </a:solidFill>
              </a:rPr>
              <a:t>)</a:t>
            </a:r>
            <a:r>
              <a:rPr lang="en-US" sz="3200"/>
              <a:t>; </a:t>
            </a:r>
          </a:p>
          <a:p>
            <a:pPr eaLnBrk="1" hangingPunct="1"/>
            <a:endParaRPr lang="en-US" sz="3200"/>
          </a:p>
          <a:p>
            <a:pPr eaLnBrk="1" hangingPunct="1"/>
            <a:endParaRPr lang="en-US" sz="3200"/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endParaRPr lang="en-US" sz="2800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1387475" y="2354263"/>
            <a:ext cx="1295400" cy="685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838200" y="1828800"/>
            <a:ext cx="38909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3200">
                <a:solidFill>
                  <a:srgbClr val="FF3300"/>
                </a:solidFill>
              </a:rPr>
              <a:t>reference variable</a:t>
            </a:r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V="1">
            <a:off x="3048000" y="4038600"/>
            <a:ext cx="533400" cy="8382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457200" y="5029200"/>
            <a:ext cx="78247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3200">
                <a:solidFill>
                  <a:srgbClr val="0000FF"/>
                </a:solidFill>
              </a:rPr>
              <a:t>object instantiation / constructor call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 flipH="1" flipV="1">
            <a:off x="5029200" y="4038600"/>
            <a:ext cx="533400" cy="9144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Constructors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762000" y="1676400"/>
            <a:ext cx="7848600" cy="40934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GraphicsRunner</a:t>
            </a:r>
            <a:r>
              <a:rPr lang="en-US" dirty="0"/>
              <a:t> extends </a:t>
            </a:r>
            <a:r>
              <a:rPr lang="en-US" dirty="0" err="1"/>
              <a:t>JFrame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smtClean="0"/>
              <a:t>//variables not shown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public </a:t>
            </a:r>
            <a:r>
              <a:rPr lang="en-US" dirty="0" err="1">
                <a:solidFill>
                  <a:srgbClr val="008000"/>
                </a:solidFill>
              </a:rPr>
              <a:t>GraphicsRunner</a:t>
            </a:r>
            <a:r>
              <a:rPr lang="en-US" dirty="0">
                <a:solidFill>
                  <a:srgbClr val="008000"/>
                </a:solidFill>
              </a:rPr>
              <a:t>()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</a:t>
            </a:r>
            <a:r>
              <a:rPr lang="en-US" dirty="0" err="1"/>
              <a:t>setSize</a:t>
            </a:r>
            <a:r>
              <a:rPr lang="en-US" dirty="0"/>
              <a:t>(WIDTH,HEIGHT);</a:t>
            </a:r>
          </a:p>
          <a:p>
            <a:r>
              <a:rPr lang="en-US" dirty="0"/>
              <a:t>      </a:t>
            </a:r>
            <a:r>
              <a:rPr lang="en-US" dirty="0" err="1"/>
              <a:t>getContentPane</a:t>
            </a:r>
            <a:r>
              <a:rPr lang="en-US" dirty="0"/>
              <a:t>().add(  </a:t>
            </a:r>
            <a:r>
              <a:rPr lang="en-US" dirty="0">
                <a:solidFill>
                  <a:srgbClr val="008000"/>
                </a:solidFill>
              </a:rPr>
              <a:t>new Circles()  </a:t>
            </a:r>
            <a:r>
              <a:rPr lang="en-US" dirty="0"/>
              <a:t>);</a:t>
            </a:r>
          </a:p>
          <a:p>
            <a:r>
              <a:rPr lang="en-US" dirty="0"/>
              <a:t>      </a:t>
            </a:r>
            <a:r>
              <a:rPr lang="en-US" dirty="0" err="1"/>
              <a:t>setVisible</a:t>
            </a:r>
            <a:r>
              <a:rPr lang="en-US" dirty="0"/>
              <a:t>(true);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   </a:t>
            </a:r>
            <a:r>
              <a:rPr lang="en-US" dirty="0" smtClean="0"/>
              <a:t>//main not shown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4267200" y="4724400"/>
            <a:ext cx="4343400" cy="1200329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 err="1" smtClean="0">
                <a:solidFill>
                  <a:srgbClr val="008000"/>
                </a:solidFill>
              </a:rPr>
              <a:t>GraphicsRunner</a:t>
            </a:r>
            <a:r>
              <a:rPr lang="en-US" sz="2400" dirty="0" smtClean="0">
                <a:solidFill>
                  <a:srgbClr val="008000"/>
                </a:solidFill>
              </a:rPr>
              <a:t> is used to </a:t>
            </a:r>
          </a:p>
          <a:p>
            <a:pPr eaLnBrk="1" hangingPunct="1"/>
            <a:r>
              <a:rPr lang="en-US" sz="2400" dirty="0" smtClean="0">
                <a:solidFill>
                  <a:srgbClr val="008000"/>
                </a:solidFill>
              </a:rPr>
              <a:t>run all of the drawing and </a:t>
            </a:r>
          </a:p>
          <a:p>
            <a:pPr eaLnBrk="1" hangingPunct="1"/>
            <a:r>
              <a:rPr lang="en-US" sz="2400" dirty="0">
                <a:solidFill>
                  <a:srgbClr val="008000"/>
                </a:solidFill>
              </a:rPr>
              <a:t>g</a:t>
            </a:r>
            <a:r>
              <a:rPr lang="en-US" sz="2400" dirty="0" smtClean="0">
                <a:solidFill>
                  <a:srgbClr val="008000"/>
                </a:solidFill>
              </a:rPr>
              <a:t>raphics code.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Graphics Runner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295400"/>
            <a:ext cx="7848600" cy="5273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GraphicsRunner</a:t>
            </a:r>
            <a:r>
              <a:rPr lang="en-US" dirty="0"/>
              <a:t> extends </a:t>
            </a:r>
            <a:r>
              <a:rPr lang="en-US" dirty="0" err="1"/>
              <a:t>JFrame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private static final </a:t>
            </a:r>
            <a:r>
              <a:rPr lang="en-US" dirty="0" err="1"/>
              <a:t>int</a:t>
            </a:r>
            <a:r>
              <a:rPr lang="en-US" dirty="0"/>
              <a:t> WIDTH = 640;</a:t>
            </a:r>
          </a:p>
          <a:p>
            <a:r>
              <a:rPr lang="en-US" dirty="0"/>
              <a:t>   private static final </a:t>
            </a:r>
            <a:r>
              <a:rPr lang="en-US" dirty="0" err="1"/>
              <a:t>int</a:t>
            </a:r>
            <a:r>
              <a:rPr lang="en-US" dirty="0"/>
              <a:t> HEIGHT = 480;</a:t>
            </a:r>
          </a:p>
          <a:p>
            <a:endParaRPr lang="en-US" dirty="0"/>
          </a:p>
          <a:p>
            <a:r>
              <a:rPr lang="en-US" dirty="0"/>
              <a:t>   public </a:t>
            </a:r>
            <a:r>
              <a:rPr lang="en-US" dirty="0" err="1">
                <a:solidFill>
                  <a:srgbClr val="008000"/>
                </a:solidFill>
              </a:rPr>
              <a:t>GraphicsRunner</a:t>
            </a:r>
            <a:r>
              <a:rPr lang="en-US" dirty="0">
                <a:solidFill>
                  <a:srgbClr val="008000"/>
                </a:solidFill>
              </a:rPr>
              <a:t>()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</a:t>
            </a:r>
            <a:r>
              <a:rPr lang="en-US" dirty="0" err="1"/>
              <a:t>setSize</a:t>
            </a:r>
            <a:r>
              <a:rPr lang="en-US" dirty="0"/>
              <a:t>(WIDTH,HEIGHT);</a:t>
            </a:r>
          </a:p>
          <a:p>
            <a:r>
              <a:rPr lang="en-US" dirty="0"/>
              <a:t>      </a:t>
            </a:r>
            <a:r>
              <a:rPr lang="en-US" dirty="0" err="1"/>
              <a:t>getContentPane</a:t>
            </a:r>
            <a:r>
              <a:rPr lang="en-US" dirty="0"/>
              <a:t>().add(  </a:t>
            </a:r>
            <a:r>
              <a:rPr lang="en-US" dirty="0">
                <a:solidFill>
                  <a:srgbClr val="008000"/>
                </a:solidFill>
              </a:rPr>
              <a:t>new Circles()  </a:t>
            </a:r>
            <a:r>
              <a:rPr lang="en-US" dirty="0"/>
              <a:t>);</a:t>
            </a:r>
          </a:p>
          <a:p>
            <a:r>
              <a:rPr lang="en-US" dirty="0"/>
              <a:t>      </a:t>
            </a:r>
            <a:r>
              <a:rPr lang="en-US" dirty="0" err="1"/>
              <a:t>setVisible</a:t>
            </a:r>
            <a:r>
              <a:rPr lang="en-US" dirty="0"/>
              <a:t>(true);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   public static void main( String </a:t>
            </a:r>
            <a:r>
              <a:rPr lang="en-US" dirty="0" err="1"/>
              <a:t>args</a:t>
            </a:r>
            <a:r>
              <a:rPr lang="en-US" dirty="0"/>
              <a:t>[] 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</a:t>
            </a:r>
            <a:r>
              <a:rPr lang="en-US" dirty="0" err="1"/>
              <a:t>GraphicsRunner</a:t>
            </a:r>
            <a:r>
              <a:rPr lang="en-US" dirty="0"/>
              <a:t> run = new </a:t>
            </a:r>
            <a:r>
              <a:rPr lang="en-US" dirty="0" err="1">
                <a:solidFill>
                  <a:srgbClr val="008000"/>
                </a:solidFill>
              </a:rPr>
              <a:t>GraphicsRunner</a:t>
            </a:r>
            <a:r>
              <a:rPr lang="en-US" dirty="0">
                <a:solidFill>
                  <a:srgbClr val="008000"/>
                </a:solidFill>
              </a:rPr>
              <a:t>()</a:t>
            </a:r>
            <a:r>
              <a:rPr lang="en-US" dirty="0"/>
              <a:t>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H="1">
            <a:off x="3810000" y="3048000"/>
            <a:ext cx="1752600" cy="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6172200" y="5029200"/>
            <a:ext cx="2573338" cy="46672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rgbClr val="008000"/>
                </a:solidFill>
              </a:rPr>
              <a:t>constructor call</a:t>
            </a:r>
          </a:p>
        </p:txBody>
      </p:sp>
      <p:sp>
        <p:nvSpPr>
          <p:cNvPr id="32774" name="Line 7"/>
          <p:cNvSpPr>
            <a:spLocks noChangeShapeType="1"/>
          </p:cNvSpPr>
          <p:nvPr/>
        </p:nvSpPr>
        <p:spPr bwMode="auto">
          <a:xfrm flipH="1">
            <a:off x="5257800" y="5334000"/>
            <a:ext cx="914400" cy="3048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6" name="Text Box 9"/>
          <p:cNvSpPr txBox="1">
            <a:spLocks noChangeArrowheads="1"/>
          </p:cNvSpPr>
          <p:nvPr/>
        </p:nvSpPr>
        <p:spPr bwMode="auto">
          <a:xfrm>
            <a:off x="5562600" y="2819400"/>
            <a:ext cx="2549525" cy="46672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rgbClr val="008000"/>
                </a:solidFill>
              </a:rPr>
              <a:t>the constructor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Constructors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 flipV="1">
            <a:off x="5105400" y="4237036"/>
            <a:ext cx="1066800" cy="792163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3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5562600" y="2667000"/>
            <a:ext cx="2647950" cy="466725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rgbClr val="990000"/>
                </a:solidFill>
              </a:rPr>
              <a:t>Canvas / JPanel</a:t>
            </a:r>
          </a:p>
        </p:txBody>
      </p:sp>
      <p:sp>
        <p:nvSpPr>
          <p:cNvPr id="33797" name="Text Box 7"/>
          <p:cNvSpPr txBox="1">
            <a:spLocks noChangeArrowheads="1"/>
          </p:cNvSpPr>
          <p:nvPr/>
        </p:nvSpPr>
        <p:spPr bwMode="auto">
          <a:xfrm>
            <a:off x="5638800" y="1905000"/>
            <a:ext cx="2627313" cy="46672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rgbClr val="008000"/>
                </a:solidFill>
              </a:rPr>
              <a:t>Frame / JFrame</a:t>
            </a:r>
          </a:p>
        </p:txBody>
      </p:sp>
      <p:sp>
        <p:nvSpPr>
          <p:cNvPr id="33798" name="Rectangle 8"/>
          <p:cNvSpPr>
            <a:spLocks noChangeArrowheads="1"/>
          </p:cNvSpPr>
          <p:nvPr/>
        </p:nvSpPr>
        <p:spPr bwMode="auto">
          <a:xfrm>
            <a:off x="1066800" y="1676400"/>
            <a:ext cx="3810000" cy="396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Rectangle 9"/>
          <p:cNvSpPr>
            <a:spLocks noChangeArrowheads="1"/>
          </p:cNvSpPr>
          <p:nvPr/>
        </p:nvSpPr>
        <p:spPr bwMode="auto">
          <a:xfrm>
            <a:off x="1219200" y="1828800"/>
            <a:ext cx="3505200" cy="3657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10"/>
          <p:cNvSpPr>
            <a:spLocks noChangeShapeType="1"/>
          </p:cNvSpPr>
          <p:nvPr/>
        </p:nvSpPr>
        <p:spPr bwMode="auto">
          <a:xfrm flipH="1">
            <a:off x="4038600" y="2971800"/>
            <a:ext cx="1524000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1" name="Line 11"/>
          <p:cNvSpPr>
            <a:spLocks noChangeShapeType="1"/>
          </p:cNvSpPr>
          <p:nvPr/>
        </p:nvSpPr>
        <p:spPr bwMode="auto">
          <a:xfrm flipH="1">
            <a:off x="4800600" y="2133600"/>
            <a:ext cx="838200" cy="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2" name="Text Box 12"/>
          <p:cNvSpPr txBox="1">
            <a:spLocks noChangeArrowheads="1"/>
          </p:cNvSpPr>
          <p:nvPr/>
        </p:nvSpPr>
        <p:spPr bwMode="auto">
          <a:xfrm>
            <a:off x="5410200" y="4038600"/>
            <a:ext cx="2895600" cy="10160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66"/>
                </a:solidFill>
              </a:rPr>
              <a:t>The Frame is used to hold up / display a Canvas or Panel.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Frame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5181600" cy="4760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800"/>
              <a:t>public class Circles extends Canvas</a:t>
            </a:r>
          </a:p>
          <a:p>
            <a:r>
              <a:rPr lang="en-US" sz="1800"/>
              <a:t>{</a:t>
            </a:r>
          </a:p>
          <a:p>
            <a:r>
              <a:rPr lang="en-US" sz="1800"/>
              <a:t>  </a:t>
            </a:r>
          </a:p>
          <a:p>
            <a:r>
              <a:rPr lang="en-US" sz="1800"/>
              <a:t>   </a:t>
            </a:r>
            <a:r>
              <a:rPr lang="en-US" sz="1800">
                <a:solidFill>
                  <a:srgbClr val="008000"/>
                </a:solidFill>
              </a:rPr>
              <a:t>//constructors</a:t>
            </a:r>
            <a:r>
              <a:rPr lang="en-US" sz="1800"/>
              <a:t> </a:t>
            </a:r>
          </a:p>
          <a:p>
            <a:r>
              <a:rPr lang="en-US" sz="1800"/>
              <a:t>  </a:t>
            </a:r>
          </a:p>
          <a:p>
            <a:r>
              <a:rPr lang="en-US" sz="1800"/>
              <a:t>   public void </a:t>
            </a:r>
            <a:r>
              <a:rPr lang="en-US" sz="1800">
                <a:solidFill>
                  <a:schemeClr val="accent2"/>
                </a:solidFill>
              </a:rPr>
              <a:t>paint(</a:t>
            </a:r>
            <a:r>
              <a:rPr lang="en-US" sz="1800"/>
              <a:t> Graphics window</a:t>
            </a:r>
            <a:r>
              <a:rPr lang="en-US" sz="1800">
                <a:solidFill>
                  <a:schemeClr val="accent2"/>
                </a:solidFill>
              </a:rPr>
              <a:t> )</a:t>
            </a:r>
          </a:p>
          <a:p>
            <a:r>
              <a:rPr lang="en-US" sz="1800"/>
              <a:t>   {</a:t>
            </a:r>
          </a:p>
          <a:p>
            <a:r>
              <a:rPr lang="en-US" sz="1800"/>
              <a:t>      window.setColor(Color.BLACK);</a:t>
            </a:r>
          </a:p>
          <a:p>
            <a:r>
              <a:rPr lang="en-US" sz="1800"/>
              <a:t>      window.drawString("Circles", 50, 50);</a:t>
            </a:r>
          </a:p>
          <a:p>
            <a:r>
              <a:rPr lang="en-US" sz="1800"/>
              <a:t>      </a:t>
            </a:r>
          </a:p>
          <a:p>
            <a:r>
              <a:rPr lang="en-US" sz="1800"/>
              <a:t>      window.setColor(Color.BLUE);</a:t>
            </a:r>
          </a:p>
          <a:p>
            <a:r>
              <a:rPr lang="en-US" sz="1800"/>
              <a:t>      window.drawOval(500,300,40,40);</a:t>
            </a:r>
          </a:p>
          <a:p>
            <a:r>
              <a:rPr lang="en-US" sz="1800"/>
              <a:t>   }</a:t>
            </a:r>
          </a:p>
          <a:p>
            <a:endParaRPr lang="en-US" sz="1800"/>
          </a:p>
          <a:p>
            <a:r>
              <a:rPr lang="en-US" sz="1800"/>
              <a:t>   </a:t>
            </a:r>
            <a:r>
              <a:rPr lang="en-US" sz="1800">
                <a:solidFill>
                  <a:srgbClr val="008000"/>
                </a:solidFill>
              </a:rPr>
              <a:t>//other methods</a:t>
            </a:r>
          </a:p>
          <a:p>
            <a:endParaRPr lang="en-US" sz="1800"/>
          </a:p>
          <a:p>
            <a:r>
              <a:rPr lang="en-US" sz="1800"/>
              <a:t>}</a:t>
            </a:r>
          </a:p>
        </p:txBody>
      </p:sp>
      <p:sp>
        <p:nvSpPr>
          <p:cNvPr id="34820" name="Text Box 7"/>
          <p:cNvSpPr txBox="1">
            <a:spLocks noChangeArrowheads="1"/>
          </p:cNvSpPr>
          <p:nvPr/>
        </p:nvSpPr>
        <p:spPr bwMode="auto">
          <a:xfrm>
            <a:off x="5715000" y="3429000"/>
            <a:ext cx="2971800" cy="2228850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CC0000"/>
                </a:solidFill>
              </a:rPr>
              <a:t>paint() is called automatically when you instantiate the class containing the paint method.    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CC0000"/>
                </a:solidFill>
              </a:rPr>
              <a:t>When an event is triggered that requires a redraw,</a:t>
            </a:r>
            <a:br>
              <a:rPr lang="en-US" sz="1400">
                <a:solidFill>
                  <a:srgbClr val="CC0000"/>
                </a:solidFill>
              </a:rPr>
            </a:br>
            <a:r>
              <a:rPr lang="en-US" sz="1400">
                <a:solidFill>
                  <a:srgbClr val="CC0000"/>
                </a:solidFill>
              </a:rPr>
              <a:t>paint is called again.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CC0000"/>
                </a:solidFill>
              </a:rPr>
              <a:t>To call paint() without a Graphics parameter, you can</a:t>
            </a:r>
            <a:br>
              <a:rPr lang="en-US" sz="1400">
                <a:solidFill>
                  <a:srgbClr val="CC0000"/>
                </a:solidFill>
              </a:rPr>
            </a:br>
            <a:r>
              <a:rPr lang="en-US" sz="1400">
                <a:solidFill>
                  <a:srgbClr val="CC0000"/>
                </a:solidFill>
              </a:rPr>
              <a:t>use the repaint() method.  </a:t>
            </a:r>
          </a:p>
        </p:txBody>
      </p:sp>
      <p:sp>
        <p:nvSpPr>
          <p:cNvPr id="34822" name="Line 11"/>
          <p:cNvSpPr>
            <a:spLocks noChangeShapeType="1"/>
          </p:cNvSpPr>
          <p:nvPr/>
        </p:nvSpPr>
        <p:spPr bwMode="auto">
          <a:xfrm flipH="1">
            <a:off x="4953000" y="2667000"/>
            <a:ext cx="914400" cy="4572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Text Box 12"/>
          <p:cNvSpPr txBox="1">
            <a:spLocks noChangeArrowheads="1"/>
          </p:cNvSpPr>
          <p:nvPr/>
        </p:nvSpPr>
        <p:spPr bwMode="auto">
          <a:xfrm>
            <a:off x="5867400" y="2362200"/>
            <a:ext cx="982663" cy="46672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rgbClr val="008000"/>
                </a:solidFill>
              </a:rPr>
              <a:t>paint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Paint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981200"/>
            <a:ext cx="9144000" cy="2133600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graphicsrunner.java</a:t>
            </a:r>
          </a:p>
          <a:p>
            <a:pPr algn="ctr"/>
            <a:r>
              <a:rPr lang="en-US" sz="66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circles.java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1143000"/>
            <a:ext cx="60960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Graphics and Methods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990600" y="1828800"/>
            <a:ext cx="7537641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err="1" smtClean="0"/>
              <a:t>AplusBug</a:t>
            </a:r>
            <a:r>
              <a:rPr lang="en-US" sz="3200" dirty="0" smtClean="0"/>
              <a:t> dude 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3200" dirty="0" err="1" smtClean="0"/>
              <a:t>AplusBug</a:t>
            </a:r>
            <a:r>
              <a:rPr lang="en-US" sz="3200" dirty="0" smtClean="0"/>
              <a:t>();</a:t>
            </a:r>
            <a:endParaRPr lang="en-US" sz="3200" dirty="0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3962400" y="2971800"/>
            <a:ext cx="3048000" cy="1752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3200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371600" y="2590800"/>
            <a:ext cx="1207382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dude</a:t>
            </a:r>
            <a:endParaRPr lang="en-US" sz="3200" dirty="0"/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2209800" y="3124200"/>
            <a:ext cx="1676400" cy="914400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609600" y="4953000"/>
            <a:ext cx="8191666" cy="10772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dude </a:t>
            </a:r>
            <a:r>
              <a:rPr lang="en-US" sz="3200" dirty="0"/>
              <a:t>is a reference variable that refers</a:t>
            </a:r>
          </a:p>
          <a:p>
            <a:r>
              <a:rPr lang="en-US" sz="3200" dirty="0"/>
              <a:t>to </a:t>
            </a:r>
            <a:r>
              <a:rPr lang="en-US" sz="3200" dirty="0" smtClean="0"/>
              <a:t>an </a:t>
            </a:r>
            <a:r>
              <a:rPr lang="en-US" sz="3200" dirty="0" err="1" smtClean="0"/>
              <a:t>AplusBug</a:t>
            </a:r>
            <a:r>
              <a:rPr lang="en-US" sz="3200" dirty="0" smtClean="0"/>
              <a:t> </a:t>
            </a:r>
            <a:r>
              <a:rPr lang="en-US" sz="3200" dirty="0"/>
              <a:t>object.</a:t>
            </a: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5181600" y="26670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FF"/>
                </a:solidFill>
              </a:rPr>
              <a:t>0x234</a:t>
            </a:r>
            <a:endParaRPr lang="en-US" sz="1400"/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1447800" y="30480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FF"/>
                </a:solidFill>
              </a:rPr>
              <a:t>0x234</a:t>
            </a:r>
            <a:endParaRPr lang="en-US" sz="1400"/>
          </a:p>
        </p:txBody>
      </p:sp>
      <p:sp>
        <p:nvSpPr>
          <p:cNvPr id="16396" name="Rectangle 11"/>
          <p:cNvSpPr>
            <a:spLocks noChangeArrowheads="1"/>
          </p:cNvSpPr>
          <p:nvPr/>
        </p:nvSpPr>
        <p:spPr bwMode="auto">
          <a:xfrm>
            <a:off x="4114800" y="3276600"/>
            <a:ext cx="13965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AplusBug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Instantiation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3133725"/>
            <a:ext cx="1284674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graphicFrame>
        <p:nvGraphicFramePr>
          <p:cNvPr id="197678" name="Group 46"/>
          <p:cNvGraphicFramePr>
            <a:graphicFrameLocks noGrp="1"/>
          </p:cNvGraphicFramePr>
          <p:nvPr/>
        </p:nvGraphicFramePr>
        <p:xfrm>
          <a:off x="609600" y="533400"/>
          <a:ext cx="8077200" cy="3998849"/>
        </p:xfrm>
        <a:graphic>
          <a:graphicData uri="http://schemas.openxmlformats.org/drawingml/2006/table">
            <a:tbl>
              <a:tblPr/>
              <a:tblGrid>
                <a:gridCol w="2720975"/>
                <a:gridCol w="5356225"/>
              </a:tblGrid>
              <a:tr h="1143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Graphics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frequently used 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setColor(x)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sets the current drawing color to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drawString(s,x,y)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draws String s at spot x,y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drawOval(x,y,w,h)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draws an unfilled oval at spot x,y that is w wide and h tall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fillOval(x,y,w,h)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draws a filled oval at spot x,y that is w wide and h tall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13" name="Text Box 27"/>
          <p:cNvSpPr txBox="1">
            <a:spLocks noChangeArrowheads="1"/>
          </p:cNvSpPr>
          <p:nvPr/>
        </p:nvSpPr>
        <p:spPr bwMode="auto">
          <a:xfrm>
            <a:off x="2514600" y="5181600"/>
            <a:ext cx="3962400" cy="101917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import java.awt.Graphics;</a:t>
            </a:r>
          </a:p>
          <a:p>
            <a:r>
              <a:rPr lang="en-US">
                <a:solidFill>
                  <a:schemeClr val="accent2"/>
                </a:solidFill>
              </a:rPr>
              <a:t>import java.awt.Color;</a:t>
            </a:r>
          </a:p>
          <a:p>
            <a:r>
              <a:rPr lang="en-US">
                <a:solidFill>
                  <a:schemeClr val="accent2"/>
                </a:solidFill>
              </a:rPr>
              <a:t>import javax.swing.JFrame;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609600" y="1676400"/>
            <a:ext cx="7723589" cy="13234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dirty="0"/>
              <a:t>A parameter/argument is a channel used to pass</a:t>
            </a:r>
            <a:br>
              <a:rPr lang="en-US" sz="2400" dirty="0"/>
            </a:br>
            <a:r>
              <a:rPr lang="en-US" sz="2400" dirty="0"/>
              <a:t>information to a method.  </a:t>
            </a:r>
            <a:r>
              <a:rPr lang="en-US" sz="2400" dirty="0" err="1"/>
              <a:t>setColor</a:t>
            </a:r>
            <a:r>
              <a:rPr lang="en-US" sz="2400" dirty="0"/>
              <a:t>() is a method</a:t>
            </a:r>
            <a:br>
              <a:rPr lang="en-US" sz="2400" dirty="0"/>
            </a:br>
            <a:r>
              <a:rPr lang="en-US" sz="2400" dirty="0"/>
              <a:t>of the Graphics class </a:t>
            </a:r>
            <a:r>
              <a:rPr lang="en-US" sz="2400" dirty="0" smtClean="0"/>
              <a:t>that </a:t>
            </a:r>
            <a:r>
              <a:rPr lang="en-US" sz="2400" dirty="0"/>
              <a:t>receives a Color.</a:t>
            </a:r>
            <a:r>
              <a:rPr lang="en-US" sz="3200" dirty="0">
                <a:latin typeface="Times New Roman" pitchFamily="18" charset="0"/>
              </a:rPr>
              <a:t>  </a:t>
            </a:r>
            <a:endParaRPr lang="en-US" sz="2800" b="0" dirty="0">
              <a:latin typeface="Times New Roman" pitchFamily="18" charset="0"/>
            </a:endParaRP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1600200" y="3505200"/>
            <a:ext cx="6276975" cy="1920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6600"/>
                </a:solidFill>
              </a:rPr>
              <a:t>void setColor(Color theColor) </a:t>
            </a:r>
          </a:p>
          <a:p>
            <a:endParaRPr lang="en-US" sz="3200"/>
          </a:p>
          <a:p>
            <a:r>
              <a:rPr lang="en-US" sz="2800"/>
              <a:t>   window.setColor( Color.RED );</a:t>
            </a:r>
            <a:endParaRPr lang="en-US" sz="3200">
              <a:solidFill>
                <a:srgbClr val="660066"/>
              </a:solidFill>
            </a:endParaRPr>
          </a:p>
          <a:p>
            <a:r>
              <a:rPr lang="en-US" sz="2800" b="0">
                <a:solidFill>
                  <a:srgbClr val="660066"/>
                </a:solidFill>
                <a:latin typeface="Times New Roman" pitchFamily="18" charset="0"/>
              </a:rPr>
              <a:t>		</a:t>
            </a:r>
          </a:p>
        </p:txBody>
      </p:sp>
      <p:sp>
        <p:nvSpPr>
          <p:cNvPr id="38918" name="Rectangle 12"/>
          <p:cNvSpPr>
            <a:spLocks noChangeArrowheads="1"/>
          </p:cNvSpPr>
          <p:nvPr/>
        </p:nvSpPr>
        <p:spPr bwMode="auto">
          <a:xfrm>
            <a:off x="1371600" y="4419600"/>
            <a:ext cx="6781800" cy="15240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Text Box 13"/>
          <p:cNvSpPr txBox="1">
            <a:spLocks noChangeArrowheads="1"/>
          </p:cNvSpPr>
          <p:nvPr/>
        </p:nvSpPr>
        <p:spPr bwMode="auto">
          <a:xfrm>
            <a:off x="1981200" y="5105400"/>
            <a:ext cx="525780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accent2"/>
                </a:solidFill>
              </a:rPr>
              <a:t>method call with parameter</a:t>
            </a:r>
          </a:p>
        </p:txBody>
      </p:sp>
      <p:sp>
        <p:nvSpPr>
          <p:cNvPr id="38920" name="Line 14"/>
          <p:cNvSpPr>
            <a:spLocks noChangeShapeType="1"/>
          </p:cNvSpPr>
          <p:nvPr/>
        </p:nvSpPr>
        <p:spPr bwMode="auto">
          <a:xfrm flipH="1" flipV="1">
            <a:off x="3352800" y="4114800"/>
            <a:ext cx="2286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oval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Line 15"/>
          <p:cNvSpPr>
            <a:spLocks noChangeShapeType="1"/>
          </p:cNvSpPr>
          <p:nvPr/>
        </p:nvSpPr>
        <p:spPr bwMode="auto">
          <a:xfrm flipV="1">
            <a:off x="5638800" y="4114800"/>
            <a:ext cx="5334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oval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Passing Parameters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04800" y="2209800"/>
            <a:ext cx="8428038" cy="1920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/>
              <a:t>void fillRect (int x, int y, int width, int height) </a:t>
            </a:r>
            <a:endParaRPr lang="en-US" sz="3200"/>
          </a:p>
          <a:p>
            <a:endParaRPr lang="en-US" sz="3200"/>
          </a:p>
          <a:p>
            <a:endParaRPr lang="en-US" sz="3200"/>
          </a:p>
          <a:p>
            <a:r>
              <a:rPr lang="en-US" sz="2800"/>
              <a:t>             window.fillRect( 10, 50, 30, 70 );</a:t>
            </a:r>
            <a:r>
              <a:rPr lang="en-US" sz="2800" b="0">
                <a:solidFill>
                  <a:srgbClr val="660066"/>
                </a:solidFill>
                <a:latin typeface="Times New Roman" pitchFamily="18" charset="0"/>
              </a:rPr>
              <a:t>		</a:t>
            </a:r>
          </a:p>
        </p:txBody>
      </p:sp>
      <p:sp>
        <p:nvSpPr>
          <p:cNvPr id="39941" name="Rectangle 17"/>
          <p:cNvSpPr>
            <a:spLocks noChangeArrowheads="1"/>
          </p:cNvSpPr>
          <p:nvPr/>
        </p:nvSpPr>
        <p:spPr bwMode="auto">
          <a:xfrm>
            <a:off x="1371600" y="3581400"/>
            <a:ext cx="6781800" cy="15240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Text Box 18"/>
          <p:cNvSpPr txBox="1">
            <a:spLocks noChangeArrowheads="1"/>
          </p:cNvSpPr>
          <p:nvPr/>
        </p:nvSpPr>
        <p:spPr bwMode="auto">
          <a:xfrm>
            <a:off x="1981200" y="4267200"/>
            <a:ext cx="541020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accent2"/>
                </a:solidFill>
              </a:rPr>
              <a:t>method call with parameters</a:t>
            </a:r>
          </a:p>
        </p:txBody>
      </p:sp>
      <p:sp>
        <p:nvSpPr>
          <p:cNvPr id="39943" name="Line 20"/>
          <p:cNvSpPr>
            <a:spLocks noChangeShapeType="1"/>
          </p:cNvSpPr>
          <p:nvPr/>
        </p:nvSpPr>
        <p:spPr bwMode="auto">
          <a:xfrm flipH="1" flipV="1">
            <a:off x="3581400" y="2743200"/>
            <a:ext cx="144780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oval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Line 21"/>
          <p:cNvSpPr>
            <a:spLocks noChangeShapeType="1"/>
          </p:cNvSpPr>
          <p:nvPr/>
        </p:nvSpPr>
        <p:spPr bwMode="auto">
          <a:xfrm flipH="1" flipV="1">
            <a:off x="4495800" y="2743200"/>
            <a:ext cx="121920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oval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Line 22"/>
          <p:cNvSpPr>
            <a:spLocks noChangeShapeType="1"/>
          </p:cNvSpPr>
          <p:nvPr/>
        </p:nvSpPr>
        <p:spPr bwMode="auto">
          <a:xfrm flipH="1" flipV="1">
            <a:off x="6019800" y="2667000"/>
            <a:ext cx="381000" cy="990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oval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Line 23"/>
          <p:cNvSpPr>
            <a:spLocks noChangeShapeType="1"/>
          </p:cNvSpPr>
          <p:nvPr/>
        </p:nvSpPr>
        <p:spPr bwMode="auto">
          <a:xfrm flipV="1">
            <a:off x="7086600" y="2743200"/>
            <a:ext cx="53340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oval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Passing Parameters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457200" y="1828800"/>
            <a:ext cx="8218488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void fillRect(int x, int y, int width, int height)</a:t>
            </a:r>
            <a:endParaRPr lang="en-US" sz="3200">
              <a:solidFill>
                <a:srgbClr val="006600"/>
              </a:solidFill>
            </a:endParaRPr>
          </a:p>
          <a:p>
            <a:endParaRPr lang="en-US" sz="3200"/>
          </a:p>
          <a:p>
            <a:endParaRPr lang="en-US" sz="2800"/>
          </a:p>
          <a:p>
            <a:r>
              <a:rPr lang="en-US" sz="2800"/>
              <a:t>      window.fillRect( 10, 50, 30, 70 );</a:t>
            </a:r>
            <a:r>
              <a:rPr lang="en-US" sz="2800" b="0">
                <a:solidFill>
                  <a:srgbClr val="660066"/>
                </a:solidFill>
                <a:latin typeface="Times New Roman" pitchFamily="18" charset="0"/>
              </a:rPr>
              <a:t>	</a:t>
            </a:r>
          </a:p>
          <a:p>
            <a:endParaRPr lang="en-US" sz="1600">
              <a:latin typeface="Cooper Black" pitchFamily="18" charset="0"/>
            </a:endParaRPr>
          </a:p>
        </p:txBody>
      </p:sp>
      <p:sp>
        <p:nvSpPr>
          <p:cNvPr id="40964" name="Line 7"/>
          <p:cNvSpPr>
            <a:spLocks noChangeShapeType="1"/>
          </p:cNvSpPr>
          <p:nvPr/>
        </p:nvSpPr>
        <p:spPr bwMode="auto">
          <a:xfrm flipH="1" flipV="1">
            <a:off x="3657600" y="2362200"/>
            <a:ext cx="76200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oval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Line 8"/>
          <p:cNvSpPr>
            <a:spLocks noChangeShapeType="1"/>
          </p:cNvSpPr>
          <p:nvPr/>
        </p:nvSpPr>
        <p:spPr bwMode="auto">
          <a:xfrm flipH="1" flipV="1">
            <a:off x="4572000" y="2362200"/>
            <a:ext cx="53340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oval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9"/>
          <p:cNvSpPr>
            <a:spLocks noChangeShapeType="1"/>
          </p:cNvSpPr>
          <p:nvPr/>
        </p:nvSpPr>
        <p:spPr bwMode="auto">
          <a:xfrm flipV="1">
            <a:off x="5791200" y="2286000"/>
            <a:ext cx="15240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oval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Line 10"/>
          <p:cNvSpPr>
            <a:spLocks noChangeShapeType="1"/>
          </p:cNvSpPr>
          <p:nvPr/>
        </p:nvSpPr>
        <p:spPr bwMode="auto">
          <a:xfrm flipV="1">
            <a:off x="6553200" y="2362200"/>
            <a:ext cx="121920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oval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Text Box 16"/>
          <p:cNvSpPr txBox="1">
            <a:spLocks noChangeArrowheads="1"/>
          </p:cNvSpPr>
          <p:nvPr/>
        </p:nvSpPr>
        <p:spPr bwMode="auto">
          <a:xfrm>
            <a:off x="838200" y="4038600"/>
            <a:ext cx="7391400" cy="11969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The call to fillRect would draw a rectangle at </a:t>
            </a:r>
          </a:p>
          <a:p>
            <a:r>
              <a:rPr lang="en-US" sz="2400">
                <a:solidFill>
                  <a:schemeClr val="accent2"/>
                </a:solidFill>
              </a:rPr>
              <a:t>position 10,50 with a width of 30 and a height</a:t>
            </a:r>
          </a:p>
          <a:p>
            <a:r>
              <a:rPr lang="en-US" sz="2400">
                <a:solidFill>
                  <a:schemeClr val="accent2"/>
                </a:solidFill>
              </a:rPr>
              <a:t>of 70.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Passing Parameters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graphicFrame>
        <p:nvGraphicFramePr>
          <p:cNvPr id="198713" name="Group 57"/>
          <p:cNvGraphicFramePr>
            <a:graphicFrameLocks noGrp="1"/>
          </p:cNvGraphicFramePr>
          <p:nvPr/>
        </p:nvGraphicFramePr>
        <p:xfrm>
          <a:off x="609600" y="533400"/>
          <a:ext cx="8077200" cy="3855720"/>
        </p:xfrm>
        <a:graphic>
          <a:graphicData uri="http://schemas.openxmlformats.org/drawingml/2006/table">
            <a:tbl>
              <a:tblPr/>
              <a:tblGrid>
                <a:gridCol w="3200400"/>
                <a:gridCol w="4876800"/>
              </a:tblGrid>
              <a:tr h="12192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Graphics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frequently used 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drawLine(a,b,c,d)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draws a line starting at point a,b and going to point c,d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drawRect(x,y,w,h)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draws an unfilled rectangle at spot x,y that is w wide and h tall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fillRect(x,y,w,h)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draws a filled rectangle at spot x,y that is w wide and h tall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06" name="Text Box 25"/>
          <p:cNvSpPr txBox="1">
            <a:spLocks noChangeArrowheads="1"/>
          </p:cNvSpPr>
          <p:nvPr/>
        </p:nvSpPr>
        <p:spPr bwMode="auto">
          <a:xfrm>
            <a:off x="2514600" y="5029200"/>
            <a:ext cx="3962400" cy="101917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import java.awt.Graphics;</a:t>
            </a:r>
          </a:p>
          <a:p>
            <a:r>
              <a:rPr lang="en-US">
                <a:solidFill>
                  <a:schemeClr val="accent2"/>
                </a:solidFill>
              </a:rPr>
              <a:t>import java.awt.Color;</a:t>
            </a:r>
          </a:p>
          <a:p>
            <a:r>
              <a:rPr lang="en-US">
                <a:solidFill>
                  <a:schemeClr val="accent2"/>
                </a:solidFill>
              </a:rPr>
              <a:t>import javax.swing.JFrame;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1539875" y="2076450"/>
            <a:ext cx="61722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701675" y="1619250"/>
            <a:ext cx="749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0,0</a:t>
            </a:r>
          </a:p>
        </p:txBody>
      </p:sp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7026275" y="5581650"/>
            <a:ext cx="165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639,479</a:t>
            </a:r>
          </a:p>
        </p:txBody>
      </p:sp>
      <p:sp>
        <p:nvSpPr>
          <p:cNvPr id="43015" name="Rectangle 8"/>
          <p:cNvSpPr>
            <a:spLocks noChangeArrowheads="1"/>
          </p:cNvSpPr>
          <p:nvPr/>
        </p:nvSpPr>
        <p:spPr bwMode="auto">
          <a:xfrm>
            <a:off x="1844675" y="2533650"/>
            <a:ext cx="457200" cy="1371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9"/>
          <p:cNvSpPr>
            <a:spLocks noChangeArrowheads="1"/>
          </p:cNvSpPr>
          <p:nvPr/>
        </p:nvSpPr>
        <p:spPr bwMode="auto">
          <a:xfrm>
            <a:off x="701675" y="5886450"/>
            <a:ext cx="609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window.fillRect( 10, 50, 30, 70 );</a:t>
            </a:r>
          </a:p>
        </p:txBody>
      </p:sp>
      <p:sp>
        <p:nvSpPr>
          <p:cNvPr id="43017" name="Text Box 10"/>
          <p:cNvSpPr txBox="1">
            <a:spLocks noChangeArrowheads="1"/>
          </p:cNvSpPr>
          <p:nvPr/>
        </p:nvSpPr>
        <p:spPr bwMode="auto">
          <a:xfrm>
            <a:off x="3276600" y="1524000"/>
            <a:ext cx="2611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5050"/>
                </a:solidFill>
              </a:rPr>
              <a:t>X goes across</a:t>
            </a:r>
          </a:p>
        </p:txBody>
      </p:sp>
      <p:sp>
        <p:nvSpPr>
          <p:cNvPr id="43018" name="Text Box 11"/>
          <p:cNvSpPr txBox="1">
            <a:spLocks noChangeArrowheads="1"/>
          </p:cNvSpPr>
          <p:nvPr/>
        </p:nvSpPr>
        <p:spPr bwMode="auto">
          <a:xfrm>
            <a:off x="396875" y="2990850"/>
            <a:ext cx="1169988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5050"/>
                </a:solidFill>
              </a:rPr>
              <a:t>  Y</a:t>
            </a:r>
          </a:p>
          <a:p>
            <a:r>
              <a:rPr lang="en-US" sz="2800">
                <a:solidFill>
                  <a:srgbClr val="FF5050"/>
                </a:solidFill>
              </a:rPr>
              <a:t>goes</a:t>
            </a:r>
          </a:p>
          <a:p>
            <a:r>
              <a:rPr lang="en-US" sz="2800">
                <a:solidFill>
                  <a:srgbClr val="FF5050"/>
                </a:solidFill>
              </a:rPr>
              <a:t>down</a:t>
            </a:r>
          </a:p>
        </p:txBody>
      </p:sp>
      <p:sp>
        <p:nvSpPr>
          <p:cNvPr id="43019" name="Line 12"/>
          <p:cNvSpPr>
            <a:spLocks noChangeShapeType="1"/>
          </p:cNvSpPr>
          <p:nvPr/>
        </p:nvSpPr>
        <p:spPr bwMode="auto">
          <a:xfrm>
            <a:off x="854075" y="4362450"/>
            <a:ext cx="0" cy="838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20" name="Line 13"/>
          <p:cNvSpPr>
            <a:spLocks noChangeShapeType="1"/>
          </p:cNvSpPr>
          <p:nvPr/>
        </p:nvSpPr>
        <p:spPr bwMode="auto">
          <a:xfrm>
            <a:off x="6035675" y="1847850"/>
            <a:ext cx="1066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Graphics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1692275" y="2000250"/>
            <a:ext cx="61722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549275" y="1619250"/>
            <a:ext cx="749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0,0</a:t>
            </a:r>
          </a:p>
        </p:txBody>
      </p:sp>
      <p:sp>
        <p:nvSpPr>
          <p:cNvPr id="44038" name="Rectangle 7"/>
          <p:cNvSpPr>
            <a:spLocks noChangeArrowheads="1"/>
          </p:cNvSpPr>
          <p:nvPr/>
        </p:nvSpPr>
        <p:spPr bwMode="auto">
          <a:xfrm>
            <a:off x="1463675" y="5810250"/>
            <a:ext cx="6545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window.fillOval( 100, 100, 50, 50 );</a:t>
            </a:r>
          </a:p>
        </p:txBody>
      </p:sp>
      <p:sp>
        <p:nvSpPr>
          <p:cNvPr id="44039" name="Text Box 8"/>
          <p:cNvSpPr txBox="1">
            <a:spLocks noChangeArrowheads="1"/>
          </p:cNvSpPr>
          <p:nvPr/>
        </p:nvSpPr>
        <p:spPr bwMode="auto">
          <a:xfrm>
            <a:off x="3429000" y="1447800"/>
            <a:ext cx="2611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5050"/>
                </a:solidFill>
              </a:rPr>
              <a:t>X goes across</a:t>
            </a:r>
          </a:p>
        </p:txBody>
      </p:sp>
      <p:sp>
        <p:nvSpPr>
          <p:cNvPr id="44040" name="Text Box 9"/>
          <p:cNvSpPr txBox="1">
            <a:spLocks noChangeArrowheads="1"/>
          </p:cNvSpPr>
          <p:nvPr/>
        </p:nvSpPr>
        <p:spPr bwMode="auto">
          <a:xfrm>
            <a:off x="549275" y="2914650"/>
            <a:ext cx="1169988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5050"/>
                </a:solidFill>
              </a:rPr>
              <a:t>  Y</a:t>
            </a:r>
          </a:p>
          <a:p>
            <a:r>
              <a:rPr lang="en-US" sz="2800">
                <a:solidFill>
                  <a:srgbClr val="FF5050"/>
                </a:solidFill>
              </a:rPr>
              <a:t>goes</a:t>
            </a:r>
          </a:p>
          <a:p>
            <a:r>
              <a:rPr lang="en-US" sz="2800">
                <a:solidFill>
                  <a:srgbClr val="FF5050"/>
                </a:solidFill>
              </a:rPr>
              <a:t>down</a:t>
            </a:r>
          </a:p>
        </p:txBody>
      </p:sp>
      <p:sp>
        <p:nvSpPr>
          <p:cNvPr id="44041" name="Line 10"/>
          <p:cNvSpPr>
            <a:spLocks noChangeShapeType="1"/>
          </p:cNvSpPr>
          <p:nvPr/>
        </p:nvSpPr>
        <p:spPr bwMode="auto">
          <a:xfrm>
            <a:off x="1006475" y="4286250"/>
            <a:ext cx="0" cy="838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42" name="Line 11"/>
          <p:cNvSpPr>
            <a:spLocks noChangeShapeType="1"/>
          </p:cNvSpPr>
          <p:nvPr/>
        </p:nvSpPr>
        <p:spPr bwMode="auto">
          <a:xfrm>
            <a:off x="6188075" y="1771650"/>
            <a:ext cx="1066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43" name="Oval 12"/>
          <p:cNvSpPr>
            <a:spLocks noChangeArrowheads="1"/>
          </p:cNvSpPr>
          <p:nvPr/>
        </p:nvSpPr>
        <p:spPr bwMode="auto">
          <a:xfrm>
            <a:off x="2606675" y="2686050"/>
            <a:ext cx="990600" cy="914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Text Box 13"/>
          <p:cNvSpPr txBox="1">
            <a:spLocks noChangeArrowheads="1"/>
          </p:cNvSpPr>
          <p:nvPr/>
        </p:nvSpPr>
        <p:spPr bwMode="auto">
          <a:xfrm>
            <a:off x="2301875" y="238125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X=100   y=100</a:t>
            </a:r>
          </a:p>
        </p:txBody>
      </p:sp>
      <p:sp>
        <p:nvSpPr>
          <p:cNvPr id="44045" name="Text Box 14"/>
          <p:cNvSpPr txBox="1">
            <a:spLocks noChangeArrowheads="1"/>
          </p:cNvSpPr>
          <p:nvPr/>
        </p:nvSpPr>
        <p:spPr bwMode="auto">
          <a:xfrm>
            <a:off x="2073275" y="367665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width=50   height=50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Passing Parameters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990600" y="1600200"/>
            <a:ext cx="7848600" cy="3081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/>
              <a:t>public void paint( Graphics window )</a:t>
            </a:r>
          </a:p>
          <a:p>
            <a:r>
              <a:rPr lang="en-US" sz="2800"/>
              <a:t>{</a:t>
            </a:r>
          </a:p>
          <a:p>
            <a:r>
              <a:rPr lang="en-US" sz="2800"/>
              <a:t>   window.setColor(Color.BLUE);</a:t>
            </a:r>
          </a:p>
          <a:p>
            <a:r>
              <a:rPr lang="en-US" sz="2800"/>
              <a:t>   window.</a:t>
            </a:r>
            <a:r>
              <a:rPr lang="en-US" sz="2800">
                <a:solidFill>
                  <a:schemeClr val="accent2"/>
                </a:solidFill>
              </a:rPr>
              <a:t>fillRect</a:t>
            </a:r>
            <a:r>
              <a:rPr lang="en-US" sz="2800"/>
              <a:t>(150, 300, 100, 20);</a:t>
            </a:r>
          </a:p>
          <a:p>
            <a:r>
              <a:rPr lang="en-US" sz="2800"/>
              <a:t>   window.setColor(Color.GRAY);</a:t>
            </a:r>
          </a:p>
          <a:p>
            <a:r>
              <a:rPr lang="en-US" sz="2800"/>
              <a:t>   window.</a:t>
            </a:r>
            <a:r>
              <a:rPr lang="en-US" sz="2800">
                <a:solidFill>
                  <a:schemeClr val="accent2"/>
                </a:solidFill>
              </a:rPr>
              <a:t>drawRect</a:t>
            </a:r>
            <a:r>
              <a:rPr lang="en-US" sz="2800"/>
              <a:t>(200,80,50,50);</a:t>
            </a:r>
          </a:p>
          <a:p>
            <a:r>
              <a:rPr lang="en-US" sz="2800"/>
              <a:t>}</a:t>
            </a:r>
            <a:r>
              <a:rPr lang="en-US" sz="1800"/>
              <a:t> 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Rectangles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762000" y="1676400"/>
            <a:ext cx="7848600" cy="470898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GraphicsRunner</a:t>
            </a:r>
            <a:r>
              <a:rPr lang="en-US" dirty="0"/>
              <a:t> extends </a:t>
            </a:r>
            <a:r>
              <a:rPr lang="en-US" dirty="0" err="1"/>
              <a:t>JFrame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smtClean="0"/>
              <a:t>//variables not shown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public </a:t>
            </a:r>
            <a:r>
              <a:rPr lang="en-US" dirty="0" err="1">
                <a:solidFill>
                  <a:srgbClr val="008000"/>
                </a:solidFill>
              </a:rPr>
              <a:t>GraphicsRunner</a:t>
            </a:r>
            <a:r>
              <a:rPr lang="en-US" dirty="0">
                <a:solidFill>
                  <a:srgbClr val="008000"/>
                </a:solidFill>
              </a:rPr>
              <a:t>()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</a:t>
            </a:r>
            <a:r>
              <a:rPr lang="en-US" dirty="0" err="1"/>
              <a:t>setSize</a:t>
            </a:r>
            <a:r>
              <a:rPr lang="en-US" dirty="0"/>
              <a:t>(WIDTH,HEIGHT);</a:t>
            </a:r>
          </a:p>
          <a:p>
            <a:r>
              <a:rPr lang="en-US" dirty="0"/>
              <a:t>      </a:t>
            </a:r>
            <a:r>
              <a:rPr lang="en-US" dirty="0" err="1"/>
              <a:t>getContentPane</a:t>
            </a:r>
            <a:r>
              <a:rPr lang="en-US" dirty="0"/>
              <a:t>().add(  </a:t>
            </a:r>
            <a:r>
              <a:rPr lang="en-US" dirty="0">
                <a:solidFill>
                  <a:srgbClr val="008000"/>
                </a:solidFill>
              </a:rPr>
              <a:t>new </a:t>
            </a:r>
            <a:r>
              <a:rPr lang="en-US" dirty="0" err="1" smtClean="0">
                <a:solidFill>
                  <a:srgbClr val="008000"/>
                </a:solidFill>
              </a:rPr>
              <a:t>PickAnExample</a:t>
            </a:r>
            <a:r>
              <a:rPr lang="en-US" dirty="0" smtClean="0">
                <a:solidFill>
                  <a:srgbClr val="008000"/>
                </a:solidFill>
              </a:rPr>
              <a:t>()  </a:t>
            </a:r>
            <a:r>
              <a:rPr lang="en-US" dirty="0"/>
              <a:t>);</a:t>
            </a:r>
          </a:p>
          <a:p>
            <a:r>
              <a:rPr lang="en-US" dirty="0"/>
              <a:t>      </a:t>
            </a:r>
            <a:r>
              <a:rPr lang="en-US" dirty="0" err="1"/>
              <a:t>setVisible</a:t>
            </a:r>
            <a:r>
              <a:rPr lang="en-US" dirty="0"/>
              <a:t>(true);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smtClean="0"/>
              <a:t>//main not shown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4495800" y="4572000"/>
            <a:ext cx="4343399" cy="1200329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008000"/>
                </a:solidFill>
              </a:rPr>
              <a:t>In the </a:t>
            </a:r>
            <a:r>
              <a:rPr lang="en-US" sz="2400" dirty="0" err="1" smtClean="0">
                <a:solidFill>
                  <a:srgbClr val="008000"/>
                </a:solidFill>
              </a:rPr>
              <a:t>GraphicsRunner</a:t>
            </a:r>
            <a:r>
              <a:rPr lang="en-US" sz="2400" dirty="0" smtClean="0">
                <a:solidFill>
                  <a:srgbClr val="008000"/>
                </a:solidFill>
              </a:rPr>
              <a:t> constructor, specify which example you wish to run.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Running Examples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 flipV="1">
            <a:off x="5715000" y="4199860"/>
            <a:ext cx="152400" cy="396081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5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762000" y="1676400"/>
            <a:ext cx="7848600" cy="470898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GraphicsRunner</a:t>
            </a:r>
            <a:r>
              <a:rPr lang="en-US" dirty="0"/>
              <a:t> extends </a:t>
            </a:r>
            <a:r>
              <a:rPr lang="en-US" dirty="0" err="1"/>
              <a:t>JFrame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smtClean="0"/>
              <a:t>//variables not shown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public </a:t>
            </a:r>
            <a:r>
              <a:rPr lang="en-US" dirty="0" err="1">
                <a:solidFill>
                  <a:srgbClr val="008000"/>
                </a:solidFill>
              </a:rPr>
              <a:t>GraphicsRunner</a:t>
            </a:r>
            <a:r>
              <a:rPr lang="en-US" dirty="0">
                <a:solidFill>
                  <a:srgbClr val="008000"/>
                </a:solidFill>
              </a:rPr>
              <a:t>()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</a:t>
            </a:r>
            <a:r>
              <a:rPr lang="en-US" dirty="0" err="1"/>
              <a:t>setSize</a:t>
            </a:r>
            <a:r>
              <a:rPr lang="en-US" dirty="0"/>
              <a:t>(WIDTH,HEIGHT);</a:t>
            </a:r>
          </a:p>
          <a:p>
            <a:r>
              <a:rPr lang="en-US" dirty="0"/>
              <a:t>      </a:t>
            </a:r>
            <a:r>
              <a:rPr lang="en-US" dirty="0" err="1"/>
              <a:t>getContentPane</a:t>
            </a:r>
            <a:r>
              <a:rPr lang="en-US" dirty="0"/>
              <a:t>().add(  </a:t>
            </a:r>
            <a:r>
              <a:rPr lang="en-US" dirty="0">
                <a:solidFill>
                  <a:srgbClr val="008000"/>
                </a:solidFill>
              </a:rPr>
              <a:t>new </a:t>
            </a:r>
            <a:r>
              <a:rPr lang="en-US" dirty="0" smtClean="0">
                <a:solidFill>
                  <a:srgbClr val="008000"/>
                </a:solidFill>
              </a:rPr>
              <a:t>Rectangles()  </a:t>
            </a:r>
            <a:r>
              <a:rPr lang="en-US" dirty="0"/>
              <a:t>);</a:t>
            </a:r>
          </a:p>
          <a:p>
            <a:r>
              <a:rPr lang="en-US" dirty="0"/>
              <a:t>      </a:t>
            </a:r>
            <a:r>
              <a:rPr lang="en-US" dirty="0" err="1"/>
              <a:t>setVisible</a:t>
            </a:r>
            <a:r>
              <a:rPr lang="en-US" dirty="0"/>
              <a:t>(true);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smtClean="0"/>
              <a:t>//main not shown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4419600" y="4495799"/>
            <a:ext cx="4343399" cy="1200329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008000"/>
                </a:solidFill>
              </a:rPr>
              <a:t>In the </a:t>
            </a:r>
            <a:r>
              <a:rPr lang="en-US" sz="2400" dirty="0" err="1" smtClean="0">
                <a:solidFill>
                  <a:srgbClr val="008000"/>
                </a:solidFill>
              </a:rPr>
              <a:t>GraphicsRunner</a:t>
            </a:r>
            <a:r>
              <a:rPr lang="en-US" sz="2400" dirty="0" smtClean="0">
                <a:solidFill>
                  <a:srgbClr val="008000"/>
                </a:solidFill>
              </a:rPr>
              <a:t> constructor, specify which example you wish to run.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Running Examples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 flipV="1">
            <a:off x="5638800" y="4123659"/>
            <a:ext cx="152400" cy="396081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3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2209800"/>
            <a:ext cx="5638800" cy="1200329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Methods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8956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rectangles.java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762000" y="1676400"/>
            <a:ext cx="7848600" cy="470898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GraphicsRunner</a:t>
            </a:r>
            <a:r>
              <a:rPr lang="en-US" dirty="0"/>
              <a:t> extends </a:t>
            </a:r>
            <a:r>
              <a:rPr lang="en-US" dirty="0" err="1"/>
              <a:t>JFrame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smtClean="0"/>
              <a:t>//variables not shown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public </a:t>
            </a:r>
            <a:r>
              <a:rPr lang="en-US" dirty="0" err="1">
                <a:solidFill>
                  <a:srgbClr val="008000"/>
                </a:solidFill>
              </a:rPr>
              <a:t>GraphicsRunner</a:t>
            </a:r>
            <a:r>
              <a:rPr lang="en-US" dirty="0">
                <a:solidFill>
                  <a:srgbClr val="008000"/>
                </a:solidFill>
              </a:rPr>
              <a:t>()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</a:t>
            </a:r>
            <a:r>
              <a:rPr lang="en-US" dirty="0" err="1"/>
              <a:t>setSize</a:t>
            </a:r>
            <a:r>
              <a:rPr lang="en-US" dirty="0"/>
              <a:t>(WIDTH,HEIGHT);</a:t>
            </a:r>
          </a:p>
          <a:p>
            <a:r>
              <a:rPr lang="en-US" dirty="0"/>
              <a:t>      </a:t>
            </a:r>
            <a:r>
              <a:rPr lang="en-US" dirty="0" err="1"/>
              <a:t>getContentPane</a:t>
            </a:r>
            <a:r>
              <a:rPr lang="en-US" dirty="0"/>
              <a:t>().add(  </a:t>
            </a:r>
            <a:r>
              <a:rPr lang="en-US" dirty="0">
                <a:solidFill>
                  <a:srgbClr val="008000"/>
                </a:solidFill>
              </a:rPr>
              <a:t>new </a:t>
            </a:r>
            <a:r>
              <a:rPr lang="en-US" dirty="0" smtClean="0">
                <a:solidFill>
                  <a:srgbClr val="008000"/>
                </a:solidFill>
              </a:rPr>
              <a:t>Lines()  </a:t>
            </a:r>
            <a:r>
              <a:rPr lang="en-US" dirty="0"/>
              <a:t>);</a:t>
            </a:r>
          </a:p>
          <a:p>
            <a:r>
              <a:rPr lang="en-US" dirty="0"/>
              <a:t>      </a:t>
            </a:r>
            <a:r>
              <a:rPr lang="en-US" dirty="0" err="1"/>
              <a:t>setVisible</a:t>
            </a:r>
            <a:r>
              <a:rPr lang="en-US" dirty="0"/>
              <a:t>(true);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smtClean="0"/>
              <a:t>//main not shown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4038600" y="4495799"/>
            <a:ext cx="4343399" cy="1200329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008000"/>
                </a:solidFill>
              </a:rPr>
              <a:t>In the </a:t>
            </a:r>
            <a:r>
              <a:rPr lang="en-US" sz="2400" dirty="0" err="1" smtClean="0">
                <a:solidFill>
                  <a:srgbClr val="008000"/>
                </a:solidFill>
              </a:rPr>
              <a:t>GraphicsRunner</a:t>
            </a:r>
            <a:r>
              <a:rPr lang="en-US" sz="2400" dirty="0" smtClean="0">
                <a:solidFill>
                  <a:srgbClr val="008000"/>
                </a:solidFill>
              </a:rPr>
              <a:t> constructor, specify which example you wish to run.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Running Examples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 flipV="1">
            <a:off x="5257800" y="4123659"/>
            <a:ext cx="152400" cy="396081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2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8956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lines.java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graphicFrame>
        <p:nvGraphicFramePr>
          <p:cNvPr id="207928" name="Group 56"/>
          <p:cNvGraphicFramePr>
            <a:graphicFrameLocks noGrp="1"/>
          </p:cNvGraphicFramePr>
          <p:nvPr/>
        </p:nvGraphicFramePr>
        <p:xfrm>
          <a:off x="609600" y="533400"/>
          <a:ext cx="8077200" cy="4526280"/>
        </p:xfrm>
        <a:graphic>
          <a:graphicData uri="http://schemas.openxmlformats.org/drawingml/2006/table">
            <a:tbl>
              <a:tblPr/>
              <a:tblGrid>
                <a:gridCol w="5105400"/>
                <a:gridCol w="2971800"/>
              </a:tblGrid>
              <a:tr h="12192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Graphics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frequently used 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drawArc(x,y,w,h,startAngle,arcAngle)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draws an arc at spot x,y that is w wide and h tall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fillArc(x,y,w,h,startAngle,arcAngle)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draws a filled arc at spot x,y that is w wide and h tall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startAngle specifies the start of the arc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arcAngle specifies the length of the arc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149" name="Text Box 57"/>
          <p:cNvSpPr txBox="1">
            <a:spLocks noChangeArrowheads="1"/>
          </p:cNvSpPr>
          <p:nvPr/>
        </p:nvSpPr>
        <p:spPr bwMode="auto">
          <a:xfrm>
            <a:off x="2514600" y="5334000"/>
            <a:ext cx="3962400" cy="101917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import java.awt.Graphics;</a:t>
            </a:r>
          </a:p>
          <a:p>
            <a:r>
              <a:rPr lang="en-US">
                <a:solidFill>
                  <a:schemeClr val="accent2"/>
                </a:solidFill>
              </a:rPr>
              <a:t>import java.awt.Color;</a:t>
            </a:r>
          </a:p>
          <a:p>
            <a:r>
              <a:rPr lang="en-US">
                <a:solidFill>
                  <a:schemeClr val="accent2"/>
                </a:solidFill>
              </a:rPr>
              <a:t>import javax.swing.JFrame;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8956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arcs.java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8956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fonts.java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8956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colors.java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METHODS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1201737" y="2057400"/>
            <a:ext cx="6740525" cy="295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/>
              <a:t>A method is a storage location</a:t>
            </a:r>
          </a:p>
          <a:p>
            <a:r>
              <a:rPr lang="en-US" sz="3200" dirty="0"/>
              <a:t>for related program statements.</a:t>
            </a:r>
          </a:p>
          <a:p>
            <a:r>
              <a:rPr lang="en-US" sz="3200" dirty="0"/>
              <a:t>When called, a method usually </a:t>
            </a:r>
          </a:p>
          <a:p>
            <a:r>
              <a:rPr lang="en-US" sz="3200" dirty="0"/>
              <a:t>performs a specific task.</a:t>
            </a:r>
          </a:p>
          <a:p>
            <a:endParaRPr lang="en-US" sz="3200" dirty="0"/>
          </a:p>
          <a:p>
            <a:r>
              <a:rPr lang="en-US" sz="2800" dirty="0" err="1"/>
              <a:t>System.out.println</a:t>
            </a:r>
            <a:r>
              <a:rPr lang="en-US" sz="2800" dirty="0"/>
              <a:t>( )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method?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9459" name="WordArt 2"/>
          <p:cNvSpPr>
            <a:spLocks noChangeArrowheads="1" noChangeShapeType="1" noTextEdit="1"/>
          </p:cNvSpPr>
          <p:nvPr/>
        </p:nvSpPr>
        <p:spPr bwMode="auto">
          <a:xfrm>
            <a:off x="1066800" y="2286000"/>
            <a:ext cx="64008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err="1" smtClean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Math.random</a:t>
            </a:r>
            <a:r>
              <a:rPr lang="en-US" sz="3600" kern="10" dirty="0" smtClean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()</a:t>
            </a:r>
            <a:endParaRPr lang="en-US" sz="3600" kern="10" dirty="0">
              <a:ln w="9525">
                <a:solidFill>
                  <a:srgbClr val="FFFF00"/>
                </a:solidFill>
                <a:round/>
                <a:headEnd/>
                <a:tailEnd/>
              </a:ln>
              <a:solidFill>
                <a:srgbClr val="0000FF"/>
              </a:solidFill>
              <a:effectLst>
                <a:outerShdw dist="35921" dir="2700000" algn="ctr" rotWithShape="0">
                  <a:srgbClr val="C0C0C0"/>
                </a:outerShdw>
              </a:effectLst>
              <a:latin typeface="Impact"/>
            </a:endParaRPr>
          </a:p>
        </p:txBody>
      </p:sp>
      <p:sp>
        <p:nvSpPr>
          <p:cNvPr id="19460" name="WordArt 3"/>
          <p:cNvSpPr>
            <a:spLocks noChangeArrowheads="1" noChangeShapeType="1" noTextEdit="1"/>
          </p:cNvSpPr>
          <p:nvPr/>
        </p:nvSpPr>
        <p:spPr bwMode="auto">
          <a:xfrm>
            <a:off x="990600" y="4876800"/>
            <a:ext cx="61722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System.out.println( )</a:t>
            </a:r>
          </a:p>
        </p:txBody>
      </p:sp>
      <p:sp>
        <p:nvSpPr>
          <p:cNvPr id="19461" name="WordArt 4"/>
          <p:cNvSpPr>
            <a:spLocks noChangeArrowheads="1" noChangeShapeType="1" noTextEdit="1"/>
          </p:cNvSpPr>
          <p:nvPr/>
        </p:nvSpPr>
        <p:spPr bwMode="auto">
          <a:xfrm>
            <a:off x="2057400" y="3505200"/>
            <a:ext cx="61722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CC00"/>
                  </a:solidFill>
                  <a:round/>
                  <a:headEnd/>
                  <a:tailEnd/>
                </a:ln>
                <a:solidFill>
                  <a:srgbClr val="008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keyboard.nextInt( )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Common Methods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914400" y="1600200"/>
            <a:ext cx="7037504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 smtClean="0"/>
              <a:t>public class </a:t>
            </a:r>
            <a:r>
              <a:rPr lang="en-US" sz="3600" dirty="0" err="1" smtClean="0"/>
              <a:t>AplusBug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{</a:t>
            </a:r>
          </a:p>
          <a:p>
            <a:r>
              <a:rPr lang="en-US" sz="3600" dirty="0" smtClean="0"/>
              <a:t>   public </a:t>
            </a:r>
            <a:r>
              <a:rPr lang="en-US" sz="3600" dirty="0"/>
              <a:t>void speak()</a:t>
            </a:r>
          </a:p>
          <a:p>
            <a:r>
              <a:rPr lang="en-US" sz="3600" dirty="0" smtClean="0"/>
              <a:t>   {</a:t>
            </a:r>
            <a:endParaRPr lang="en-US" sz="3600" dirty="0"/>
          </a:p>
          <a:p>
            <a:r>
              <a:rPr lang="en-US" sz="3600" dirty="0"/>
              <a:t>   </a:t>
            </a:r>
            <a:r>
              <a:rPr lang="en-US" sz="3600" dirty="0" smtClean="0"/>
              <a:t>   </a:t>
            </a:r>
            <a:r>
              <a:rPr lang="en-US" sz="3600" dirty="0" err="1" smtClean="0"/>
              <a:t>out.println</a:t>
            </a:r>
            <a:r>
              <a:rPr lang="en-US" sz="3600" dirty="0" smtClean="0"/>
              <a:t>("chirp-chirp");</a:t>
            </a:r>
            <a:endParaRPr lang="en-US" sz="3600" dirty="0"/>
          </a:p>
          <a:p>
            <a:r>
              <a:rPr lang="en-US" sz="3600" dirty="0" smtClean="0"/>
              <a:t>   }</a:t>
            </a:r>
          </a:p>
          <a:p>
            <a:r>
              <a:rPr lang="en-US" sz="3600" dirty="0" smtClean="0"/>
              <a:t>}</a:t>
            </a:r>
            <a:endParaRPr lang="en-US" sz="3600" dirty="0"/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6324600" y="4953000"/>
            <a:ext cx="2362200" cy="10191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r>
              <a:rPr lang="en-US" sz="2800" dirty="0" smtClean="0"/>
              <a:t>chirp-chirp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Methods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7497" y="1304330"/>
            <a:ext cx="1447427" cy="1609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644611" y="1676400"/>
            <a:ext cx="7537641" cy="10772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err="1" smtClean="0"/>
              <a:t>AplusBug</a:t>
            </a:r>
            <a:r>
              <a:rPr lang="en-US" sz="3200" dirty="0" smtClean="0"/>
              <a:t> dude 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3200" dirty="0" err="1" smtClean="0"/>
              <a:t>AplusBug</a:t>
            </a:r>
            <a:r>
              <a:rPr lang="en-US" sz="3200" dirty="0" smtClean="0"/>
              <a:t>();</a:t>
            </a:r>
          </a:p>
          <a:p>
            <a:r>
              <a:rPr lang="en-US" sz="3200" dirty="0" err="1" smtClean="0"/>
              <a:t>dude.speak</a:t>
            </a:r>
            <a:r>
              <a:rPr lang="en-US" sz="3200" dirty="0" smtClean="0"/>
              <a:t>();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609600" y="4419600"/>
            <a:ext cx="7980070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Once you have instantiated an object,</a:t>
            </a:r>
          </a:p>
          <a:p>
            <a:r>
              <a:rPr lang="en-US" sz="3200" dirty="0"/>
              <a:t>y</a:t>
            </a:r>
            <a:r>
              <a:rPr lang="en-US" sz="3200" dirty="0" smtClean="0"/>
              <a:t>ou can call the methods contained</a:t>
            </a:r>
          </a:p>
          <a:p>
            <a:r>
              <a:rPr lang="en-US" sz="3200" dirty="0"/>
              <a:t>i</a:t>
            </a:r>
            <a:r>
              <a:rPr lang="en-US" sz="3200" dirty="0" smtClean="0"/>
              <a:t>n the class.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Method Calls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562599" y="2522785"/>
            <a:ext cx="2535195" cy="10156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r>
              <a:rPr lang="en-US" sz="2800" dirty="0" smtClean="0"/>
              <a:t>chirp-chirp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644611" y="1676400"/>
            <a:ext cx="7537641" cy="255454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err="1" smtClean="0"/>
              <a:t>AplusBug</a:t>
            </a:r>
            <a:r>
              <a:rPr lang="en-US" sz="3200" dirty="0" smtClean="0"/>
              <a:t> dude 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3200" dirty="0" err="1" smtClean="0"/>
              <a:t>AplusBug</a:t>
            </a:r>
            <a:r>
              <a:rPr lang="en-US" sz="3200" dirty="0" smtClean="0"/>
              <a:t>();</a:t>
            </a:r>
          </a:p>
          <a:p>
            <a:r>
              <a:rPr lang="en-US" sz="3200" dirty="0" err="1" smtClean="0"/>
              <a:t>dude.speak</a:t>
            </a:r>
            <a:r>
              <a:rPr lang="en-US" sz="3200" dirty="0" smtClean="0"/>
              <a:t>();</a:t>
            </a:r>
          </a:p>
          <a:p>
            <a:r>
              <a:rPr lang="en-US" sz="3200" dirty="0" err="1" smtClean="0"/>
              <a:t>dude.speak</a:t>
            </a:r>
            <a:r>
              <a:rPr lang="en-US" sz="3200" dirty="0" smtClean="0"/>
              <a:t>();</a:t>
            </a:r>
          </a:p>
          <a:p>
            <a:r>
              <a:rPr lang="en-US" sz="3200" dirty="0" err="1"/>
              <a:t>dude.speak</a:t>
            </a:r>
            <a:r>
              <a:rPr lang="en-US" sz="3200" dirty="0"/>
              <a:t>();</a:t>
            </a:r>
          </a:p>
          <a:p>
            <a:endParaRPr lang="en-US" sz="3200" dirty="0" smtClean="0"/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609600" y="4648200"/>
            <a:ext cx="8092280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dude can use any of the methods from</a:t>
            </a:r>
          </a:p>
          <a:p>
            <a:r>
              <a:rPr lang="en-US" sz="3200" dirty="0" smtClean="0"/>
              <a:t>the </a:t>
            </a:r>
            <a:r>
              <a:rPr lang="en-US" sz="3200" dirty="0" err="1" smtClean="0"/>
              <a:t>AplusBug</a:t>
            </a:r>
            <a:r>
              <a:rPr lang="en-US" sz="3200" dirty="0" smtClean="0"/>
              <a:t> class as many times as</a:t>
            </a:r>
          </a:p>
          <a:p>
            <a:r>
              <a:rPr lang="en-US" sz="3200" dirty="0" smtClean="0"/>
              <a:t>needed.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Method Calls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562599" y="2522785"/>
            <a:ext cx="2535195" cy="1877437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r>
              <a:rPr lang="en-US" sz="2800" dirty="0" smtClean="0"/>
              <a:t>chirp-chirp</a:t>
            </a:r>
            <a:br>
              <a:rPr lang="en-US" sz="2800" dirty="0" smtClean="0"/>
            </a:br>
            <a:r>
              <a:rPr lang="en-US" sz="2800" dirty="0" err="1" smtClean="0"/>
              <a:t>chirp-chirp</a:t>
            </a:r>
            <a:endParaRPr lang="en-US" sz="2800" dirty="0" smtClean="0"/>
          </a:p>
          <a:p>
            <a:r>
              <a:rPr lang="en-US" sz="2800" dirty="0" smtClean="0"/>
              <a:t>chirp-chirp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02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1332</TotalTime>
  <Words>2401</Words>
  <Application>Microsoft Office PowerPoint</Application>
  <PresentationFormat>On-screen Show (4:3)</PresentationFormat>
  <Paragraphs>623</Paragraphs>
  <Slides>48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params</dc:title>
  <dc:subject>OOP Parameters</dc:subject>
  <dc:creator>A+ Computer Science</dc:creator>
  <cp:keywords>www.apluscompsci.com</cp:keywords>
  <dc:description>OOP Parameters_x000d_
©A+ Computer Science_x000d_
www.apluscompsci.com</dc:description>
  <cp:lastModifiedBy>Stacey Armstrong</cp:lastModifiedBy>
  <cp:revision>385</cp:revision>
  <dcterms:created xsi:type="dcterms:W3CDTF">1997-10-20T19:37:18Z</dcterms:created>
  <dcterms:modified xsi:type="dcterms:W3CDTF">2017-09-30T21:30:54Z</dcterms:modified>
  <cp:category>www.apluscompsci.com</cp:category>
</cp:coreProperties>
</file>