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26" r:id="rId2"/>
  </p:sldMasterIdLst>
  <p:notesMasterIdLst>
    <p:notesMasterId r:id="rId43"/>
  </p:notesMasterIdLst>
  <p:handoutMasterIdLst>
    <p:handoutMasterId r:id="rId44"/>
  </p:handoutMasterIdLst>
  <p:sldIdLst>
    <p:sldId id="320" r:id="rId3"/>
    <p:sldId id="454" r:id="rId4"/>
    <p:sldId id="319" r:id="rId5"/>
    <p:sldId id="381" r:id="rId6"/>
    <p:sldId id="406" r:id="rId7"/>
    <p:sldId id="407" r:id="rId8"/>
    <p:sldId id="443" r:id="rId9"/>
    <p:sldId id="348" r:id="rId10"/>
    <p:sldId id="350" r:id="rId11"/>
    <p:sldId id="377" r:id="rId12"/>
    <p:sldId id="378" r:id="rId13"/>
    <p:sldId id="442" r:id="rId14"/>
    <p:sldId id="411" r:id="rId15"/>
    <p:sldId id="340" r:id="rId16"/>
    <p:sldId id="382" r:id="rId17"/>
    <p:sldId id="427" r:id="rId18"/>
    <p:sldId id="441" r:id="rId19"/>
    <p:sldId id="343" r:id="rId20"/>
    <p:sldId id="379" r:id="rId21"/>
    <p:sldId id="440" r:id="rId22"/>
    <p:sldId id="349" r:id="rId23"/>
    <p:sldId id="415" r:id="rId24"/>
    <p:sldId id="439" r:id="rId25"/>
    <p:sldId id="480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9" r:id="rId38"/>
    <p:sldId id="520" r:id="rId39"/>
    <p:sldId id="522" r:id="rId40"/>
    <p:sldId id="456" r:id="rId41"/>
    <p:sldId id="438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00CC00"/>
    <a:srgbClr val="339933"/>
    <a:srgbClr val="33CC33"/>
    <a:srgbClr val="FF0000"/>
    <a:srgbClr val="000099"/>
    <a:srgbClr val="990099"/>
    <a:srgbClr val="3366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66345" autoAdjust="0"/>
  </p:normalViewPr>
  <p:slideViewPr>
    <p:cSldViewPr>
      <p:cViewPr varScale="1">
        <p:scale>
          <a:sx n="57" d="100"/>
          <a:sy n="57" d="100"/>
        </p:scale>
        <p:origin x="-218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525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8" tIns="0" rIns="20138" bIns="0" numCol="1" anchor="t" anchorCtr="0" compatLnSpc="1">
            <a:prstTxWarp prst="textNoShape">
              <a:avLst/>
            </a:prstTxWarp>
          </a:bodyPr>
          <a:lstStyle>
            <a:lvl1pPr algn="r" defTabSz="966788">
              <a:defRPr sz="11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32" tIns="48667" rIns="97332" bIns="486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463675" y="9121775"/>
            <a:ext cx="5851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332" tIns="48667" rIns="97332" bIns="48667" anchor="b"/>
          <a:lstStyle/>
          <a:p>
            <a:pPr algn="r" defTabSz="966788">
              <a:defRPr/>
            </a:pPr>
            <a:r>
              <a:rPr lang="en-US" sz="1300" b="1">
                <a:latin typeface="Tahoma" pitchFamily="34" charset="0"/>
              </a:rPr>
              <a:t>©A+ Computer Science     www.apluscompsci.com                 </a:t>
            </a:r>
            <a:fld id="{DFEFA449-DB8A-47B0-A21D-4EF493348519}" type="slidenum">
              <a:rPr lang="en-US" sz="1300" b="1">
                <a:latin typeface="Tahoma" pitchFamily="34" charset="0"/>
              </a:rPr>
              <a:pPr algn="r" defTabSz="966788">
                <a:defRPr/>
              </a:pPr>
              <a:t>‹#›</a:t>
            </a:fld>
            <a:endParaRPr lang="en-US" sz="3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94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Modulus is the remainder of division.</a:t>
            </a:r>
          </a:p>
          <a:p>
            <a:r>
              <a:rPr lang="en-US" sz="1600" smtClean="0"/>
              <a:t>   </a:t>
            </a:r>
          </a:p>
          <a:p>
            <a:r>
              <a:rPr lang="en-US" sz="1600" smtClean="0"/>
              <a:t>   </a:t>
            </a:r>
            <a:r>
              <a:rPr lang="en-US" sz="1600" u="sng" smtClean="0"/>
              <a:t>3</a:t>
            </a:r>
          </a:p>
          <a:p>
            <a:r>
              <a:rPr lang="en-US" sz="1600" smtClean="0"/>
              <a:t>3|9</a:t>
            </a:r>
          </a:p>
          <a:p>
            <a:r>
              <a:rPr lang="en-US" sz="1600" smtClean="0"/>
              <a:t>   9</a:t>
            </a:r>
          </a:p>
          <a:p>
            <a:r>
              <a:rPr lang="en-US" sz="1600" smtClean="0"/>
              <a:t>   0 is the remainder</a:t>
            </a:r>
          </a:p>
          <a:p>
            <a:endParaRPr lang="en-US" sz="1600" smtClean="0"/>
          </a:p>
          <a:p>
            <a:r>
              <a:rPr lang="en-US" sz="1600" smtClean="0"/>
              <a:t>   </a:t>
            </a:r>
            <a:r>
              <a:rPr lang="en-US" sz="1600" u="sng" smtClean="0"/>
              <a:t>3</a:t>
            </a:r>
          </a:p>
          <a:p>
            <a:r>
              <a:rPr lang="en-US" sz="1600" smtClean="0"/>
              <a:t>3|9.2</a:t>
            </a:r>
          </a:p>
          <a:p>
            <a:r>
              <a:rPr lang="en-US" sz="1600" smtClean="0"/>
              <a:t>   9</a:t>
            </a:r>
          </a:p>
          <a:p>
            <a:r>
              <a:rPr lang="en-US" sz="1600" smtClean="0"/>
              <a:t>   0.2 is the remainder</a:t>
            </a:r>
          </a:p>
          <a:p>
            <a:endParaRPr lang="en-US" sz="1600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starts out with the value 10.</a:t>
            </a: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increased by 5.   </a:t>
            </a:r>
            <a:r>
              <a:rPr lang="en-US" sz="1600" smtClean="0">
                <a:latin typeface="Courier New" pitchFamily="49" charset="0"/>
              </a:rPr>
              <a:t>num = 10+5</a:t>
            </a: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now 15.</a:t>
            </a: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lastly assigned the value 10*2+7.   </a:t>
            </a:r>
            <a:r>
              <a:rPr lang="en-US" sz="1600" smtClean="0">
                <a:latin typeface="Courier New" pitchFamily="49" charset="0"/>
              </a:rPr>
              <a:t>num=27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*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</a:rPr>
              <a:t>/ </a:t>
            </a:r>
            <a:r>
              <a:rPr lang="en-US" sz="1600" smtClean="0"/>
              <a:t>have higher precedence than </a:t>
            </a:r>
            <a:r>
              <a:rPr lang="en-US" sz="1600" smtClean="0">
                <a:latin typeface="Courier New" pitchFamily="49" charset="0"/>
              </a:rPr>
              <a:t>+</a:t>
            </a:r>
            <a:r>
              <a:rPr lang="en-US" sz="1600" smtClean="0"/>
              <a:t> and </a:t>
            </a:r>
            <a:r>
              <a:rPr lang="en-US" sz="1600" smtClean="0">
                <a:latin typeface="Courier New" pitchFamily="49" charset="0"/>
              </a:rPr>
              <a:t>-</a:t>
            </a:r>
            <a:r>
              <a:rPr lang="en-US" sz="1600" smtClean="0"/>
              <a:t>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starts out with the value 54.   </a:t>
            </a:r>
            <a:r>
              <a:rPr lang="en-US" sz="1600" smtClean="0">
                <a:latin typeface="Courier New" pitchFamily="49" charset="0"/>
              </a:rPr>
              <a:t>num=27*2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*= </a:t>
            </a:r>
            <a:r>
              <a:rPr lang="en-US" sz="1600" smtClean="0"/>
              <a:t>is equal to </a:t>
            </a:r>
            <a:r>
              <a:rPr lang="en-US" sz="1600" smtClean="0">
                <a:latin typeface="Courier New" pitchFamily="49" charset="0"/>
              </a:rPr>
              <a:t>num=num*2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*= </a:t>
            </a:r>
            <a:r>
              <a:rPr lang="en-US" sz="1600" smtClean="0"/>
              <a:t>is also the same as </a:t>
            </a:r>
            <a:r>
              <a:rPr lang="en-US" sz="1600" smtClean="0">
                <a:latin typeface="Courier New" pitchFamily="49" charset="0"/>
              </a:rPr>
              <a:t>num=num*(int)2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*= </a:t>
            </a:r>
            <a:r>
              <a:rPr lang="en-US" sz="1600" smtClean="0"/>
              <a:t>auto casts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now 54.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divided by 5.   </a:t>
            </a:r>
            <a:r>
              <a:rPr lang="en-US" sz="1600" smtClean="0">
                <a:latin typeface="Courier New" pitchFamily="49" charset="0"/>
              </a:rPr>
              <a:t>num = 54/5</a:t>
            </a: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now 10.</a:t>
            </a:r>
          </a:p>
          <a:p>
            <a:pPr>
              <a:lnSpc>
                <a:spcPct val="90000"/>
              </a:lnSpc>
            </a:pPr>
            <a:endParaRPr lang="en-US" sz="1600" smtClean="0"/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assigned the value 10+4/2-8.   </a:t>
            </a:r>
            <a:r>
              <a:rPr lang="en-US" sz="1600" smtClean="0">
                <a:latin typeface="Courier New" pitchFamily="49" charset="0"/>
              </a:rPr>
              <a:t>num = 4</a:t>
            </a:r>
          </a:p>
          <a:p>
            <a:pPr>
              <a:lnSpc>
                <a:spcPct val="90000"/>
              </a:lnSpc>
            </a:pPr>
            <a:endParaRPr lang="en-US" sz="160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assigned the value (4+5)/2+7.   </a:t>
            </a:r>
            <a:r>
              <a:rPr lang="en-US" sz="1600" smtClean="0">
                <a:latin typeface="Courier New" pitchFamily="49" charset="0"/>
              </a:rPr>
              <a:t>num = 11</a:t>
            </a:r>
          </a:p>
          <a:p>
            <a:pPr>
              <a:lnSpc>
                <a:spcPct val="90000"/>
              </a:lnSpc>
            </a:pPr>
            <a:r>
              <a:rPr lang="en-US" sz="1600" smtClean="0"/>
              <a:t>Parenthesis have higher precedence than math operations.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starts out with the value 11.   </a:t>
            </a:r>
            <a:r>
              <a:rPr lang="en-US" sz="1600" smtClean="0">
                <a:latin typeface="Courier New" pitchFamily="49" charset="0"/>
              </a:rPr>
              <a:t>num=11</a:t>
            </a:r>
          </a:p>
          <a:p>
            <a:r>
              <a:rPr lang="en-US" sz="1600" smtClean="0">
                <a:latin typeface="Courier New" pitchFamily="49" charset="0"/>
              </a:rPr>
              <a:t>++ is the same as num=num+1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increased by 1.   </a:t>
            </a:r>
            <a:r>
              <a:rPr lang="en-US" sz="1600" smtClean="0">
                <a:latin typeface="Courier New" pitchFamily="49" charset="0"/>
              </a:rPr>
              <a:t>num = 12</a:t>
            </a:r>
          </a:p>
          <a:p>
            <a:r>
              <a:rPr lang="en-US" sz="1600" smtClean="0">
                <a:latin typeface="Courier New" pitchFamily="49" charset="0"/>
              </a:rPr>
              <a:t>-- is the same as num=num-1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decreased by 1.   </a:t>
            </a:r>
            <a:r>
              <a:rPr lang="en-US" sz="1600" smtClean="0">
                <a:latin typeface="Courier New" pitchFamily="49" charset="0"/>
              </a:rPr>
              <a:t>num = 11</a:t>
            </a:r>
          </a:p>
          <a:p>
            <a:endParaRPr lang="en-US" sz="1600" smtClean="0">
              <a:latin typeface="Courier New" pitchFamily="49" charset="0"/>
            </a:endParaRPr>
          </a:p>
          <a:p>
            <a:r>
              <a:rPr lang="en-US" sz="1600" smtClean="0">
                <a:latin typeface="Courier New" pitchFamily="49" charset="0"/>
              </a:rPr>
              <a:t>num</a:t>
            </a:r>
            <a:r>
              <a:rPr lang="en-US" sz="1600" smtClean="0"/>
              <a:t> is then increased by 1.   </a:t>
            </a:r>
            <a:r>
              <a:rPr lang="en-US" sz="1600" smtClean="0">
                <a:latin typeface="Courier New" pitchFamily="49" charset="0"/>
              </a:rPr>
              <a:t>num = 12</a:t>
            </a:r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Return methods typically take in some type of data, do something to the data, and then send back a result. 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is a Scanner return method.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retrieves the next integer value from the keyboard and sends it back to num.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gets the next int entered on the keyboard and returns it.   The int returned by </a:t>
            </a:r>
            <a:r>
              <a:rPr lang="en-US" sz="1600" smtClean="0">
                <a:latin typeface="Courier New" pitchFamily="49" charset="0"/>
                <a:cs typeface="Courier New" pitchFamily="49" charset="0"/>
              </a:rPr>
              <a:t>nextInt()</a:t>
            </a:r>
            <a:r>
              <a:rPr lang="en-US" sz="1600" smtClean="0"/>
              <a:t> is placed in num.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The Math class contains many useful math related methods.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6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methods are return methods.   First, a value is passed to a math method.  Second, the math method performs some action.  Finally, the math method returns a result.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689600" cy="4319587"/>
          </a:xfrm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floor(val)</a:t>
            </a:r>
            <a:r>
              <a:rPr lang="en-US" sz="1600" smtClean="0"/>
              <a:t>  returns val decreased to the nearest interger.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ceil(val)</a:t>
            </a:r>
            <a:r>
              <a:rPr lang="en-US" sz="1600" smtClean="0"/>
              <a:t> returns val increased to the nearest interger.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pow(x,y)</a:t>
            </a:r>
            <a:r>
              <a:rPr lang="en-US" sz="1600" smtClean="0"/>
              <a:t> reutrns x raised to the power of  y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abs(val)</a:t>
            </a:r>
            <a:r>
              <a:rPr lang="en-US" sz="1600" smtClean="0"/>
              <a:t> returns the absolute value of val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sqrt(val)</a:t>
            </a:r>
            <a:r>
              <a:rPr lang="en-US" sz="1600" smtClean="0"/>
              <a:t> returns the square root of val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round(val)</a:t>
            </a:r>
            <a:r>
              <a:rPr lang="en-US" sz="1600" smtClean="0"/>
              <a:t> returns val rounede to the nearest integer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max(one, two)</a:t>
            </a:r>
            <a:r>
              <a:rPr lang="en-US" sz="1600" smtClean="0"/>
              <a:t> returns the largest of one and two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min(one, two)</a:t>
            </a:r>
            <a:r>
              <a:rPr lang="en-US" sz="1600" smtClean="0"/>
              <a:t> returns the smallest of one and two</a:t>
            </a:r>
          </a:p>
          <a:p>
            <a:endParaRPr lang="en-US" sz="1600" smtClean="0"/>
          </a:p>
          <a:p>
            <a:endParaRPr lang="en-US" sz="1600" smtClean="0"/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random()</a:t>
            </a:r>
            <a:r>
              <a:rPr lang="en-US" sz="1600" smtClean="0"/>
              <a:t> returns a random number between 0.0 and 1.0 not including 1.0.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53" tIns="48326" rIns="96653" bIns="4832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4250" cy="35956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Return methods have a return type specified before the method name.</a:t>
            </a:r>
          </a:p>
          <a:p>
            <a:endParaRPr lang="en-US" sz="1600" smtClean="0"/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int getNum()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getNum()</a:t>
            </a:r>
            <a:r>
              <a:rPr lang="en-US" sz="1600" smtClean="0">
                <a:cs typeface="Times New Roman" pitchFamily="18" charset="0"/>
              </a:rPr>
              <a:t> returns an  integer value.</a:t>
            </a:r>
          </a:p>
          <a:p>
            <a:endParaRPr lang="en-US" sz="1600" smtClean="0">
              <a:cs typeface="Times New Roman" pitchFamily="18" charset="0"/>
            </a:endParaRP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public double getStuff()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getStuff()</a:t>
            </a:r>
            <a:r>
              <a:rPr lang="en-US" sz="1600" smtClean="0">
                <a:cs typeface="Times New Roman" pitchFamily="18" charset="0"/>
              </a:rPr>
              <a:t> returns a double/decimal value.</a:t>
            </a:r>
          </a:p>
          <a:p>
            <a:endParaRPr lang="en-US" sz="1600" smtClean="0">
              <a:cs typeface="Times New Roman" pitchFamily="18" charset="0"/>
            </a:endParaRPr>
          </a:p>
          <a:p>
            <a:endParaRPr lang="en-US" sz="1600" smtClean="0"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Methods are often defined with a parameter list.  </a:t>
            </a:r>
          </a:p>
          <a:p>
            <a:r>
              <a:rPr lang="en-US" sz="1600" dirty="0" smtClean="0"/>
              <a:t>Parameters are defined within the parenthesis following the method name.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method( parameter list )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/>
              <a:t>When defining parameters, a data type and name must be provided for each parameter.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method(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one, double two)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double go(String word,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</p:spPr>
        <p:txBody>
          <a:bodyPr/>
          <a:lstStyle/>
          <a:p>
            <a:r>
              <a:rPr lang="en-US" sz="1600" dirty="0" smtClean="0"/>
              <a:t>When calling a method with parameters, the data types and number of parameters are very important.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public void method(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one, double two)</a:t>
            </a:r>
          </a:p>
          <a:p>
            <a:endParaRPr lang="en-US" sz="1600" dirty="0" smtClean="0"/>
          </a:p>
          <a:p>
            <a:r>
              <a:rPr lang="en-US" sz="1600" dirty="0" smtClean="0"/>
              <a:t>A call to method would have to have 2 parameters.   </a:t>
            </a:r>
          </a:p>
          <a:p>
            <a:r>
              <a:rPr lang="en-US" sz="1600" dirty="0" smtClean="0"/>
              <a:t>A call to method would require passing in an integer and a double in that order.</a:t>
            </a:r>
          </a:p>
          <a:p>
            <a:endParaRPr lang="en-US" sz="1600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method(6, 9.3);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method(562, 32186.323);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7425" cy="3597275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7075"/>
            <a:ext cx="4781550" cy="35861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operations can be performed on integers and on decimals.  </a:t>
            </a:r>
          </a:p>
          <a:p>
            <a:r>
              <a:rPr lang="en-US" sz="1600" smtClean="0"/>
              <a:t>An integer divided by an integer results in an integer.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2/3=0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3/2=1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5/4=1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4/5=0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7/2=3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2/7=0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Math operations can be performed on integers and on decimals.  </a:t>
            </a:r>
          </a:p>
          <a:p>
            <a:r>
              <a:rPr lang="en-US" sz="1600" smtClean="0"/>
              <a:t>As long as one part of the math is a decimal, the result is a decimal.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2.0/3=0.66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3/2.0=1.5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5/4.0=1.25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4.0/5=0.8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7.0/2=3.5</a:t>
            </a:r>
          </a:p>
          <a:p>
            <a:r>
              <a:rPr lang="en-US" sz="1600" smtClean="0">
                <a:latin typeface="Courier New" pitchFamily="49" charset="0"/>
                <a:cs typeface="Courier New" pitchFamily="49" charset="0"/>
              </a:rPr>
              <a:t>2/7.0=0.2857142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4763" y="727075"/>
            <a:ext cx="4781550" cy="3586163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600" smtClean="0"/>
              <a:t>Modulus is the remainder of division.</a:t>
            </a:r>
          </a:p>
          <a:p>
            <a:r>
              <a:rPr lang="en-US" sz="1600" smtClean="0"/>
              <a:t>   </a:t>
            </a:r>
          </a:p>
          <a:p>
            <a:r>
              <a:rPr lang="en-US" sz="1600" smtClean="0"/>
              <a:t>   </a:t>
            </a:r>
            <a:r>
              <a:rPr lang="en-US" sz="1600" u="sng" smtClean="0"/>
              <a:t>0</a:t>
            </a:r>
          </a:p>
          <a:p>
            <a:r>
              <a:rPr lang="en-US" sz="1600" smtClean="0"/>
              <a:t>3|2</a:t>
            </a:r>
          </a:p>
          <a:p>
            <a:r>
              <a:rPr lang="en-US" sz="1600" smtClean="0"/>
              <a:t>   0</a:t>
            </a:r>
          </a:p>
          <a:p>
            <a:r>
              <a:rPr lang="en-US" sz="1600" smtClean="0"/>
              <a:t>   2 is the remainder</a:t>
            </a:r>
          </a:p>
          <a:p>
            <a:endParaRPr lang="en-US" sz="1600" smtClean="0"/>
          </a:p>
          <a:p>
            <a:r>
              <a:rPr lang="en-US" sz="1600" smtClean="0"/>
              <a:t>   </a:t>
            </a:r>
            <a:r>
              <a:rPr lang="en-US" sz="1600" u="sng" smtClean="0"/>
              <a:t>1</a:t>
            </a:r>
          </a:p>
          <a:p>
            <a:r>
              <a:rPr lang="en-US" sz="1600" smtClean="0"/>
              <a:t>2|3</a:t>
            </a:r>
          </a:p>
          <a:p>
            <a:r>
              <a:rPr lang="en-US" sz="1600" smtClean="0"/>
              <a:t>   2</a:t>
            </a:r>
          </a:p>
          <a:p>
            <a:r>
              <a:rPr lang="en-US" sz="1600" smtClean="0"/>
              <a:t>   1 is the remainder</a:t>
            </a:r>
          </a:p>
          <a:p>
            <a:endParaRPr lang="en-US" sz="16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65B8D-622B-4D7A-893B-0460160F93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53234-91D4-4F69-86B6-4E974972E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F5981-DB9F-4A82-A2BC-66126F86D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DFC28-A12F-40A6-BDA8-FDD11F49D4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87331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AA383-F9E7-458A-881E-E6C8A35C152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62498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8A1DB-6FDC-486E-9134-971A34433F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361291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15684-DC9C-4F14-AA68-781C1BC32D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820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B2FE7-DA0A-4A49-9386-298A2C2E56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749923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6409E-4868-496C-9E1F-5ADB4E0205A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331959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01B61-B211-49E4-B79F-F283880113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6400800"/>
            <a:ext cx="1905000" cy="2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2587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4EBFB-E118-432F-9CF0-1102583619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51327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5C1DF-FE42-4219-88A6-6847AC32F5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9721C-4A57-424F-ABF3-8B456231FA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6395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5DD21-6E3B-4C86-A5DA-46FF6C18A11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45719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63A88-7C97-4816-9E83-9BF13BF4C3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273188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FA2F-78E2-47E0-A32E-A3A6A8CD4D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00F07-9346-4464-90C0-C2FA0EC886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96BFD-073E-4582-B130-58868D7AE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74A08-AA27-44B0-A848-5E58F412C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94F65-2292-4EA0-8725-13717E9D4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289930"/>
            <a:ext cx="838200" cy="4266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326C4-FF1F-4E56-B963-4984AB2B9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DBD5B-3E50-45EE-A635-3340C3B1E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25F6C117-5401-4F34-8C35-9F9703913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1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979BE80F-5DBA-45D2-BB6F-3D3583F8A2C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71100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8" name="Rectangle 7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Math</a:t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Returns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914400" y="3173413"/>
            <a:ext cx="421163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num = 45;</a:t>
            </a:r>
          </a:p>
          <a:p>
            <a:r>
              <a:rPr lang="en-US" b="1">
                <a:latin typeface="Tahoma" pitchFamily="34" charset="0"/>
              </a:rPr>
              <a:t>out.println(num%10);</a:t>
            </a:r>
          </a:p>
          <a:p>
            <a:r>
              <a:rPr lang="en-US" b="1">
                <a:latin typeface="Tahoma" pitchFamily="34" charset="0"/>
              </a:rPr>
              <a:t>out.println(num/10);</a:t>
            </a:r>
          </a:p>
          <a:p>
            <a:endParaRPr lang="en-US" b="1">
              <a:latin typeface="Tahoma" pitchFamily="34" charset="0"/>
            </a:endParaRP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5588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mod(%) gives you the integer</a:t>
            </a:r>
            <a:br>
              <a:rPr lang="en-US" b="1">
                <a:latin typeface="Tahoma" pitchFamily="34" charset="0"/>
              </a:rPr>
            </a:br>
            <a:r>
              <a:rPr lang="en-US" b="1">
                <a:latin typeface="Tahoma" pitchFamily="34" charset="0"/>
              </a:rPr>
              <a:t>remainder of integer division.</a:t>
            </a:r>
          </a:p>
        </p:txBody>
      </p:sp>
      <p:sp>
        <p:nvSpPr>
          <p:cNvPr id="48135" name="Text Box 6"/>
          <p:cNvSpPr txBox="1">
            <a:spLocks noChangeArrowheads="1"/>
          </p:cNvSpPr>
          <p:nvPr/>
        </p:nvSpPr>
        <p:spPr bwMode="auto">
          <a:xfrm>
            <a:off x="7010400" y="2133600"/>
            <a:ext cx="1905000" cy="20558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5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4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Remainder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1143000" y="3352800"/>
            <a:ext cx="4500563" cy="1554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out.println(9 % 3);</a:t>
            </a:r>
          </a:p>
          <a:p>
            <a:endParaRPr lang="en-US" sz="3200" b="1">
              <a:latin typeface="Tahoma" pitchFamily="34" charset="0"/>
            </a:endParaRPr>
          </a:p>
          <a:p>
            <a:r>
              <a:rPr lang="en-US" sz="3200" b="1">
                <a:latin typeface="Tahoma" pitchFamily="34" charset="0"/>
              </a:rPr>
              <a:t>out.println(9.2 % 3);</a:t>
            </a: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648017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mod(%) gives you the real number</a:t>
            </a:r>
          </a:p>
          <a:p>
            <a:r>
              <a:rPr lang="en-US" b="1">
                <a:latin typeface="Tahoma" pitchFamily="34" charset="0"/>
              </a:rPr>
              <a:t>remainder of real number division.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6934200" y="3048000"/>
            <a:ext cx="1905000" cy="1811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0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  0.19 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Remainder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860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divide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modulus.java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graphicFrame>
        <p:nvGraphicFramePr>
          <p:cNvPr id="149558" name="Group 54"/>
          <p:cNvGraphicFramePr>
            <a:graphicFrameLocks noGrp="1"/>
          </p:cNvGraphicFramePr>
          <p:nvPr/>
        </p:nvGraphicFramePr>
        <p:xfrm>
          <a:off x="1295400" y="1752600"/>
          <a:ext cx="6553200" cy="3108960"/>
        </p:xfrm>
        <a:graphic>
          <a:graphicData uri="http://schemas.openxmlformats.org/drawingml/2006/table">
            <a:tbl>
              <a:tblPr/>
              <a:tblGrid>
                <a:gridCol w="5273675"/>
                <a:gridCol w="1279525"/>
              </a:tblGrid>
              <a:tr h="131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!   ++   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*   /  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+ 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=   +=   -=   *=   /=   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2251" name="Line 50"/>
          <p:cNvSpPr>
            <a:spLocks noChangeShapeType="1"/>
          </p:cNvSpPr>
          <p:nvPr/>
        </p:nvSpPr>
        <p:spPr bwMode="auto">
          <a:xfrm>
            <a:off x="7162800" y="2057400"/>
            <a:ext cx="0" cy="2362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Precedence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38200" y="1676400"/>
            <a:ext cx="77724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int num = 10;  		</a:t>
            </a:r>
          </a:p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num = num + 5;  	  </a:t>
            </a:r>
          </a:p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/>
            </a:r>
            <a:br>
              <a:rPr lang="en-US" sz="3200" b="1">
                <a:solidFill>
                  <a:srgbClr val="000099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num = 10 * 2 + 7;  </a:t>
            </a:r>
          </a:p>
          <a:p>
            <a:r>
              <a:rPr lang="en-US" sz="3200" b="1">
                <a:solidFill>
                  <a:srgbClr val="000099"/>
                </a:solidFill>
                <a:latin typeface="Tahoma" pitchFamily="34" charset="0"/>
              </a:rPr>
              <a:t>out.println(num);	</a:t>
            </a:r>
          </a:p>
        </p:txBody>
      </p:sp>
      <p:sp>
        <p:nvSpPr>
          <p:cNvPr id="53253" name="Text Box 15"/>
          <p:cNvSpPr txBox="1">
            <a:spLocks noChangeArrowheads="1"/>
          </p:cNvSpPr>
          <p:nvPr/>
        </p:nvSpPr>
        <p:spPr bwMode="auto">
          <a:xfrm>
            <a:off x="6553200" y="2209800"/>
            <a:ext cx="19050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10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15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27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838200" y="1447800"/>
            <a:ext cx="4495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*= 2;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/= 5;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= num + 4 / 2 - 8;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= (4 + 5)/2+7;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endParaRPr lang="en-US" b="1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65532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54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10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4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838200" y="1447800"/>
            <a:ext cx="4495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 = 11;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num++;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num--;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</a:p>
          <a:p>
            <a:endParaRPr lang="pt-BR" b="1">
              <a:solidFill>
                <a:srgbClr val="000099"/>
              </a:solidFill>
              <a:latin typeface="Tahoma" pitchFamily="34" charset="0"/>
            </a:endParaRP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num++;</a:t>
            </a:r>
          </a:p>
          <a:p>
            <a:r>
              <a:rPr lang="pt-BR" b="1">
                <a:solidFill>
                  <a:srgbClr val="000099"/>
                </a:solidFill>
                <a:latin typeface="Tahoma" pitchFamily="34" charset="0"/>
              </a:rPr>
              <a:t>out.println(num);</a:t>
            </a:r>
            <a:endParaRPr lang="en-US" b="1">
              <a:solidFill>
                <a:srgbClr val="000099"/>
              </a:solidFill>
              <a:latin typeface="Tahoma" pitchFamily="34" charset="0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6553200" y="2209800"/>
            <a:ext cx="1905000" cy="27860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11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12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11</a:t>
            </a:r>
            <a:br>
              <a:rPr lang="en-US" sz="3200" b="1">
                <a:latin typeface="Tahoma" pitchFamily="34" charset="0"/>
              </a:rPr>
            </a:br>
            <a:r>
              <a:rPr lang="en-US" sz="3200" b="1">
                <a:latin typeface="Tahoma" pitchFamily="34" charset="0"/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Shortcuts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assignment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shortcuts.java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6284913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Casting is used to temporarily</a:t>
            </a:r>
          </a:p>
          <a:p>
            <a:r>
              <a:rPr lang="en-US" sz="3200" b="1">
                <a:latin typeface="Tahoma" pitchFamily="34" charset="0"/>
              </a:rPr>
              <a:t>change the type of a value.</a:t>
            </a:r>
          </a:p>
          <a:p>
            <a:endParaRPr lang="en-US" sz="3200" b="1">
              <a:latin typeface="Tahoma" pitchFamily="34" charset="0"/>
            </a:endParaRPr>
          </a:p>
          <a:p>
            <a:r>
              <a:rPr lang="en-US" sz="3200" b="1">
                <a:latin typeface="Tahoma" pitchFamily="34" charset="0"/>
              </a:rPr>
              <a:t>(int)3.14159</a:t>
            </a:r>
          </a:p>
          <a:p>
            <a:r>
              <a:rPr lang="en-US" sz="3200" b="1">
                <a:latin typeface="Tahoma" pitchFamily="34" charset="0"/>
              </a:rPr>
              <a:t>(double)3</a:t>
            </a:r>
          </a:p>
          <a:p>
            <a:endParaRPr lang="en-US" sz="3200" b="1">
              <a:latin typeface="Tahoma" pitchFamily="34" charset="0"/>
            </a:endParaRP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1219200" y="4724400"/>
            <a:ext cx="5334000" cy="95885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Casting is often used to create compatibility among data types.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609600" y="1600200"/>
            <a:ext cx="7910513" cy="3508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int one = 0;	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//32 bit int</a:t>
            </a:r>
          </a:p>
          <a:p>
            <a:r>
              <a:rPr lang="en-US" b="1">
                <a:latin typeface="Tahoma" pitchFamily="34" charset="0"/>
              </a:rPr>
              <a:t>long big = 453;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//64 bit int</a:t>
            </a:r>
          </a:p>
          <a:p>
            <a:r>
              <a:rPr lang="en-US" b="1">
                <a:latin typeface="Tahoma" pitchFamily="34" charset="0"/>
              </a:rPr>
              <a:t>double dec = 7.56;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//64 bit real</a:t>
            </a:r>
          </a:p>
          <a:p>
            <a:endParaRPr lang="en-US" b="1">
              <a:latin typeface="Tahoma" pitchFamily="34" charset="0"/>
            </a:endParaRPr>
          </a:p>
          <a:p>
            <a:r>
              <a:rPr lang="en-US" b="1">
                <a:latin typeface="Tahoma" pitchFamily="34" charset="0"/>
              </a:rPr>
              <a:t>one = dec;    				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//illegal</a:t>
            </a:r>
          </a:p>
          <a:p>
            <a:r>
              <a:rPr lang="en-US" b="1">
                <a:latin typeface="Tahoma" pitchFamily="34" charset="0"/>
              </a:rPr>
              <a:t>one = big;    				</a:t>
            </a:r>
            <a:r>
              <a:rPr lang="en-US" b="1">
                <a:solidFill>
                  <a:srgbClr val="FF0000"/>
                </a:solidFill>
                <a:latin typeface="Tahoma" pitchFamily="34" charset="0"/>
              </a:rPr>
              <a:t>//illegal</a:t>
            </a:r>
          </a:p>
          <a:p>
            <a:r>
              <a:rPr lang="en-US" b="1">
                <a:latin typeface="Tahoma" pitchFamily="34" charset="0"/>
              </a:rPr>
              <a:t>one = </a:t>
            </a:r>
            <a:r>
              <a:rPr lang="en-US" b="1">
                <a:solidFill>
                  <a:schemeClr val="accent2"/>
                </a:solidFill>
                <a:latin typeface="Tahoma" pitchFamily="34" charset="0"/>
              </a:rPr>
              <a:t>(int)</a:t>
            </a:r>
            <a:r>
              <a:rPr lang="en-US" b="1">
                <a:latin typeface="Tahoma" pitchFamily="34" charset="0"/>
              </a:rPr>
              <a:t>dec;    	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//legal</a:t>
            </a:r>
          </a:p>
          <a:p>
            <a:r>
              <a:rPr lang="en-US" b="1">
                <a:latin typeface="Tahoma" pitchFamily="34" charset="0"/>
              </a:rPr>
              <a:t>one = </a:t>
            </a:r>
            <a:r>
              <a:rPr lang="en-US" b="1">
                <a:solidFill>
                  <a:schemeClr val="accent2"/>
                </a:solidFill>
                <a:latin typeface="Tahoma" pitchFamily="34" charset="0"/>
              </a:rPr>
              <a:t>(int)</a:t>
            </a:r>
            <a:r>
              <a:rPr lang="en-US" b="1">
                <a:latin typeface="Tahoma" pitchFamily="34" charset="0"/>
              </a:rPr>
              <a:t>big;    		</a:t>
            </a:r>
            <a:r>
              <a:rPr lang="en-US" b="1">
                <a:solidFill>
                  <a:srgbClr val="008000"/>
                </a:solidFill>
                <a:latin typeface="Tahoma" pitchFamily="34" charset="0"/>
              </a:rPr>
              <a:t>	//legal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609600" y="5410200"/>
            <a:ext cx="7620000" cy="8350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Tahoma" pitchFamily="34" charset="0"/>
              </a:rPr>
              <a:t>Casting is often used to create compatibility among data types.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  <a:p>
            <a:endParaRPr lang="en-US" b="0" dirty="0" smtClean="0"/>
          </a:p>
          <a:p>
            <a:endParaRPr lang="en-US" dirty="0" smtClean="0"/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>
                <a:latin typeface="Comic Sans MS" pitchFamily="66" charset="0"/>
              </a:rPr>
              <a:t> </a:t>
            </a:r>
            <a:endParaRPr lang="en-US" b="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828800"/>
            <a:ext cx="6477000" cy="1200329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cap="none" spc="0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Calculations</a:t>
            </a:r>
            <a:endParaRPr lang="en-US" sz="7200" b="1" cap="none" spc="0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60419" name="Rectangle 1026"/>
          <p:cNvSpPr>
            <a:spLocks noChangeArrowheads="1"/>
          </p:cNvSpPr>
          <p:nvPr/>
        </p:nvSpPr>
        <p:spPr bwMode="auto">
          <a:xfrm>
            <a:off x="838200" y="1295400"/>
            <a:ext cx="7096125" cy="4965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ahoma" pitchFamily="34" charset="0"/>
              </a:rPr>
              <a:t>int</a:t>
            </a:r>
            <a:r>
              <a:rPr lang="en-US" sz="3200" b="1" dirty="0">
                <a:latin typeface="Tahoma" pitchFamily="34" charset="0"/>
              </a:rPr>
              <a:t> one = 11;</a:t>
            </a:r>
          </a:p>
          <a:p>
            <a:r>
              <a:rPr lang="en-US" sz="3200" b="1" dirty="0" err="1">
                <a:latin typeface="Tahoma" pitchFamily="34" charset="0"/>
              </a:rPr>
              <a:t>int</a:t>
            </a:r>
            <a:r>
              <a:rPr lang="en-US" sz="3200" b="1" dirty="0">
                <a:latin typeface="Tahoma" pitchFamily="34" charset="0"/>
              </a:rPr>
              <a:t> two = 5;</a:t>
            </a:r>
          </a:p>
          <a:p>
            <a:r>
              <a:rPr lang="en-US" sz="3200" b="1" dirty="0">
                <a:latin typeface="Tahoma" pitchFamily="34" charset="0"/>
              </a:rPr>
              <a:t>double </a:t>
            </a:r>
            <a:r>
              <a:rPr lang="en-US" sz="3200" b="1" dirty="0" err="1">
                <a:latin typeface="Tahoma" pitchFamily="34" charset="0"/>
              </a:rPr>
              <a:t>dec</a:t>
            </a:r>
            <a:r>
              <a:rPr lang="en-US" sz="3200" b="1" dirty="0">
                <a:latin typeface="Tahoma" pitchFamily="34" charset="0"/>
              </a:rPr>
              <a:t> = (double)one/two;</a:t>
            </a:r>
          </a:p>
          <a:p>
            <a:endParaRPr lang="en-US" sz="3200" b="1" dirty="0">
              <a:latin typeface="Tahoma" pitchFamily="34" charset="0"/>
            </a:endParaRPr>
          </a:p>
          <a:p>
            <a:r>
              <a:rPr lang="en-US" sz="3200" b="1" dirty="0">
                <a:latin typeface="Tahoma" pitchFamily="34" charset="0"/>
              </a:rPr>
              <a:t>As long as one part of the division</a:t>
            </a:r>
          </a:p>
          <a:p>
            <a:r>
              <a:rPr lang="en-US" sz="3200" b="1" dirty="0">
                <a:latin typeface="Tahoma" pitchFamily="34" charset="0"/>
              </a:rPr>
              <a:t>is a decimal value, the result will</a:t>
            </a:r>
          </a:p>
          <a:p>
            <a:r>
              <a:rPr lang="en-US" sz="3200" b="1" dirty="0">
                <a:latin typeface="Tahoma" pitchFamily="34" charset="0"/>
              </a:rPr>
              <a:t>be a decimal.</a:t>
            </a:r>
          </a:p>
          <a:p>
            <a:endParaRPr lang="en-US" sz="3200" b="1" dirty="0">
              <a:latin typeface="Tahoma" pitchFamily="34" charset="0"/>
            </a:endParaRPr>
          </a:p>
          <a:p>
            <a:r>
              <a:rPr lang="en-US" sz="3200" b="1" dirty="0">
                <a:latin typeface="Tahoma" pitchFamily="34" charset="0"/>
              </a:rPr>
              <a:t>one is temporarily converted to </a:t>
            </a:r>
            <a:br>
              <a:rPr lang="en-US" sz="3200" b="1" dirty="0">
                <a:latin typeface="Tahoma" pitchFamily="34" charset="0"/>
              </a:rPr>
            </a:br>
            <a:r>
              <a:rPr lang="en-US" sz="3200" b="1" dirty="0">
                <a:latin typeface="Tahoma" pitchFamily="34" charset="0"/>
              </a:rPr>
              <a:t>a double before the division.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57200" y="1447800"/>
            <a:ext cx="82804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out.println("1/2 = " + (1/2));</a:t>
            </a:r>
          </a:p>
          <a:p>
            <a:r>
              <a:rPr lang="en-US" b="1">
                <a:latin typeface="Tahoma" pitchFamily="34" charset="0"/>
              </a:rPr>
              <a:t>out.println("(double)1/2 = " + (double)1/2);</a:t>
            </a:r>
          </a:p>
          <a:p>
            <a:r>
              <a:rPr lang="fr-FR" b="1">
                <a:latin typeface="Tahoma" pitchFamily="34" charset="0"/>
              </a:rPr>
              <a:t>out.println("5/2 = " + (5/2));</a:t>
            </a:r>
          </a:p>
          <a:p>
            <a:r>
              <a:rPr lang="fr-FR" b="1">
                <a:latin typeface="Tahoma" pitchFamily="34" charset="0"/>
              </a:rPr>
              <a:t>out.println("5/(double)2 = " + 5/(double)2);</a:t>
            </a:r>
            <a:endParaRPr lang="en-US" b="1">
              <a:latin typeface="Tahoma" pitchFamily="34" charset="0"/>
            </a:endParaRP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181600" y="3733800"/>
            <a:ext cx="35814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r>
              <a:rPr lang="en-US" b="1">
                <a:latin typeface="Tahoma" pitchFamily="34" charset="0"/>
              </a:rPr>
              <a:t>1/2 = 0</a:t>
            </a:r>
          </a:p>
          <a:p>
            <a:r>
              <a:rPr lang="en-US" b="1">
                <a:latin typeface="Tahoma" pitchFamily="34" charset="0"/>
              </a:rPr>
              <a:t>(double)1/2 = 0.5</a:t>
            </a:r>
          </a:p>
          <a:p>
            <a:r>
              <a:rPr lang="en-US" b="1">
                <a:latin typeface="Tahoma" pitchFamily="34" charset="0"/>
              </a:rPr>
              <a:t>5/2 = 2</a:t>
            </a:r>
          </a:p>
          <a:p>
            <a:r>
              <a:rPr lang="en-US" b="1">
                <a:latin typeface="Tahoma" pitchFamily="34" charset="0"/>
              </a:rPr>
              <a:t>5/(double)2 = 2.5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Casting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14600"/>
            <a:ext cx="9144000" cy="1107996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intcast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2209800"/>
            <a:ext cx="5638800" cy="2308324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Return 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9076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838200" y="1752600"/>
            <a:ext cx="6872288" cy="228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Return methods perform some action</a:t>
            </a:r>
          </a:p>
          <a:p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and return a result back to the</a:t>
            </a:r>
          </a:p>
          <a:p>
            <a:r>
              <a:rPr lang="en-US" b="1">
                <a:solidFill>
                  <a:srgbClr val="CC00FF"/>
                </a:solidFill>
                <a:latin typeface="Tahoma" pitchFamily="34" charset="0"/>
              </a:rPr>
              <a:t>calling location</a:t>
            </a:r>
            <a:r>
              <a:rPr lang="en-US" b="1">
                <a:solidFill>
                  <a:srgbClr val="000000"/>
                </a:solidFill>
                <a:latin typeface="Tahoma" pitchFamily="34" charset="0"/>
              </a:rPr>
              <a:t>.</a:t>
            </a:r>
          </a:p>
          <a:p>
            <a:endParaRPr lang="en-US" b="1">
              <a:solidFill>
                <a:srgbClr val="000000"/>
              </a:solidFill>
              <a:latin typeface="Tahoma" pitchFamily="34" charset="0"/>
            </a:endParaRPr>
          </a:p>
          <a:p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int num = keyboard</a:t>
            </a: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.nextInt()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;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3048000" y="3352800"/>
            <a:ext cx="4343400" cy="762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1600200" y="4572000"/>
            <a:ext cx="5791200" cy="132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nextInt()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 returns an int back to the </a:t>
            </a:r>
            <a:r>
              <a:rPr lang="en-US" sz="2000" b="1">
                <a:solidFill>
                  <a:srgbClr val="CC00FF"/>
                </a:solidFill>
                <a:latin typeface="Tahoma" pitchFamily="34" charset="0"/>
              </a:rPr>
              <a:t>calling location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.</a:t>
            </a:r>
            <a:br>
              <a:rPr lang="en-US" sz="2000" b="1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/>
            </a:r>
            <a:br>
              <a:rPr lang="en-US" sz="2000" b="1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The value returned is assigned to num.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609600" y="1981200"/>
            <a:ext cx="7315200" cy="3743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Scanner keyboard =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		new Scanner(System.in);</a:t>
            </a: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int num = keyboard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.nextInt()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;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out.println(num);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6869" name="Line 6"/>
          <p:cNvSpPr>
            <a:spLocks noChangeShapeType="1"/>
          </p:cNvSpPr>
          <p:nvPr/>
        </p:nvSpPr>
        <p:spPr bwMode="auto">
          <a:xfrm flipH="1" flipV="1">
            <a:off x="4572000" y="3886200"/>
            <a:ext cx="1524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3962400" y="4419600"/>
            <a:ext cx="19812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return </a:t>
            </a:r>
            <a:br>
              <a:rPr lang="en-US" sz="32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method</a:t>
            </a:r>
          </a:p>
        </p:txBody>
      </p:sp>
      <p:sp>
        <p:nvSpPr>
          <p:cNvPr id="36872" name="Text Box 9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6858000" y="37338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6858000" y="2514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006600"/>
                </a:solidFill>
                <a:latin typeface="Tahoma" pitchFamily="34" charset="0"/>
              </a:rPr>
              <a:t>INPUT</a:t>
            </a:r>
            <a:br>
              <a:rPr lang="en-US" sz="3200" b="1" u="sng">
                <a:solidFill>
                  <a:srgbClr val="0066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990600" y="4724400"/>
            <a:ext cx="1981200" cy="107950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3333CC"/>
                </a:solidFill>
                <a:latin typeface="Tahoma" pitchFamily="34" charset="0"/>
              </a:rPr>
              <a:t>num</a:t>
            </a:r>
            <a:br>
              <a:rPr lang="en-US" sz="3200" b="1" u="sng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14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52600" y="1447800"/>
            <a:ext cx="56388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Math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Return 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14179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graphicFrame>
        <p:nvGraphicFramePr>
          <p:cNvPr id="191553" name="Group 65"/>
          <p:cNvGraphicFramePr>
            <a:graphicFrameLocks noGrp="1"/>
          </p:cNvGraphicFramePr>
          <p:nvPr/>
        </p:nvGraphicFramePr>
        <p:xfrm>
          <a:off x="533400" y="457200"/>
          <a:ext cx="8153400" cy="5834063"/>
        </p:xfrm>
        <a:graphic>
          <a:graphicData uri="http://schemas.openxmlformats.org/drawingml/2006/table">
            <a:tbl>
              <a:tblPr/>
              <a:tblGrid>
                <a:gridCol w="2746375"/>
                <a:gridCol w="5407025"/>
              </a:tblGrid>
              <a:tr h="12192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Math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floor(x)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ceil(x)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pow(x,y)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x to the power of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abs(x)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absolute value of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sqrt(x)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square root of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rounds x to the nearest whole 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min(x,y)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smallest of x and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max(x,y)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biggest of x and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random()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a double &gt;=0.0 and &lt; 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02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712788" y="5040313"/>
            <a:ext cx="184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endParaRPr lang="en-US" b="1">
              <a:solidFill>
                <a:srgbClr val="006600"/>
              </a:solidFill>
              <a:latin typeface="Comic Sans MS" pitchFamily="66" charset="0"/>
            </a:endParaRPr>
          </a:p>
          <a:p>
            <a:endParaRPr lang="en-US" b="1">
              <a:solidFill>
                <a:srgbClr val="006600"/>
              </a:solidFill>
              <a:latin typeface="Comic Sans MS" pitchFamily="66" charset="0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828800" y="1828800"/>
            <a:ext cx="4894263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6666"/>
                </a:solidFill>
                <a:latin typeface="Arial" charset="0"/>
              </a:rPr>
              <a:t>average = total / 5</a:t>
            </a:r>
          </a:p>
          <a:p>
            <a:r>
              <a:rPr lang="en-US" sz="4400" b="1">
                <a:solidFill>
                  <a:srgbClr val="006666"/>
                </a:solidFill>
                <a:latin typeface="Arial" charset="0"/>
              </a:rPr>
              <a:t>sum = one + two</a:t>
            </a:r>
            <a:br>
              <a:rPr lang="en-US" sz="4400" b="1">
                <a:solidFill>
                  <a:srgbClr val="006666"/>
                </a:solidFill>
                <a:latin typeface="Arial" charset="0"/>
              </a:rPr>
            </a:br>
            <a:endParaRPr lang="en-US" sz="4000" b="1">
              <a:solidFill>
                <a:srgbClr val="006666"/>
              </a:solidFill>
              <a:latin typeface="Arial" charset="0"/>
            </a:endParaRP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914400" y="3810000"/>
            <a:ext cx="7467600" cy="12033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  <a:latin typeface="Tahoma" pitchFamily="34" charset="0"/>
              </a:rPr>
              <a:t>Expressions usually consist of operators, variables, and/or values.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Expressions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66" name="Rectangle 12"/>
          <p:cNvSpPr>
            <a:spLocks noChangeArrowheads="1"/>
          </p:cNvSpPr>
          <p:nvPr/>
        </p:nvSpPr>
        <p:spPr bwMode="auto">
          <a:xfrm>
            <a:off x="609600" y="1981200"/>
            <a:ext cx="7315200" cy="337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Scanner keyboard =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		new Scanner(System.in);</a:t>
            </a: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double num = keyboard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.nextDouble()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; </a:t>
            </a:r>
          </a:p>
          <a:p>
            <a:pPr eaLnBrk="1" hangingPunct="1"/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ceil(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num</a:t>
            </a:r>
            <a:r>
              <a:rPr lang="en-US" sz="2400" b="1">
                <a:solidFill>
                  <a:srgbClr val="FF0000"/>
                </a:solidFill>
                <a:latin typeface="Tahoma" pitchFamily="34" charset="0"/>
              </a:rPr>
              <a:t>)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);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0967" name="Text Box 15"/>
          <p:cNvSpPr txBox="1">
            <a:spLocks noChangeArrowheads="1"/>
          </p:cNvSpPr>
          <p:nvPr/>
        </p:nvSpPr>
        <p:spPr bwMode="auto">
          <a:xfrm>
            <a:off x="6858000" y="37338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4.0</a:t>
            </a:r>
          </a:p>
        </p:txBody>
      </p: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6858000" y="25146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006600"/>
                </a:solidFill>
                <a:latin typeface="Tahoma" pitchFamily="34" charset="0"/>
              </a:rPr>
              <a:t>INPUT</a:t>
            </a:r>
            <a:br>
              <a:rPr lang="en-US" sz="3200" b="1" u="sng">
                <a:solidFill>
                  <a:srgbClr val="0066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3.45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762000" y="4343400"/>
            <a:ext cx="1981200" cy="1079500"/>
          </a:xfrm>
          <a:prstGeom prst="rect">
            <a:avLst/>
          </a:prstGeom>
          <a:noFill/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3333CC"/>
                </a:solidFill>
                <a:latin typeface="Tahoma" pitchFamily="34" charset="0"/>
              </a:rPr>
              <a:t>num</a:t>
            </a:r>
            <a:br>
              <a:rPr lang="en-US" sz="3200" b="1" u="sng">
                <a:solidFill>
                  <a:srgbClr val="3333CC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3.45</a:t>
            </a:r>
          </a:p>
        </p:txBody>
      </p:sp>
      <p:sp>
        <p:nvSpPr>
          <p:cNvPr id="40970" name="Line 18"/>
          <p:cNvSpPr>
            <a:spLocks noChangeShapeType="1"/>
          </p:cNvSpPr>
          <p:nvPr/>
        </p:nvSpPr>
        <p:spPr bwMode="auto">
          <a:xfrm flipH="1" flipV="1">
            <a:off x="3810000" y="3886200"/>
            <a:ext cx="533400" cy="685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3962400" y="4572000"/>
            <a:ext cx="2133600" cy="1076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return </a:t>
            </a:r>
            <a:br>
              <a:rPr lang="en-US" sz="32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FF0000"/>
                </a:solidFill>
                <a:latin typeface="Tahoma" pitchFamily="34" charset="0"/>
              </a:rPr>
              <a:t>methods</a:t>
            </a:r>
          </a:p>
        </p:txBody>
      </p:sp>
      <p:sp>
        <p:nvSpPr>
          <p:cNvPr id="40972" name="Line 20"/>
          <p:cNvSpPr>
            <a:spLocks noChangeShapeType="1"/>
          </p:cNvSpPr>
          <p:nvPr/>
        </p:nvSpPr>
        <p:spPr bwMode="auto">
          <a:xfrm flipV="1">
            <a:off x="5486400" y="3505200"/>
            <a:ext cx="228600" cy="1066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58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990600" y="1981200"/>
            <a:ext cx="4938713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out.println(Math.floor(3.254));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out.println(Math.ceil(2.45));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out.println(Math.pow(2,7));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out.println(Math.abs(-9));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out.println(Math.sqrt(256));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out.println(Math.sqrt(144));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out.println(Math.round(3.6));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out.println(Math.max(5,7));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out.println(Math.max(5,-7));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out.println(Math.min(5,7));	</a:t>
            </a:r>
          </a:p>
          <a:p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out.println(Math.min(5,-7));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6553200" y="1524000"/>
            <a:ext cx="1981200" cy="46085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3.0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3.0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128.0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9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16.0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12.0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4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7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5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5</a:t>
            </a:r>
            <a:br>
              <a:rPr lang="en-US" sz="24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2400" b="1">
                <a:solidFill>
                  <a:srgbClr val="000000"/>
                </a:solidFill>
                <a:latin typeface="Tahoma" pitchFamily="34" charset="0"/>
              </a:rPr>
              <a:t>-7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17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304800" y="1600200"/>
            <a:ext cx="6096000" cy="26479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*10);</a:t>
            </a: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 num = 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)(</a:t>
            </a:r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Math.</a:t>
            </a:r>
            <a:r>
              <a:rPr lang="en-US" sz="2400" b="1" dirty="0" err="1">
                <a:solidFill>
                  <a:srgbClr val="FF0000"/>
                </a:solidFill>
                <a:latin typeface="Tahoma" pitchFamily="34" charset="0"/>
              </a:rPr>
              <a:t>random</a:t>
            </a:r>
            <a:r>
              <a:rPr lang="en-US" sz="2400" b="1" dirty="0">
                <a:solidFill>
                  <a:srgbClr val="FF0000"/>
                </a:solidFill>
                <a:latin typeface="Tahoma" pitchFamily="34" charset="0"/>
              </a:rPr>
              <a:t>()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*10);</a:t>
            </a:r>
          </a:p>
          <a:p>
            <a:pPr eaLnBrk="1" hangingPunct="1"/>
            <a:r>
              <a:rPr lang="en-US" sz="2400" b="1" dirty="0" err="1">
                <a:solidFill>
                  <a:srgbClr val="000000"/>
                </a:solidFill>
                <a:latin typeface="Tahoma" pitchFamily="34" charset="0"/>
              </a:rPr>
              <a:t>out.println</a:t>
            </a:r>
            <a:r>
              <a:rPr lang="en-US" sz="2400" b="1" dirty="0">
                <a:solidFill>
                  <a:srgbClr val="000000"/>
                </a:solidFill>
                <a:latin typeface="Tahoma" pitchFamily="34" charset="0"/>
              </a:rPr>
              <a:t>(num);</a:t>
            </a: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  <a:p>
            <a:pPr eaLnBrk="1" hangingPunct="1"/>
            <a:endParaRPr lang="en-US" sz="2400" b="1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43015" name="Text Box 6"/>
          <p:cNvSpPr txBox="1">
            <a:spLocks noChangeArrowheads="1"/>
          </p:cNvSpPr>
          <p:nvPr/>
        </p:nvSpPr>
        <p:spPr bwMode="auto">
          <a:xfrm>
            <a:off x="6858000" y="1752600"/>
            <a:ext cx="1981200" cy="156686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7.564</a:t>
            </a:r>
            <a:br>
              <a:rPr lang="en-US" sz="3200" b="1">
                <a:solidFill>
                  <a:srgbClr val="000000"/>
                </a:solidFill>
                <a:latin typeface="Tahoma" pitchFamily="34" charset="0"/>
              </a:rPr>
            </a:br>
            <a:r>
              <a:rPr lang="en-US" sz="3200" b="1">
                <a:solidFill>
                  <a:srgbClr val="000000"/>
                </a:solidFill>
                <a:latin typeface="Tahoma" pitchFamily="34" charset="0"/>
              </a:rPr>
              <a:t>4</a:t>
            </a:r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609600" y="3657600"/>
            <a:ext cx="5791200" cy="711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  <a:latin typeface="Tahoma" pitchFamily="34" charset="0"/>
              </a:rPr>
              <a:t>random()</a:t>
            </a:r>
            <a:r>
              <a:rPr lang="en-US" sz="2000" b="1">
                <a:solidFill>
                  <a:srgbClr val="3333CC"/>
                </a:solidFill>
                <a:latin typeface="Tahoma" pitchFamily="34" charset="0"/>
              </a:rPr>
              <a:t> returns a double in the range 0.0 to 1.0, not including 1.0.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Math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343400"/>
            <a:ext cx="1943100" cy="179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3121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23622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  <a:latin typeface="Tahoma" pitchFamily="34" charset="0"/>
              </a:rPr>
              <a:t>mathmethods.java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  <a:latin typeface="Tahoma" pitchFamily="34" charset="0"/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FFFF00">
                      <a:alpha val="65000"/>
                    </a:srgbClr>
                  </a:outerShdw>
                </a:effectLst>
                <a:latin typeface="Tahoma" pitchFamily="34" charset="0"/>
              </a:rPr>
              <a:t>randomone.java</a:t>
            </a:r>
            <a:endParaRPr lang="en-US" sz="6000" b="1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FFFF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4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2531" name="Freeform 2"/>
          <p:cNvSpPr>
            <a:spLocks/>
          </p:cNvSpPr>
          <p:nvPr/>
        </p:nvSpPr>
        <p:spPr bwMode="auto">
          <a:xfrm>
            <a:off x="6446838" y="982663"/>
            <a:ext cx="2697162" cy="960437"/>
          </a:xfrm>
          <a:custGeom>
            <a:avLst/>
            <a:gdLst>
              <a:gd name="T0" fmla="*/ 2147483647 w 1274"/>
              <a:gd name="T1" fmla="*/ 1141631069 h 807"/>
              <a:gd name="T2" fmla="*/ 0 w 1274"/>
              <a:gd name="T3" fmla="*/ 610474906 h 807"/>
              <a:gd name="T4" fmla="*/ 0 w 1274"/>
              <a:gd name="T5" fmla="*/ 525489943 h 807"/>
              <a:gd name="T6" fmla="*/ 2147483647 w 1274"/>
              <a:gd name="T7" fmla="*/ 0 h 807"/>
              <a:gd name="T8" fmla="*/ 2147483647 w 1274"/>
              <a:gd name="T9" fmla="*/ 525489943 h 807"/>
              <a:gd name="T10" fmla="*/ 2147483647 w 1274"/>
              <a:gd name="T11" fmla="*/ 610474906 h 807"/>
              <a:gd name="T12" fmla="*/ 2147483647 w 1274"/>
              <a:gd name="T13" fmla="*/ 1141631069 h 8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74"/>
              <a:gd name="T22" fmla="*/ 0 h 807"/>
              <a:gd name="T23" fmla="*/ 1274 w 1274"/>
              <a:gd name="T24" fmla="*/ 807 h 80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74" h="807">
                <a:moveTo>
                  <a:pt x="637" y="806"/>
                </a:moveTo>
                <a:lnTo>
                  <a:pt x="0" y="431"/>
                </a:lnTo>
                <a:lnTo>
                  <a:pt x="0" y="371"/>
                </a:lnTo>
                <a:lnTo>
                  <a:pt x="637" y="0"/>
                </a:lnTo>
                <a:lnTo>
                  <a:pt x="1273" y="371"/>
                </a:lnTo>
                <a:lnTo>
                  <a:pt x="1273" y="431"/>
                </a:lnTo>
                <a:lnTo>
                  <a:pt x="637" y="806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2" name="Freeform 3"/>
          <p:cNvSpPr>
            <a:spLocks/>
          </p:cNvSpPr>
          <p:nvPr/>
        </p:nvSpPr>
        <p:spPr bwMode="auto">
          <a:xfrm>
            <a:off x="7143750" y="5543550"/>
            <a:ext cx="666750" cy="557213"/>
          </a:xfrm>
          <a:custGeom>
            <a:avLst/>
            <a:gdLst>
              <a:gd name="T0" fmla="*/ 1406806501 w 315"/>
              <a:gd name="T1" fmla="*/ 0 h 468"/>
              <a:gd name="T2" fmla="*/ 1281360183 w 315"/>
              <a:gd name="T3" fmla="*/ 22681430 h 468"/>
              <a:gd name="T4" fmla="*/ 1155911748 w 315"/>
              <a:gd name="T5" fmla="*/ 51033810 h 468"/>
              <a:gd name="T6" fmla="*/ 1048384858 w 315"/>
              <a:gd name="T7" fmla="*/ 85055960 h 468"/>
              <a:gd name="T8" fmla="*/ 918457559 w 315"/>
              <a:gd name="T9" fmla="*/ 114825176 h 468"/>
              <a:gd name="T10" fmla="*/ 810930934 w 315"/>
              <a:gd name="T11" fmla="*/ 148847307 h 468"/>
              <a:gd name="T12" fmla="*/ 703404309 w 315"/>
              <a:gd name="T13" fmla="*/ 182869475 h 468"/>
              <a:gd name="T14" fmla="*/ 595877684 w 315"/>
              <a:gd name="T15" fmla="*/ 222561366 h 468"/>
              <a:gd name="T16" fmla="*/ 506270619 w 315"/>
              <a:gd name="T17" fmla="*/ 256583497 h 468"/>
              <a:gd name="T18" fmla="*/ 416665804 w 315"/>
              <a:gd name="T19" fmla="*/ 296276579 h 468"/>
              <a:gd name="T20" fmla="*/ 327060989 w 315"/>
              <a:gd name="T21" fmla="*/ 337386579 h 468"/>
              <a:gd name="T22" fmla="*/ 250894819 w 315"/>
              <a:gd name="T23" fmla="*/ 377079661 h 468"/>
              <a:gd name="T24" fmla="*/ 179211813 w 315"/>
              <a:gd name="T25" fmla="*/ 416771552 h 468"/>
              <a:gd name="T26" fmla="*/ 125448468 w 315"/>
              <a:gd name="T27" fmla="*/ 456464633 h 468"/>
              <a:gd name="T28" fmla="*/ 71685155 w 315"/>
              <a:gd name="T29" fmla="*/ 496156524 h 468"/>
              <a:gd name="T30" fmla="*/ 35841519 w 315"/>
              <a:gd name="T31" fmla="*/ 537266450 h 468"/>
              <a:gd name="T32" fmla="*/ 0 w 315"/>
              <a:gd name="T33" fmla="*/ 576959532 h 468"/>
              <a:gd name="T34" fmla="*/ 452507307 w 315"/>
              <a:gd name="T35" fmla="*/ 662014413 h 468"/>
              <a:gd name="T36" fmla="*/ 542114239 w 315"/>
              <a:gd name="T37" fmla="*/ 639332992 h 468"/>
              <a:gd name="T38" fmla="*/ 125448468 w 315"/>
              <a:gd name="T39" fmla="*/ 565618821 h 468"/>
              <a:gd name="T40" fmla="*/ 125448468 w 315"/>
              <a:gd name="T41" fmla="*/ 554278111 h 468"/>
              <a:gd name="T42" fmla="*/ 143368194 w 315"/>
              <a:gd name="T43" fmla="*/ 537266450 h 468"/>
              <a:gd name="T44" fmla="*/ 143368194 w 315"/>
              <a:gd name="T45" fmla="*/ 520255980 h 468"/>
              <a:gd name="T46" fmla="*/ 161290004 w 315"/>
              <a:gd name="T47" fmla="*/ 501827474 h 468"/>
              <a:gd name="T48" fmla="*/ 179211813 w 315"/>
              <a:gd name="T49" fmla="*/ 479146054 h 468"/>
              <a:gd name="T50" fmla="*/ 197131506 w 315"/>
              <a:gd name="T51" fmla="*/ 462134393 h 468"/>
              <a:gd name="T52" fmla="*/ 215053316 w 315"/>
              <a:gd name="T53" fmla="*/ 445123923 h 468"/>
              <a:gd name="T54" fmla="*/ 250894819 w 315"/>
              <a:gd name="T55" fmla="*/ 428112262 h 468"/>
              <a:gd name="T56" fmla="*/ 268816629 w 315"/>
              <a:gd name="T57" fmla="*/ 411101792 h 468"/>
              <a:gd name="T58" fmla="*/ 309139179 w 315"/>
              <a:gd name="T59" fmla="*/ 394090131 h 468"/>
              <a:gd name="T60" fmla="*/ 344980682 w 315"/>
              <a:gd name="T61" fmla="*/ 377079661 h 468"/>
              <a:gd name="T62" fmla="*/ 362902492 w 315"/>
              <a:gd name="T63" fmla="*/ 360068000 h 468"/>
              <a:gd name="T64" fmla="*/ 398743994 w 315"/>
              <a:gd name="T65" fmla="*/ 343057530 h 468"/>
              <a:gd name="T66" fmla="*/ 434587614 w 315"/>
              <a:gd name="T67" fmla="*/ 326045869 h 468"/>
              <a:gd name="T68" fmla="*/ 452507307 w 315"/>
              <a:gd name="T69" fmla="*/ 314705159 h 468"/>
              <a:gd name="T70" fmla="*/ 488350926 w 315"/>
              <a:gd name="T71" fmla="*/ 296276579 h 468"/>
              <a:gd name="T72" fmla="*/ 542114239 w 315"/>
              <a:gd name="T73" fmla="*/ 273595158 h 468"/>
              <a:gd name="T74" fmla="*/ 577955874 w 315"/>
              <a:gd name="T75" fmla="*/ 256583497 h 468"/>
              <a:gd name="T76" fmla="*/ 631719186 w 315"/>
              <a:gd name="T77" fmla="*/ 233902076 h 468"/>
              <a:gd name="T78" fmla="*/ 685482499 w 315"/>
              <a:gd name="T79" fmla="*/ 211220656 h 468"/>
              <a:gd name="T80" fmla="*/ 739245811 w 315"/>
              <a:gd name="T81" fmla="*/ 194210186 h 468"/>
              <a:gd name="T82" fmla="*/ 793009124 w 315"/>
              <a:gd name="T83" fmla="*/ 171528765 h 468"/>
              <a:gd name="T84" fmla="*/ 846772436 w 315"/>
              <a:gd name="T85" fmla="*/ 154517067 h 468"/>
              <a:gd name="T86" fmla="*/ 900535749 w 315"/>
              <a:gd name="T87" fmla="*/ 137506597 h 468"/>
              <a:gd name="T88" fmla="*/ 958780043 w 315"/>
              <a:gd name="T89" fmla="*/ 120494936 h 468"/>
              <a:gd name="T90" fmla="*/ 1012543356 w 315"/>
              <a:gd name="T91" fmla="*/ 102066430 h 468"/>
              <a:gd name="T92" fmla="*/ 1084226361 w 315"/>
              <a:gd name="T93" fmla="*/ 85055960 h 468"/>
              <a:gd name="T94" fmla="*/ 1137989938 w 315"/>
              <a:gd name="T95" fmla="*/ 68044281 h 468"/>
              <a:gd name="T96" fmla="*/ 1209675060 w 315"/>
              <a:gd name="T97" fmla="*/ 51033810 h 468"/>
              <a:gd name="T98" fmla="*/ 1263438373 w 315"/>
              <a:gd name="T99" fmla="*/ 34022140 h 468"/>
              <a:gd name="T100" fmla="*/ 1335123495 w 315"/>
              <a:gd name="T101" fmla="*/ 17011665 h 468"/>
              <a:gd name="T102" fmla="*/ 1406806501 w 315"/>
              <a:gd name="T103" fmla="*/ 0 h 46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315"/>
              <a:gd name="T157" fmla="*/ 0 h 468"/>
              <a:gd name="T158" fmla="*/ 315 w 315"/>
              <a:gd name="T159" fmla="*/ 468 h 468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315" h="468">
                <a:moveTo>
                  <a:pt x="314" y="0"/>
                </a:moveTo>
                <a:lnTo>
                  <a:pt x="286" y="16"/>
                </a:lnTo>
                <a:lnTo>
                  <a:pt x="258" y="36"/>
                </a:lnTo>
                <a:lnTo>
                  <a:pt x="234" y="60"/>
                </a:lnTo>
                <a:lnTo>
                  <a:pt x="205" y="81"/>
                </a:lnTo>
                <a:lnTo>
                  <a:pt x="181" y="105"/>
                </a:lnTo>
                <a:lnTo>
                  <a:pt x="157" y="129"/>
                </a:lnTo>
                <a:lnTo>
                  <a:pt x="133" y="157"/>
                </a:lnTo>
                <a:lnTo>
                  <a:pt x="113" y="181"/>
                </a:lnTo>
                <a:lnTo>
                  <a:pt x="93" y="209"/>
                </a:lnTo>
                <a:lnTo>
                  <a:pt x="73" y="238"/>
                </a:lnTo>
                <a:lnTo>
                  <a:pt x="56" y="266"/>
                </a:lnTo>
                <a:lnTo>
                  <a:pt x="40" y="294"/>
                </a:lnTo>
                <a:lnTo>
                  <a:pt x="28" y="322"/>
                </a:lnTo>
                <a:lnTo>
                  <a:pt x="16" y="350"/>
                </a:lnTo>
                <a:lnTo>
                  <a:pt x="8" y="379"/>
                </a:lnTo>
                <a:lnTo>
                  <a:pt x="0" y="407"/>
                </a:lnTo>
                <a:lnTo>
                  <a:pt x="101" y="467"/>
                </a:lnTo>
                <a:lnTo>
                  <a:pt x="121" y="451"/>
                </a:lnTo>
                <a:lnTo>
                  <a:pt x="28" y="399"/>
                </a:lnTo>
                <a:lnTo>
                  <a:pt x="28" y="391"/>
                </a:lnTo>
                <a:lnTo>
                  <a:pt x="32" y="379"/>
                </a:lnTo>
                <a:lnTo>
                  <a:pt x="32" y="367"/>
                </a:lnTo>
                <a:lnTo>
                  <a:pt x="36" y="354"/>
                </a:lnTo>
                <a:lnTo>
                  <a:pt x="40" y="338"/>
                </a:lnTo>
                <a:lnTo>
                  <a:pt x="44" y="326"/>
                </a:lnTo>
                <a:lnTo>
                  <a:pt x="48" y="314"/>
                </a:lnTo>
                <a:lnTo>
                  <a:pt x="56" y="302"/>
                </a:lnTo>
                <a:lnTo>
                  <a:pt x="60" y="290"/>
                </a:lnTo>
                <a:lnTo>
                  <a:pt x="69" y="278"/>
                </a:lnTo>
                <a:lnTo>
                  <a:pt x="77" y="266"/>
                </a:lnTo>
                <a:lnTo>
                  <a:pt x="81" y="254"/>
                </a:lnTo>
                <a:lnTo>
                  <a:pt x="89" y="242"/>
                </a:lnTo>
                <a:lnTo>
                  <a:pt x="97" y="230"/>
                </a:lnTo>
                <a:lnTo>
                  <a:pt x="101" y="222"/>
                </a:lnTo>
                <a:lnTo>
                  <a:pt x="109" y="209"/>
                </a:lnTo>
                <a:lnTo>
                  <a:pt x="121" y="193"/>
                </a:lnTo>
                <a:lnTo>
                  <a:pt x="129" y="181"/>
                </a:lnTo>
                <a:lnTo>
                  <a:pt x="141" y="165"/>
                </a:lnTo>
                <a:lnTo>
                  <a:pt x="153" y="149"/>
                </a:lnTo>
                <a:lnTo>
                  <a:pt x="165" y="137"/>
                </a:lnTo>
                <a:lnTo>
                  <a:pt x="177" y="121"/>
                </a:lnTo>
                <a:lnTo>
                  <a:pt x="189" y="109"/>
                </a:lnTo>
                <a:lnTo>
                  <a:pt x="201" y="97"/>
                </a:lnTo>
                <a:lnTo>
                  <a:pt x="214" y="85"/>
                </a:lnTo>
                <a:lnTo>
                  <a:pt x="226" y="72"/>
                </a:lnTo>
                <a:lnTo>
                  <a:pt x="242" y="60"/>
                </a:lnTo>
                <a:lnTo>
                  <a:pt x="254" y="48"/>
                </a:lnTo>
                <a:lnTo>
                  <a:pt x="270" y="36"/>
                </a:lnTo>
                <a:lnTo>
                  <a:pt x="282" y="24"/>
                </a:lnTo>
                <a:lnTo>
                  <a:pt x="298" y="12"/>
                </a:lnTo>
                <a:lnTo>
                  <a:pt x="314" y="0"/>
                </a:lnTo>
              </a:path>
            </a:pathLst>
          </a:custGeom>
          <a:solidFill>
            <a:srgbClr val="FFFFFF"/>
          </a:solidFill>
          <a:ln w="9525" cap="rnd">
            <a:noFill/>
            <a:round/>
            <a:headEnd/>
            <a:tailEnd/>
          </a:ln>
        </p:spPr>
        <p:txBody>
          <a:bodyPr/>
          <a:lstStyle/>
          <a:p>
            <a:endParaRPr lang="en-US" sz="24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524000" y="914400"/>
            <a:ext cx="4270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Comic Sans MS" pitchFamily="66" charset="0"/>
              </a:rPr>
              <a:t> </a:t>
            </a:r>
            <a:endParaRPr lang="en-US" sz="2400">
              <a:solidFill>
                <a:srgbClr val="CC3300"/>
              </a:solidFill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371600"/>
            <a:ext cx="6553200" cy="3416320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FF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User-Defined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Return </a:t>
            </a:r>
            <a:b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</a:br>
            <a:r>
              <a:rPr lang="en-US" sz="7200" b="1" dirty="0" smtClean="0">
                <a:ln w="11430">
                  <a:solidFill>
                    <a:srgbClr val="FFFF00"/>
                  </a:solidFill>
                </a:ln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</a:rPr>
              <a:t>Methods</a:t>
            </a:r>
            <a:endParaRPr lang="en-US" sz="7200" b="1" dirty="0">
              <a:ln w="11430">
                <a:solidFill>
                  <a:srgbClr val="FFFF00"/>
                </a:solidFill>
              </a:ln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</p:spPr>
        <p:txBody>
          <a:bodyPr/>
          <a:lstStyle/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</p:spTree>
    <p:extLst>
      <p:ext uri="{BB962C8B-B14F-4D97-AF65-F5344CB8AC3E}">
        <p14:creationId xmlns:p14="http://schemas.microsoft.com/office/powerpoint/2010/main" val="32214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b="0" smtClean="0">
              <a:solidFill>
                <a:srgbClr val="000000"/>
              </a:solidFill>
            </a:endParaRPr>
          </a:p>
          <a:p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© A+ Computer Science  -  www.apluscompsci.com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5622925" y="43815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endParaRPr lang="en-US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7894" name="Text Box 16"/>
          <p:cNvSpPr txBox="1">
            <a:spLocks noChangeArrowheads="1"/>
          </p:cNvSpPr>
          <p:nvPr/>
        </p:nvSpPr>
        <p:spPr bwMode="auto">
          <a:xfrm>
            <a:off x="3124200" y="2133600"/>
            <a:ext cx="20574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CC0000"/>
                </a:solidFill>
                <a:latin typeface="Tahoma" pitchFamily="34" charset="0"/>
              </a:rPr>
              <a:t>return type</a:t>
            </a:r>
          </a:p>
        </p:txBody>
      </p:sp>
      <p:sp>
        <p:nvSpPr>
          <p:cNvPr id="37895" name="Text Box 17"/>
          <p:cNvSpPr txBox="1">
            <a:spLocks noChangeArrowheads="1"/>
          </p:cNvSpPr>
          <p:nvPr/>
        </p:nvSpPr>
        <p:spPr bwMode="auto">
          <a:xfrm>
            <a:off x="5334000" y="2133600"/>
            <a:ext cx="1066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66"/>
                </a:solidFill>
                <a:latin typeface="Tahoma" pitchFamily="34" charset="0"/>
              </a:rPr>
              <a:t>name</a:t>
            </a:r>
          </a:p>
        </p:txBody>
      </p:sp>
      <p:sp>
        <p:nvSpPr>
          <p:cNvPr id="37896" name="Text Box 18"/>
          <p:cNvSpPr txBox="1">
            <a:spLocks noChangeArrowheads="1"/>
          </p:cNvSpPr>
          <p:nvPr/>
        </p:nvSpPr>
        <p:spPr bwMode="auto">
          <a:xfrm>
            <a:off x="6553200" y="2133600"/>
            <a:ext cx="15240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000"/>
                </a:solidFill>
                <a:latin typeface="Tahoma" pitchFamily="34" charset="0"/>
              </a:rPr>
              <a:t>params</a:t>
            </a:r>
          </a:p>
        </p:txBody>
      </p:sp>
      <p:sp>
        <p:nvSpPr>
          <p:cNvPr id="37897" name="Text Box 19"/>
          <p:cNvSpPr txBox="1">
            <a:spLocks noChangeArrowheads="1"/>
          </p:cNvSpPr>
          <p:nvPr/>
        </p:nvSpPr>
        <p:spPr bwMode="auto">
          <a:xfrm>
            <a:off x="762000" y="2819400"/>
            <a:ext cx="73152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FF9900"/>
                </a:solidFill>
                <a:latin typeface="Tahoma" pitchFamily="34" charset="0"/>
              </a:rPr>
              <a:t>code</a:t>
            </a:r>
          </a:p>
        </p:txBody>
      </p:sp>
      <p:sp>
        <p:nvSpPr>
          <p:cNvPr id="37898" name="Text Box 20"/>
          <p:cNvSpPr txBox="1">
            <a:spLocks noChangeArrowheads="1"/>
          </p:cNvSpPr>
          <p:nvPr/>
        </p:nvSpPr>
        <p:spPr bwMode="auto">
          <a:xfrm>
            <a:off x="762000" y="2133600"/>
            <a:ext cx="2209800" cy="482600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99CC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99CC"/>
                </a:solidFill>
                <a:latin typeface="Tahoma" pitchFamily="34" charset="0"/>
              </a:rPr>
              <a:t>access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rgbClr val="3333CC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Return Methods</a:t>
            </a:r>
            <a:endParaRPr lang="en-US" sz="5400" b="1" dirty="0">
              <a:ln w="18000">
                <a:solidFill>
                  <a:srgbClr val="3333CC">
                    <a:satMod val="140000"/>
                  </a:srgb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33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762000" y="1905000"/>
            <a:ext cx="80010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ahoma" pitchFamily="34" charset="0"/>
              </a:rPr>
              <a:t>public </a:t>
            </a:r>
            <a:r>
              <a:rPr lang="en-US" b="1" dirty="0" smtClean="0">
                <a:latin typeface="Tahoma" pitchFamily="34" charset="0"/>
              </a:rPr>
              <a:t>static </a:t>
            </a:r>
            <a:r>
              <a:rPr lang="en-US" b="1" dirty="0" err="1" smtClean="0">
                <a:latin typeface="Tahoma" pitchFamily="34" charset="0"/>
              </a:rPr>
              <a:t>int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times</a:t>
            </a:r>
            <a:r>
              <a:rPr lang="pt-BR" dirty="0">
                <a:latin typeface="Tahoma" pitchFamily="34" charset="0"/>
              </a:rPr>
              <a:t>(  </a:t>
            </a:r>
            <a:r>
              <a:rPr lang="pt-BR" b="1" dirty="0">
                <a:latin typeface="Tahoma" pitchFamily="34" charset="0"/>
              </a:rPr>
              <a:t>int</a:t>
            </a:r>
            <a:r>
              <a:rPr lang="pt-BR" dirty="0">
                <a:latin typeface="Tahoma" pitchFamily="34" charset="0"/>
              </a:rPr>
              <a:t> num1,   </a:t>
            </a:r>
            <a:r>
              <a:rPr lang="pt-BR" b="1" dirty="0">
                <a:latin typeface="Tahoma" pitchFamily="34" charset="0"/>
              </a:rPr>
              <a:t>int</a:t>
            </a:r>
            <a:r>
              <a:rPr lang="pt-BR" dirty="0">
                <a:latin typeface="Tahoma" pitchFamily="34" charset="0"/>
              </a:rPr>
              <a:t> num2 )</a:t>
            </a:r>
          </a:p>
          <a:p>
            <a:r>
              <a:rPr lang="pt-BR" dirty="0">
                <a:latin typeface="Tahoma" pitchFamily="34" charset="0"/>
              </a:rPr>
              <a:t>{</a:t>
            </a:r>
          </a:p>
          <a:p>
            <a:r>
              <a:rPr lang="pt-BR" dirty="0">
                <a:latin typeface="Tahoma" pitchFamily="34" charset="0"/>
              </a:rPr>
              <a:t>   </a:t>
            </a:r>
            <a:r>
              <a:rPr lang="pt-BR" dirty="0" smtClean="0">
                <a:latin typeface="Tahoma" pitchFamily="34" charset="0"/>
              </a:rPr>
              <a:t>return num1*num2;</a:t>
            </a:r>
            <a:r>
              <a:rPr lang="pt-BR" dirty="0">
                <a:latin typeface="Tahoma" pitchFamily="34" charset="0"/>
              </a:rPr>
              <a:t>	</a:t>
            </a:r>
          </a:p>
          <a:p>
            <a:r>
              <a:rPr lang="pt-BR" dirty="0">
                <a:latin typeface="Tahoma" pitchFamily="34" charset="0"/>
              </a:rPr>
              <a:t>}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762000" y="4114800"/>
            <a:ext cx="7772400" cy="18129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ahoma" pitchFamily="34" charset="0"/>
              </a:rPr>
              <a:t>There will be times that we define parameters when we define a method.   The parameters allow us to specify the type of data the method will receive.</a:t>
            </a:r>
          </a:p>
        </p:txBody>
      </p:sp>
      <p:sp>
        <p:nvSpPr>
          <p:cNvPr id="22535" name="Line 10"/>
          <p:cNvSpPr>
            <a:spLocks noChangeShapeType="1"/>
          </p:cNvSpPr>
          <p:nvPr/>
        </p:nvSpPr>
        <p:spPr bwMode="auto">
          <a:xfrm flipV="1">
            <a:off x="7086600" y="2438400"/>
            <a:ext cx="609600" cy="1752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 flipH="1" flipV="1">
            <a:off x="5905500" y="2438400"/>
            <a:ext cx="647700" cy="1752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Defining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381000" y="2753269"/>
            <a:ext cx="8763000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ahoma" pitchFamily="34" charset="0"/>
              </a:rPr>
              <a:t>public class</a:t>
            </a:r>
            <a:r>
              <a:rPr lang="en-US" dirty="0">
                <a:latin typeface="Tahoma" pitchFamily="34" charset="0"/>
              </a:rPr>
              <a:t> Fun</a:t>
            </a:r>
          </a:p>
          <a:p>
            <a:r>
              <a:rPr lang="en-US" dirty="0">
                <a:latin typeface="Tahoma" pitchFamily="34" charset="0"/>
              </a:rPr>
              <a:t>{</a:t>
            </a:r>
          </a:p>
          <a:p>
            <a:r>
              <a:rPr lang="en-US" dirty="0">
                <a:latin typeface="Tahoma" pitchFamily="34" charset="0"/>
              </a:rPr>
              <a:t>     </a:t>
            </a:r>
            <a:r>
              <a:rPr lang="en-US" b="1" dirty="0">
                <a:latin typeface="Tahoma" pitchFamily="34" charset="0"/>
              </a:rPr>
              <a:t>public </a:t>
            </a:r>
            <a:r>
              <a:rPr lang="en-US" b="1" dirty="0" smtClean="0">
                <a:latin typeface="Tahoma" pitchFamily="34" charset="0"/>
              </a:rPr>
              <a:t>static </a:t>
            </a:r>
            <a:r>
              <a:rPr lang="en-US" b="1" dirty="0" err="1" smtClean="0">
                <a:latin typeface="Tahoma" pitchFamily="34" charset="0"/>
              </a:rPr>
              <a:t>int</a:t>
            </a:r>
            <a:r>
              <a:rPr lang="en-US" dirty="0" smtClean="0">
                <a:latin typeface="Tahoma" pitchFamily="34" charset="0"/>
              </a:rPr>
              <a:t> </a:t>
            </a:r>
            <a:r>
              <a:rPr lang="en-US" dirty="0">
                <a:latin typeface="Tahoma" pitchFamily="34" charset="0"/>
              </a:rPr>
              <a:t>times</a:t>
            </a:r>
            <a:r>
              <a:rPr lang="pt-BR" dirty="0">
                <a:latin typeface="Tahoma" pitchFamily="34" charset="0"/>
              </a:rPr>
              <a:t>(  </a:t>
            </a:r>
            <a:r>
              <a:rPr lang="pt-BR" b="1" dirty="0">
                <a:latin typeface="Tahoma" pitchFamily="34" charset="0"/>
              </a:rPr>
              <a:t>int</a:t>
            </a:r>
            <a:r>
              <a:rPr lang="pt-BR" dirty="0">
                <a:latin typeface="Tahoma" pitchFamily="34" charset="0"/>
              </a:rPr>
              <a:t> num1,   </a:t>
            </a:r>
            <a:r>
              <a:rPr lang="pt-BR" b="1" dirty="0">
                <a:latin typeface="Tahoma" pitchFamily="34" charset="0"/>
              </a:rPr>
              <a:t>int</a:t>
            </a:r>
            <a:r>
              <a:rPr lang="pt-BR" dirty="0">
                <a:latin typeface="Tahoma" pitchFamily="34" charset="0"/>
              </a:rPr>
              <a:t> num2 )</a:t>
            </a:r>
          </a:p>
          <a:p>
            <a:r>
              <a:rPr lang="pt-BR" dirty="0">
                <a:latin typeface="Tahoma" pitchFamily="34" charset="0"/>
              </a:rPr>
              <a:t>     {</a:t>
            </a:r>
          </a:p>
          <a:p>
            <a:r>
              <a:rPr lang="pt-BR" dirty="0">
                <a:latin typeface="Tahoma" pitchFamily="34" charset="0"/>
              </a:rPr>
              <a:t>	 </a:t>
            </a:r>
            <a:r>
              <a:rPr lang="pt-BR" dirty="0" smtClean="0">
                <a:latin typeface="Tahoma" pitchFamily="34" charset="0"/>
              </a:rPr>
              <a:t>return num1*num2;</a:t>
            </a:r>
            <a:r>
              <a:rPr lang="pt-BR" dirty="0">
                <a:latin typeface="Tahoma" pitchFamily="34" charset="0"/>
              </a:rPr>
              <a:t>	</a:t>
            </a:r>
          </a:p>
          <a:p>
            <a:r>
              <a:rPr lang="pt-BR" dirty="0">
                <a:latin typeface="Tahoma" pitchFamily="34" charset="0"/>
              </a:rPr>
              <a:t>     }</a:t>
            </a:r>
          </a:p>
          <a:p>
            <a:r>
              <a:rPr lang="en-US" dirty="0">
                <a:latin typeface="Tahoma" pitchFamily="34" charset="0"/>
              </a:rPr>
              <a:t>}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62000" y="6019800"/>
            <a:ext cx="77724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>
              <a:latin typeface="Tahoma" pitchFamily="34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81000" y="1397804"/>
            <a:ext cx="7086600" cy="8925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 dirty="0">
                <a:latin typeface="Tahoma" pitchFamily="34" charset="0"/>
              </a:rPr>
              <a:t>//code in main in another </a:t>
            </a:r>
            <a:r>
              <a:rPr lang="en-US" sz="2400" dirty="0" smtClean="0">
                <a:latin typeface="Tahoma" pitchFamily="34" charset="0"/>
              </a:rPr>
              <a:t>class  -- runner</a:t>
            </a:r>
            <a:endParaRPr lang="en-US" sz="2400" dirty="0">
              <a:latin typeface="Tahoma" pitchFamily="34" charset="0"/>
            </a:endParaRPr>
          </a:p>
          <a:p>
            <a:r>
              <a:rPr lang="en-US" b="1" dirty="0" err="1" smtClean="0">
                <a:latin typeface="Tahoma" pitchFamily="34" charset="0"/>
              </a:rPr>
              <a:t>System.out.println</a:t>
            </a:r>
            <a:r>
              <a:rPr lang="en-US" b="1" dirty="0" smtClean="0">
                <a:latin typeface="Tahoma" pitchFamily="34" charset="0"/>
              </a:rPr>
              <a:t>( </a:t>
            </a:r>
            <a:r>
              <a:rPr lang="en-US" b="1" dirty="0" err="1" smtClean="0">
                <a:latin typeface="Tahoma" pitchFamily="34" charset="0"/>
              </a:rPr>
              <a:t>Fun.times</a:t>
            </a:r>
            <a:r>
              <a:rPr lang="en-US" b="1" dirty="0" smtClean="0">
                <a:latin typeface="Tahoma" pitchFamily="34" charset="0"/>
              </a:rPr>
              <a:t>(3 </a:t>
            </a:r>
            <a:r>
              <a:rPr lang="en-US" b="1" dirty="0">
                <a:latin typeface="Tahoma" pitchFamily="34" charset="0"/>
              </a:rPr>
              <a:t>, 5</a:t>
            </a:r>
            <a:r>
              <a:rPr lang="en-US" b="1" dirty="0" smtClean="0">
                <a:latin typeface="Tahoma" pitchFamily="34" charset="0"/>
              </a:rPr>
              <a:t>) );</a:t>
            </a:r>
            <a:endParaRPr lang="en-US" b="1" dirty="0">
              <a:latin typeface="Tahoma" pitchFamily="34" charset="0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5924550" y="2290357"/>
            <a:ext cx="171450" cy="151964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629401" y="2290357"/>
            <a:ext cx="990600" cy="151964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134101" y="4572000"/>
            <a:ext cx="1981200" cy="10795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Tahoma" pitchFamily="34" charset="0"/>
              </a:rPr>
              <a:t>OUTPUT</a:t>
            </a:r>
            <a:r>
              <a:rPr lang="en-US" sz="3200" b="1" dirty="0">
                <a:latin typeface="Tahoma" pitchFamily="34" charset="0"/>
              </a:rPr>
              <a:t>15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Passing Parameters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209800"/>
            <a:ext cx="91440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fun.java</a:t>
            </a:r>
            <a:b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funrunner.java</a:t>
            </a:r>
            <a:endParaRPr lang="en-US" sz="6600" b="1" cap="none" spc="50" dirty="0" smtClean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685800"/>
            <a:ext cx="7848600" cy="5632311"/>
          </a:xfrm>
          <a:prstGeom prst="rect">
            <a:avLst/>
          </a:prstGeom>
          <a:solidFill>
            <a:srgbClr val="FFFF6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Work on Programs!</a:t>
            </a:r>
            <a:b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</a:br>
            <a:endParaRPr lang="en-US" sz="7200" spc="300" dirty="0" smtClean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Crank </a:t>
            </a:r>
          </a:p>
          <a:p>
            <a:pPr algn="ctr"/>
            <a:r>
              <a:rPr lang="en-US" sz="7200" spc="300" dirty="0" smtClean="0">
                <a:ln w="11430" cmpd="sng">
                  <a:solidFill>
                    <a:srgbClr val="4CB93D"/>
                  </a:solidFill>
                  <a:prstDash val="solid"/>
                  <a:miter lim="800000"/>
                </a:ln>
                <a:solidFill>
                  <a:srgbClr val="38A725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Eraser" pitchFamily="2" charset="0"/>
              </a:rPr>
              <a:t>Some Code!</a:t>
            </a:r>
            <a:endParaRPr lang="en-US" sz="7200" b="1" cap="none" spc="300" dirty="0">
              <a:ln w="11430" cmpd="sng">
                <a:solidFill>
                  <a:srgbClr val="4CB93D"/>
                </a:solidFill>
                <a:prstDash val="solid"/>
                <a:miter lim="800000"/>
              </a:ln>
              <a:solidFill>
                <a:srgbClr val="38A725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Eraser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graphicFrame>
        <p:nvGraphicFramePr>
          <p:cNvPr id="93238" name="Group 54"/>
          <p:cNvGraphicFramePr>
            <a:graphicFrameLocks noGrp="1"/>
          </p:cNvGraphicFramePr>
          <p:nvPr/>
        </p:nvGraphicFramePr>
        <p:xfrm>
          <a:off x="1524000" y="1981200"/>
          <a:ext cx="4953000" cy="3124201"/>
        </p:xfrm>
        <a:graphic>
          <a:graphicData uri="http://schemas.openxmlformats.org/drawingml/2006/table">
            <a:tbl>
              <a:tblPr/>
              <a:tblGrid>
                <a:gridCol w="952500"/>
                <a:gridCol w="4000500"/>
              </a:tblGrid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Operators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609600"/>
            <a:ext cx="8153400" cy="563231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A+ Computer Science</a:t>
            </a:r>
          </a:p>
          <a:p>
            <a:pPr algn="ctr"/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Math</a:t>
            </a:r>
            <a:b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r>
              <a:rPr lang="en-US" sz="80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Returns</a:t>
            </a:r>
          </a:p>
          <a:p>
            <a:pPr algn="ctr"/>
            <a:endParaRPr lang="en-US" sz="800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762000" y="1447800"/>
            <a:ext cx="6199188" cy="21351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+ 5 == " + (6+5));</a:t>
            </a:r>
          </a:p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("6 - 5 == " + (6-5));</a:t>
            </a:r>
          </a:p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* 5 == " + (6*5));</a:t>
            </a:r>
          </a:p>
          <a:p>
            <a:r>
              <a:rPr lang="en-US" b="1" dirty="0" err="1">
                <a:latin typeface="Tahoma" pitchFamily="34" charset="0"/>
              </a:rPr>
              <a:t>out.println</a:t>
            </a:r>
            <a:r>
              <a:rPr lang="en-US" b="1" dirty="0">
                <a:latin typeface="Tahoma" pitchFamily="34" charset="0"/>
              </a:rPr>
              <a:t>("6 / 5 == " + (6/5));</a:t>
            </a:r>
          </a:p>
          <a:p>
            <a:endParaRPr lang="en-US" sz="2200" b="1" dirty="0">
              <a:latin typeface="Tahoma" pitchFamily="34" charset="0"/>
            </a:endParaRPr>
          </a:p>
        </p:txBody>
      </p:sp>
      <p:sp>
        <p:nvSpPr>
          <p:cNvPr id="43013" name="Text Box 6"/>
          <p:cNvSpPr txBox="1">
            <a:spLocks noChangeArrowheads="1"/>
          </p:cNvSpPr>
          <p:nvPr/>
        </p:nvSpPr>
        <p:spPr bwMode="auto">
          <a:xfrm>
            <a:off x="914400" y="3733800"/>
            <a:ext cx="28956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 dirty="0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r>
              <a:rPr lang="en-US" b="1" dirty="0">
                <a:latin typeface="Tahoma" pitchFamily="34" charset="0"/>
              </a:rPr>
              <a:t>6 + 5 == 11</a:t>
            </a:r>
          </a:p>
          <a:p>
            <a:r>
              <a:rPr lang="en-US" b="1" dirty="0">
                <a:latin typeface="Tahoma" pitchFamily="34" charset="0"/>
              </a:rPr>
              <a:t>6 - 5 == 1</a:t>
            </a:r>
          </a:p>
          <a:p>
            <a:r>
              <a:rPr lang="en-US" b="1" dirty="0">
                <a:latin typeface="Tahoma" pitchFamily="34" charset="0"/>
              </a:rPr>
              <a:t>6 * 5 == 30</a:t>
            </a:r>
          </a:p>
          <a:p>
            <a:r>
              <a:rPr lang="en-US" b="1" dirty="0">
                <a:latin typeface="Tahoma" pitchFamily="34" charset="0"/>
              </a:rPr>
              <a:t>6 / 5 ==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Integer Math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733799"/>
            <a:ext cx="3810000" cy="2332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8200" y="1524000"/>
            <a:ext cx="7551738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out.println("6.1 + 5.2 == " + (6.1+5.2));</a:t>
            </a:r>
          </a:p>
          <a:p>
            <a:r>
              <a:rPr lang="en-US" b="1">
                <a:latin typeface="Tahoma" pitchFamily="34" charset="0"/>
              </a:rPr>
              <a:t>out.println("6.1 - 5.2 == " + (6.1-5.2));</a:t>
            </a:r>
          </a:p>
          <a:p>
            <a:r>
              <a:rPr lang="en-US" b="1">
                <a:latin typeface="Tahoma" pitchFamily="34" charset="0"/>
              </a:rPr>
              <a:t>out.println("6.1 * 5.2 == " + (6.1*5.2));</a:t>
            </a:r>
          </a:p>
          <a:p>
            <a:r>
              <a:rPr lang="en-US" b="1">
                <a:latin typeface="Tahoma" pitchFamily="34" charset="0"/>
              </a:rPr>
              <a:t>out.println("6.1 / 5.2 == " + (6.1/5.2));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981200" y="3657600"/>
            <a:ext cx="4267200" cy="230028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r>
              <a:rPr lang="en-US" b="1">
                <a:latin typeface="Tahoma" pitchFamily="34" charset="0"/>
              </a:rPr>
              <a:t>6.1 + 5.2 == 11.3</a:t>
            </a:r>
          </a:p>
          <a:p>
            <a:r>
              <a:rPr lang="en-US" b="1">
                <a:latin typeface="Tahoma" pitchFamily="34" charset="0"/>
              </a:rPr>
              <a:t>6.1 - 5.2 == 0.8999</a:t>
            </a:r>
          </a:p>
          <a:p>
            <a:r>
              <a:rPr lang="en-US" b="1">
                <a:latin typeface="Tahoma" pitchFamily="34" charset="0"/>
              </a:rPr>
              <a:t>6.1 * 5.2 == 31.72</a:t>
            </a:r>
          </a:p>
          <a:p>
            <a:r>
              <a:rPr lang="en-US" b="1">
                <a:latin typeface="Tahoma" pitchFamily="34" charset="0"/>
              </a:rPr>
              <a:t>6.1 / 5.2 == 1.17307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Real Math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  <a:p>
            <a:endParaRPr lang="en-US" b="0" smtClean="0"/>
          </a:p>
          <a:p>
            <a:endParaRPr lang="en-US" smtClean="0"/>
          </a:p>
          <a:p>
            <a:r>
              <a:rPr lang="en-US" smtClean="0"/>
              <a:t>© A+ Computer Science  -  www.apluscompsci.com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8229600" cy="2123658"/>
          </a:xfrm>
          <a:prstGeom prst="rect">
            <a:avLst/>
          </a:prstGeom>
          <a:solidFill>
            <a:srgbClr val="FFFFCC"/>
          </a:solidFill>
          <a:ln w="28575">
            <a:solidFill>
              <a:srgbClr val="FFC000"/>
            </a:solidFill>
          </a:ln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intmath</a:t>
            </a:r>
            <a:r>
              <a:rPr lang="en-US" sz="6600" b="1" cap="none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.java</a:t>
            </a:r>
          </a:p>
          <a:p>
            <a:pPr algn="ctr"/>
            <a:r>
              <a:rPr lang="en-US" sz="6600" b="1" spc="50" dirty="0" smtClean="0">
                <a:ln w="11430">
                  <a:solidFill>
                    <a:srgbClr val="FF0000"/>
                  </a:solidFill>
                </a:ln>
                <a:solidFill>
                  <a:srgbClr val="FF33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realmath.java</a:t>
            </a:r>
            <a:endParaRPr lang="en-US" sz="6000" b="1" cap="none" spc="50" dirty="0">
              <a:ln w="11430">
                <a:solidFill>
                  <a:srgbClr val="FF0000"/>
                </a:solidFill>
              </a:ln>
              <a:solidFill>
                <a:srgbClr val="FF33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2438400" y="1981200"/>
            <a:ext cx="297815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1/2  =  ??  </a:t>
            </a:r>
          </a:p>
          <a:p>
            <a:r>
              <a:rPr lang="en-US" sz="3200" b="1">
                <a:latin typeface="Tahoma" pitchFamily="34" charset="0"/>
              </a:rPr>
              <a:t>1.0 / 2.0 = ??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85800" y="3352800"/>
            <a:ext cx="7185025" cy="2528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Tahoma" pitchFamily="34" charset="0"/>
              </a:rPr>
              <a:t>1/2 = 0</a:t>
            </a:r>
          </a:p>
          <a:p>
            <a:r>
              <a:rPr lang="en-US" sz="3200" b="1">
                <a:latin typeface="Tahoma" pitchFamily="34" charset="0"/>
              </a:rPr>
              <a:t>1 and 2 are integer constants.</a:t>
            </a:r>
          </a:p>
          <a:p>
            <a:endParaRPr lang="en-US" sz="3200" b="1">
              <a:latin typeface="Tahoma" pitchFamily="34" charset="0"/>
            </a:endParaRPr>
          </a:p>
          <a:p>
            <a:r>
              <a:rPr lang="en-US" sz="3200" b="1">
                <a:latin typeface="Tahoma" pitchFamily="34" charset="0"/>
              </a:rPr>
              <a:t>1.0/2.0 = 0.5</a:t>
            </a:r>
          </a:p>
          <a:p>
            <a:r>
              <a:rPr lang="en-US" sz="3200" b="1">
                <a:latin typeface="Tahoma" pitchFamily="34" charset="0"/>
              </a:rPr>
              <a:t>1.0 and 2.0 are decimal constants.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Division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b="1"/>
          </a:p>
          <a:p>
            <a:pPr>
              <a:defRPr/>
            </a:pPr>
            <a:endParaRPr lang="en-US">
              <a:latin typeface="Tahoma" pitchFamily="34" charset="0"/>
            </a:endParaRPr>
          </a:p>
          <a:p>
            <a:pPr>
              <a:defRPr/>
            </a:pPr>
            <a:endParaRPr lang="en-US" b="1">
              <a:latin typeface="Tahoma" pitchFamily="34" charset="0"/>
            </a:endParaRPr>
          </a:p>
          <a:p>
            <a:pPr>
              <a:defRPr/>
            </a:pPr>
            <a:r>
              <a:rPr lang="en-US" b="1">
                <a:latin typeface="Tahoma" pitchFamily="34" charset="0"/>
              </a:rPr>
              <a:t>© A+ Computer Science  -  www.apluscompsci.com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5800" y="2743200"/>
            <a:ext cx="4153701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ahoma" pitchFamily="34" charset="0"/>
              </a:rPr>
              <a:t>out.println</a:t>
            </a:r>
            <a:r>
              <a:rPr lang="en-US" sz="3200" b="1" dirty="0">
                <a:latin typeface="Tahoma" pitchFamily="34" charset="0"/>
              </a:rPr>
              <a:t>(2 % 3);</a:t>
            </a:r>
          </a:p>
          <a:p>
            <a:r>
              <a:rPr lang="en-US" sz="3200" b="1" dirty="0" err="1" smtClean="0">
                <a:latin typeface="Tahoma" pitchFamily="34" charset="0"/>
              </a:rPr>
              <a:t>out.println</a:t>
            </a:r>
            <a:r>
              <a:rPr lang="en-US" sz="3200" b="1" dirty="0" smtClean="0">
                <a:latin typeface="Tahoma" pitchFamily="34" charset="0"/>
              </a:rPr>
              <a:t>(3 </a:t>
            </a:r>
            <a:r>
              <a:rPr lang="en-US" sz="3200" b="1" dirty="0">
                <a:latin typeface="Tahoma" pitchFamily="34" charset="0"/>
              </a:rPr>
              <a:t>% 2);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609600" y="1524000"/>
            <a:ext cx="55880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Tahoma" pitchFamily="34" charset="0"/>
              </a:rPr>
              <a:t>mod(%) gives you the integer</a:t>
            </a:r>
            <a:br>
              <a:rPr lang="en-US" b="1" dirty="0">
                <a:latin typeface="Tahoma" pitchFamily="34" charset="0"/>
              </a:rPr>
            </a:br>
            <a:r>
              <a:rPr lang="en-US" b="1" dirty="0">
                <a:latin typeface="Tahoma" pitchFamily="34" charset="0"/>
              </a:rPr>
              <a:t>remainder of integer division.</a:t>
            </a:r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705600" y="1752600"/>
            <a:ext cx="1905000" cy="20558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u="sng">
                <a:solidFill>
                  <a:srgbClr val="FF0000"/>
                </a:solidFill>
                <a:latin typeface="Tahoma" pitchFamily="34" charset="0"/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2</a:t>
            </a:r>
          </a:p>
          <a:p>
            <a:pPr>
              <a:spcBef>
                <a:spcPct val="50000"/>
              </a:spcBef>
            </a:pPr>
            <a:r>
              <a:rPr lang="en-US" sz="3200" b="1">
                <a:latin typeface="Tahoma" pitchFamily="34" charset="0"/>
              </a:rPr>
              <a:t> 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Remainder</a:t>
            </a:r>
            <a:endParaRPr lang="en-US" sz="5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495800"/>
            <a:ext cx="2095500" cy="19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1051</TotalTime>
  <Words>1706</Words>
  <Application>Microsoft Office PowerPoint</Application>
  <PresentationFormat>On-screen Show (4:3)</PresentationFormat>
  <Paragraphs>532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Blank Presentation</vt:lpstr>
      <vt:lpstr>1_Blank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www.apluscompsci.com</Manager>
  <Company>A+ Computer Science</Company>
  <LinksUpToDate>false</LinksUpToDate>
  <SharedDoc>false</SharedDoc>
  <HyperlinkBase>www.apluscompsci.com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calculations</dc:title>
  <dc:subject>OOP Calcuations</dc:subject>
  <dc:creator>A+ Computer Science</dc:creator>
  <cp:keywords>www.apluscompsci.com</cp:keywords>
  <dc:description>OOP Calcuations_x000d_
©A+ Computer Science_x000d_
www.apluscompsci.com</dc:description>
  <cp:lastModifiedBy>Stacey Armstrong</cp:lastModifiedBy>
  <cp:revision>337</cp:revision>
  <dcterms:created xsi:type="dcterms:W3CDTF">1995-06-17T23:31:02Z</dcterms:created>
  <dcterms:modified xsi:type="dcterms:W3CDTF">2017-09-23T23:14:56Z</dcterms:modified>
  <cp:category>www.apluscompsci.com</cp:category>
</cp:coreProperties>
</file>