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423" r:id="rId2"/>
    <p:sldId id="424" r:id="rId3"/>
    <p:sldId id="414" r:id="rId4"/>
    <p:sldId id="415" r:id="rId5"/>
    <p:sldId id="416" r:id="rId6"/>
    <p:sldId id="417" r:id="rId7"/>
    <p:sldId id="418" r:id="rId8"/>
    <p:sldId id="425" r:id="rId9"/>
    <p:sldId id="419" r:id="rId10"/>
    <p:sldId id="374" r:id="rId11"/>
    <p:sldId id="407" r:id="rId12"/>
    <p:sldId id="406" r:id="rId13"/>
    <p:sldId id="408" r:id="rId14"/>
    <p:sldId id="426" r:id="rId15"/>
    <p:sldId id="434" r:id="rId16"/>
    <p:sldId id="436" r:id="rId17"/>
    <p:sldId id="437" r:id="rId18"/>
    <p:sldId id="438" r:id="rId19"/>
    <p:sldId id="439" r:id="rId20"/>
    <p:sldId id="440" r:id="rId21"/>
    <p:sldId id="433" r:id="rId22"/>
    <p:sldId id="363" r:id="rId23"/>
    <p:sldId id="366" r:id="rId24"/>
    <p:sldId id="390" r:id="rId25"/>
    <p:sldId id="392" r:id="rId26"/>
    <p:sldId id="394" r:id="rId27"/>
    <p:sldId id="395" r:id="rId28"/>
    <p:sldId id="373" r:id="rId29"/>
    <p:sldId id="379" r:id="rId30"/>
    <p:sldId id="427" r:id="rId31"/>
    <p:sldId id="422" r:id="rId32"/>
    <p:sldId id="428" r:id="rId33"/>
    <p:sldId id="410" r:id="rId34"/>
    <p:sldId id="411" r:id="rId35"/>
    <p:sldId id="430" r:id="rId36"/>
    <p:sldId id="431" r:id="rId37"/>
    <p:sldId id="441"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FFFF00"/>
    <a:srgbClr val="336600"/>
    <a:srgbClr val="000066"/>
    <a:srgbClr val="FFFF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8495" autoAdjust="0"/>
  </p:normalViewPr>
  <p:slideViewPr>
    <p:cSldViewPr>
      <p:cViewPr varScale="1">
        <p:scale>
          <a:sx n="69" d="100"/>
          <a:sy n="69" d="100"/>
        </p:scale>
        <p:origin x="-182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262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b="1">
                <a:latin typeface="Arial" charset="0"/>
              </a:defRPr>
            </a:lvl1pPr>
          </a:lstStyle>
          <a:p>
            <a:pPr>
              <a:defRPr/>
            </a:pPr>
            <a:endParaRPr lang="en-US"/>
          </a:p>
        </p:txBody>
      </p:sp>
      <p:sp>
        <p:nvSpPr>
          <p:cNvPr id="63491"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b="1">
                <a:latin typeface="Arial" charset="0"/>
              </a:defRPr>
            </a:lvl1pPr>
          </a:lstStyle>
          <a:p>
            <a:pPr>
              <a:defRPr/>
            </a:pPr>
            <a:endParaRPr lang="en-US"/>
          </a:p>
        </p:txBody>
      </p:sp>
      <p:sp>
        <p:nvSpPr>
          <p:cNvPr id="63492"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b="1">
                <a:latin typeface="Arial" charset="0"/>
              </a:defRPr>
            </a:lvl1pPr>
          </a:lstStyle>
          <a:p>
            <a:pPr>
              <a:defRPr/>
            </a:pPr>
            <a:endParaRPr lang="en-US"/>
          </a:p>
        </p:txBody>
      </p:sp>
      <p:sp>
        <p:nvSpPr>
          <p:cNvPr id="63493"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b="1">
                <a:latin typeface="Arial" charset="0"/>
              </a:defRPr>
            </a:lvl1pPr>
          </a:lstStyle>
          <a:p>
            <a:pPr>
              <a:defRPr/>
            </a:pPr>
            <a:fld id="{1B21230D-6753-4B33-9BC9-7BD5743D8891}" type="slidenum">
              <a:rPr lang="en-US"/>
              <a:pPr>
                <a:defRPr/>
              </a:pPr>
              <a:t>‹#›</a:t>
            </a:fld>
            <a:endParaRPr lang="en-US"/>
          </a:p>
        </p:txBody>
      </p:sp>
    </p:spTree>
    <p:extLst>
      <p:ext uri="{BB962C8B-B14F-4D97-AF65-F5344CB8AC3E}">
        <p14:creationId xmlns:p14="http://schemas.microsoft.com/office/powerpoint/2010/main" val="1701135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b="1"/>
              <a:t>©A+ Computer Science     www.apluscompsci.com                 </a:t>
            </a:r>
            <a:fld id="{6DF2244A-7AFE-4C9D-BDA9-42EA4CF867D6}" type="slidenum">
              <a:rPr lang="en-US" sz="1200" b="1"/>
              <a:pPr algn="r">
                <a:defRPr/>
              </a:pPr>
              <a:t>‹#›</a:t>
            </a:fld>
            <a:endParaRPr lang="en-US"/>
          </a:p>
        </p:txBody>
      </p:sp>
    </p:spTree>
    <p:extLst>
      <p:ext uri="{BB962C8B-B14F-4D97-AF65-F5344CB8AC3E}">
        <p14:creationId xmlns:p14="http://schemas.microsoft.com/office/powerpoint/2010/main" val="1390014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xfrm>
            <a:off x="1143000" y="685800"/>
            <a:ext cx="4572000"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x and y both the store the location / address of </a:t>
            </a:r>
            <a:r>
              <a:rPr lang="en-US" sz="1600" smtClean="0">
                <a:latin typeface="Courier New" pitchFamily="49" charset="0"/>
              </a:rPr>
              <a:t>Monster(10,10)</a:t>
            </a:r>
            <a:r>
              <a:rPr lang="en-US" sz="1600" smtClean="0"/>
              <a:t>.  There is only one Monster.   There are two reference variables storing the location / address of </a:t>
            </a:r>
            <a:r>
              <a:rPr lang="en-US" sz="1600" smtClean="0">
                <a:latin typeface="Courier New" pitchFamily="49" charset="0"/>
              </a:rPr>
              <a:t>the single Monster.</a:t>
            </a:r>
            <a:endParaRPr lang="en-US" sz="1600" smtClean="0"/>
          </a:p>
          <a:p>
            <a:endParaRPr lang="en-US" sz="16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451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x and y both the store the location / address of </a:t>
            </a:r>
            <a:r>
              <a:rPr lang="en-US" sz="1600" smtClean="0">
                <a:latin typeface="Courier New" pitchFamily="49" charset="0"/>
              </a:rPr>
              <a:t>Monster(10,10)</a:t>
            </a:r>
            <a:r>
              <a:rPr lang="en-US" sz="1600" smtClean="0"/>
              <a:t>.  </a:t>
            </a:r>
          </a:p>
          <a:p>
            <a:r>
              <a:rPr lang="en-US" sz="1600" smtClean="0"/>
              <a:t>There is only one Monster.   </a:t>
            </a:r>
          </a:p>
          <a:p>
            <a:r>
              <a:rPr lang="en-US" sz="1600" smtClean="0"/>
              <a:t>There are two reference variables storing the location / address of </a:t>
            </a:r>
            <a:r>
              <a:rPr lang="en-US" sz="1600" smtClean="0">
                <a:latin typeface="Courier New" pitchFamily="49" charset="0"/>
              </a:rPr>
              <a:t>the single Monster.</a:t>
            </a:r>
            <a:endParaRPr lang="en-US" sz="1600" smtClean="0"/>
          </a:p>
          <a:p>
            <a:endParaRPr lang="en-US" sz="16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553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x and y both the store the location / address of different monsters with the values 10 and 10.  </a:t>
            </a:r>
          </a:p>
          <a:p>
            <a:r>
              <a:rPr lang="en-US" sz="1600" smtClean="0"/>
              <a:t>There are two Monster objects.   </a:t>
            </a:r>
          </a:p>
          <a:p>
            <a:r>
              <a:rPr lang="en-US" sz="1600" smtClean="0"/>
              <a:t>There are two reference variables storing the location / address of different </a:t>
            </a:r>
            <a:r>
              <a:rPr lang="en-US" sz="1600" smtClean="0">
                <a:latin typeface="Courier New" pitchFamily="49" charset="0"/>
              </a:rPr>
              <a:t>Monster objects.</a:t>
            </a:r>
            <a:endParaRPr lang="en-US" sz="1600" smtClean="0"/>
          </a:p>
          <a:p>
            <a:endParaRPr lang="en-US" sz="16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656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x and y both the store the location / address of different monsters with the values 10 and 10.  </a:t>
            </a:r>
          </a:p>
          <a:p>
            <a:r>
              <a:rPr lang="en-US" sz="1600" smtClean="0"/>
              <a:t>There are two Monster objects.   </a:t>
            </a:r>
          </a:p>
          <a:p>
            <a:r>
              <a:rPr lang="en-US" sz="1600" smtClean="0"/>
              <a:t>There are two reference variables storing the location / address of different </a:t>
            </a:r>
            <a:r>
              <a:rPr lang="en-US" sz="1600" smtClean="0">
                <a:latin typeface="Courier New" pitchFamily="49" charset="0"/>
              </a:rPr>
              <a:t>Monster objects.</a:t>
            </a:r>
            <a:endParaRPr lang="en-US" sz="1600" smtClean="0"/>
          </a:p>
          <a:p>
            <a:endParaRPr lang="en-US" sz="16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39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x and y both the store the location / address of </a:t>
            </a:r>
            <a:r>
              <a:rPr lang="en-US" sz="1600" smtClean="0">
                <a:latin typeface="Courier New" pitchFamily="49" charset="0"/>
              </a:rPr>
              <a:t>Chuck</a:t>
            </a:r>
            <a:r>
              <a:rPr lang="en-US" sz="1600" smtClean="0"/>
              <a:t>.  There is only one String containing </a:t>
            </a:r>
            <a:r>
              <a:rPr lang="en-US" sz="1600" smtClean="0">
                <a:latin typeface="Courier New" pitchFamily="49" charset="0"/>
              </a:rPr>
              <a:t>Chuck</a:t>
            </a:r>
            <a:r>
              <a:rPr lang="en-US" sz="1600" smtClean="0"/>
              <a:t>.   There are two reference variables storing the location / address of </a:t>
            </a:r>
            <a:r>
              <a:rPr lang="en-US" sz="1600" smtClean="0">
                <a:latin typeface="Courier New" pitchFamily="49" charset="0"/>
              </a:rPr>
              <a:t>Chuck</a:t>
            </a:r>
            <a:r>
              <a:rPr lang="en-US" sz="1600" smtClean="0"/>
              <a:t>.</a:t>
            </a:r>
          </a:p>
          <a:p>
            <a:endParaRPr lang="en-US" sz="1600" smtClean="0"/>
          </a:p>
          <a:p>
            <a:r>
              <a:rPr lang="en-US" sz="1600" smtClean="0"/>
              <a:t>For this example, </a:t>
            </a:r>
            <a:r>
              <a:rPr lang="en-US" sz="1600" smtClean="0">
                <a:latin typeface="Courier New" pitchFamily="49" charset="0"/>
              </a:rPr>
              <a:t>x==y</a:t>
            </a:r>
            <a:r>
              <a:rPr lang="en-US" sz="1600" smtClean="0"/>
              <a:t> is true. </a:t>
            </a:r>
            <a:r>
              <a:rPr lang="en-US" sz="1600" smtClean="0">
                <a:latin typeface="Courier New" pitchFamily="49" charset="0"/>
              </a:rPr>
              <a:t>x==y</a:t>
            </a:r>
            <a:r>
              <a:rPr lang="en-US" sz="1600" smtClean="0"/>
              <a:t> compares the values stored in x and y.  x and y both store the same location / address.</a:t>
            </a:r>
          </a:p>
          <a:p>
            <a:endParaRPr lang="en-US" sz="1600" smtClean="0"/>
          </a:p>
          <a:p>
            <a:r>
              <a:rPr lang="en-US" sz="1600" smtClean="0"/>
              <a:t>For this example, </a:t>
            </a:r>
            <a:r>
              <a:rPr lang="en-US" sz="1600" smtClean="0">
                <a:latin typeface="Courier New" pitchFamily="49" charset="0"/>
              </a:rPr>
              <a:t>x.equals(y)</a:t>
            </a:r>
            <a:r>
              <a:rPr lang="en-US" sz="1600" smtClean="0"/>
              <a:t> is true. </a:t>
            </a:r>
            <a:r>
              <a:rPr lang="en-US" sz="1600" smtClean="0">
                <a:latin typeface="Courier New" pitchFamily="49" charset="0"/>
              </a:rPr>
              <a:t>x.equals(y)</a:t>
            </a:r>
            <a:r>
              <a:rPr lang="en-US" sz="1600" smtClean="0"/>
              <a:t>compares the contents of the Objects referred to by x and y. </a:t>
            </a:r>
            <a:r>
              <a:rPr lang="en-US" sz="1600" smtClean="0">
                <a:latin typeface="Courier New" pitchFamily="49" charset="0"/>
              </a:rPr>
              <a:t>Chuck</a:t>
            </a:r>
            <a:r>
              <a:rPr lang="en-US" sz="1600" smtClean="0"/>
              <a:t> is being compare to </a:t>
            </a:r>
            <a:r>
              <a:rPr lang="en-US" sz="1600" smtClean="0">
                <a:latin typeface="Courier New" pitchFamily="49" charset="0"/>
              </a:rPr>
              <a:t>Chuck</a:t>
            </a:r>
            <a:r>
              <a:rPr lang="en-US" sz="1600" smtClean="0"/>
              <a:t>.  </a:t>
            </a:r>
          </a:p>
          <a:p>
            <a:endParaRPr lang="en-US" sz="16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49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x and y both the store the location of </a:t>
            </a:r>
            <a:r>
              <a:rPr lang="en-US" sz="1600" smtClean="0">
                <a:latin typeface="Courier New" pitchFamily="49" charset="0"/>
              </a:rPr>
              <a:t>Chuck</a:t>
            </a:r>
            <a:r>
              <a:rPr lang="en-US" sz="1600" smtClean="0"/>
              <a:t>.  There is only one String containing </a:t>
            </a:r>
            <a:r>
              <a:rPr lang="en-US" sz="1600" smtClean="0">
                <a:latin typeface="Courier New" pitchFamily="49" charset="0"/>
              </a:rPr>
              <a:t>Chuck</a:t>
            </a:r>
            <a:r>
              <a:rPr lang="en-US" sz="1600" smtClean="0"/>
              <a:t>.   There are two reference variables storing the location / address of </a:t>
            </a:r>
            <a:r>
              <a:rPr lang="en-US" sz="1600" smtClean="0">
                <a:latin typeface="Courier New" pitchFamily="49" charset="0"/>
              </a:rPr>
              <a:t>Chuck</a:t>
            </a:r>
            <a:r>
              <a:rPr lang="en-US" sz="1600" smtClean="0"/>
              <a:t>.</a:t>
            </a:r>
          </a:p>
          <a:p>
            <a:endParaRPr lang="en-US" sz="1600" smtClean="0"/>
          </a:p>
          <a:p>
            <a:r>
              <a:rPr lang="en-US" sz="1600" smtClean="0"/>
              <a:t>For this example, </a:t>
            </a:r>
            <a:r>
              <a:rPr lang="en-US" sz="1600" smtClean="0">
                <a:latin typeface="Courier New" pitchFamily="49" charset="0"/>
              </a:rPr>
              <a:t>x==y</a:t>
            </a:r>
            <a:r>
              <a:rPr lang="en-US" sz="1600" smtClean="0"/>
              <a:t> is true. </a:t>
            </a:r>
            <a:r>
              <a:rPr lang="en-US" sz="1600" smtClean="0">
                <a:latin typeface="Courier New" pitchFamily="49" charset="0"/>
              </a:rPr>
              <a:t>x==y</a:t>
            </a:r>
            <a:r>
              <a:rPr lang="en-US" sz="1600" smtClean="0"/>
              <a:t> compares the values stored in x and y.  x and y both store the same location / address.</a:t>
            </a:r>
          </a:p>
          <a:p>
            <a:endParaRPr lang="en-US" sz="1600" smtClean="0"/>
          </a:p>
          <a:p>
            <a:r>
              <a:rPr lang="en-US" sz="1600" smtClean="0"/>
              <a:t>For this example, </a:t>
            </a:r>
            <a:r>
              <a:rPr lang="en-US" sz="1600" smtClean="0">
                <a:latin typeface="Courier New" pitchFamily="49" charset="0"/>
              </a:rPr>
              <a:t>x.equals(y)</a:t>
            </a:r>
            <a:r>
              <a:rPr lang="en-US" sz="1600" smtClean="0"/>
              <a:t> is true. </a:t>
            </a:r>
            <a:r>
              <a:rPr lang="en-US" sz="1600" smtClean="0">
                <a:latin typeface="Courier New" pitchFamily="49" charset="0"/>
              </a:rPr>
              <a:t>x.equals(y)</a:t>
            </a:r>
            <a:r>
              <a:rPr lang="en-US" sz="1600" smtClean="0"/>
              <a:t>compares the contents of the Objects referred to by x and y. </a:t>
            </a:r>
            <a:r>
              <a:rPr lang="en-US" sz="1600" smtClean="0">
                <a:latin typeface="Courier New" pitchFamily="49" charset="0"/>
              </a:rPr>
              <a:t>Chuck</a:t>
            </a:r>
            <a:r>
              <a:rPr lang="en-US" sz="1600" smtClean="0"/>
              <a:t> is being compare to </a:t>
            </a:r>
            <a:r>
              <a:rPr lang="en-US" sz="1600" smtClean="0">
                <a:latin typeface="Courier New" pitchFamily="49" charset="0"/>
              </a:rPr>
              <a:t>Chuck</a:t>
            </a:r>
            <a:r>
              <a:rPr lang="en-US" sz="1600" smtClean="0"/>
              <a:t>.  </a:t>
            </a:r>
          </a:p>
          <a:p>
            <a:endParaRPr lang="en-US" sz="1600" smtClean="0"/>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601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x stores the location / address of a String Object that stores the value </a:t>
            </a:r>
            <a:r>
              <a:rPr lang="en-US" sz="1600" smtClean="0">
                <a:latin typeface="Courier New" pitchFamily="49" charset="0"/>
              </a:rPr>
              <a:t>Chuck</a:t>
            </a:r>
            <a:r>
              <a:rPr lang="en-US" sz="1600" smtClean="0"/>
              <a:t>.   y also stores the location of a different String Object that stores the value </a:t>
            </a:r>
            <a:r>
              <a:rPr lang="en-US" sz="1600" smtClean="0">
                <a:latin typeface="Courier New" pitchFamily="49" charset="0"/>
              </a:rPr>
              <a:t>Chuck</a:t>
            </a:r>
            <a:r>
              <a:rPr lang="en-US" sz="1600" smtClean="0"/>
              <a:t>.  x and y do not store the same location / address.</a:t>
            </a:r>
          </a:p>
          <a:p>
            <a:endParaRPr lang="en-US" sz="1600" smtClean="0"/>
          </a:p>
          <a:p>
            <a:r>
              <a:rPr lang="en-US" sz="1600" smtClean="0"/>
              <a:t>For this example, </a:t>
            </a:r>
            <a:r>
              <a:rPr lang="en-US" sz="1600" smtClean="0">
                <a:latin typeface="Courier New" pitchFamily="49" charset="0"/>
              </a:rPr>
              <a:t>x==y</a:t>
            </a:r>
            <a:r>
              <a:rPr lang="en-US" sz="1600" smtClean="0"/>
              <a:t> is false.  x and y do not store the same location / address.</a:t>
            </a:r>
          </a:p>
          <a:p>
            <a:endParaRPr lang="en-US" sz="1600" smtClean="0"/>
          </a:p>
          <a:p>
            <a:r>
              <a:rPr lang="en-US" sz="1600" smtClean="0"/>
              <a:t>For this example, </a:t>
            </a:r>
            <a:r>
              <a:rPr lang="en-US" sz="1600" smtClean="0">
                <a:latin typeface="Courier New" pitchFamily="49" charset="0"/>
              </a:rPr>
              <a:t>x.equals(y)</a:t>
            </a:r>
            <a:r>
              <a:rPr lang="en-US" sz="1600" smtClean="0"/>
              <a:t> is true. </a:t>
            </a:r>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704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x and y both the store the location / address of </a:t>
            </a:r>
            <a:r>
              <a:rPr lang="en-US" sz="1600" smtClean="0">
                <a:latin typeface="Courier New" pitchFamily="49" charset="0"/>
              </a:rPr>
              <a:t>Chuck</a:t>
            </a:r>
            <a:r>
              <a:rPr lang="en-US" sz="1600" smtClean="0"/>
              <a:t>.  There is only one String containing </a:t>
            </a:r>
            <a:r>
              <a:rPr lang="en-US" sz="1600" smtClean="0">
                <a:latin typeface="Courier New" pitchFamily="49" charset="0"/>
              </a:rPr>
              <a:t>Chuck</a:t>
            </a:r>
            <a:r>
              <a:rPr lang="en-US" sz="1600" smtClean="0"/>
              <a:t>.   There are two reference variables storing the location / address of </a:t>
            </a:r>
            <a:r>
              <a:rPr lang="en-US" sz="1600" smtClean="0">
                <a:latin typeface="Courier New" pitchFamily="49" charset="0"/>
              </a:rPr>
              <a:t>Chuck</a:t>
            </a:r>
            <a:r>
              <a:rPr lang="en-US" sz="1600" smtClean="0"/>
              <a:t>.</a:t>
            </a:r>
          </a:p>
          <a:p>
            <a:r>
              <a:rPr lang="en-US" sz="1600" smtClean="0"/>
              <a:t>At the start,  </a:t>
            </a:r>
            <a:r>
              <a:rPr lang="en-US" sz="1600" smtClean="0">
                <a:latin typeface="Courier New" pitchFamily="49" charset="0"/>
              </a:rPr>
              <a:t>x==y</a:t>
            </a:r>
            <a:r>
              <a:rPr lang="en-US" sz="1600" smtClean="0"/>
              <a:t> is true.</a:t>
            </a:r>
          </a:p>
          <a:p>
            <a:r>
              <a:rPr lang="en-US" sz="1600" smtClean="0"/>
              <a:t>x is then referred to null.  x now stores null.  y was in no way changed.  y still stores the address of </a:t>
            </a:r>
            <a:r>
              <a:rPr lang="en-US" sz="1600" smtClean="0">
                <a:latin typeface="Courier New" pitchFamily="49" charset="0"/>
              </a:rPr>
              <a:t>Chuck</a:t>
            </a:r>
            <a:r>
              <a:rPr lang="en-US" sz="1600" smtClean="0"/>
              <a:t>.</a:t>
            </a:r>
          </a:p>
          <a:p>
            <a:r>
              <a:rPr lang="en-US" sz="1600" smtClean="0"/>
              <a:t>After changing the value of x, </a:t>
            </a:r>
            <a:r>
              <a:rPr lang="en-US" sz="1600" smtClean="0">
                <a:latin typeface="Courier New" pitchFamily="49" charset="0"/>
              </a:rPr>
              <a:t>x==y</a:t>
            </a:r>
            <a:r>
              <a:rPr lang="en-US" sz="1600" smtClean="0"/>
              <a:t> is false.</a:t>
            </a:r>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963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list is an array of Monster references.   </a:t>
            </a:r>
          </a:p>
          <a:p>
            <a:r>
              <a:rPr lang="en-US" sz="1600" smtClean="0"/>
              <a:t>list does not store Monsters.   </a:t>
            </a:r>
          </a:p>
          <a:p>
            <a:r>
              <a:rPr lang="en-US" sz="1600" smtClean="0"/>
              <a:t>list stores the locations of Monster Objects and in most cases list stores the actual memory address of Monster Objects.</a:t>
            </a:r>
          </a:p>
          <a:p>
            <a:r>
              <a:rPr lang="en-US" sz="1600" smtClean="0"/>
              <a:t>When instantiated, list would store null in all spots.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065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latin typeface="Courier New" pitchFamily="49" charset="0"/>
              </a:rPr>
              <a:t>list[3] = new Monster(10,10) </a:t>
            </a:r>
            <a:r>
              <a:rPr lang="en-US" sz="1600" smtClean="0"/>
              <a:t>assigns the location / address of </a:t>
            </a:r>
            <a:r>
              <a:rPr lang="en-US" sz="1600" smtClean="0">
                <a:latin typeface="Courier New" pitchFamily="49" charset="0"/>
              </a:rPr>
              <a:t>the Monster</a:t>
            </a:r>
            <a:r>
              <a:rPr lang="en-US" sz="1600" smtClean="0"/>
              <a:t>  to spot 3 in the array.   </a:t>
            </a:r>
          </a:p>
          <a:p>
            <a:r>
              <a:rPr lang="en-US" sz="1600" smtClean="0"/>
              <a:t>All other spots in the array are still null.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168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List is storing Monster references.  List has been instantiated and has the capacity to store 5 Monster references.  All spots in list are null.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27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List is storing Monster references.  List has been instantiated and has the capacity to store 5 Monster references.  </a:t>
            </a:r>
          </a:p>
          <a:p>
            <a:r>
              <a:rPr lang="en-US" sz="1600" smtClean="0"/>
              <a:t>spot 0 is storing the address of a default Monster.</a:t>
            </a:r>
          </a:p>
          <a:p>
            <a:r>
              <a:rPr lang="en-US" sz="1600" smtClean="0"/>
              <a:t>spot 1 is storing the address of a Monster with ht of 33.</a:t>
            </a:r>
          </a:p>
          <a:p>
            <a:r>
              <a:rPr lang="en-US" sz="1600" smtClean="0"/>
              <a:t>spot 0 is storing the address of a Monster with a ht of 3, a wt of 4, and an age of 5.</a:t>
            </a:r>
          </a:p>
          <a:p>
            <a:r>
              <a:rPr lang="en-US" sz="1600" smtClean="0"/>
              <a:t>All other spots are null.</a:t>
            </a:r>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373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list is an array that stores addresses / locations of Monster objects.  </a:t>
            </a:r>
          </a:p>
          <a:p>
            <a:r>
              <a:rPr lang="en-US" sz="1600" smtClean="0"/>
              <a:t>list can store 3 Monster references.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47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list[0] is storing the address / location of a Monster.  </a:t>
            </a:r>
          </a:p>
          <a:p>
            <a:r>
              <a:rPr lang="en-US" sz="1600" smtClean="0"/>
              <a:t>When the . dot is applied to list[0], access is granted to the Monster objects referred to by list[0].</a:t>
            </a:r>
          </a:p>
          <a:p>
            <a:endParaRPr lang="en-US" sz="16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577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List is storing Monster references.  List has been instantiated and has the capacity to store 5 Monster references.  </a:t>
            </a:r>
          </a:p>
          <a:p>
            <a:r>
              <a:rPr lang="en-US" sz="1600" smtClean="0"/>
              <a:t>spot 0 is storing the address of a default Monster.</a:t>
            </a:r>
          </a:p>
          <a:p>
            <a:r>
              <a:rPr lang="en-US" sz="1600" smtClean="0"/>
              <a:t>spot 1 is storing the address of a Monster with ht of 33.</a:t>
            </a:r>
          </a:p>
          <a:p>
            <a:r>
              <a:rPr lang="en-US" sz="1600" smtClean="0"/>
              <a:t>spot 0 is storing the address of a Monster with a ht of 3, a wt of 4, and an age of 5.</a:t>
            </a:r>
          </a:p>
          <a:p>
            <a:r>
              <a:rPr lang="en-US" sz="1600" smtClean="0"/>
              <a:t>All other spots are null.</a:t>
            </a:r>
          </a:p>
          <a:p>
            <a:endParaRPr lang="en-US" smtClean="0"/>
          </a:p>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680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the value of spot 1 is being copied to spot 2.  spot 2 will contain the same value of as spot 1.  </a:t>
            </a:r>
          </a:p>
          <a:p>
            <a:r>
              <a:rPr lang="en-US" sz="1600" smtClean="0"/>
              <a:t>spot 2 was storing the address of a Monster with a ht of 3, wt of 4, and an age of 5.</a:t>
            </a:r>
          </a:p>
          <a:p>
            <a:r>
              <a:rPr lang="en-US" sz="1600" smtClean="0"/>
              <a:t>After the </a:t>
            </a:r>
            <a:r>
              <a:rPr lang="en-US" sz="1600" smtClean="0">
                <a:latin typeface="Courier New" pitchFamily="49" charset="0"/>
              </a:rPr>
              <a:t>ray[2]=ray[1]</a:t>
            </a:r>
            <a:r>
              <a:rPr lang="en-US" sz="1600" smtClean="0"/>
              <a:t> assignment, spot 2 is storing the address of a Monster with a ht of 33, wt of 0, and age of 0.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987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Monsters is a class designed to store information about Monsters.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011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list is an array of String references.   list does not store Strings.   list stores the locations of String Objects and in most cases list stores the actual memory address of String Objects.</a:t>
            </a:r>
          </a:p>
          <a:p>
            <a:r>
              <a:rPr lang="en-US" sz="1600" smtClean="0"/>
              <a:t>When instantiated, list would store null in all spots.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113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latin typeface="Courier New" pitchFamily="49" charset="0"/>
              </a:rPr>
              <a:t>list[3] = "fred"</a:t>
            </a:r>
            <a:r>
              <a:rPr lang="en-US" sz="1600" smtClean="0"/>
              <a:t> assigns the location / address of </a:t>
            </a:r>
            <a:r>
              <a:rPr lang="en-US" sz="1600" smtClean="0">
                <a:latin typeface="Courier New" pitchFamily="49" charset="0"/>
              </a:rPr>
              <a:t>"fred"</a:t>
            </a:r>
            <a:r>
              <a:rPr lang="en-US" sz="1600" smtClean="0"/>
              <a:t>  to spot 3 in the array.   All other spots in the array are still null.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prstGeom prst="rect">
            <a:avLst/>
          </a:prstGeom>
          <a:ln/>
        </p:spPr>
      </p:sp>
      <p:sp>
        <p:nvSpPr>
          <p:cNvPr id="69635" name="Rectangle 3"/>
          <p:cNvSpPr>
            <a:spLocks noGrp="1" noChangeArrowheads="1"/>
          </p:cNvSpPr>
          <p:nvPr>
            <p:ph type="body" idx="1"/>
          </p:nvPr>
        </p:nvSpPr>
        <p:spPr>
          <a:xfrm>
            <a:off x="685800" y="4343400"/>
            <a:ext cx="5486400" cy="4114800"/>
          </a:xfrm>
          <a:prstGeom prst="rect">
            <a:avLst/>
          </a:prstGeom>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37</a:t>
            </a:fld>
            <a:endParaRPr lang="en-US" smtClean="0"/>
          </a:p>
        </p:txBody>
      </p:sp>
      <p:sp>
        <p:nvSpPr>
          <p:cNvPr id="45059" name="Rectangle 2"/>
          <p:cNvSpPr>
            <a:spLocks noGrp="1" noRot="1" noChangeAspect="1" noChangeArrowheads="1" noTextEdit="1"/>
          </p:cNvSpPr>
          <p:nvPr>
            <p:ph type="sldImg"/>
          </p:nvPr>
        </p:nvSpPr>
        <p:spPr>
          <a:xfrm>
            <a:off x="1143000" y="685800"/>
            <a:ext cx="4572000"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83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93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041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246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All variables in Java that refer to Objects are called references.   Reference variables store the location / memory address of the actual Object.  For most situations, the value stored in a reference is a memory address.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2A702BD2-3A4F-40C1-A21F-BC40E7BB6A6B}"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86B1CB49-1D01-4283-B637-426F4B56D66A}"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1F8F06E-8AA2-4403-982F-C7926777D8B7}"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F07807DF-3772-4E21-8B0C-286646F0DCE4}"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585AC40D-360D-4C43-8CB5-CA00E779E687}"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9B6F4D05-F54D-44D0-9BD3-619EAE669EEB}"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82067B08-B47F-4F82-9CD2-83CC5801F0E4}" type="slidenum">
              <a:rPr lang="en-US"/>
              <a:pPr>
                <a:defRPr/>
              </a:pPr>
              <a:t>‹#›</a:t>
            </a:fld>
            <a:endParaRPr lang="en-US"/>
          </a:p>
        </p:txBody>
      </p:sp>
      <p:sp>
        <p:nvSpPr>
          <p:cNvPr id="9" name="Footer Placeholder 8"/>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0FD4D389-8A6B-4DAE-8C1B-E2DED65538F7}" type="slidenum">
              <a:rPr lang="en-US"/>
              <a:pPr>
                <a:defRPr/>
              </a:pPr>
              <a:t>‹#›</a:t>
            </a:fld>
            <a:endParaRPr lang="en-US"/>
          </a:p>
        </p:txBody>
      </p:sp>
      <p:sp>
        <p:nvSpPr>
          <p:cNvPr id="5" name="Footer Placeholder 4"/>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AE5A31F3-4A14-4922-8B5E-B5CC13DB3420}" type="slidenum">
              <a:rPr lang="en-US"/>
              <a:pPr>
                <a:defRPr/>
              </a:pPr>
              <a:t>‹#›</a:t>
            </a:fld>
            <a:endParaRPr lang="en-US"/>
          </a:p>
        </p:txBody>
      </p:sp>
      <p:sp>
        <p:nvSpPr>
          <p:cNvPr id="4" name="Footer Placeholder 3"/>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3400" y="6289930"/>
            <a:ext cx="838200" cy="42664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B23C1154-D2AF-41FD-8833-B1855DC72DB1}"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8426A0A4-8335-45BE-90EA-2621A491E4E7}"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atin typeface="+mn-lt"/>
              </a:defRPr>
            </a:lvl1pPr>
          </a:lstStyle>
          <a:p>
            <a:pPr>
              <a:defRPr/>
            </a:pPr>
            <a:fld id="{545C385F-8E96-4974-B171-1A9292AE1B18}"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Array of references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2531" name="Text Box 2"/>
          <p:cNvSpPr txBox="1">
            <a:spLocks noChangeArrowheads="1"/>
          </p:cNvSpPr>
          <p:nvPr/>
        </p:nvSpPr>
        <p:spPr bwMode="auto">
          <a:xfrm>
            <a:off x="914400" y="1905000"/>
            <a:ext cx="7416800" cy="1800225"/>
          </a:xfrm>
          <a:prstGeom prst="rect">
            <a:avLst/>
          </a:prstGeom>
          <a:noFill/>
          <a:ln w="9525">
            <a:noFill/>
            <a:miter lim="800000"/>
            <a:headEnd/>
            <a:tailEnd/>
          </a:ln>
        </p:spPr>
        <p:txBody>
          <a:bodyPr wrap="none">
            <a:spAutoFit/>
          </a:bodyPr>
          <a:lstStyle/>
          <a:p>
            <a:r>
              <a:rPr lang="en-US" sz="2800" b="1"/>
              <a:t>Monster x = new Monster( 10, 10 );</a:t>
            </a:r>
          </a:p>
          <a:p>
            <a:r>
              <a:rPr lang="en-US" sz="2800" b="1"/>
              <a:t>Monster y = x;</a:t>
            </a:r>
            <a:br>
              <a:rPr lang="en-US" sz="2800" b="1"/>
            </a:br>
            <a:endParaRPr lang="en-US" sz="2800" b="1"/>
          </a:p>
          <a:p>
            <a:r>
              <a:rPr lang="en-US" sz="2800" b="1"/>
              <a:t>x and y store the same memory address.</a:t>
            </a:r>
          </a:p>
        </p:txBody>
      </p:sp>
      <p:sp>
        <p:nvSpPr>
          <p:cNvPr id="22532" name="Rectangle 3"/>
          <p:cNvSpPr>
            <a:spLocks noChangeArrowheads="1"/>
          </p:cNvSpPr>
          <p:nvPr/>
        </p:nvSpPr>
        <p:spPr bwMode="auto">
          <a:xfrm>
            <a:off x="2819400" y="49530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b="1"/>
              <a:t>10  10</a:t>
            </a:r>
          </a:p>
        </p:txBody>
      </p:sp>
      <p:sp>
        <p:nvSpPr>
          <p:cNvPr id="22533" name="Text Box 4"/>
          <p:cNvSpPr txBox="1">
            <a:spLocks noChangeArrowheads="1"/>
          </p:cNvSpPr>
          <p:nvPr/>
        </p:nvSpPr>
        <p:spPr bwMode="auto">
          <a:xfrm>
            <a:off x="838200" y="4038600"/>
            <a:ext cx="490538" cy="701675"/>
          </a:xfrm>
          <a:prstGeom prst="rect">
            <a:avLst/>
          </a:prstGeom>
          <a:noFill/>
          <a:ln w="9525">
            <a:noFill/>
            <a:miter lim="800000"/>
            <a:headEnd/>
            <a:tailEnd/>
          </a:ln>
        </p:spPr>
        <p:txBody>
          <a:bodyPr wrap="none">
            <a:spAutoFit/>
          </a:bodyPr>
          <a:lstStyle/>
          <a:p>
            <a:r>
              <a:rPr lang="en-US" sz="4000" b="1"/>
              <a:t>x</a:t>
            </a:r>
          </a:p>
        </p:txBody>
      </p:sp>
      <p:sp>
        <p:nvSpPr>
          <p:cNvPr id="22534" name="Text Box 5"/>
          <p:cNvSpPr txBox="1">
            <a:spLocks noChangeArrowheads="1"/>
          </p:cNvSpPr>
          <p:nvPr/>
        </p:nvSpPr>
        <p:spPr bwMode="auto">
          <a:xfrm>
            <a:off x="7315200" y="4038600"/>
            <a:ext cx="476250" cy="701675"/>
          </a:xfrm>
          <a:prstGeom prst="rect">
            <a:avLst/>
          </a:prstGeom>
          <a:noFill/>
          <a:ln w="9525">
            <a:noFill/>
            <a:miter lim="800000"/>
            <a:headEnd/>
            <a:tailEnd/>
          </a:ln>
        </p:spPr>
        <p:txBody>
          <a:bodyPr wrap="none">
            <a:spAutoFit/>
          </a:bodyPr>
          <a:lstStyle/>
          <a:p>
            <a:r>
              <a:rPr lang="en-US" sz="4000" b="1"/>
              <a:t>y</a:t>
            </a:r>
          </a:p>
        </p:txBody>
      </p:sp>
      <p:sp>
        <p:nvSpPr>
          <p:cNvPr id="22535" name="Line 6"/>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p:spPr>
        <p:txBody>
          <a:bodyPr/>
          <a:lstStyle/>
          <a:p>
            <a:endParaRPr lang="en-US"/>
          </a:p>
        </p:txBody>
      </p:sp>
      <p:sp>
        <p:nvSpPr>
          <p:cNvPr id="22536" name="Line 7"/>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p:spPr>
        <p:txBody>
          <a:bodyPr/>
          <a:lstStyle/>
          <a:p>
            <a:endParaRPr lang="en-US"/>
          </a:p>
        </p:txBody>
      </p:sp>
      <p:sp>
        <p:nvSpPr>
          <p:cNvPr id="22538" name="Text Box 9"/>
          <p:cNvSpPr txBox="1">
            <a:spLocks noChangeArrowheads="1"/>
          </p:cNvSpPr>
          <p:nvPr/>
        </p:nvSpPr>
        <p:spPr bwMode="auto">
          <a:xfrm>
            <a:off x="1371600" y="4419600"/>
            <a:ext cx="1066800" cy="519113"/>
          </a:xfrm>
          <a:prstGeom prst="rect">
            <a:avLst/>
          </a:prstGeom>
          <a:noFill/>
          <a:ln w="9525">
            <a:noFill/>
            <a:miter lim="800000"/>
            <a:headEnd/>
            <a:tailEnd/>
          </a:ln>
        </p:spPr>
        <p:txBody>
          <a:bodyPr>
            <a:spAutoFit/>
          </a:bodyPr>
          <a:lstStyle/>
          <a:p>
            <a:pPr>
              <a:spcBef>
                <a:spcPct val="50000"/>
              </a:spcBef>
            </a:pPr>
            <a:endParaRPr lang="en-US" sz="2800" b="1"/>
          </a:p>
        </p:txBody>
      </p:sp>
      <p:sp>
        <p:nvSpPr>
          <p:cNvPr id="22539" name="Text Box 10"/>
          <p:cNvSpPr txBox="1">
            <a:spLocks noChangeArrowheads="1"/>
          </p:cNvSpPr>
          <p:nvPr/>
        </p:nvSpPr>
        <p:spPr bwMode="auto">
          <a:xfrm>
            <a:off x="762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0x2B3</a:t>
            </a:r>
          </a:p>
        </p:txBody>
      </p:sp>
      <p:sp>
        <p:nvSpPr>
          <p:cNvPr id="22540" name="Text Box 11"/>
          <p:cNvSpPr txBox="1">
            <a:spLocks noChangeArrowheads="1"/>
          </p:cNvSpPr>
          <p:nvPr/>
        </p:nvSpPr>
        <p:spPr bwMode="auto">
          <a:xfrm>
            <a:off x="7239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0x2B3</a:t>
            </a:r>
          </a:p>
        </p:txBody>
      </p:sp>
      <p:sp>
        <p:nvSpPr>
          <p:cNvPr id="22541" name="Text Box 12"/>
          <p:cNvSpPr txBox="1">
            <a:spLocks noChangeArrowheads="1"/>
          </p:cNvSpPr>
          <p:nvPr/>
        </p:nvSpPr>
        <p:spPr bwMode="auto">
          <a:xfrm>
            <a:off x="39624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0x2B3</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3555" name="Text Box 2"/>
          <p:cNvSpPr txBox="1">
            <a:spLocks noChangeArrowheads="1"/>
          </p:cNvSpPr>
          <p:nvPr/>
        </p:nvSpPr>
        <p:spPr bwMode="auto">
          <a:xfrm>
            <a:off x="914400" y="1905000"/>
            <a:ext cx="6629400" cy="2678113"/>
          </a:xfrm>
          <a:prstGeom prst="rect">
            <a:avLst/>
          </a:prstGeom>
          <a:noFill/>
          <a:ln w="9525">
            <a:noFill/>
            <a:miter lim="800000"/>
            <a:headEnd/>
            <a:tailEnd/>
          </a:ln>
        </p:spPr>
        <p:txBody>
          <a:bodyPr wrap="none">
            <a:spAutoFit/>
          </a:bodyPr>
          <a:lstStyle/>
          <a:p>
            <a:r>
              <a:rPr lang="en-US" sz="2800" b="1"/>
              <a:t>Monster x = new Monster( 10, 10 );</a:t>
            </a:r>
          </a:p>
          <a:p>
            <a:r>
              <a:rPr lang="en-US" sz="2800" b="1"/>
              <a:t>Monster y = x;</a:t>
            </a:r>
            <a:br>
              <a:rPr lang="en-US" sz="2800" b="1"/>
            </a:br>
            <a:endParaRPr lang="en-US" sz="2800" b="1"/>
          </a:p>
          <a:p>
            <a:r>
              <a:rPr lang="en-US" sz="2800" b="1"/>
              <a:t>System.out.println( x == y );</a:t>
            </a:r>
          </a:p>
          <a:p>
            <a:r>
              <a:rPr lang="en-US" sz="2800" b="1"/>
              <a:t>System.out.println( x.equals( y )  );</a:t>
            </a:r>
          </a:p>
          <a:p>
            <a:endParaRPr lang="en-US" sz="2800" b="1"/>
          </a:p>
        </p:txBody>
      </p:sp>
      <p:sp>
        <p:nvSpPr>
          <p:cNvPr id="23557" name="Text Box 4"/>
          <p:cNvSpPr txBox="1">
            <a:spLocks noChangeArrowheads="1"/>
          </p:cNvSpPr>
          <p:nvPr/>
        </p:nvSpPr>
        <p:spPr bwMode="auto">
          <a:xfrm>
            <a:off x="6553200" y="4419600"/>
            <a:ext cx="2133600" cy="157003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b="1" u="sng">
                <a:solidFill>
                  <a:srgbClr val="FF0000"/>
                </a:solidFill>
              </a:rPr>
              <a:t>OUTPUT</a:t>
            </a:r>
            <a:br>
              <a:rPr lang="en-US" sz="3200" b="1" u="sng">
                <a:solidFill>
                  <a:srgbClr val="FF0000"/>
                </a:solidFill>
              </a:rPr>
            </a:br>
            <a:r>
              <a:rPr lang="en-US" sz="3200" b="1"/>
              <a:t>true</a:t>
            </a:r>
            <a:br>
              <a:rPr lang="en-US" sz="3200" b="1"/>
            </a:br>
            <a:r>
              <a:rPr lang="en-US" sz="3200" b="1"/>
              <a:t>true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7" name="Picture 6"/>
          <p:cNvPicPr>
            <a:picLocks noChangeAspect="1" noChangeArrowheads="1"/>
          </p:cNvPicPr>
          <p:nvPr/>
        </p:nvPicPr>
        <p:blipFill>
          <a:blip r:embed="rId3" cstate="print"/>
          <a:srcRect/>
          <a:stretch>
            <a:fillRect/>
          </a:stretch>
        </p:blipFill>
        <p:spPr bwMode="auto">
          <a:xfrm>
            <a:off x="228600" y="4648200"/>
            <a:ext cx="1627254"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4579" name="Text Box 2"/>
          <p:cNvSpPr txBox="1">
            <a:spLocks noChangeArrowheads="1"/>
          </p:cNvSpPr>
          <p:nvPr/>
        </p:nvSpPr>
        <p:spPr bwMode="auto">
          <a:xfrm>
            <a:off x="914400" y="1905000"/>
            <a:ext cx="6629400" cy="1816100"/>
          </a:xfrm>
          <a:prstGeom prst="rect">
            <a:avLst/>
          </a:prstGeom>
          <a:noFill/>
          <a:ln w="9525">
            <a:noFill/>
            <a:miter lim="800000"/>
            <a:headEnd/>
            <a:tailEnd/>
          </a:ln>
        </p:spPr>
        <p:txBody>
          <a:bodyPr wrap="none">
            <a:spAutoFit/>
          </a:bodyPr>
          <a:lstStyle/>
          <a:p>
            <a:r>
              <a:rPr lang="en-US" sz="2800" b="1"/>
              <a:t>Monster x = new Monster( 10, 10 );</a:t>
            </a:r>
          </a:p>
          <a:p>
            <a:r>
              <a:rPr lang="en-US" sz="2800" b="1"/>
              <a:t>Monster y = new Monster( 10, 10 );</a:t>
            </a:r>
            <a:br>
              <a:rPr lang="en-US" sz="2800" b="1"/>
            </a:br>
            <a:endParaRPr lang="en-US" sz="2800" b="1"/>
          </a:p>
          <a:p>
            <a:r>
              <a:rPr lang="en-US" sz="2800" b="1"/>
              <a:t>x and y store different addresses.</a:t>
            </a:r>
          </a:p>
        </p:txBody>
      </p:sp>
      <p:sp>
        <p:nvSpPr>
          <p:cNvPr id="24581" name="Rectangle 2"/>
          <p:cNvSpPr>
            <a:spLocks noChangeArrowheads="1"/>
          </p:cNvSpPr>
          <p:nvPr/>
        </p:nvSpPr>
        <p:spPr bwMode="auto">
          <a:xfrm>
            <a:off x="5029200" y="50292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b="1"/>
              <a:t>10  10</a:t>
            </a:r>
          </a:p>
        </p:txBody>
      </p:sp>
      <p:sp>
        <p:nvSpPr>
          <p:cNvPr id="24582" name="Line 3"/>
          <p:cNvSpPr>
            <a:spLocks noChangeShapeType="1"/>
          </p:cNvSpPr>
          <p:nvPr/>
        </p:nvSpPr>
        <p:spPr bwMode="auto">
          <a:xfrm>
            <a:off x="1219200" y="4648200"/>
            <a:ext cx="457200" cy="533400"/>
          </a:xfrm>
          <a:prstGeom prst="line">
            <a:avLst/>
          </a:prstGeom>
          <a:noFill/>
          <a:ln w="50800">
            <a:solidFill>
              <a:schemeClr val="tx1"/>
            </a:solidFill>
            <a:round/>
            <a:headEnd/>
            <a:tailEnd type="triangle" w="med" len="med"/>
          </a:ln>
        </p:spPr>
        <p:txBody>
          <a:bodyPr/>
          <a:lstStyle/>
          <a:p>
            <a:endParaRPr lang="en-US"/>
          </a:p>
        </p:txBody>
      </p:sp>
      <p:sp>
        <p:nvSpPr>
          <p:cNvPr id="24583" name="Line 4"/>
          <p:cNvSpPr>
            <a:spLocks noChangeShapeType="1"/>
          </p:cNvSpPr>
          <p:nvPr/>
        </p:nvSpPr>
        <p:spPr bwMode="auto">
          <a:xfrm flipH="1">
            <a:off x="7162800" y="4572000"/>
            <a:ext cx="304800" cy="304800"/>
          </a:xfrm>
          <a:prstGeom prst="line">
            <a:avLst/>
          </a:prstGeom>
          <a:noFill/>
          <a:ln w="50800">
            <a:solidFill>
              <a:schemeClr val="tx1"/>
            </a:solidFill>
            <a:round/>
            <a:headEnd/>
            <a:tailEnd type="triangle" w="med" len="med"/>
          </a:ln>
        </p:spPr>
        <p:txBody>
          <a:bodyPr/>
          <a:lstStyle/>
          <a:p>
            <a:endParaRPr lang="en-US"/>
          </a:p>
        </p:txBody>
      </p:sp>
      <p:sp>
        <p:nvSpPr>
          <p:cNvPr id="24584" name="Rectangle 5"/>
          <p:cNvSpPr>
            <a:spLocks noChangeArrowheads="1"/>
          </p:cNvSpPr>
          <p:nvPr/>
        </p:nvSpPr>
        <p:spPr bwMode="auto">
          <a:xfrm>
            <a:off x="1219200" y="52578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b="1"/>
              <a:t>10  10</a:t>
            </a:r>
            <a:endParaRPr lang="en-US" sz="3600" b="1"/>
          </a:p>
        </p:txBody>
      </p:sp>
      <p:sp>
        <p:nvSpPr>
          <p:cNvPr id="24585" name="Text Box 7"/>
          <p:cNvSpPr txBox="1">
            <a:spLocks noChangeArrowheads="1"/>
          </p:cNvSpPr>
          <p:nvPr/>
        </p:nvSpPr>
        <p:spPr bwMode="auto">
          <a:xfrm>
            <a:off x="533400" y="4038600"/>
            <a:ext cx="490538" cy="701675"/>
          </a:xfrm>
          <a:prstGeom prst="rect">
            <a:avLst/>
          </a:prstGeom>
          <a:noFill/>
          <a:ln w="9525">
            <a:noFill/>
            <a:miter lim="800000"/>
            <a:headEnd/>
            <a:tailEnd/>
          </a:ln>
        </p:spPr>
        <p:txBody>
          <a:bodyPr wrap="none">
            <a:spAutoFit/>
          </a:bodyPr>
          <a:lstStyle/>
          <a:p>
            <a:r>
              <a:rPr lang="en-US" sz="4000" b="1"/>
              <a:t>x</a:t>
            </a:r>
          </a:p>
        </p:txBody>
      </p:sp>
      <p:sp>
        <p:nvSpPr>
          <p:cNvPr id="24586" name="Text Box 8"/>
          <p:cNvSpPr txBox="1">
            <a:spLocks noChangeArrowheads="1"/>
          </p:cNvSpPr>
          <p:nvPr/>
        </p:nvSpPr>
        <p:spPr bwMode="auto">
          <a:xfrm>
            <a:off x="7543800" y="3886200"/>
            <a:ext cx="476250" cy="701675"/>
          </a:xfrm>
          <a:prstGeom prst="rect">
            <a:avLst/>
          </a:prstGeom>
          <a:noFill/>
          <a:ln w="9525">
            <a:noFill/>
            <a:miter lim="800000"/>
            <a:headEnd/>
            <a:tailEnd/>
          </a:ln>
        </p:spPr>
        <p:txBody>
          <a:bodyPr wrap="none">
            <a:spAutoFit/>
          </a:bodyPr>
          <a:lstStyle/>
          <a:p>
            <a:r>
              <a:rPr lang="en-US" sz="4000" b="1"/>
              <a:t>y</a:t>
            </a:r>
          </a:p>
        </p:txBody>
      </p:sp>
      <p:sp>
        <p:nvSpPr>
          <p:cNvPr id="24587" name="Text Box 10"/>
          <p:cNvSpPr txBox="1">
            <a:spLocks noChangeArrowheads="1"/>
          </p:cNvSpPr>
          <p:nvPr/>
        </p:nvSpPr>
        <p:spPr bwMode="auto">
          <a:xfrm>
            <a:off x="381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0x2B7</a:t>
            </a:r>
          </a:p>
        </p:txBody>
      </p:sp>
      <p:sp>
        <p:nvSpPr>
          <p:cNvPr id="24588" name="Text Box 11"/>
          <p:cNvSpPr txBox="1">
            <a:spLocks noChangeArrowheads="1"/>
          </p:cNvSpPr>
          <p:nvPr/>
        </p:nvSpPr>
        <p:spPr bwMode="auto">
          <a:xfrm>
            <a:off x="2667000" y="4953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0x2B7</a:t>
            </a:r>
          </a:p>
        </p:txBody>
      </p:sp>
      <p:sp>
        <p:nvSpPr>
          <p:cNvPr id="24589" name="Text Box 12"/>
          <p:cNvSpPr txBox="1">
            <a:spLocks noChangeArrowheads="1"/>
          </p:cNvSpPr>
          <p:nvPr/>
        </p:nvSpPr>
        <p:spPr bwMode="auto">
          <a:xfrm>
            <a:off x="7467600" y="44958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0x2FE</a:t>
            </a:r>
          </a:p>
        </p:txBody>
      </p:sp>
      <p:sp>
        <p:nvSpPr>
          <p:cNvPr id="24590" name="Text Box 13"/>
          <p:cNvSpPr txBox="1">
            <a:spLocks noChangeArrowheads="1"/>
          </p:cNvSpPr>
          <p:nvPr/>
        </p:nvSpPr>
        <p:spPr bwMode="auto">
          <a:xfrm>
            <a:off x="5943600" y="4724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0x2FE</a:t>
            </a:r>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5604" name="Text Box 2"/>
          <p:cNvSpPr txBox="1">
            <a:spLocks noChangeArrowheads="1"/>
          </p:cNvSpPr>
          <p:nvPr/>
        </p:nvSpPr>
        <p:spPr bwMode="auto">
          <a:xfrm>
            <a:off x="914400" y="1905000"/>
            <a:ext cx="6629400" cy="2678113"/>
          </a:xfrm>
          <a:prstGeom prst="rect">
            <a:avLst/>
          </a:prstGeom>
          <a:noFill/>
          <a:ln w="9525">
            <a:noFill/>
            <a:miter lim="800000"/>
            <a:headEnd/>
            <a:tailEnd/>
          </a:ln>
        </p:spPr>
        <p:txBody>
          <a:bodyPr wrap="none">
            <a:spAutoFit/>
          </a:bodyPr>
          <a:lstStyle/>
          <a:p>
            <a:r>
              <a:rPr lang="en-US" sz="2800" b="1"/>
              <a:t>Monster x = new Monster( 10, 10 );</a:t>
            </a:r>
          </a:p>
          <a:p>
            <a:r>
              <a:rPr lang="en-US" sz="2800" b="1"/>
              <a:t>Monster y = new Monster( 10, 10 );</a:t>
            </a:r>
            <a:br>
              <a:rPr lang="en-US" sz="2800" b="1"/>
            </a:br>
            <a:endParaRPr lang="en-US" sz="2800" b="1"/>
          </a:p>
          <a:p>
            <a:r>
              <a:rPr lang="en-US" sz="2800" b="1"/>
              <a:t>System.out.println( x == y );</a:t>
            </a:r>
          </a:p>
          <a:p>
            <a:r>
              <a:rPr lang="en-US" sz="2800" b="1"/>
              <a:t>System.out.println( x.equals( y )  );</a:t>
            </a:r>
          </a:p>
          <a:p>
            <a:endParaRPr lang="en-US" sz="2800" b="1"/>
          </a:p>
        </p:txBody>
      </p:sp>
      <p:sp>
        <p:nvSpPr>
          <p:cNvPr id="25605" name="Text Box 4"/>
          <p:cNvSpPr txBox="1">
            <a:spLocks noChangeArrowheads="1"/>
          </p:cNvSpPr>
          <p:nvPr/>
        </p:nvSpPr>
        <p:spPr bwMode="auto">
          <a:xfrm>
            <a:off x="6553200" y="4419600"/>
            <a:ext cx="2133600" cy="157003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b="1" u="sng">
                <a:solidFill>
                  <a:srgbClr val="FF0000"/>
                </a:solidFill>
              </a:rPr>
              <a:t>OUTPUT</a:t>
            </a:r>
            <a:br>
              <a:rPr lang="en-US" sz="3200" b="1" u="sng">
                <a:solidFill>
                  <a:srgbClr val="FF0000"/>
                </a:solidFill>
              </a:rPr>
            </a:br>
            <a:r>
              <a:rPr lang="en-US" sz="3200" b="1"/>
              <a:t>false</a:t>
            </a:r>
            <a:br>
              <a:rPr lang="en-US" sz="3200" b="1"/>
            </a:br>
            <a:r>
              <a:rPr lang="en-US" sz="3200" b="1"/>
              <a:t>true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smtClean="0">
                <a:ln w="11430">
                  <a:solidFill>
                    <a:srgbClr val="FF0000"/>
                  </a:solidFill>
                </a:ln>
                <a:solidFill>
                  <a:srgbClr val="FF3300"/>
                </a:solidFill>
                <a:effectLst>
                  <a:outerShdw blurRad="76200" dist="50800" dir="5400000" algn="tl" rotWithShape="0">
                    <a:srgbClr val="000000">
                      <a:alpha val="65000"/>
                    </a:srgbClr>
                  </a:outerShdw>
                </a:effectLst>
              </a:rPr>
              <a:t>references.java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143000" y="1600200"/>
            <a:ext cx="67056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References</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2</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3011" name="Text Box 2"/>
          <p:cNvSpPr txBox="1">
            <a:spLocks noChangeArrowheads="1"/>
          </p:cNvSpPr>
          <p:nvPr/>
        </p:nvSpPr>
        <p:spPr bwMode="auto">
          <a:xfrm>
            <a:off x="914400" y="1905000"/>
            <a:ext cx="7416800" cy="1800225"/>
          </a:xfrm>
          <a:prstGeom prst="rect">
            <a:avLst/>
          </a:prstGeom>
          <a:noFill/>
          <a:ln w="9525">
            <a:noFill/>
            <a:miter lim="800000"/>
            <a:headEnd/>
            <a:tailEnd/>
          </a:ln>
        </p:spPr>
        <p:txBody>
          <a:bodyPr wrap="none">
            <a:spAutoFit/>
          </a:bodyPr>
          <a:lstStyle/>
          <a:p>
            <a:r>
              <a:rPr lang="en-US" sz="2800" b="1"/>
              <a:t>String x = new String("Chuck");</a:t>
            </a:r>
          </a:p>
          <a:p>
            <a:r>
              <a:rPr lang="en-US" sz="2800" b="1"/>
              <a:t>String y = x;</a:t>
            </a:r>
            <a:br>
              <a:rPr lang="en-US" sz="2800" b="1"/>
            </a:br>
            <a:endParaRPr lang="en-US" sz="2800" b="1"/>
          </a:p>
          <a:p>
            <a:r>
              <a:rPr lang="en-US" sz="2800" b="1"/>
              <a:t>x and y store the same memory address.</a:t>
            </a:r>
          </a:p>
        </p:txBody>
      </p:sp>
      <p:sp>
        <p:nvSpPr>
          <p:cNvPr id="43012" name="Rectangle 3"/>
          <p:cNvSpPr>
            <a:spLocks noChangeArrowheads="1"/>
          </p:cNvSpPr>
          <p:nvPr/>
        </p:nvSpPr>
        <p:spPr bwMode="auto">
          <a:xfrm>
            <a:off x="2819400" y="49530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b="1"/>
              <a:t>"Chuck"</a:t>
            </a:r>
          </a:p>
        </p:txBody>
      </p:sp>
      <p:sp>
        <p:nvSpPr>
          <p:cNvPr id="43013" name="Text Box 4"/>
          <p:cNvSpPr txBox="1">
            <a:spLocks noChangeArrowheads="1"/>
          </p:cNvSpPr>
          <p:nvPr/>
        </p:nvSpPr>
        <p:spPr bwMode="auto">
          <a:xfrm>
            <a:off x="838200" y="4038600"/>
            <a:ext cx="490538" cy="701675"/>
          </a:xfrm>
          <a:prstGeom prst="rect">
            <a:avLst/>
          </a:prstGeom>
          <a:noFill/>
          <a:ln w="9525">
            <a:noFill/>
            <a:miter lim="800000"/>
            <a:headEnd/>
            <a:tailEnd/>
          </a:ln>
        </p:spPr>
        <p:txBody>
          <a:bodyPr wrap="none">
            <a:spAutoFit/>
          </a:bodyPr>
          <a:lstStyle/>
          <a:p>
            <a:r>
              <a:rPr lang="en-US" sz="4000" b="1"/>
              <a:t>x</a:t>
            </a:r>
          </a:p>
        </p:txBody>
      </p:sp>
      <p:sp>
        <p:nvSpPr>
          <p:cNvPr id="43014" name="Text Box 5"/>
          <p:cNvSpPr txBox="1">
            <a:spLocks noChangeArrowheads="1"/>
          </p:cNvSpPr>
          <p:nvPr/>
        </p:nvSpPr>
        <p:spPr bwMode="auto">
          <a:xfrm>
            <a:off x="7315200" y="4038600"/>
            <a:ext cx="476250" cy="701675"/>
          </a:xfrm>
          <a:prstGeom prst="rect">
            <a:avLst/>
          </a:prstGeom>
          <a:noFill/>
          <a:ln w="9525">
            <a:noFill/>
            <a:miter lim="800000"/>
            <a:headEnd/>
            <a:tailEnd/>
          </a:ln>
        </p:spPr>
        <p:txBody>
          <a:bodyPr wrap="none">
            <a:spAutoFit/>
          </a:bodyPr>
          <a:lstStyle/>
          <a:p>
            <a:r>
              <a:rPr lang="en-US" sz="4000" b="1"/>
              <a:t>y</a:t>
            </a:r>
          </a:p>
        </p:txBody>
      </p:sp>
      <p:sp>
        <p:nvSpPr>
          <p:cNvPr id="43015" name="Line 6"/>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p:spPr>
        <p:txBody>
          <a:bodyPr/>
          <a:lstStyle/>
          <a:p>
            <a:endParaRPr lang="en-US"/>
          </a:p>
        </p:txBody>
      </p:sp>
      <p:sp>
        <p:nvSpPr>
          <p:cNvPr id="43016" name="Line 7"/>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p:spPr>
        <p:txBody>
          <a:bodyPr/>
          <a:lstStyle/>
          <a:p>
            <a:endParaRPr lang="en-US"/>
          </a:p>
        </p:txBody>
      </p:sp>
      <p:sp>
        <p:nvSpPr>
          <p:cNvPr id="43018" name="Text Box 9"/>
          <p:cNvSpPr txBox="1">
            <a:spLocks noChangeArrowheads="1"/>
          </p:cNvSpPr>
          <p:nvPr/>
        </p:nvSpPr>
        <p:spPr bwMode="auto">
          <a:xfrm>
            <a:off x="1371600" y="4419600"/>
            <a:ext cx="1066800" cy="519113"/>
          </a:xfrm>
          <a:prstGeom prst="rect">
            <a:avLst/>
          </a:prstGeom>
          <a:noFill/>
          <a:ln w="9525">
            <a:noFill/>
            <a:miter lim="800000"/>
            <a:headEnd/>
            <a:tailEnd/>
          </a:ln>
        </p:spPr>
        <p:txBody>
          <a:bodyPr>
            <a:spAutoFit/>
          </a:bodyPr>
          <a:lstStyle/>
          <a:p>
            <a:pPr>
              <a:spcBef>
                <a:spcPct val="50000"/>
              </a:spcBef>
            </a:pPr>
            <a:endParaRPr lang="en-US" sz="2800" b="1"/>
          </a:p>
        </p:txBody>
      </p:sp>
      <p:sp>
        <p:nvSpPr>
          <p:cNvPr id="43019" name="Text Box 10"/>
          <p:cNvSpPr txBox="1">
            <a:spLocks noChangeArrowheads="1"/>
          </p:cNvSpPr>
          <p:nvPr/>
        </p:nvSpPr>
        <p:spPr bwMode="auto">
          <a:xfrm>
            <a:off x="762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0x2B3</a:t>
            </a:r>
          </a:p>
        </p:txBody>
      </p:sp>
      <p:sp>
        <p:nvSpPr>
          <p:cNvPr id="43020" name="Text Box 11"/>
          <p:cNvSpPr txBox="1">
            <a:spLocks noChangeArrowheads="1"/>
          </p:cNvSpPr>
          <p:nvPr/>
        </p:nvSpPr>
        <p:spPr bwMode="auto">
          <a:xfrm>
            <a:off x="7239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0x2B3</a:t>
            </a:r>
          </a:p>
        </p:txBody>
      </p:sp>
      <p:sp>
        <p:nvSpPr>
          <p:cNvPr id="43021" name="Text Box 12"/>
          <p:cNvSpPr txBox="1">
            <a:spLocks noChangeArrowheads="1"/>
          </p:cNvSpPr>
          <p:nvPr/>
        </p:nvSpPr>
        <p:spPr bwMode="auto">
          <a:xfrm>
            <a:off x="39624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0x2B3</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4035" name="Text Box 2"/>
          <p:cNvSpPr txBox="1">
            <a:spLocks noChangeArrowheads="1"/>
          </p:cNvSpPr>
          <p:nvPr/>
        </p:nvSpPr>
        <p:spPr bwMode="auto">
          <a:xfrm>
            <a:off x="914400" y="1905000"/>
            <a:ext cx="7416800" cy="1800225"/>
          </a:xfrm>
          <a:prstGeom prst="rect">
            <a:avLst/>
          </a:prstGeom>
          <a:noFill/>
          <a:ln w="9525">
            <a:noFill/>
            <a:miter lim="800000"/>
            <a:headEnd/>
            <a:tailEnd/>
          </a:ln>
        </p:spPr>
        <p:txBody>
          <a:bodyPr wrap="none">
            <a:spAutoFit/>
          </a:bodyPr>
          <a:lstStyle/>
          <a:p>
            <a:r>
              <a:rPr lang="en-US" sz="2800" b="1"/>
              <a:t>String x = "Chuck";</a:t>
            </a:r>
          </a:p>
          <a:p>
            <a:r>
              <a:rPr lang="en-US" sz="2800" b="1"/>
              <a:t>String y = "Chuck";</a:t>
            </a:r>
            <a:br>
              <a:rPr lang="en-US" sz="2800" b="1"/>
            </a:br>
            <a:endParaRPr lang="en-US" sz="2800" b="1"/>
          </a:p>
          <a:p>
            <a:r>
              <a:rPr lang="en-US" sz="2800" b="1"/>
              <a:t>x and y store the same memory address.</a:t>
            </a:r>
          </a:p>
        </p:txBody>
      </p:sp>
      <p:sp>
        <p:nvSpPr>
          <p:cNvPr id="44036" name="Rectangle 3"/>
          <p:cNvSpPr>
            <a:spLocks noChangeArrowheads="1"/>
          </p:cNvSpPr>
          <p:nvPr/>
        </p:nvSpPr>
        <p:spPr bwMode="auto">
          <a:xfrm>
            <a:off x="2743200" y="49530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b="1"/>
              <a:t>"Chuck"</a:t>
            </a:r>
          </a:p>
        </p:txBody>
      </p:sp>
      <p:sp>
        <p:nvSpPr>
          <p:cNvPr id="44037" name="Text Box 4"/>
          <p:cNvSpPr txBox="1">
            <a:spLocks noChangeArrowheads="1"/>
          </p:cNvSpPr>
          <p:nvPr/>
        </p:nvSpPr>
        <p:spPr bwMode="auto">
          <a:xfrm>
            <a:off x="838200" y="4038600"/>
            <a:ext cx="490538" cy="701675"/>
          </a:xfrm>
          <a:prstGeom prst="rect">
            <a:avLst/>
          </a:prstGeom>
          <a:noFill/>
          <a:ln w="9525">
            <a:noFill/>
            <a:miter lim="800000"/>
            <a:headEnd/>
            <a:tailEnd/>
          </a:ln>
        </p:spPr>
        <p:txBody>
          <a:bodyPr wrap="none">
            <a:spAutoFit/>
          </a:bodyPr>
          <a:lstStyle/>
          <a:p>
            <a:r>
              <a:rPr lang="en-US" sz="4000" b="1"/>
              <a:t>x</a:t>
            </a:r>
          </a:p>
        </p:txBody>
      </p:sp>
      <p:sp>
        <p:nvSpPr>
          <p:cNvPr id="44038" name="Text Box 5"/>
          <p:cNvSpPr txBox="1">
            <a:spLocks noChangeArrowheads="1"/>
          </p:cNvSpPr>
          <p:nvPr/>
        </p:nvSpPr>
        <p:spPr bwMode="auto">
          <a:xfrm>
            <a:off x="7391400" y="3962400"/>
            <a:ext cx="476250" cy="701675"/>
          </a:xfrm>
          <a:prstGeom prst="rect">
            <a:avLst/>
          </a:prstGeom>
          <a:noFill/>
          <a:ln w="9525">
            <a:noFill/>
            <a:miter lim="800000"/>
            <a:headEnd/>
            <a:tailEnd/>
          </a:ln>
        </p:spPr>
        <p:txBody>
          <a:bodyPr wrap="none">
            <a:spAutoFit/>
          </a:bodyPr>
          <a:lstStyle/>
          <a:p>
            <a:r>
              <a:rPr lang="en-US" sz="4000" b="1"/>
              <a:t>y</a:t>
            </a:r>
          </a:p>
        </p:txBody>
      </p:sp>
      <p:sp>
        <p:nvSpPr>
          <p:cNvPr id="44039" name="Line 6"/>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p:spPr>
        <p:txBody>
          <a:bodyPr/>
          <a:lstStyle/>
          <a:p>
            <a:endParaRPr lang="en-US"/>
          </a:p>
        </p:txBody>
      </p:sp>
      <p:sp>
        <p:nvSpPr>
          <p:cNvPr id="44040" name="Line 7"/>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p:spPr>
        <p:txBody>
          <a:bodyPr/>
          <a:lstStyle/>
          <a:p>
            <a:endParaRPr lang="en-US"/>
          </a:p>
        </p:txBody>
      </p:sp>
      <p:sp>
        <p:nvSpPr>
          <p:cNvPr id="44042" name="Text Box 9"/>
          <p:cNvSpPr txBox="1">
            <a:spLocks noChangeArrowheads="1"/>
          </p:cNvSpPr>
          <p:nvPr/>
        </p:nvSpPr>
        <p:spPr bwMode="auto">
          <a:xfrm>
            <a:off x="1371600" y="4419600"/>
            <a:ext cx="1066800" cy="519113"/>
          </a:xfrm>
          <a:prstGeom prst="rect">
            <a:avLst/>
          </a:prstGeom>
          <a:noFill/>
          <a:ln w="9525">
            <a:noFill/>
            <a:miter lim="800000"/>
            <a:headEnd/>
            <a:tailEnd/>
          </a:ln>
        </p:spPr>
        <p:txBody>
          <a:bodyPr>
            <a:spAutoFit/>
          </a:bodyPr>
          <a:lstStyle/>
          <a:p>
            <a:pPr>
              <a:spcBef>
                <a:spcPct val="50000"/>
              </a:spcBef>
            </a:pPr>
            <a:endParaRPr lang="en-US" sz="2800" b="1"/>
          </a:p>
        </p:txBody>
      </p:sp>
      <p:sp>
        <p:nvSpPr>
          <p:cNvPr id="44043" name="Text Box 10"/>
          <p:cNvSpPr txBox="1">
            <a:spLocks noChangeArrowheads="1"/>
          </p:cNvSpPr>
          <p:nvPr/>
        </p:nvSpPr>
        <p:spPr bwMode="auto">
          <a:xfrm>
            <a:off x="762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0x2B7</a:t>
            </a:r>
          </a:p>
        </p:txBody>
      </p:sp>
      <p:sp>
        <p:nvSpPr>
          <p:cNvPr id="44044" name="Text Box 11"/>
          <p:cNvSpPr txBox="1">
            <a:spLocks noChangeArrowheads="1"/>
          </p:cNvSpPr>
          <p:nvPr/>
        </p:nvSpPr>
        <p:spPr bwMode="auto">
          <a:xfrm>
            <a:off x="3886200" y="4572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0x2B7</a:t>
            </a:r>
          </a:p>
        </p:txBody>
      </p:sp>
      <p:sp>
        <p:nvSpPr>
          <p:cNvPr id="44045" name="Text Box 12"/>
          <p:cNvSpPr txBox="1">
            <a:spLocks noChangeArrowheads="1"/>
          </p:cNvSpPr>
          <p:nvPr/>
        </p:nvSpPr>
        <p:spPr bwMode="auto">
          <a:xfrm>
            <a:off x="7239000" y="4572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0x2B7</a:t>
            </a:r>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5059" name="Rectangle 2"/>
          <p:cNvSpPr>
            <a:spLocks noChangeArrowheads="1"/>
          </p:cNvSpPr>
          <p:nvPr/>
        </p:nvSpPr>
        <p:spPr bwMode="auto">
          <a:xfrm>
            <a:off x="5029200" y="50292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b="1"/>
              <a:t>"Chuck"</a:t>
            </a:r>
          </a:p>
        </p:txBody>
      </p:sp>
      <p:sp>
        <p:nvSpPr>
          <p:cNvPr id="45060" name="Line 3"/>
          <p:cNvSpPr>
            <a:spLocks noChangeShapeType="1"/>
          </p:cNvSpPr>
          <p:nvPr/>
        </p:nvSpPr>
        <p:spPr bwMode="auto">
          <a:xfrm>
            <a:off x="1219200" y="4648200"/>
            <a:ext cx="457200" cy="533400"/>
          </a:xfrm>
          <a:prstGeom prst="line">
            <a:avLst/>
          </a:prstGeom>
          <a:noFill/>
          <a:ln w="50800">
            <a:solidFill>
              <a:schemeClr val="tx1"/>
            </a:solidFill>
            <a:round/>
            <a:headEnd/>
            <a:tailEnd type="triangle" w="med" len="med"/>
          </a:ln>
        </p:spPr>
        <p:txBody>
          <a:bodyPr/>
          <a:lstStyle/>
          <a:p>
            <a:endParaRPr lang="en-US"/>
          </a:p>
        </p:txBody>
      </p:sp>
      <p:sp>
        <p:nvSpPr>
          <p:cNvPr id="45061" name="Line 4"/>
          <p:cNvSpPr>
            <a:spLocks noChangeShapeType="1"/>
          </p:cNvSpPr>
          <p:nvPr/>
        </p:nvSpPr>
        <p:spPr bwMode="auto">
          <a:xfrm flipH="1">
            <a:off x="7162800" y="4572000"/>
            <a:ext cx="304800" cy="304800"/>
          </a:xfrm>
          <a:prstGeom prst="line">
            <a:avLst/>
          </a:prstGeom>
          <a:noFill/>
          <a:ln w="50800">
            <a:solidFill>
              <a:schemeClr val="tx1"/>
            </a:solidFill>
            <a:round/>
            <a:headEnd/>
            <a:tailEnd type="triangle" w="med" len="med"/>
          </a:ln>
        </p:spPr>
        <p:txBody>
          <a:bodyPr/>
          <a:lstStyle/>
          <a:p>
            <a:endParaRPr lang="en-US"/>
          </a:p>
        </p:txBody>
      </p:sp>
      <p:sp>
        <p:nvSpPr>
          <p:cNvPr id="45062" name="Rectangle 5"/>
          <p:cNvSpPr>
            <a:spLocks noChangeArrowheads="1"/>
          </p:cNvSpPr>
          <p:nvPr/>
        </p:nvSpPr>
        <p:spPr bwMode="auto">
          <a:xfrm>
            <a:off x="1219200" y="52578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b="1"/>
              <a:t>"Chuck"</a:t>
            </a:r>
            <a:endParaRPr lang="en-US" sz="3600" b="1"/>
          </a:p>
        </p:txBody>
      </p:sp>
      <p:sp>
        <p:nvSpPr>
          <p:cNvPr id="45063" name="Text Box 6"/>
          <p:cNvSpPr txBox="1">
            <a:spLocks noChangeArrowheads="1"/>
          </p:cNvSpPr>
          <p:nvPr/>
        </p:nvSpPr>
        <p:spPr bwMode="auto">
          <a:xfrm>
            <a:off x="914400" y="1905000"/>
            <a:ext cx="7729538" cy="1800225"/>
          </a:xfrm>
          <a:prstGeom prst="rect">
            <a:avLst/>
          </a:prstGeom>
          <a:noFill/>
          <a:ln w="9525">
            <a:noFill/>
            <a:miter lim="800000"/>
            <a:headEnd/>
            <a:tailEnd/>
          </a:ln>
        </p:spPr>
        <p:txBody>
          <a:bodyPr wrap="none">
            <a:spAutoFit/>
          </a:bodyPr>
          <a:lstStyle/>
          <a:p>
            <a:r>
              <a:rPr lang="en-US" sz="2800" b="1"/>
              <a:t>String x = new String("Chuck");</a:t>
            </a:r>
          </a:p>
          <a:p>
            <a:r>
              <a:rPr lang="en-US" sz="2800" b="1"/>
              <a:t>String y = new String("Chuck");</a:t>
            </a:r>
            <a:br>
              <a:rPr lang="en-US" sz="2800" b="1"/>
            </a:br>
            <a:endParaRPr lang="en-US" sz="2800" b="1"/>
          </a:p>
          <a:p>
            <a:r>
              <a:rPr lang="en-US" sz="2800" b="1"/>
              <a:t>x and y store different memory addresses.</a:t>
            </a:r>
          </a:p>
        </p:txBody>
      </p:sp>
      <p:sp>
        <p:nvSpPr>
          <p:cNvPr id="45064" name="Text Box 7"/>
          <p:cNvSpPr txBox="1">
            <a:spLocks noChangeArrowheads="1"/>
          </p:cNvSpPr>
          <p:nvPr/>
        </p:nvSpPr>
        <p:spPr bwMode="auto">
          <a:xfrm>
            <a:off x="533400" y="4038600"/>
            <a:ext cx="490538" cy="701675"/>
          </a:xfrm>
          <a:prstGeom prst="rect">
            <a:avLst/>
          </a:prstGeom>
          <a:noFill/>
          <a:ln w="9525">
            <a:noFill/>
            <a:miter lim="800000"/>
            <a:headEnd/>
            <a:tailEnd/>
          </a:ln>
        </p:spPr>
        <p:txBody>
          <a:bodyPr wrap="none">
            <a:spAutoFit/>
          </a:bodyPr>
          <a:lstStyle/>
          <a:p>
            <a:r>
              <a:rPr lang="en-US" sz="4000" b="1"/>
              <a:t>x</a:t>
            </a:r>
          </a:p>
        </p:txBody>
      </p:sp>
      <p:sp>
        <p:nvSpPr>
          <p:cNvPr id="45065" name="Text Box 8"/>
          <p:cNvSpPr txBox="1">
            <a:spLocks noChangeArrowheads="1"/>
          </p:cNvSpPr>
          <p:nvPr/>
        </p:nvSpPr>
        <p:spPr bwMode="auto">
          <a:xfrm>
            <a:off x="7543800" y="3886200"/>
            <a:ext cx="476250" cy="701675"/>
          </a:xfrm>
          <a:prstGeom prst="rect">
            <a:avLst/>
          </a:prstGeom>
          <a:noFill/>
          <a:ln w="9525">
            <a:noFill/>
            <a:miter lim="800000"/>
            <a:headEnd/>
            <a:tailEnd/>
          </a:ln>
        </p:spPr>
        <p:txBody>
          <a:bodyPr wrap="none">
            <a:spAutoFit/>
          </a:bodyPr>
          <a:lstStyle/>
          <a:p>
            <a:r>
              <a:rPr lang="en-US" sz="4000" b="1"/>
              <a:t>y</a:t>
            </a:r>
          </a:p>
        </p:txBody>
      </p:sp>
      <p:sp>
        <p:nvSpPr>
          <p:cNvPr id="45067" name="Text Box 10"/>
          <p:cNvSpPr txBox="1">
            <a:spLocks noChangeArrowheads="1"/>
          </p:cNvSpPr>
          <p:nvPr/>
        </p:nvSpPr>
        <p:spPr bwMode="auto">
          <a:xfrm>
            <a:off x="381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0x2B7</a:t>
            </a:r>
          </a:p>
        </p:txBody>
      </p:sp>
      <p:sp>
        <p:nvSpPr>
          <p:cNvPr id="45068" name="Text Box 11"/>
          <p:cNvSpPr txBox="1">
            <a:spLocks noChangeArrowheads="1"/>
          </p:cNvSpPr>
          <p:nvPr/>
        </p:nvSpPr>
        <p:spPr bwMode="auto">
          <a:xfrm>
            <a:off x="2667000" y="4953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0x2B7</a:t>
            </a:r>
          </a:p>
        </p:txBody>
      </p:sp>
      <p:sp>
        <p:nvSpPr>
          <p:cNvPr id="45069" name="Text Box 12"/>
          <p:cNvSpPr txBox="1">
            <a:spLocks noChangeArrowheads="1"/>
          </p:cNvSpPr>
          <p:nvPr/>
        </p:nvSpPr>
        <p:spPr bwMode="auto">
          <a:xfrm>
            <a:off x="7467600" y="44958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0x2FE</a:t>
            </a:r>
          </a:p>
        </p:txBody>
      </p:sp>
      <p:sp>
        <p:nvSpPr>
          <p:cNvPr id="45070" name="Text Box 13"/>
          <p:cNvSpPr txBox="1">
            <a:spLocks noChangeArrowheads="1"/>
          </p:cNvSpPr>
          <p:nvPr/>
        </p:nvSpPr>
        <p:spPr bwMode="auto">
          <a:xfrm>
            <a:off x="5943600" y="4724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0x2FE</a:t>
            </a:r>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6083" name="Text Box 2"/>
          <p:cNvSpPr txBox="1">
            <a:spLocks noChangeArrowheads="1"/>
          </p:cNvSpPr>
          <p:nvPr/>
        </p:nvSpPr>
        <p:spPr bwMode="auto">
          <a:xfrm>
            <a:off x="914400" y="1905000"/>
            <a:ext cx="3660775" cy="946150"/>
          </a:xfrm>
          <a:prstGeom prst="rect">
            <a:avLst/>
          </a:prstGeom>
          <a:noFill/>
          <a:ln w="9525">
            <a:noFill/>
            <a:miter lim="800000"/>
            <a:headEnd/>
            <a:tailEnd/>
          </a:ln>
        </p:spPr>
        <p:txBody>
          <a:bodyPr wrap="none">
            <a:spAutoFit/>
          </a:bodyPr>
          <a:lstStyle/>
          <a:p>
            <a:r>
              <a:rPr lang="en-US" sz="2800" b="1"/>
              <a:t>String x = "Chuck";</a:t>
            </a:r>
          </a:p>
          <a:p>
            <a:r>
              <a:rPr lang="en-US" sz="2800" b="1"/>
              <a:t>String y = "Chuck";</a:t>
            </a:r>
          </a:p>
        </p:txBody>
      </p:sp>
      <p:sp>
        <p:nvSpPr>
          <p:cNvPr id="46085" name="Rectangle 4"/>
          <p:cNvSpPr>
            <a:spLocks noChangeArrowheads="1"/>
          </p:cNvSpPr>
          <p:nvPr/>
        </p:nvSpPr>
        <p:spPr bwMode="auto">
          <a:xfrm>
            <a:off x="2743200" y="4953000"/>
            <a:ext cx="3276600" cy="838200"/>
          </a:xfrm>
          <a:prstGeom prst="rect">
            <a:avLst/>
          </a:prstGeom>
          <a:solidFill>
            <a:srgbClr val="CCFFCC"/>
          </a:solidFill>
          <a:ln w="9525">
            <a:solidFill>
              <a:schemeClr val="tx1"/>
            </a:solidFill>
            <a:miter lim="800000"/>
            <a:headEnd/>
            <a:tailEnd/>
          </a:ln>
        </p:spPr>
        <p:txBody>
          <a:bodyPr wrap="none" anchor="ctr"/>
          <a:lstStyle/>
          <a:p>
            <a:pPr algn="ctr"/>
            <a:r>
              <a:rPr lang="en-US" sz="3200" b="1"/>
              <a:t>"Chuck"</a:t>
            </a:r>
          </a:p>
        </p:txBody>
      </p:sp>
      <p:sp>
        <p:nvSpPr>
          <p:cNvPr id="46086" name="Text Box 5"/>
          <p:cNvSpPr txBox="1">
            <a:spLocks noChangeArrowheads="1"/>
          </p:cNvSpPr>
          <p:nvPr/>
        </p:nvSpPr>
        <p:spPr bwMode="auto">
          <a:xfrm>
            <a:off x="838200" y="4038600"/>
            <a:ext cx="490538" cy="701675"/>
          </a:xfrm>
          <a:prstGeom prst="rect">
            <a:avLst/>
          </a:prstGeom>
          <a:noFill/>
          <a:ln w="9525">
            <a:noFill/>
            <a:miter lim="800000"/>
            <a:headEnd/>
            <a:tailEnd/>
          </a:ln>
        </p:spPr>
        <p:txBody>
          <a:bodyPr wrap="none">
            <a:spAutoFit/>
          </a:bodyPr>
          <a:lstStyle/>
          <a:p>
            <a:r>
              <a:rPr lang="en-US" sz="4000" b="1"/>
              <a:t>x</a:t>
            </a:r>
          </a:p>
        </p:txBody>
      </p:sp>
      <p:sp>
        <p:nvSpPr>
          <p:cNvPr id="46087" name="Text Box 6"/>
          <p:cNvSpPr txBox="1">
            <a:spLocks noChangeArrowheads="1"/>
          </p:cNvSpPr>
          <p:nvPr/>
        </p:nvSpPr>
        <p:spPr bwMode="auto">
          <a:xfrm>
            <a:off x="7391400" y="3962400"/>
            <a:ext cx="476250" cy="701675"/>
          </a:xfrm>
          <a:prstGeom prst="rect">
            <a:avLst/>
          </a:prstGeom>
          <a:noFill/>
          <a:ln w="9525">
            <a:noFill/>
            <a:miter lim="800000"/>
            <a:headEnd/>
            <a:tailEnd/>
          </a:ln>
        </p:spPr>
        <p:txBody>
          <a:bodyPr wrap="none">
            <a:spAutoFit/>
          </a:bodyPr>
          <a:lstStyle/>
          <a:p>
            <a:r>
              <a:rPr lang="en-US" sz="4000" b="1"/>
              <a:t>y</a:t>
            </a:r>
          </a:p>
        </p:txBody>
      </p:sp>
      <p:sp>
        <p:nvSpPr>
          <p:cNvPr id="193543" name="Line 7"/>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p:spPr>
        <p:txBody>
          <a:bodyPr/>
          <a:lstStyle/>
          <a:p>
            <a:endParaRPr lang="en-US"/>
          </a:p>
        </p:txBody>
      </p:sp>
      <p:sp>
        <p:nvSpPr>
          <p:cNvPr id="46089" name="Line 8"/>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p:spPr>
        <p:txBody>
          <a:bodyPr/>
          <a:lstStyle/>
          <a:p>
            <a:endParaRPr lang="en-US"/>
          </a:p>
        </p:txBody>
      </p:sp>
      <p:sp>
        <p:nvSpPr>
          <p:cNvPr id="46090" name="Text Box 9"/>
          <p:cNvSpPr txBox="1">
            <a:spLocks noChangeArrowheads="1"/>
          </p:cNvSpPr>
          <p:nvPr/>
        </p:nvSpPr>
        <p:spPr bwMode="auto">
          <a:xfrm>
            <a:off x="1371600" y="4419600"/>
            <a:ext cx="1066800" cy="519113"/>
          </a:xfrm>
          <a:prstGeom prst="rect">
            <a:avLst/>
          </a:prstGeom>
          <a:noFill/>
          <a:ln w="9525">
            <a:noFill/>
            <a:miter lim="800000"/>
            <a:headEnd/>
            <a:tailEnd/>
          </a:ln>
        </p:spPr>
        <p:txBody>
          <a:bodyPr>
            <a:spAutoFit/>
          </a:bodyPr>
          <a:lstStyle/>
          <a:p>
            <a:pPr>
              <a:spcBef>
                <a:spcPct val="50000"/>
              </a:spcBef>
            </a:pPr>
            <a:endParaRPr lang="en-US" sz="2800" b="1"/>
          </a:p>
        </p:txBody>
      </p:sp>
      <p:sp>
        <p:nvSpPr>
          <p:cNvPr id="193546" name="Text Box 10"/>
          <p:cNvSpPr txBox="1">
            <a:spLocks noChangeArrowheads="1"/>
          </p:cNvSpPr>
          <p:nvPr/>
        </p:nvSpPr>
        <p:spPr bwMode="auto">
          <a:xfrm>
            <a:off x="7620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0x2B7</a:t>
            </a:r>
          </a:p>
        </p:txBody>
      </p:sp>
      <p:sp>
        <p:nvSpPr>
          <p:cNvPr id="46092" name="Text Box 11"/>
          <p:cNvSpPr txBox="1">
            <a:spLocks noChangeArrowheads="1"/>
          </p:cNvSpPr>
          <p:nvPr/>
        </p:nvSpPr>
        <p:spPr bwMode="auto">
          <a:xfrm>
            <a:off x="3886200" y="4572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0x2B7</a:t>
            </a:r>
          </a:p>
        </p:txBody>
      </p:sp>
      <p:sp>
        <p:nvSpPr>
          <p:cNvPr id="46093" name="Text Box 12"/>
          <p:cNvSpPr txBox="1">
            <a:spLocks noChangeArrowheads="1"/>
          </p:cNvSpPr>
          <p:nvPr/>
        </p:nvSpPr>
        <p:spPr bwMode="auto">
          <a:xfrm>
            <a:off x="7239000" y="4572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0x2B7</a:t>
            </a:r>
          </a:p>
        </p:txBody>
      </p:sp>
      <p:sp>
        <p:nvSpPr>
          <p:cNvPr id="193549" name="Text Box 13"/>
          <p:cNvSpPr txBox="1">
            <a:spLocks noChangeArrowheads="1"/>
          </p:cNvSpPr>
          <p:nvPr/>
        </p:nvSpPr>
        <p:spPr bwMode="auto">
          <a:xfrm>
            <a:off x="914400" y="2819400"/>
            <a:ext cx="1697038" cy="519113"/>
          </a:xfrm>
          <a:prstGeom prst="rect">
            <a:avLst/>
          </a:prstGeom>
          <a:noFill/>
          <a:ln w="9525">
            <a:noFill/>
            <a:miter lim="800000"/>
            <a:headEnd/>
            <a:tailEnd/>
          </a:ln>
        </p:spPr>
        <p:txBody>
          <a:bodyPr wrap="none">
            <a:spAutoFit/>
          </a:bodyPr>
          <a:lstStyle/>
          <a:p>
            <a:r>
              <a:rPr lang="en-US" sz="2800" b="1"/>
              <a:t>x = null;</a:t>
            </a:r>
          </a:p>
        </p:txBody>
      </p:sp>
      <p:sp>
        <p:nvSpPr>
          <p:cNvPr id="193550" name="Text Box 14"/>
          <p:cNvSpPr txBox="1">
            <a:spLocks noChangeArrowheads="1"/>
          </p:cNvSpPr>
          <p:nvPr/>
        </p:nvSpPr>
        <p:spPr bwMode="auto">
          <a:xfrm>
            <a:off x="838200" y="4648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null</a:t>
            </a:r>
          </a:p>
        </p:txBody>
      </p:sp>
      <p:sp>
        <p:nvSpPr>
          <p:cNvPr id="17" name="Rectangle 16"/>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3549"/>
                                        </p:tgtEl>
                                        <p:attrNameLst>
                                          <p:attrName>style.visibility</p:attrName>
                                        </p:attrNameLst>
                                      </p:cBhvr>
                                      <p:to>
                                        <p:strVal val="visible"/>
                                      </p:to>
                                    </p:set>
                                    <p:animEffect transition="in" filter="box(in)">
                                      <p:cBhvr>
                                        <p:cTn id="7" dur="500"/>
                                        <p:tgtEl>
                                          <p:spTgt spid="19354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193543"/>
                                        </p:tgtEl>
                                      </p:cBhvr>
                                    </p:animEffect>
                                    <p:set>
                                      <p:cBhvr>
                                        <p:cTn id="12" dur="1" fill="hold">
                                          <p:stCondLst>
                                            <p:cond delay="499"/>
                                          </p:stCondLst>
                                        </p:cTn>
                                        <p:tgtEl>
                                          <p:spTgt spid="19354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193546"/>
                                        </p:tgtEl>
                                      </p:cBhvr>
                                    </p:animEffect>
                                    <p:set>
                                      <p:cBhvr>
                                        <p:cTn id="17" dur="1" fill="hold">
                                          <p:stCondLst>
                                            <p:cond delay="499"/>
                                          </p:stCondLst>
                                        </p:cTn>
                                        <p:tgtEl>
                                          <p:spTgt spid="19354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3550"/>
                                        </p:tgtEl>
                                        <p:attrNameLst>
                                          <p:attrName>style.visibility</p:attrName>
                                        </p:attrNameLst>
                                      </p:cBhvr>
                                      <p:to>
                                        <p:strVal val="visible"/>
                                      </p:to>
                                    </p:set>
                                    <p:animEffect transition="in" filter="box(in)">
                                      <p:cBhvr>
                                        <p:cTn id="22" dur="500"/>
                                        <p:tgtEl>
                                          <p:spTgt spid="193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3" grpId="0" animBg="1"/>
      <p:bldP spid="193546" grpId="0"/>
      <p:bldP spid="193549" grpId="0"/>
      <p:bldP spid="1935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143000" y="1524000"/>
            <a:ext cx="67056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Objects</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and</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References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667000"/>
            <a:ext cx="9144000" cy="1015663"/>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spc="50" dirty="0" smtClean="0">
                <a:ln w="11430">
                  <a:solidFill>
                    <a:srgbClr val="FF0000"/>
                  </a:solidFill>
                </a:ln>
                <a:solidFill>
                  <a:srgbClr val="FF3300"/>
                </a:solidFill>
                <a:effectLst>
                  <a:outerShdw blurRad="76200" dist="50800" dir="5400000" algn="tl" rotWithShape="0">
                    <a:srgbClr val="000000">
                      <a:alpha val="65000"/>
                    </a:srgbClr>
                  </a:outerShdw>
                </a:effectLst>
              </a:rPr>
              <a:t>string_references.java</a:t>
            </a:r>
            <a:endParaRPr lang="en-US" sz="54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143000" y="1600200"/>
            <a:ext cx="67056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Array</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Of</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References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8676" name="Text Box 5"/>
          <p:cNvSpPr txBox="1">
            <a:spLocks noChangeArrowheads="1"/>
          </p:cNvSpPr>
          <p:nvPr/>
        </p:nvSpPr>
        <p:spPr bwMode="auto">
          <a:xfrm>
            <a:off x="685800" y="2057400"/>
            <a:ext cx="7291388" cy="3046413"/>
          </a:xfrm>
          <a:prstGeom prst="rect">
            <a:avLst/>
          </a:prstGeom>
          <a:noFill/>
          <a:ln w="12700">
            <a:noFill/>
            <a:miter lim="800000"/>
            <a:headEnd type="none" w="sm" len="sm"/>
            <a:tailEnd type="none" w="sm" len="sm"/>
          </a:ln>
        </p:spPr>
        <p:txBody>
          <a:bodyPr wrap="none">
            <a:spAutoFit/>
          </a:bodyPr>
          <a:lstStyle/>
          <a:p>
            <a:r>
              <a:rPr lang="en-US" sz="3200" b="1"/>
              <a:t>Monster[] list = new Monster[50];</a:t>
            </a:r>
          </a:p>
          <a:p>
            <a:r>
              <a:rPr lang="en-US" sz="3200" b="1">
                <a:solidFill>
                  <a:srgbClr val="FF0000"/>
                </a:solidFill>
              </a:rPr>
              <a:t>//all 50 spots are null</a:t>
            </a:r>
          </a:p>
          <a:p>
            <a:endParaRPr lang="en-US" sz="3200" b="1"/>
          </a:p>
          <a:p>
            <a:endParaRPr lang="en-US" sz="3200" b="1"/>
          </a:p>
          <a:p>
            <a:endParaRPr lang="en-US" sz="3200" b="1"/>
          </a:p>
          <a:p>
            <a:endParaRPr lang="en-US" sz="3200" b="1"/>
          </a:p>
        </p:txBody>
      </p:sp>
      <p:sp>
        <p:nvSpPr>
          <p:cNvPr id="179207" name="Text Box 7"/>
          <p:cNvSpPr txBox="1">
            <a:spLocks noChangeArrowheads="1"/>
          </p:cNvSpPr>
          <p:nvPr/>
        </p:nvSpPr>
        <p:spPr bwMode="auto">
          <a:xfrm>
            <a:off x="685800" y="3429000"/>
            <a:ext cx="7543800" cy="579438"/>
          </a:xfrm>
          <a:prstGeom prst="rect">
            <a:avLst/>
          </a:prstGeom>
          <a:noFill/>
          <a:ln w="12700">
            <a:noFill/>
            <a:miter lim="800000"/>
            <a:headEnd type="none" w="sm" len="sm"/>
            <a:tailEnd type="none" w="sm" len="sm"/>
          </a:ln>
        </p:spPr>
        <p:txBody>
          <a:bodyPr>
            <a:spAutoFit/>
          </a:bodyPr>
          <a:lstStyle/>
          <a:p>
            <a:pPr>
              <a:spcBef>
                <a:spcPct val="50000"/>
              </a:spcBef>
            </a:pPr>
            <a:r>
              <a:rPr lang="en-US" sz="3200" b="1"/>
              <a:t> 0     1     2     3     4    5     6     7   . . . </a:t>
            </a:r>
          </a:p>
        </p:txBody>
      </p:sp>
      <p:graphicFrame>
        <p:nvGraphicFramePr>
          <p:cNvPr id="179208" name="Group 8"/>
          <p:cNvGraphicFramePr>
            <a:graphicFrameLocks noGrp="1"/>
          </p:cNvGraphicFramePr>
          <p:nvPr/>
        </p:nvGraphicFramePr>
        <p:xfrm>
          <a:off x="762000" y="4114800"/>
          <a:ext cx="6553200" cy="609600"/>
        </p:xfrm>
        <a:graphic>
          <a:graphicData uri="http://schemas.openxmlformats.org/drawingml/2006/table">
            <a:tbl>
              <a:tblPr/>
              <a:tblGrid>
                <a:gridCol w="819150"/>
                <a:gridCol w="817563"/>
                <a:gridCol w="819150"/>
                <a:gridCol w="817562"/>
                <a:gridCol w="820738"/>
                <a:gridCol w="820737"/>
                <a:gridCol w="819150"/>
                <a:gridCol w="819150"/>
              </a:tblGrid>
              <a:tr h="609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r>
            </a:tbl>
          </a:graphicData>
        </a:graphic>
      </p:graphicFrame>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of 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79207"/>
                                        </p:tgtEl>
                                        <p:attrNameLst>
                                          <p:attrName>style.visibility</p:attrName>
                                        </p:attrNameLst>
                                      </p:cBhvr>
                                      <p:to>
                                        <p:strVal val="visible"/>
                                      </p:to>
                                    </p:set>
                                    <p:animEffect transition="in" filter="strips(downLeft)">
                                      <p:cBhvr>
                                        <p:cTn id="7" dur="500"/>
                                        <p:tgtEl>
                                          <p:spTgt spid="179207"/>
                                        </p:tgtEl>
                                      </p:cBhvr>
                                    </p:animEffect>
                                  </p:childTnLst>
                                </p:cTn>
                              </p:par>
                              <p:par>
                                <p:cTn id="8" presetID="18" presetClass="entr" presetSubtype="12" fill="hold" nodeType="withEffect">
                                  <p:stCondLst>
                                    <p:cond delay="0"/>
                                  </p:stCondLst>
                                  <p:childTnLst>
                                    <p:set>
                                      <p:cBhvr>
                                        <p:cTn id="9" dur="1" fill="hold">
                                          <p:stCondLst>
                                            <p:cond delay="0"/>
                                          </p:stCondLst>
                                        </p:cTn>
                                        <p:tgtEl>
                                          <p:spTgt spid="179208"/>
                                        </p:tgtEl>
                                        <p:attrNameLst>
                                          <p:attrName>style.visibility</p:attrName>
                                        </p:attrNameLst>
                                      </p:cBhvr>
                                      <p:to>
                                        <p:strVal val="visible"/>
                                      </p:to>
                                    </p:set>
                                    <p:animEffect transition="in" filter="strips(downLeft)">
                                      <p:cBhvr>
                                        <p:cTn id="10" dur="500"/>
                                        <p:tgtEl>
                                          <p:spTgt spid="179208"/>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xit" presetSubtype="16" fill="hold" grpId="1" nodeType="clickEffect">
                                  <p:stCondLst>
                                    <p:cond delay="0"/>
                                  </p:stCondLst>
                                  <p:childTnLst>
                                    <p:animEffect transition="out" filter="diamond(in)">
                                      <p:cBhvr>
                                        <p:cTn id="14" dur="500"/>
                                        <p:tgtEl>
                                          <p:spTgt spid="179207"/>
                                        </p:tgtEl>
                                      </p:cBhvr>
                                    </p:animEffect>
                                    <p:set>
                                      <p:cBhvr>
                                        <p:cTn id="15" dur="1" fill="hold">
                                          <p:stCondLst>
                                            <p:cond delay="499"/>
                                          </p:stCondLst>
                                        </p:cTn>
                                        <p:tgtEl>
                                          <p:spTgt spid="179207"/>
                                        </p:tgtEl>
                                        <p:attrNameLst>
                                          <p:attrName>style.visibility</p:attrName>
                                        </p:attrNameLst>
                                      </p:cBhvr>
                                      <p:to>
                                        <p:strVal val="hidden"/>
                                      </p:to>
                                    </p:set>
                                  </p:childTnLst>
                                </p:cTn>
                              </p:par>
                              <p:par>
                                <p:cTn id="16" presetID="8" presetClass="exit" presetSubtype="16" fill="hold" nodeType="withEffect">
                                  <p:stCondLst>
                                    <p:cond delay="0"/>
                                  </p:stCondLst>
                                  <p:childTnLst>
                                    <p:animEffect transition="out" filter="diamond(in)">
                                      <p:cBhvr>
                                        <p:cTn id="17" dur="500"/>
                                        <p:tgtEl>
                                          <p:spTgt spid="179208"/>
                                        </p:tgtEl>
                                      </p:cBhvr>
                                    </p:animEffect>
                                    <p:set>
                                      <p:cBhvr>
                                        <p:cTn id="18" dur="1" fill="hold">
                                          <p:stCondLst>
                                            <p:cond delay="499"/>
                                          </p:stCondLst>
                                        </p:cTn>
                                        <p:tgtEl>
                                          <p:spTgt spid="1792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p:bldP spid="17920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82389" name="Text Box 117"/>
          <p:cNvSpPr txBox="1">
            <a:spLocks noChangeArrowheads="1"/>
          </p:cNvSpPr>
          <p:nvPr/>
        </p:nvSpPr>
        <p:spPr bwMode="auto">
          <a:xfrm>
            <a:off x="685800" y="2667000"/>
            <a:ext cx="7543800" cy="579438"/>
          </a:xfrm>
          <a:prstGeom prst="rect">
            <a:avLst/>
          </a:prstGeom>
          <a:noFill/>
          <a:ln w="12700">
            <a:noFill/>
            <a:miter lim="800000"/>
            <a:headEnd type="none" w="sm" len="sm"/>
            <a:tailEnd type="none" w="sm" len="sm"/>
          </a:ln>
        </p:spPr>
        <p:txBody>
          <a:bodyPr>
            <a:spAutoFit/>
          </a:bodyPr>
          <a:lstStyle/>
          <a:p>
            <a:pPr>
              <a:spcBef>
                <a:spcPct val="50000"/>
              </a:spcBef>
            </a:pPr>
            <a:r>
              <a:rPr lang="en-US" sz="3200" b="1"/>
              <a:t> 0     1     2     3     4    5     6     7   . . . </a:t>
            </a:r>
          </a:p>
        </p:txBody>
      </p:sp>
      <p:graphicFrame>
        <p:nvGraphicFramePr>
          <p:cNvPr id="182411" name="Group 139"/>
          <p:cNvGraphicFramePr>
            <a:graphicFrameLocks noGrp="1"/>
          </p:cNvGraphicFramePr>
          <p:nvPr/>
        </p:nvGraphicFramePr>
        <p:xfrm>
          <a:off x="762000" y="3352800"/>
          <a:ext cx="6553200" cy="609600"/>
        </p:xfrm>
        <a:graphic>
          <a:graphicData uri="http://schemas.openxmlformats.org/drawingml/2006/table">
            <a:tbl>
              <a:tblPr/>
              <a:tblGrid>
                <a:gridCol w="819150"/>
                <a:gridCol w="817563"/>
                <a:gridCol w="819150"/>
                <a:gridCol w="817562"/>
                <a:gridCol w="820738"/>
                <a:gridCol w="820737"/>
                <a:gridCol w="819150"/>
                <a:gridCol w="819150"/>
              </a:tblGrid>
              <a:tr h="609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0x7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r>
            </a:tbl>
          </a:graphicData>
        </a:graphic>
      </p:graphicFrame>
      <p:sp>
        <p:nvSpPr>
          <p:cNvPr id="182412" name="Line 140"/>
          <p:cNvSpPr>
            <a:spLocks noChangeShapeType="1"/>
          </p:cNvSpPr>
          <p:nvPr/>
        </p:nvSpPr>
        <p:spPr bwMode="auto">
          <a:xfrm>
            <a:off x="3657600" y="3810000"/>
            <a:ext cx="0" cy="457200"/>
          </a:xfrm>
          <a:prstGeom prst="line">
            <a:avLst/>
          </a:prstGeom>
          <a:noFill/>
          <a:ln w="38100">
            <a:solidFill>
              <a:srgbClr val="FF0000"/>
            </a:solidFill>
            <a:round/>
            <a:headEnd type="none" w="sm" len="sm"/>
            <a:tailEnd type="triangle" w="sm" len="sm"/>
          </a:ln>
        </p:spPr>
        <p:txBody>
          <a:bodyPr/>
          <a:lstStyle/>
          <a:p>
            <a:endParaRPr lang="en-US"/>
          </a:p>
        </p:txBody>
      </p:sp>
      <p:sp>
        <p:nvSpPr>
          <p:cNvPr id="182413" name="Text Box 141"/>
          <p:cNvSpPr txBox="1">
            <a:spLocks noChangeArrowheads="1"/>
          </p:cNvSpPr>
          <p:nvPr/>
        </p:nvSpPr>
        <p:spPr bwMode="auto">
          <a:xfrm>
            <a:off x="2895600" y="4343400"/>
            <a:ext cx="1349375" cy="584200"/>
          </a:xfrm>
          <a:prstGeom prst="rect">
            <a:avLst/>
          </a:prstGeom>
          <a:noFill/>
          <a:ln w="12700">
            <a:solidFill>
              <a:schemeClr val="tx1"/>
            </a:solidFill>
            <a:miter lim="800000"/>
            <a:headEnd type="none" w="sm" len="sm"/>
            <a:tailEnd type="none" w="sm" len="sm"/>
          </a:ln>
        </p:spPr>
        <p:txBody>
          <a:bodyPr wrap="none">
            <a:spAutoFit/>
          </a:bodyPr>
          <a:lstStyle/>
          <a:p>
            <a:r>
              <a:rPr lang="en-US" sz="3200" b="1"/>
              <a:t>10 10</a:t>
            </a:r>
          </a:p>
        </p:txBody>
      </p:sp>
      <p:sp>
        <p:nvSpPr>
          <p:cNvPr id="182414" name="Text Box 142"/>
          <p:cNvSpPr txBox="1">
            <a:spLocks noChangeArrowheads="1"/>
          </p:cNvSpPr>
          <p:nvPr/>
        </p:nvSpPr>
        <p:spPr bwMode="auto">
          <a:xfrm>
            <a:off x="838200" y="1752600"/>
            <a:ext cx="6756400" cy="584200"/>
          </a:xfrm>
          <a:prstGeom prst="rect">
            <a:avLst/>
          </a:prstGeom>
          <a:noFill/>
          <a:ln w="12700">
            <a:noFill/>
            <a:miter lim="800000"/>
            <a:headEnd type="none" w="sm" len="sm"/>
            <a:tailEnd type="none" w="sm" len="sm"/>
          </a:ln>
        </p:spPr>
        <p:txBody>
          <a:bodyPr wrap="none">
            <a:spAutoFit/>
          </a:bodyPr>
          <a:lstStyle/>
          <a:p>
            <a:r>
              <a:rPr lang="en-US" sz="3200" b="1"/>
              <a:t>list[3] = new Monster( 10, 10 );</a:t>
            </a:r>
            <a:endParaRPr lang="en-US" sz="320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of 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82414"/>
                                        </p:tgtEl>
                                        <p:attrNameLst>
                                          <p:attrName>style.visibility</p:attrName>
                                        </p:attrNameLst>
                                      </p:cBhvr>
                                      <p:to>
                                        <p:strVal val="visible"/>
                                      </p:to>
                                    </p:set>
                                    <p:animEffect transition="in" filter="diamond(in)">
                                      <p:cBhvr>
                                        <p:cTn id="7" dur="500"/>
                                        <p:tgtEl>
                                          <p:spTgt spid="18241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82389"/>
                                        </p:tgtEl>
                                        <p:attrNameLst>
                                          <p:attrName>style.visibility</p:attrName>
                                        </p:attrNameLst>
                                      </p:cBhvr>
                                      <p:to>
                                        <p:strVal val="visible"/>
                                      </p:to>
                                    </p:set>
                                    <p:animEffect transition="in" filter="diamond(in)">
                                      <p:cBhvr>
                                        <p:cTn id="12" dur="500"/>
                                        <p:tgtEl>
                                          <p:spTgt spid="182389"/>
                                        </p:tgtEl>
                                      </p:cBhvr>
                                    </p:animEffect>
                                  </p:childTnLst>
                                </p:cTn>
                              </p:par>
                              <p:par>
                                <p:cTn id="13" presetID="8" presetClass="entr" presetSubtype="16" fill="hold" nodeType="withEffect">
                                  <p:stCondLst>
                                    <p:cond delay="0"/>
                                  </p:stCondLst>
                                  <p:childTnLst>
                                    <p:set>
                                      <p:cBhvr>
                                        <p:cTn id="14" dur="1" fill="hold">
                                          <p:stCondLst>
                                            <p:cond delay="0"/>
                                          </p:stCondLst>
                                        </p:cTn>
                                        <p:tgtEl>
                                          <p:spTgt spid="182411"/>
                                        </p:tgtEl>
                                        <p:attrNameLst>
                                          <p:attrName>style.visibility</p:attrName>
                                        </p:attrNameLst>
                                      </p:cBhvr>
                                      <p:to>
                                        <p:strVal val="visible"/>
                                      </p:to>
                                    </p:set>
                                    <p:animEffect transition="in" filter="diamond(in)">
                                      <p:cBhvr>
                                        <p:cTn id="15" dur="500"/>
                                        <p:tgtEl>
                                          <p:spTgt spid="182411"/>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82412"/>
                                        </p:tgtEl>
                                        <p:attrNameLst>
                                          <p:attrName>style.visibility</p:attrName>
                                        </p:attrNameLst>
                                      </p:cBhvr>
                                      <p:to>
                                        <p:strVal val="visible"/>
                                      </p:to>
                                    </p:set>
                                    <p:animEffect transition="in" filter="diamond(in)">
                                      <p:cBhvr>
                                        <p:cTn id="18" dur="500"/>
                                        <p:tgtEl>
                                          <p:spTgt spid="182412"/>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182413"/>
                                        </p:tgtEl>
                                        <p:attrNameLst>
                                          <p:attrName>style.visibility</p:attrName>
                                        </p:attrNameLst>
                                      </p:cBhvr>
                                      <p:to>
                                        <p:strVal val="visible"/>
                                      </p:to>
                                    </p:set>
                                    <p:animEffect transition="in" filter="diamond(in)">
                                      <p:cBhvr>
                                        <p:cTn id="21" dur="500"/>
                                        <p:tgtEl>
                                          <p:spTgt spid="182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89" grpId="0"/>
      <p:bldP spid="182412" grpId="0" animBg="1"/>
      <p:bldP spid="182413" grpId="0" animBg="1"/>
      <p:bldP spid="1824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0723" name="Text Box 2"/>
          <p:cNvSpPr txBox="1">
            <a:spLocks noChangeArrowheads="1"/>
          </p:cNvSpPr>
          <p:nvPr/>
        </p:nvSpPr>
        <p:spPr bwMode="auto">
          <a:xfrm>
            <a:off x="838200" y="1676400"/>
            <a:ext cx="6962775" cy="3503613"/>
          </a:xfrm>
          <a:prstGeom prst="rect">
            <a:avLst/>
          </a:prstGeom>
          <a:noFill/>
          <a:ln w="12700">
            <a:noFill/>
            <a:miter lim="800000"/>
            <a:headEnd type="none" w="sm" len="sm"/>
            <a:tailEnd type="none" w="sm" len="sm"/>
          </a:ln>
        </p:spPr>
        <p:txBody>
          <a:bodyPr wrap="none">
            <a:spAutoFit/>
          </a:bodyPr>
          <a:lstStyle/>
          <a:p>
            <a:r>
              <a:rPr lang="en-US" sz="3200" b="1"/>
              <a:t>Monster[] list = new Monster[5];</a:t>
            </a:r>
          </a:p>
          <a:p>
            <a:r>
              <a:rPr lang="en-US" sz="3200" b="1"/>
              <a:t/>
            </a:r>
            <a:br>
              <a:rPr lang="en-US" sz="3200" b="1"/>
            </a:br>
            <a:r>
              <a:rPr lang="en-US" sz="3200" b="1"/>
              <a:t>out.println(list[0]);</a:t>
            </a:r>
          </a:p>
          <a:p>
            <a:r>
              <a:rPr lang="en-US" sz="3200" b="1"/>
              <a:t>out.println(list[1]);</a:t>
            </a:r>
          </a:p>
          <a:p>
            <a:r>
              <a:rPr lang="en-US" sz="3200" b="1"/>
              <a:t>out.println(list[2]);</a:t>
            </a:r>
          </a:p>
          <a:p>
            <a:r>
              <a:rPr lang="en-US" sz="3200" b="1"/>
              <a:t>out.println(list[3]);</a:t>
            </a:r>
          </a:p>
          <a:p>
            <a:r>
              <a:rPr lang="en-US" sz="3200" b="1"/>
              <a:t>out.println(list[4]);</a:t>
            </a:r>
          </a:p>
        </p:txBody>
      </p:sp>
      <p:sp>
        <p:nvSpPr>
          <p:cNvPr id="30725" name="Text Box 4"/>
          <p:cNvSpPr txBox="1">
            <a:spLocks noChangeArrowheads="1"/>
          </p:cNvSpPr>
          <p:nvPr/>
        </p:nvSpPr>
        <p:spPr bwMode="auto">
          <a:xfrm>
            <a:off x="6324600" y="2667000"/>
            <a:ext cx="2133600" cy="302895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b="1" u="sng">
                <a:solidFill>
                  <a:srgbClr val="FF0000"/>
                </a:solidFill>
              </a:rPr>
              <a:t>OUTPUT</a:t>
            </a:r>
            <a:br>
              <a:rPr lang="en-US" sz="3200" b="1" u="sng">
                <a:solidFill>
                  <a:srgbClr val="FF0000"/>
                </a:solidFill>
              </a:rPr>
            </a:br>
            <a:r>
              <a:rPr lang="en-US" sz="3200" b="1"/>
              <a:t>null</a:t>
            </a:r>
            <a:br>
              <a:rPr lang="en-US" sz="3200" b="1"/>
            </a:br>
            <a:r>
              <a:rPr lang="en-US" sz="3200" b="1"/>
              <a:t>null</a:t>
            </a:r>
            <a:br>
              <a:rPr lang="en-US" sz="3200" b="1"/>
            </a:br>
            <a:r>
              <a:rPr lang="en-US" sz="3200" b="1"/>
              <a:t>null</a:t>
            </a:r>
            <a:br>
              <a:rPr lang="en-US" sz="3200" b="1"/>
            </a:br>
            <a:r>
              <a:rPr lang="en-US" sz="3200" b="1"/>
              <a:t>null</a:t>
            </a:r>
            <a:br>
              <a:rPr lang="en-US" sz="3200" b="1"/>
            </a:br>
            <a:r>
              <a:rPr lang="en-US" sz="3200" b="1"/>
              <a:t>null</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of 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1747" name="Text Box 2"/>
          <p:cNvSpPr txBox="1">
            <a:spLocks noChangeArrowheads="1"/>
          </p:cNvSpPr>
          <p:nvPr/>
        </p:nvSpPr>
        <p:spPr bwMode="auto">
          <a:xfrm>
            <a:off x="838200" y="1676400"/>
            <a:ext cx="6962775" cy="4478338"/>
          </a:xfrm>
          <a:prstGeom prst="rect">
            <a:avLst/>
          </a:prstGeom>
          <a:noFill/>
          <a:ln w="12700">
            <a:noFill/>
            <a:miter lim="800000"/>
            <a:headEnd type="none" w="sm" len="sm"/>
            <a:tailEnd type="none" w="sm" len="sm"/>
          </a:ln>
        </p:spPr>
        <p:txBody>
          <a:bodyPr wrap="none">
            <a:spAutoFit/>
          </a:bodyPr>
          <a:lstStyle/>
          <a:p>
            <a:r>
              <a:rPr lang="en-US" sz="3200" b="1"/>
              <a:t>Monster[] list = new Monster[5];</a:t>
            </a:r>
          </a:p>
          <a:p>
            <a:r>
              <a:rPr lang="en-US" sz="3200" b="1"/>
              <a:t>list[0] = new Monster();</a:t>
            </a:r>
          </a:p>
          <a:p>
            <a:r>
              <a:rPr lang="en-US" sz="3200" b="1"/>
              <a:t>list[1] = new Monster(33);</a:t>
            </a:r>
          </a:p>
          <a:p>
            <a:r>
              <a:rPr lang="en-US" sz="3200" b="1"/>
              <a:t>list[2] = new Monster(3,4,5);</a:t>
            </a:r>
          </a:p>
          <a:p>
            <a:r>
              <a:rPr lang="en-US" sz="3200" b="1"/>
              <a:t/>
            </a:r>
            <a:br>
              <a:rPr lang="en-US" sz="3200" b="1"/>
            </a:br>
            <a:r>
              <a:rPr lang="en-US" sz="3200" b="1"/>
              <a:t>out.println(list[0]);</a:t>
            </a:r>
          </a:p>
          <a:p>
            <a:r>
              <a:rPr lang="en-US" sz="3200" b="1"/>
              <a:t>out.println(list[1]);</a:t>
            </a:r>
          </a:p>
          <a:p>
            <a:r>
              <a:rPr lang="en-US" sz="3200" b="1"/>
              <a:t>out.println(list[2]);</a:t>
            </a:r>
          </a:p>
          <a:p>
            <a:r>
              <a:rPr lang="en-US" sz="3200" b="1"/>
              <a:t>out.println(list[3]);</a:t>
            </a:r>
          </a:p>
        </p:txBody>
      </p:sp>
      <p:sp>
        <p:nvSpPr>
          <p:cNvPr id="31749" name="Text Box 4"/>
          <p:cNvSpPr txBox="1">
            <a:spLocks noChangeArrowheads="1"/>
          </p:cNvSpPr>
          <p:nvPr/>
        </p:nvSpPr>
        <p:spPr bwMode="auto">
          <a:xfrm>
            <a:off x="6477000" y="3810000"/>
            <a:ext cx="2133600" cy="25415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b="1" u="sng">
                <a:solidFill>
                  <a:srgbClr val="FF0000"/>
                </a:solidFill>
              </a:rPr>
              <a:t>OUTPUT</a:t>
            </a:r>
            <a:br>
              <a:rPr lang="en-US" sz="3200" b="1" u="sng">
                <a:solidFill>
                  <a:srgbClr val="FF0000"/>
                </a:solidFill>
              </a:rPr>
            </a:br>
            <a:r>
              <a:rPr lang="en-US" sz="3200" b="1"/>
              <a:t>0 0 0</a:t>
            </a:r>
            <a:br>
              <a:rPr lang="en-US" sz="3200" b="1"/>
            </a:br>
            <a:r>
              <a:rPr lang="en-US" sz="3200" b="1"/>
              <a:t>33 0 0</a:t>
            </a:r>
            <a:br>
              <a:rPr lang="en-US" sz="3200" b="1"/>
            </a:br>
            <a:r>
              <a:rPr lang="en-US" sz="3200" b="1"/>
              <a:t>3 4 5</a:t>
            </a:r>
            <a:br>
              <a:rPr lang="en-US" sz="3200" b="1"/>
            </a:br>
            <a:r>
              <a:rPr lang="en-US" sz="3200" b="1"/>
              <a:t>null</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of 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2771" name="Text Box 2"/>
          <p:cNvSpPr txBox="1">
            <a:spLocks noChangeArrowheads="1"/>
          </p:cNvSpPr>
          <p:nvPr/>
        </p:nvSpPr>
        <p:spPr bwMode="auto">
          <a:xfrm>
            <a:off x="609600" y="1600200"/>
            <a:ext cx="6278563" cy="4400550"/>
          </a:xfrm>
          <a:prstGeom prst="rect">
            <a:avLst/>
          </a:prstGeom>
          <a:noFill/>
          <a:ln w="12700">
            <a:noFill/>
            <a:miter lim="800000"/>
            <a:headEnd type="none" w="sm" len="sm"/>
            <a:tailEnd type="none" w="sm" len="sm"/>
          </a:ln>
        </p:spPr>
        <p:txBody>
          <a:bodyPr wrap="none">
            <a:spAutoFit/>
          </a:bodyPr>
          <a:lstStyle/>
          <a:p>
            <a:r>
              <a:rPr lang="en-US" sz="2800" b="1"/>
              <a:t>Monster[]  list = new Monster[3];</a:t>
            </a:r>
          </a:p>
          <a:p>
            <a:r>
              <a:rPr lang="en-US" sz="2800" b="1"/>
              <a:t>list[0]=new Monster(4);</a:t>
            </a:r>
          </a:p>
          <a:p>
            <a:r>
              <a:rPr lang="en-US" sz="2800" b="1"/>
              <a:t>list[1]=new Monster(9);</a:t>
            </a:r>
          </a:p>
          <a:p>
            <a:r>
              <a:rPr lang="en-US" sz="2800" b="1"/>
              <a:t>list[2]=new Monster(1);</a:t>
            </a:r>
          </a:p>
          <a:p>
            <a:endParaRPr lang="en-US" sz="2800" b="1"/>
          </a:p>
          <a:p>
            <a:r>
              <a:rPr lang="en-US" sz="2800" b="1"/>
              <a:t>out.println( list[0] );</a:t>
            </a:r>
          </a:p>
          <a:p>
            <a:r>
              <a:rPr lang="en-US" sz="2800" b="1"/>
              <a:t>list[0].setSize(7);</a:t>
            </a:r>
          </a:p>
          <a:p>
            <a:endParaRPr lang="en-US" sz="2800" b="1"/>
          </a:p>
          <a:p>
            <a:r>
              <a:rPr lang="en-US" sz="2800" b="1"/>
              <a:t>out.println(list[0]);</a:t>
            </a:r>
          </a:p>
          <a:p>
            <a:r>
              <a:rPr lang="en-US" sz="2800" b="1"/>
              <a:t>out.println(list[2]);</a:t>
            </a:r>
          </a:p>
        </p:txBody>
      </p:sp>
      <p:sp>
        <p:nvSpPr>
          <p:cNvPr id="32773" name="Text Box 4"/>
          <p:cNvSpPr txBox="1">
            <a:spLocks noChangeArrowheads="1"/>
          </p:cNvSpPr>
          <p:nvPr/>
        </p:nvSpPr>
        <p:spPr bwMode="auto">
          <a:xfrm>
            <a:off x="6400800" y="2895600"/>
            <a:ext cx="2133600" cy="205422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b="1" u="sng">
                <a:solidFill>
                  <a:srgbClr val="FF0000"/>
                </a:solidFill>
              </a:rPr>
              <a:t>OUTPUT</a:t>
            </a:r>
            <a:br>
              <a:rPr lang="en-US" sz="3200" b="1" u="sng">
                <a:solidFill>
                  <a:srgbClr val="FF0000"/>
                </a:solidFill>
              </a:rPr>
            </a:br>
            <a:r>
              <a:rPr lang="en-US" sz="3200" b="1"/>
              <a:t>4</a:t>
            </a:r>
            <a:br>
              <a:rPr lang="en-US" sz="3200" b="1"/>
            </a:br>
            <a:r>
              <a:rPr lang="en-US" sz="3200" b="1"/>
              <a:t>7</a:t>
            </a:r>
            <a:br>
              <a:rPr lang="en-US" sz="3200" b="1"/>
            </a:br>
            <a:r>
              <a:rPr lang="en-US" sz="3200" b="1"/>
              <a:t>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of 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3795" name="Text Box 2"/>
          <p:cNvSpPr txBox="1">
            <a:spLocks noChangeArrowheads="1"/>
          </p:cNvSpPr>
          <p:nvPr/>
        </p:nvSpPr>
        <p:spPr bwMode="auto">
          <a:xfrm>
            <a:off x="2286000" y="1752600"/>
            <a:ext cx="1606550" cy="646113"/>
          </a:xfrm>
          <a:prstGeom prst="rect">
            <a:avLst/>
          </a:prstGeom>
          <a:noFill/>
          <a:ln w="12700">
            <a:noFill/>
            <a:miter lim="800000"/>
            <a:headEnd type="none" w="sm" len="sm"/>
            <a:tailEnd type="none" w="sm" len="sm"/>
          </a:ln>
        </p:spPr>
        <p:txBody>
          <a:bodyPr wrap="none">
            <a:spAutoFit/>
          </a:bodyPr>
          <a:lstStyle/>
          <a:p>
            <a:r>
              <a:rPr lang="en-US" sz="3600" b="1"/>
              <a:t>list[0]</a:t>
            </a:r>
          </a:p>
        </p:txBody>
      </p:sp>
      <p:sp>
        <p:nvSpPr>
          <p:cNvPr id="238596" name="Text Box 4"/>
          <p:cNvSpPr txBox="1">
            <a:spLocks noChangeArrowheads="1"/>
          </p:cNvSpPr>
          <p:nvPr/>
        </p:nvSpPr>
        <p:spPr bwMode="auto">
          <a:xfrm>
            <a:off x="3581400" y="3657600"/>
            <a:ext cx="2133600" cy="1566863"/>
          </a:xfrm>
          <a:prstGeom prst="rect">
            <a:avLst/>
          </a:prstGeom>
          <a:noFill/>
          <a:ln w="12700">
            <a:solidFill>
              <a:srgbClr val="FF3300"/>
            </a:solidFill>
            <a:miter lim="800000"/>
            <a:headEnd type="none" w="sm" len="sm"/>
            <a:tailEnd type="none" w="sm" len="sm"/>
          </a:ln>
        </p:spPr>
        <p:txBody>
          <a:bodyPr>
            <a:spAutoFit/>
          </a:bodyPr>
          <a:lstStyle/>
          <a:p>
            <a:pPr>
              <a:spcBef>
                <a:spcPct val="50000"/>
              </a:spcBef>
            </a:pPr>
            <a:r>
              <a:rPr lang="en-US" sz="3200" b="1">
                <a:solidFill>
                  <a:srgbClr val="FF3300"/>
                </a:solidFill>
              </a:rPr>
              <a:t>What does the . dot do?</a:t>
            </a:r>
          </a:p>
        </p:txBody>
      </p:sp>
      <p:sp>
        <p:nvSpPr>
          <p:cNvPr id="238597" name="Text Box 5"/>
          <p:cNvSpPr txBox="1">
            <a:spLocks noChangeArrowheads="1"/>
          </p:cNvSpPr>
          <p:nvPr/>
        </p:nvSpPr>
        <p:spPr bwMode="auto">
          <a:xfrm>
            <a:off x="4343400" y="1752600"/>
            <a:ext cx="2692400" cy="641350"/>
          </a:xfrm>
          <a:prstGeom prst="rect">
            <a:avLst/>
          </a:prstGeom>
          <a:noFill/>
          <a:ln w="12700">
            <a:noFill/>
            <a:miter lim="800000"/>
            <a:headEnd type="none" w="sm" len="sm"/>
            <a:tailEnd type="none" w="sm" len="sm"/>
          </a:ln>
        </p:spPr>
        <p:txBody>
          <a:bodyPr wrap="none">
            <a:spAutoFit/>
          </a:bodyPr>
          <a:lstStyle/>
          <a:p>
            <a:r>
              <a:rPr lang="en-US" sz="3600" b="1"/>
              <a:t>setSize(7);</a:t>
            </a:r>
          </a:p>
        </p:txBody>
      </p:sp>
      <p:sp>
        <p:nvSpPr>
          <p:cNvPr id="238598" name="Text Box 6"/>
          <p:cNvSpPr txBox="1">
            <a:spLocks noChangeArrowheads="1"/>
          </p:cNvSpPr>
          <p:nvPr/>
        </p:nvSpPr>
        <p:spPr bwMode="auto">
          <a:xfrm>
            <a:off x="3962400" y="1676400"/>
            <a:ext cx="327025" cy="641350"/>
          </a:xfrm>
          <a:prstGeom prst="rect">
            <a:avLst/>
          </a:prstGeom>
          <a:noFill/>
          <a:ln w="12700">
            <a:noFill/>
            <a:miter lim="800000"/>
            <a:headEnd type="none" w="sm" len="sm"/>
            <a:tailEnd type="none" w="sm" len="sm"/>
          </a:ln>
        </p:spPr>
        <p:txBody>
          <a:bodyPr wrap="none">
            <a:spAutoFit/>
          </a:bodyPr>
          <a:lstStyle/>
          <a:p>
            <a:r>
              <a:rPr lang="en-US" sz="3600" b="1"/>
              <a:t>.</a:t>
            </a:r>
          </a:p>
        </p:txBody>
      </p:sp>
      <p:sp>
        <p:nvSpPr>
          <p:cNvPr id="33800" name="Text Box 8"/>
          <p:cNvSpPr txBox="1">
            <a:spLocks noChangeArrowheads="1"/>
          </p:cNvSpPr>
          <p:nvPr/>
        </p:nvSpPr>
        <p:spPr bwMode="auto">
          <a:xfrm>
            <a:off x="838200" y="3810000"/>
            <a:ext cx="2133600" cy="1566863"/>
          </a:xfrm>
          <a:prstGeom prst="rect">
            <a:avLst/>
          </a:prstGeom>
          <a:noFill/>
          <a:ln w="12700">
            <a:solidFill>
              <a:srgbClr val="008000"/>
            </a:solidFill>
            <a:miter lim="800000"/>
            <a:headEnd type="none" w="sm" len="sm"/>
            <a:tailEnd type="none" w="sm" len="sm"/>
          </a:ln>
        </p:spPr>
        <p:txBody>
          <a:bodyPr>
            <a:spAutoFit/>
          </a:bodyPr>
          <a:lstStyle/>
          <a:p>
            <a:pPr>
              <a:spcBef>
                <a:spcPct val="50000"/>
              </a:spcBef>
            </a:pPr>
            <a:r>
              <a:rPr lang="en-US" sz="3200" b="1">
                <a:solidFill>
                  <a:srgbClr val="008000"/>
                </a:solidFill>
              </a:rPr>
              <a:t>What does this store?</a:t>
            </a:r>
          </a:p>
        </p:txBody>
      </p:sp>
      <p:sp>
        <p:nvSpPr>
          <p:cNvPr id="33801" name="Line 9"/>
          <p:cNvSpPr>
            <a:spLocks noChangeShapeType="1"/>
          </p:cNvSpPr>
          <p:nvPr/>
        </p:nvSpPr>
        <p:spPr bwMode="auto">
          <a:xfrm flipV="1">
            <a:off x="1752600" y="2286000"/>
            <a:ext cx="838200" cy="1524000"/>
          </a:xfrm>
          <a:prstGeom prst="line">
            <a:avLst/>
          </a:prstGeom>
          <a:noFill/>
          <a:ln w="50800">
            <a:solidFill>
              <a:srgbClr val="008000"/>
            </a:solidFill>
            <a:round/>
            <a:headEnd type="none" w="sm" len="sm"/>
            <a:tailEnd type="triangle" w="sm" len="sm"/>
          </a:ln>
        </p:spPr>
        <p:txBody>
          <a:bodyPr/>
          <a:lstStyle/>
          <a:p>
            <a:endParaRPr lang="en-US"/>
          </a:p>
        </p:txBody>
      </p:sp>
      <p:sp>
        <p:nvSpPr>
          <p:cNvPr id="238602" name="Line 10"/>
          <p:cNvSpPr>
            <a:spLocks noChangeShapeType="1"/>
          </p:cNvSpPr>
          <p:nvPr/>
        </p:nvSpPr>
        <p:spPr bwMode="auto">
          <a:xfrm flipH="1" flipV="1">
            <a:off x="4191000" y="2438400"/>
            <a:ext cx="152400" cy="1219200"/>
          </a:xfrm>
          <a:prstGeom prst="line">
            <a:avLst/>
          </a:prstGeom>
          <a:noFill/>
          <a:ln w="50800">
            <a:solidFill>
              <a:srgbClr val="FF3300"/>
            </a:solidFill>
            <a:round/>
            <a:headEnd type="none" w="sm" len="sm"/>
            <a:tailEnd type="triangle" w="sm" len="sm"/>
          </a:ln>
        </p:spPr>
        <p:txBody>
          <a:bodyPr/>
          <a:lstStyle/>
          <a:p>
            <a:endParaRPr lang="en-US"/>
          </a:p>
        </p:txBody>
      </p:sp>
      <p:sp>
        <p:nvSpPr>
          <p:cNvPr id="238603" name="Text Box 11"/>
          <p:cNvSpPr txBox="1">
            <a:spLocks noChangeArrowheads="1"/>
          </p:cNvSpPr>
          <p:nvPr/>
        </p:nvSpPr>
        <p:spPr bwMode="auto">
          <a:xfrm>
            <a:off x="7086600" y="3733800"/>
            <a:ext cx="1371600" cy="1565275"/>
          </a:xfrm>
          <a:prstGeom prst="rect">
            <a:avLst/>
          </a:prstGeom>
          <a:noFill/>
          <a:ln w="12700">
            <a:solidFill>
              <a:srgbClr val="0000FF"/>
            </a:solidFill>
            <a:miter lim="800000"/>
            <a:headEnd type="none" w="sm" len="sm"/>
            <a:tailEnd type="none" w="sm" len="sm"/>
          </a:ln>
        </p:spPr>
        <p:txBody>
          <a:bodyPr>
            <a:spAutoFit/>
          </a:bodyPr>
          <a:lstStyle/>
          <a:p>
            <a:pPr>
              <a:spcBef>
                <a:spcPct val="50000"/>
              </a:spcBef>
            </a:pPr>
            <a:endParaRPr lang="en-US">
              <a:solidFill>
                <a:srgbClr val="000066"/>
              </a:solidFill>
            </a:endParaRPr>
          </a:p>
          <a:p>
            <a:pPr>
              <a:spcBef>
                <a:spcPct val="50000"/>
              </a:spcBef>
            </a:pPr>
            <a:r>
              <a:rPr lang="en-US">
                <a:solidFill>
                  <a:srgbClr val="000066"/>
                </a:solidFill>
              </a:rPr>
              <a:t>Monster</a:t>
            </a:r>
          </a:p>
          <a:p>
            <a:pPr>
              <a:spcBef>
                <a:spcPct val="50000"/>
              </a:spcBef>
            </a:pPr>
            <a:endParaRPr lang="en-US"/>
          </a:p>
        </p:txBody>
      </p:sp>
      <p:sp>
        <p:nvSpPr>
          <p:cNvPr id="238605" name="Text Box 13"/>
          <p:cNvSpPr txBox="1">
            <a:spLocks noChangeArrowheads="1"/>
          </p:cNvSpPr>
          <p:nvPr/>
        </p:nvSpPr>
        <p:spPr bwMode="auto">
          <a:xfrm>
            <a:off x="7086600" y="33528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0x242</a:t>
            </a:r>
          </a:p>
        </p:txBody>
      </p:sp>
      <p:sp>
        <p:nvSpPr>
          <p:cNvPr id="238606" name="Text Box 14"/>
          <p:cNvSpPr txBox="1">
            <a:spLocks noChangeArrowheads="1"/>
          </p:cNvSpPr>
          <p:nvPr/>
        </p:nvSpPr>
        <p:spPr bwMode="auto">
          <a:xfrm>
            <a:off x="2819400" y="2438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0x242</a:t>
            </a:r>
          </a:p>
        </p:txBody>
      </p:sp>
      <p:sp>
        <p:nvSpPr>
          <p:cNvPr id="238607" name="Text Box 15"/>
          <p:cNvSpPr txBox="1">
            <a:spLocks noChangeArrowheads="1"/>
          </p:cNvSpPr>
          <p:nvPr/>
        </p:nvSpPr>
        <p:spPr bwMode="auto">
          <a:xfrm>
            <a:off x="3276600" y="5410200"/>
            <a:ext cx="3810000" cy="654050"/>
          </a:xfrm>
          <a:prstGeom prst="rect">
            <a:avLst/>
          </a:prstGeom>
          <a:noFill/>
          <a:ln w="12700">
            <a:solidFill>
              <a:srgbClr val="FF3300"/>
            </a:solidFill>
            <a:miter lim="800000"/>
            <a:headEnd type="none" w="sm" len="sm"/>
            <a:tailEnd type="none" w="sm" len="sm"/>
          </a:ln>
        </p:spPr>
        <p:txBody>
          <a:bodyPr>
            <a:spAutoFit/>
          </a:bodyPr>
          <a:lstStyle/>
          <a:p>
            <a:pPr>
              <a:spcBef>
                <a:spcPct val="50000"/>
              </a:spcBef>
            </a:pPr>
            <a:r>
              <a:rPr lang="en-US" sz="1800" b="1">
                <a:solidFill>
                  <a:srgbClr val="FF3300"/>
                </a:solidFill>
              </a:rPr>
              <a:t>The . dot grants access to the Object at the stored address.</a:t>
            </a:r>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of 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8603"/>
                                        </p:tgtEl>
                                        <p:attrNameLst>
                                          <p:attrName>style.visibility</p:attrName>
                                        </p:attrNameLst>
                                      </p:cBhvr>
                                      <p:to>
                                        <p:strVal val="visible"/>
                                      </p:to>
                                    </p:set>
                                    <p:animEffect transition="in" filter="box(in)">
                                      <p:cBhvr>
                                        <p:cTn id="7" dur="500"/>
                                        <p:tgtEl>
                                          <p:spTgt spid="23860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8605"/>
                                        </p:tgtEl>
                                        <p:attrNameLst>
                                          <p:attrName>style.visibility</p:attrName>
                                        </p:attrNameLst>
                                      </p:cBhvr>
                                      <p:to>
                                        <p:strVal val="visible"/>
                                      </p:to>
                                    </p:set>
                                    <p:animEffect transition="in" filter="box(in)">
                                      <p:cBhvr>
                                        <p:cTn id="10" dur="500"/>
                                        <p:tgtEl>
                                          <p:spTgt spid="23860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8606"/>
                                        </p:tgtEl>
                                        <p:attrNameLst>
                                          <p:attrName>style.visibility</p:attrName>
                                        </p:attrNameLst>
                                      </p:cBhvr>
                                      <p:to>
                                        <p:strVal val="visible"/>
                                      </p:to>
                                    </p:set>
                                    <p:animEffect transition="in" filter="box(in)">
                                      <p:cBhvr>
                                        <p:cTn id="13" dur="500"/>
                                        <p:tgtEl>
                                          <p:spTgt spid="23860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38596"/>
                                        </p:tgtEl>
                                        <p:attrNameLst>
                                          <p:attrName>style.visibility</p:attrName>
                                        </p:attrNameLst>
                                      </p:cBhvr>
                                      <p:to>
                                        <p:strVal val="visible"/>
                                      </p:to>
                                    </p:set>
                                    <p:animEffect transition="in" filter="box(in)">
                                      <p:cBhvr>
                                        <p:cTn id="18" dur="500"/>
                                        <p:tgtEl>
                                          <p:spTgt spid="23859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38598"/>
                                        </p:tgtEl>
                                        <p:attrNameLst>
                                          <p:attrName>style.visibility</p:attrName>
                                        </p:attrNameLst>
                                      </p:cBhvr>
                                      <p:to>
                                        <p:strVal val="visible"/>
                                      </p:to>
                                    </p:set>
                                    <p:animEffect transition="in" filter="box(in)">
                                      <p:cBhvr>
                                        <p:cTn id="21" dur="500"/>
                                        <p:tgtEl>
                                          <p:spTgt spid="23859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38602"/>
                                        </p:tgtEl>
                                        <p:attrNameLst>
                                          <p:attrName>style.visibility</p:attrName>
                                        </p:attrNameLst>
                                      </p:cBhvr>
                                      <p:to>
                                        <p:strVal val="visible"/>
                                      </p:to>
                                    </p:set>
                                    <p:animEffect transition="in" filter="box(in)">
                                      <p:cBhvr>
                                        <p:cTn id="24" dur="500"/>
                                        <p:tgtEl>
                                          <p:spTgt spid="238602"/>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38607"/>
                                        </p:tgtEl>
                                        <p:attrNameLst>
                                          <p:attrName>style.visibility</p:attrName>
                                        </p:attrNameLst>
                                      </p:cBhvr>
                                      <p:to>
                                        <p:strVal val="visible"/>
                                      </p:to>
                                    </p:set>
                                    <p:animEffect transition="in" filter="box(in)">
                                      <p:cBhvr>
                                        <p:cTn id="27" dur="500"/>
                                        <p:tgtEl>
                                          <p:spTgt spid="23860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38597"/>
                                        </p:tgtEl>
                                        <p:attrNameLst>
                                          <p:attrName>style.visibility</p:attrName>
                                        </p:attrNameLst>
                                      </p:cBhvr>
                                      <p:to>
                                        <p:strVal val="visible"/>
                                      </p:to>
                                    </p:set>
                                    <p:animEffect transition="in" filter="box(in)">
                                      <p:cBhvr>
                                        <p:cTn id="32" dur="500"/>
                                        <p:tgtEl>
                                          <p:spTgt spid="23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animBg="1"/>
      <p:bldP spid="238597" grpId="0"/>
      <p:bldP spid="238598" grpId="0"/>
      <p:bldP spid="238602" grpId="0" animBg="1"/>
      <p:bldP spid="238603" grpId="0" animBg="1"/>
      <p:bldP spid="238605" grpId="0"/>
      <p:bldP spid="238606" grpId="0"/>
      <p:bldP spid="23860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4819" name="Text Box 2"/>
          <p:cNvSpPr txBox="1">
            <a:spLocks noChangeArrowheads="1"/>
          </p:cNvSpPr>
          <p:nvPr/>
        </p:nvSpPr>
        <p:spPr bwMode="auto">
          <a:xfrm>
            <a:off x="1905000" y="1600200"/>
            <a:ext cx="4876800" cy="579438"/>
          </a:xfrm>
          <a:prstGeom prst="rect">
            <a:avLst/>
          </a:prstGeom>
          <a:noFill/>
          <a:ln w="12700">
            <a:noFill/>
            <a:miter lim="800000"/>
            <a:headEnd type="none" w="sm" len="sm"/>
            <a:tailEnd type="none" w="sm" len="sm"/>
          </a:ln>
        </p:spPr>
        <p:txBody>
          <a:bodyPr>
            <a:spAutoFit/>
          </a:bodyPr>
          <a:lstStyle/>
          <a:p>
            <a:pPr>
              <a:spcBef>
                <a:spcPct val="50000"/>
              </a:spcBef>
            </a:pPr>
            <a:r>
              <a:rPr lang="en-US" sz="3200" b="1"/>
              <a:t> 0      1     2      3     4</a:t>
            </a:r>
          </a:p>
        </p:txBody>
      </p:sp>
      <p:sp>
        <p:nvSpPr>
          <p:cNvPr id="189443" name="Rectangle 3"/>
          <p:cNvSpPr>
            <a:spLocks noChangeArrowheads="1"/>
          </p:cNvSpPr>
          <p:nvPr/>
        </p:nvSpPr>
        <p:spPr bwMode="auto">
          <a:xfrm>
            <a:off x="762000" y="4419600"/>
            <a:ext cx="3200400" cy="914400"/>
          </a:xfrm>
          <a:prstGeom prst="rect">
            <a:avLst/>
          </a:prstGeom>
          <a:solidFill>
            <a:srgbClr val="FFFFCC"/>
          </a:solidFill>
          <a:ln w="12700">
            <a:solidFill>
              <a:schemeClr val="tx1"/>
            </a:solidFill>
            <a:miter lim="800000"/>
            <a:headEnd type="none" w="sm" len="sm"/>
            <a:tailEnd type="none" w="sm" len="sm"/>
          </a:ln>
        </p:spPr>
        <p:txBody>
          <a:bodyPr wrap="none" anchor="ctr"/>
          <a:lstStyle/>
          <a:p>
            <a:r>
              <a:rPr lang="en-US" sz="1200" b="1"/>
              <a:t>MONSTER</a:t>
            </a:r>
          </a:p>
          <a:p>
            <a:r>
              <a:rPr lang="en-US" sz="1200" b="1"/>
              <a:t>Properties </a:t>
            </a:r>
          </a:p>
          <a:p>
            <a:r>
              <a:rPr lang="en-US" sz="1200" b="1"/>
              <a:t>       – height – 0 weight – 0 age - 0</a:t>
            </a:r>
          </a:p>
          <a:p>
            <a:r>
              <a:rPr lang="en-US" sz="1200" b="1"/>
              <a:t>methods</a:t>
            </a:r>
          </a:p>
        </p:txBody>
      </p:sp>
      <p:sp>
        <p:nvSpPr>
          <p:cNvPr id="189444" name="Text Box 4"/>
          <p:cNvSpPr txBox="1">
            <a:spLocks noChangeArrowheads="1"/>
          </p:cNvSpPr>
          <p:nvPr/>
        </p:nvSpPr>
        <p:spPr bwMode="auto">
          <a:xfrm>
            <a:off x="838200" y="41148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0x234</a:t>
            </a:r>
          </a:p>
        </p:txBody>
      </p:sp>
      <p:sp>
        <p:nvSpPr>
          <p:cNvPr id="189445" name="Rectangle 5"/>
          <p:cNvSpPr>
            <a:spLocks noChangeArrowheads="1"/>
          </p:cNvSpPr>
          <p:nvPr/>
        </p:nvSpPr>
        <p:spPr bwMode="auto">
          <a:xfrm>
            <a:off x="4419600" y="5257800"/>
            <a:ext cx="3200400" cy="914400"/>
          </a:xfrm>
          <a:prstGeom prst="rect">
            <a:avLst/>
          </a:prstGeom>
          <a:solidFill>
            <a:srgbClr val="FFFFCC"/>
          </a:solidFill>
          <a:ln w="12700">
            <a:solidFill>
              <a:schemeClr val="tx1"/>
            </a:solidFill>
            <a:miter lim="800000"/>
            <a:headEnd type="none" w="sm" len="sm"/>
            <a:tailEnd type="none" w="sm" len="sm"/>
          </a:ln>
        </p:spPr>
        <p:txBody>
          <a:bodyPr wrap="none" anchor="ctr"/>
          <a:lstStyle/>
          <a:p>
            <a:r>
              <a:rPr lang="en-US" sz="1200" b="1"/>
              <a:t>MONSTER</a:t>
            </a:r>
          </a:p>
          <a:p>
            <a:r>
              <a:rPr lang="en-US" sz="1200" b="1"/>
              <a:t>Properties </a:t>
            </a:r>
          </a:p>
          <a:p>
            <a:r>
              <a:rPr lang="en-US" sz="1200" b="1"/>
              <a:t>       – height – 33 weight – 0 age - 0</a:t>
            </a:r>
          </a:p>
          <a:p>
            <a:r>
              <a:rPr lang="en-US" sz="1200" b="1"/>
              <a:t>methods</a:t>
            </a:r>
          </a:p>
        </p:txBody>
      </p:sp>
      <p:sp>
        <p:nvSpPr>
          <p:cNvPr id="189446" name="Text Box 6"/>
          <p:cNvSpPr txBox="1">
            <a:spLocks noChangeArrowheads="1"/>
          </p:cNvSpPr>
          <p:nvPr/>
        </p:nvSpPr>
        <p:spPr bwMode="auto">
          <a:xfrm>
            <a:off x="4495800" y="4953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0x238</a:t>
            </a:r>
          </a:p>
        </p:txBody>
      </p:sp>
      <p:sp>
        <p:nvSpPr>
          <p:cNvPr id="189447" name="Rectangle 7"/>
          <p:cNvSpPr>
            <a:spLocks noChangeArrowheads="1"/>
          </p:cNvSpPr>
          <p:nvPr/>
        </p:nvSpPr>
        <p:spPr bwMode="auto">
          <a:xfrm>
            <a:off x="4648200" y="3581400"/>
            <a:ext cx="3200400" cy="914400"/>
          </a:xfrm>
          <a:prstGeom prst="rect">
            <a:avLst/>
          </a:prstGeom>
          <a:solidFill>
            <a:srgbClr val="FFFFCC"/>
          </a:solidFill>
          <a:ln w="12700">
            <a:solidFill>
              <a:schemeClr val="tx1"/>
            </a:solidFill>
            <a:miter lim="800000"/>
            <a:headEnd type="none" w="sm" len="sm"/>
            <a:tailEnd type="none" w="sm" len="sm"/>
          </a:ln>
        </p:spPr>
        <p:txBody>
          <a:bodyPr wrap="none" anchor="ctr"/>
          <a:lstStyle/>
          <a:p>
            <a:r>
              <a:rPr lang="en-US" sz="1200" b="1"/>
              <a:t>MONSTER</a:t>
            </a:r>
          </a:p>
          <a:p>
            <a:r>
              <a:rPr lang="en-US" sz="1200" b="1"/>
              <a:t>Properties </a:t>
            </a:r>
          </a:p>
          <a:p>
            <a:r>
              <a:rPr lang="en-US" sz="1200" b="1"/>
              <a:t>       – height – 3 weight – 4 age - 5</a:t>
            </a:r>
          </a:p>
          <a:p>
            <a:r>
              <a:rPr lang="en-US" sz="1200" b="1"/>
              <a:t>methods</a:t>
            </a:r>
          </a:p>
        </p:txBody>
      </p:sp>
      <p:sp>
        <p:nvSpPr>
          <p:cNvPr id="189448" name="Text Box 8"/>
          <p:cNvSpPr txBox="1">
            <a:spLocks noChangeArrowheads="1"/>
          </p:cNvSpPr>
          <p:nvPr/>
        </p:nvSpPr>
        <p:spPr bwMode="auto">
          <a:xfrm>
            <a:off x="4724400" y="32766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0x242</a:t>
            </a:r>
          </a:p>
        </p:txBody>
      </p:sp>
      <p:graphicFrame>
        <p:nvGraphicFramePr>
          <p:cNvPr id="189450" name="Group 10"/>
          <p:cNvGraphicFramePr>
            <a:graphicFrameLocks noGrp="1"/>
          </p:cNvGraphicFramePr>
          <p:nvPr/>
        </p:nvGraphicFramePr>
        <p:xfrm>
          <a:off x="1752600" y="2133600"/>
          <a:ext cx="4724400" cy="609600"/>
        </p:xfrm>
        <a:graphic>
          <a:graphicData uri="http://schemas.openxmlformats.org/drawingml/2006/table">
            <a:tbl>
              <a:tblPr/>
              <a:tblGrid>
                <a:gridCol w="946150"/>
                <a:gridCol w="942975"/>
                <a:gridCol w="946150"/>
                <a:gridCol w="942975"/>
                <a:gridCol w="946150"/>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r>
            </a:tbl>
          </a:graphicData>
        </a:graphic>
      </p:graphicFrame>
      <p:sp>
        <p:nvSpPr>
          <p:cNvPr id="189464" name="Line 24"/>
          <p:cNvSpPr>
            <a:spLocks noChangeShapeType="1"/>
          </p:cNvSpPr>
          <p:nvPr/>
        </p:nvSpPr>
        <p:spPr bwMode="auto">
          <a:xfrm flipH="1">
            <a:off x="1524000" y="2667000"/>
            <a:ext cx="685800" cy="1447800"/>
          </a:xfrm>
          <a:prstGeom prst="line">
            <a:avLst/>
          </a:prstGeom>
          <a:noFill/>
          <a:ln w="50800">
            <a:solidFill>
              <a:srgbClr val="0000FF"/>
            </a:solidFill>
            <a:round/>
            <a:headEnd type="none" w="sm" len="sm"/>
            <a:tailEnd type="triangle" w="sm" len="sm"/>
          </a:ln>
        </p:spPr>
        <p:txBody>
          <a:bodyPr/>
          <a:lstStyle/>
          <a:p>
            <a:endParaRPr lang="en-US"/>
          </a:p>
        </p:txBody>
      </p:sp>
      <p:sp>
        <p:nvSpPr>
          <p:cNvPr id="189465" name="Line 25"/>
          <p:cNvSpPr>
            <a:spLocks noChangeShapeType="1"/>
          </p:cNvSpPr>
          <p:nvPr/>
        </p:nvSpPr>
        <p:spPr bwMode="auto">
          <a:xfrm>
            <a:off x="3276600" y="2667000"/>
            <a:ext cx="1295400" cy="2286000"/>
          </a:xfrm>
          <a:prstGeom prst="line">
            <a:avLst/>
          </a:prstGeom>
          <a:noFill/>
          <a:ln w="50800">
            <a:solidFill>
              <a:srgbClr val="0000FF"/>
            </a:solidFill>
            <a:round/>
            <a:headEnd type="none" w="sm" len="sm"/>
            <a:tailEnd type="triangle" w="sm" len="sm"/>
          </a:ln>
        </p:spPr>
        <p:txBody>
          <a:bodyPr/>
          <a:lstStyle/>
          <a:p>
            <a:endParaRPr lang="en-US"/>
          </a:p>
        </p:txBody>
      </p:sp>
      <p:sp>
        <p:nvSpPr>
          <p:cNvPr id="189466" name="Line 26"/>
          <p:cNvSpPr>
            <a:spLocks noChangeShapeType="1"/>
          </p:cNvSpPr>
          <p:nvPr/>
        </p:nvSpPr>
        <p:spPr bwMode="auto">
          <a:xfrm>
            <a:off x="4191000" y="2667000"/>
            <a:ext cx="533400" cy="762000"/>
          </a:xfrm>
          <a:prstGeom prst="line">
            <a:avLst/>
          </a:prstGeom>
          <a:noFill/>
          <a:ln w="50800">
            <a:solidFill>
              <a:srgbClr val="0000FF"/>
            </a:solidFill>
            <a:round/>
            <a:headEnd type="none" w="sm" len="sm"/>
            <a:tailEnd type="triangle" w="sm" len="sm"/>
          </a:ln>
        </p:spPr>
        <p:txBody>
          <a:bodyPr/>
          <a:lstStyle/>
          <a:p>
            <a:endParaRPr lang="en-US"/>
          </a:p>
        </p:txBody>
      </p:sp>
      <p:sp>
        <p:nvSpPr>
          <p:cNvPr id="34844" name="Text Box 27"/>
          <p:cNvSpPr txBox="1">
            <a:spLocks noChangeArrowheads="1"/>
          </p:cNvSpPr>
          <p:nvPr/>
        </p:nvSpPr>
        <p:spPr bwMode="auto">
          <a:xfrm>
            <a:off x="1828800" y="2286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0x234</a:t>
            </a:r>
          </a:p>
        </p:txBody>
      </p:sp>
      <p:sp>
        <p:nvSpPr>
          <p:cNvPr id="34845" name="Text Box 28"/>
          <p:cNvSpPr txBox="1">
            <a:spLocks noChangeArrowheads="1"/>
          </p:cNvSpPr>
          <p:nvPr/>
        </p:nvSpPr>
        <p:spPr bwMode="auto">
          <a:xfrm>
            <a:off x="2819400" y="2286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0x238</a:t>
            </a:r>
          </a:p>
        </p:txBody>
      </p:sp>
      <p:sp>
        <p:nvSpPr>
          <p:cNvPr id="34846" name="Text Box 29"/>
          <p:cNvSpPr txBox="1">
            <a:spLocks noChangeArrowheads="1"/>
          </p:cNvSpPr>
          <p:nvPr/>
        </p:nvSpPr>
        <p:spPr bwMode="auto">
          <a:xfrm>
            <a:off x="3810000" y="2286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0x242</a:t>
            </a:r>
          </a:p>
        </p:txBody>
      </p:sp>
      <p:sp>
        <p:nvSpPr>
          <p:cNvPr id="34847" name="Text Box 30"/>
          <p:cNvSpPr txBox="1">
            <a:spLocks noChangeArrowheads="1"/>
          </p:cNvSpPr>
          <p:nvPr/>
        </p:nvSpPr>
        <p:spPr bwMode="auto">
          <a:xfrm>
            <a:off x="4800600" y="2286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null</a:t>
            </a:r>
          </a:p>
        </p:txBody>
      </p:sp>
      <p:sp>
        <p:nvSpPr>
          <p:cNvPr id="34848" name="Text Box 31"/>
          <p:cNvSpPr txBox="1">
            <a:spLocks noChangeArrowheads="1"/>
          </p:cNvSpPr>
          <p:nvPr/>
        </p:nvSpPr>
        <p:spPr bwMode="auto">
          <a:xfrm>
            <a:off x="5715000" y="2286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null</a:t>
            </a:r>
          </a:p>
        </p:txBody>
      </p:sp>
      <p:sp>
        <p:nvSpPr>
          <p:cNvPr id="20" name="Rectangle 19"/>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of 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9443"/>
                                        </p:tgtEl>
                                        <p:attrNameLst>
                                          <p:attrName>style.visibility</p:attrName>
                                        </p:attrNameLst>
                                      </p:cBhvr>
                                      <p:to>
                                        <p:strVal val="visible"/>
                                      </p:to>
                                    </p:set>
                                    <p:animEffect transition="in" filter="box(in)">
                                      <p:cBhvr>
                                        <p:cTn id="7" dur="500"/>
                                        <p:tgtEl>
                                          <p:spTgt spid="18944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9444"/>
                                        </p:tgtEl>
                                        <p:attrNameLst>
                                          <p:attrName>style.visibility</p:attrName>
                                        </p:attrNameLst>
                                      </p:cBhvr>
                                      <p:to>
                                        <p:strVal val="visible"/>
                                      </p:to>
                                    </p:set>
                                    <p:animEffect transition="in" filter="box(in)">
                                      <p:cBhvr>
                                        <p:cTn id="10" dur="500"/>
                                        <p:tgtEl>
                                          <p:spTgt spid="18944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89464"/>
                                        </p:tgtEl>
                                        <p:attrNameLst>
                                          <p:attrName>style.visibility</p:attrName>
                                        </p:attrNameLst>
                                      </p:cBhvr>
                                      <p:to>
                                        <p:strVal val="visible"/>
                                      </p:to>
                                    </p:set>
                                    <p:animEffect transition="in" filter="box(in)">
                                      <p:cBhvr>
                                        <p:cTn id="13" dur="500"/>
                                        <p:tgtEl>
                                          <p:spTgt spid="18946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89445"/>
                                        </p:tgtEl>
                                        <p:attrNameLst>
                                          <p:attrName>style.visibility</p:attrName>
                                        </p:attrNameLst>
                                      </p:cBhvr>
                                      <p:to>
                                        <p:strVal val="visible"/>
                                      </p:to>
                                    </p:set>
                                    <p:animEffect transition="in" filter="box(in)">
                                      <p:cBhvr>
                                        <p:cTn id="18" dur="500"/>
                                        <p:tgtEl>
                                          <p:spTgt spid="189445"/>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89446"/>
                                        </p:tgtEl>
                                        <p:attrNameLst>
                                          <p:attrName>style.visibility</p:attrName>
                                        </p:attrNameLst>
                                      </p:cBhvr>
                                      <p:to>
                                        <p:strVal val="visible"/>
                                      </p:to>
                                    </p:set>
                                    <p:animEffect transition="in" filter="box(in)">
                                      <p:cBhvr>
                                        <p:cTn id="21" dur="500"/>
                                        <p:tgtEl>
                                          <p:spTgt spid="189446"/>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89465"/>
                                        </p:tgtEl>
                                        <p:attrNameLst>
                                          <p:attrName>style.visibility</p:attrName>
                                        </p:attrNameLst>
                                      </p:cBhvr>
                                      <p:to>
                                        <p:strVal val="visible"/>
                                      </p:to>
                                    </p:set>
                                    <p:animEffect transition="in" filter="box(in)">
                                      <p:cBhvr>
                                        <p:cTn id="24" dur="500"/>
                                        <p:tgtEl>
                                          <p:spTgt spid="18946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89447"/>
                                        </p:tgtEl>
                                        <p:attrNameLst>
                                          <p:attrName>style.visibility</p:attrName>
                                        </p:attrNameLst>
                                      </p:cBhvr>
                                      <p:to>
                                        <p:strVal val="visible"/>
                                      </p:to>
                                    </p:set>
                                    <p:animEffect transition="in" filter="box(in)">
                                      <p:cBhvr>
                                        <p:cTn id="29" dur="500"/>
                                        <p:tgtEl>
                                          <p:spTgt spid="18944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89448"/>
                                        </p:tgtEl>
                                        <p:attrNameLst>
                                          <p:attrName>style.visibility</p:attrName>
                                        </p:attrNameLst>
                                      </p:cBhvr>
                                      <p:to>
                                        <p:strVal val="visible"/>
                                      </p:to>
                                    </p:set>
                                    <p:animEffect transition="in" filter="box(in)">
                                      <p:cBhvr>
                                        <p:cTn id="32" dur="500"/>
                                        <p:tgtEl>
                                          <p:spTgt spid="189448"/>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89466"/>
                                        </p:tgtEl>
                                        <p:attrNameLst>
                                          <p:attrName>style.visibility</p:attrName>
                                        </p:attrNameLst>
                                      </p:cBhvr>
                                      <p:to>
                                        <p:strVal val="visible"/>
                                      </p:to>
                                    </p:set>
                                    <p:animEffect transition="in" filter="box(in)">
                                      <p:cBhvr>
                                        <p:cTn id="35" dur="500"/>
                                        <p:tgtEl>
                                          <p:spTgt spid="18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animBg="1"/>
      <p:bldP spid="189444" grpId="0"/>
      <p:bldP spid="189445" grpId="0" animBg="1"/>
      <p:bldP spid="189446" grpId="0"/>
      <p:bldP spid="189447" grpId="0" animBg="1"/>
      <p:bldP spid="189448" grpId="0"/>
      <p:bldP spid="189464" grpId="0" animBg="1"/>
      <p:bldP spid="189465" grpId="0" animBg="1"/>
      <p:bldP spid="18946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5843" name="Text Box 2"/>
          <p:cNvSpPr txBox="1">
            <a:spLocks noChangeArrowheads="1"/>
          </p:cNvSpPr>
          <p:nvPr/>
        </p:nvSpPr>
        <p:spPr bwMode="auto">
          <a:xfrm>
            <a:off x="990600" y="1676400"/>
            <a:ext cx="4876800" cy="579438"/>
          </a:xfrm>
          <a:prstGeom prst="rect">
            <a:avLst/>
          </a:prstGeom>
          <a:noFill/>
          <a:ln w="12700">
            <a:noFill/>
            <a:miter lim="800000"/>
            <a:headEnd type="none" w="sm" len="sm"/>
            <a:tailEnd type="none" w="sm" len="sm"/>
          </a:ln>
        </p:spPr>
        <p:txBody>
          <a:bodyPr>
            <a:spAutoFit/>
          </a:bodyPr>
          <a:lstStyle/>
          <a:p>
            <a:pPr>
              <a:spcBef>
                <a:spcPct val="50000"/>
              </a:spcBef>
            </a:pPr>
            <a:r>
              <a:rPr lang="en-US" sz="3200" b="1"/>
              <a:t> 0      1     2      3     4</a:t>
            </a:r>
          </a:p>
        </p:txBody>
      </p:sp>
      <p:sp>
        <p:nvSpPr>
          <p:cNvPr id="35844" name="Rectangle 3"/>
          <p:cNvSpPr>
            <a:spLocks noChangeArrowheads="1"/>
          </p:cNvSpPr>
          <p:nvPr/>
        </p:nvSpPr>
        <p:spPr bwMode="auto">
          <a:xfrm>
            <a:off x="457200" y="4419600"/>
            <a:ext cx="3200400" cy="914400"/>
          </a:xfrm>
          <a:prstGeom prst="rect">
            <a:avLst/>
          </a:prstGeom>
          <a:solidFill>
            <a:srgbClr val="FFFFCC"/>
          </a:solidFill>
          <a:ln w="12700">
            <a:solidFill>
              <a:schemeClr val="tx1"/>
            </a:solidFill>
            <a:miter lim="800000"/>
            <a:headEnd type="none" w="sm" len="sm"/>
            <a:tailEnd type="none" w="sm" len="sm"/>
          </a:ln>
        </p:spPr>
        <p:txBody>
          <a:bodyPr wrap="none" anchor="ctr"/>
          <a:lstStyle/>
          <a:p>
            <a:r>
              <a:rPr lang="en-US" sz="1200" b="1"/>
              <a:t>MONSTER</a:t>
            </a:r>
          </a:p>
          <a:p>
            <a:r>
              <a:rPr lang="en-US" sz="1200" b="1"/>
              <a:t>Properties </a:t>
            </a:r>
          </a:p>
          <a:p>
            <a:r>
              <a:rPr lang="en-US" sz="1200" b="1"/>
              <a:t>       – height – 0 weight – 0 age - 0</a:t>
            </a:r>
          </a:p>
          <a:p>
            <a:r>
              <a:rPr lang="en-US" sz="1200" b="1"/>
              <a:t>methods</a:t>
            </a:r>
          </a:p>
        </p:txBody>
      </p:sp>
      <p:sp>
        <p:nvSpPr>
          <p:cNvPr id="35845" name="Text Box 4"/>
          <p:cNvSpPr txBox="1">
            <a:spLocks noChangeArrowheads="1"/>
          </p:cNvSpPr>
          <p:nvPr/>
        </p:nvSpPr>
        <p:spPr bwMode="auto">
          <a:xfrm>
            <a:off x="533400" y="41148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0x234</a:t>
            </a:r>
          </a:p>
        </p:txBody>
      </p:sp>
      <p:sp>
        <p:nvSpPr>
          <p:cNvPr id="35846" name="Rectangle 5"/>
          <p:cNvSpPr>
            <a:spLocks noChangeArrowheads="1"/>
          </p:cNvSpPr>
          <p:nvPr/>
        </p:nvSpPr>
        <p:spPr bwMode="auto">
          <a:xfrm>
            <a:off x="4114800" y="5257800"/>
            <a:ext cx="3200400" cy="914400"/>
          </a:xfrm>
          <a:prstGeom prst="rect">
            <a:avLst/>
          </a:prstGeom>
          <a:solidFill>
            <a:srgbClr val="FFFFCC"/>
          </a:solidFill>
          <a:ln w="12700">
            <a:solidFill>
              <a:schemeClr val="tx1"/>
            </a:solidFill>
            <a:miter lim="800000"/>
            <a:headEnd type="none" w="sm" len="sm"/>
            <a:tailEnd type="none" w="sm" len="sm"/>
          </a:ln>
        </p:spPr>
        <p:txBody>
          <a:bodyPr wrap="none" anchor="ctr"/>
          <a:lstStyle/>
          <a:p>
            <a:r>
              <a:rPr lang="en-US" sz="1200" b="1"/>
              <a:t>MONSTER</a:t>
            </a:r>
          </a:p>
          <a:p>
            <a:r>
              <a:rPr lang="en-US" sz="1200" b="1"/>
              <a:t>Properties </a:t>
            </a:r>
          </a:p>
          <a:p>
            <a:r>
              <a:rPr lang="en-US" sz="1200" b="1"/>
              <a:t>       – height – 33 weight – 0 age - 0</a:t>
            </a:r>
          </a:p>
          <a:p>
            <a:r>
              <a:rPr lang="en-US" sz="1200" b="1"/>
              <a:t>methods</a:t>
            </a:r>
          </a:p>
        </p:txBody>
      </p:sp>
      <p:sp>
        <p:nvSpPr>
          <p:cNvPr id="35847" name="Text Box 6"/>
          <p:cNvSpPr txBox="1">
            <a:spLocks noChangeArrowheads="1"/>
          </p:cNvSpPr>
          <p:nvPr/>
        </p:nvSpPr>
        <p:spPr bwMode="auto">
          <a:xfrm>
            <a:off x="4191000" y="4953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0x238</a:t>
            </a:r>
          </a:p>
        </p:txBody>
      </p:sp>
      <p:sp>
        <p:nvSpPr>
          <p:cNvPr id="35848" name="Rectangle 7"/>
          <p:cNvSpPr>
            <a:spLocks noChangeArrowheads="1"/>
          </p:cNvSpPr>
          <p:nvPr/>
        </p:nvSpPr>
        <p:spPr bwMode="auto">
          <a:xfrm>
            <a:off x="5257800" y="3657600"/>
            <a:ext cx="3200400" cy="914400"/>
          </a:xfrm>
          <a:prstGeom prst="rect">
            <a:avLst/>
          </a:prstGeom>
          <a:solidFill>
            <a:srgbClr val="FFFFCC"/>
          </a:solidFill>
          <a:ln w="12700">
            <a:solidFill>
              <a:schemeClr val="tx1"/>
            </a:solidFill>
            <a:miter lim="800000"/>
            <a:headEnd type="none" w="sm" len="sm"/>
            <a:tailEnd type="none" w="sm" len="sm"/>
          </a:ln>
        </p:spPr>
        <p:txBody>
          <a:bodyPr wrap="none" anchor="ctr"/>
          <a:lstStyle/>
          <a:p>
            <a:r>
              <a:rPr lang="en-US" sz="1200" b="1"/>
              <a:t>MONSTER</a:t>
            </a:r>
          </a:p>
          <a:p>
            <a:r>
              <a:rPr lang="en-US" sz="1200" b="1"/>
              <a:t>Properties </a:t>
            </a:r>
          </a:p>
          <a:p>
            <a:r>
              <a:rPr lang="en-US" sz="1200" b="1"/>
              <a:t>       – height – 3 weight – 4 age - 5</a:t>
            </a:r>
          </a:p>
          <a:p>
            <a:r>
              <a:rPr lang="en-US" sz="1200" b="1"/>
              <a:t>methods</a:t>
            </a:r>
          </a:p>
        </p:txBody>
      </p:sp>
      <p:sp>
        <p:nvSpPr>
          <p:cNvPr id="35849" name="Text Box 8"/>
          <p:cNvSpPr txBox="1">
            <a:spLocks noChangeArrowheads="1"/>
          </p:cNvSpPr>
          <p:nvPr/>
        </p:nvSpPr>
        <p:spPr bwMode="auto">
          <a:xfrm>
            <a:off x="5334000" y="33528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0x242</a:t>
            </a:r>
          </a:p>
        </p:txBody>
      </p:sp>
      <p:graphicFrame>
        <p:nvGraphicFramePr>
          <p:cNvPr id="195594" name="Group 10"/>
          <p:cNvGraphicFramePr>
            <a:graphicFrameLocks noGrp="1"/>
          </p:cNvGraphicFramePr>
          <p:nvPr/>
        </p:nvGraphicFramePr>
        <p:xfrm>
          <a:off x="838200" y="2209800"/>
          <a:ext cx="4724400" cy="609600"/>
        </p:xfrm>
        <a:graphic>
          <a:graphicData uri="http://schemas.openxmlformats.org/drawingml/2006/table">
            <a:tbl>
              <a:tblPr/>
              <a:tblGrid>
                <a:gridCol w="946150"/>
                <a:gridCol w="942975"/>
                <a:gridCol w="946150"/>
                <a:gridCol w="942975"/>
                <a:gridCol w="946150"/>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r>
            </a:tbl>
          </a:graphicData>
        </a:graphic>
      </p:graphicFrame>
      <p:sp>
        <p:nvSpPr>
          <p:cNvPr id="35865" name="Line 24"/>
          <p:cNvSpPr>
            <a:spLocks noChangeShapeType="1"/>
          </p:cNvSpPr>
          <p:nvPr/>
        </p:nvSpPr>
        <p:spPr bwMode="auto">
          <a:xfrm flipH="1">
            <a:off x="1219200" y="2743200"/>
            <a:ext cx="76200" cy="1371600"/>
          </a:xfrm>
          <a:prstGeom prst="line">
            <a:avLst/>
          </a:prstGeom>
          <a:noFill/>
          <a:ln w="50800">
            <a:solidFill>
              <a:srgbClr val="0000FF"/>
            </a:solidFill>
            <a:round/>
            <a:headEnd type="none" w="sm" len="sm"/>
            <a:tailEnd type="triangle" w="sm" len="sm"/>
          </a:ln>
        </p:spPr>
        <p:txBody>
          <a:bodyPr/>
          <a:lstStyle/>
          <a:p>
            <a:endParaRPr lang="en-US"/>
          </a:p>
        </p:txBody>
      </p:sp>
      <p:sp>
        <p:nvSpPr>
          <p:cNvPr id="35866" name="Line 25"/>
          <p:cNvSpPr>
            <a:spLocks noChangeShapeType="1"/>
          </p:cNvSpPr>
          <p:nvPr/>
        </p:nvSpPr>
        <p:spPr bwMode="auto">
          <a:xfrm>
            <a:off x="2209800" y="2743200"/>
            <a:ext cx="2057400" cy="2209800"/>
          </a:xfrm>
          <a:prstGeom prst="line">
            <a:avLst/>
          </a:prstGeom>
          <a:noFill/>
          <a:ln w="50800">
            <a:solidFill>
              <a:srgbClr val="0000FF"/>
            </a:solidFill>
            <a:round/>
            <a:headEnd type="none" w="sm" len="sm"/>
            <a:tailEnd type="triangle" w="sm" len="sm"/>
          </a:ln>
        </p:spPr>
        <p:txBody>
          <a:bodyPr/>
          <a:lstStyle/>
          <a:p>
            <a:endParaRPr lang="en-US"/>
          </a:p>
        </p:txBody>
      </p:sp>
      <p:sp>
        <p:nvSpPr>
          <p:cNvPr id="195610" name="Line 26"/>
          <p:cNvSpPr>
            <a:spLocks noChangeShapeType="1"/>
          </p:cNvSpPr>
          <p:nvPr/>
        </p:nvSpPr>
        <p:spPr bwMode="auto">
          <a:xfrm>
            <a:off x="3505200" y="2743200"/>
            <a:ext cx="1828800" cy="762000"/>
          </a:xfrm>
          <a:prstGeom prst="line">
            <a:avLst/>
          </a:prstGeom>
          <a:noFill/>
          <a:ln w="50800">
            <a:solidFill>
              <a:srgbClr val="0000FF"/>
            </a:solidFill>
            <a:round/>
            <a:headEnd type="none" w="sm" len="sm"/>
            <a:tailEnd type="triangle" w="sm" len="sm"/>
          </a:ln>
        </p:spPr>
        <p:txBody>
          <a:bodyPr/>
          <a:lstStyle/>
          <a:p>
            <a:endParaRPr lang="en-US"/>
          </a:p>
        </p:txBody>
      </p:sp>
      <p:sp>
        <p:nvSpPr>
          <p:cNvPr id="35868" name="Text Box 27"/>
          <p:cNvSpPr txBox="1">
            <a:spLocks noChangeArrowheads="1"/>
          </p:cNvSpPr>
          <p:nvPr/>
        </p:nvSpPr>
        <p:spPr bwMode="auto">
          <a:xfrm>
            <a:off x="914400" y="2362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0x234</a:t>
            </a:r>
          </a:p>
        </p:txBody>
      </p:sp>
      <p:sp>
        <p:nvSpPr>
          <p:cNvPr id="35869" name="Text Box 28"/>
          <p:cNvSpPr txBox="1">
            <a:spLocks noChangeArrowheads="1"/>
          </p:cNvSpPr>
          <p:nvPr/>
        </p:nvSpPr>
        <p:spPr bwMode="auto">
          <a:xfrm>
            <a:off x="1905000" y="2362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0x238</a:t>
            </a:r>
          </a:p>
        </p:txBody>
      </p:sp>
      <p:sp>
        <p:nvSpPr>
          <p:cNvPr id="195613" name="Text Box 29"/>
          <p:cNvSpPr txBox="1">
            <a:spLocks noChangeArrowheads="1"/>
          </p:cNvSpPr>
          <p:nvPr/>
        </p:nvSpPr>
        <p:spPr bwMode="auto">
          <a:xfrm>
            <a:off x="2895600" y="2362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0x242</a:t>
            </a:r>
          </a:p>
        </p:txBody>
      </p:sp>
      <p:sp>
        <p:nvSpPr>
          <p:cNvPr id="35871" name="Text Box 30"/>
          <p:cNvSpPr txBox="1">
            <a:spLocks noChangeArrowheads="1"/>
          </p:cNvSpPr>
          <p:nvPr/>
        </p:nvSpPr>
        <p:spPr bwMode="auto">
          <a:xfrm>
            <a:off x="3886200" y="2362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null</a:t>
            </a:r>
          </a:p>
        </p:txBody>
      </p:sp>
      <p:sp>
        <p:nvSpPr>
          <p:cNvPr id="35872" name="Text Box 31"/>
          <p:cNvSpPr txBox="1">
            <a:spLocks noChangeArrowheads="1"/>
          </p:cNvSpPr>
          <p:nvPr/>
        </p:nvSpPr>
        <p:spPr bwMode="auto">
          <a:xfrm>
            <a:off x="4800600" y="2362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null</a:t>
            </a:r>
          </a:p>
        </p:txBody>
      </p:sp>
      <p:sp>
        <p:nvSpPr>
          <p:cNvPr id="195616" name="Text Box 32"/>
          <p:cNvSpPr txBox="1">
            <a:spLocks noChangeArrowheads="1"/>
          </p:cNvSpPr>
          <p:nvPr/>
        </p:nvSpPr>
        <p:spPr bwMode="auto">
          <a:xfrm>
            <a:off x="5791200" y="2286000"/>
            <a:ext cx="2667000" cy="469900"/>
          </a:xfrm>
          <a:prstGeom prst="rect">
            <a:avLst/>
          </a:prstGeom>
          <a:noFill/>
          <a:ln w="12700">
            <a:solidFill>
              <a:schemeClr val="accent2"/>
            </a:solidFill>
            <a:miter lim="800000"/>
            <a:headEnd type="none" w="sm" len="sm"/>
            <a:tailEnd type="none" w="sm" len="sm"/>
          </a:ln>
        </p:spPr>
        <p:txBody>
          <a:bodyPr>
            <a:spAutoFit/>
          </a:bodyPr>
          <a:lstStyle/>
          <a:p>
            <a:pPr>
              <a:spcBef>
                <a:spcPct val="50000"/>
              </a:spcBef>
            </a:pPr>
            <a:r>
              <a:rPr lang="en-US" b="1"/>
              <a:t>list[2]=list[1];</a:t>
            </a:r>
          </a:p>
        </p:txBody>
      </p:sp>
      <p:sp>
        <p:nvSpPr>
          <p:cNvPr id="195617" name="Text Box 33"/>
          <p:cNvSpPr txBox="1">
            <a:spLocks noChangeArrowheads="1"/>
          </p:cNvSpPr>
          <p:nvPr/>
        </p:nvSpPr>
        <p:spPr bwMode="auto">
          <a:xfrm>
            <a:off x="2895600" y="23622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0x238</a:t>
            </a:r>
          </a:p>
        </p:txBody>
      </p:sp>
      <p:sp>
        <p:nvSpPr>
          <p:cNvPr id="195618" name="Line 34"/>
          <p:cNvSpPr>
            <a:spLocks noChangeShapeType="1"/>
          </p:cNvSpPr>
          <p:nvPr/>
        </p:nvSpPr>
        <p:spPr bwMode="auto">
          <a:xfrm>
            <a:off x="3276600" y="2743200"/>
            <a:ext cx="1143000" cy="2209800"/>
          </a:xfrm>
          <a:prstGeom prst="line">
            <a:avLst/>
          </a:prstGeom>
          <a:noFill/>
          <a:ln w="50800">
            <a:solidFill>
              <a:srgbClr val="0000FF"/>
            </a:solidFill>
            <a:round/>
            <a:headEnd type="none" w="sm" len="sm"/>
            <a:tailEnd type="triangle" w="sm" len="sm"/>
          </a:ln>
        </p:spPr>
        <p:txBody>
          <a:bodyPr/>
          <a:lstStyle/>
          <a:p>
            <a:endParaRPr lang="en-US"/>
          </a:p>
        </p:txBody>
      </p:sp>
      <p:sp>
        <p:nvSpPr>
          <p:cNvPr id="23" name="Rectangle 22"/>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of 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5616"/>
                                        </p:tgtEl>
                                        <p:attrNameLst>
                                          <p:attrName>style.visibility</p:attrName>
                                        </p:attrNameLst>
                                      </p:cBhvr>
                                      <p:to>
                                        <p:strVal val="visible"/>
                                      </p:to>
                                    </p:set>
                                    <p:animEffect transition="in" filter="box(in)">
                                      <p:cBhvr>
                                        <p:cTn id="7" dur="500"/>
                                        <p:tgtEl>
                                          <p:spTgt spid="1956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195613"/>
                                        </p:tgtEl>
                                      </p:cBhvr>
                                    </p:animEffect>
                                    <p:set>
                                      <p:cBhvr>
                                        <p:cTn id="12" dur="1" fill="hold">
                                          <p:stCondLst>
                                            <p:cond delay="499"/>
                                          </p:stCondLst>
                                        </p:cTn>
                                        <p:tgtEl>
                                          <p:spTgt spid="1956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5617"/>
                                        </p:tgtEl>
                                        <p:attrNameLst>
                                          <p:attrName>style.visibility</p:attrName>
                                        </p:attrNameLst>
                                      </p:cBhvr>
                                      <p:to>
                                        <p:strVal val="visible"/>
                                      </p:to>
                                    </p:set>
                                    <p:animEffect transition="in" filter="box(in)">
                                      <p:cBhvr>
                                        <p:cTn id="17" dur="500"/>
                                        <p:tgtEl>
                                          <p:spTgt spid="1956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0" nodeType="clickEffect">
                                  <p:stCondLst>
                                    <p:cond delay="0"/>
                                  </p:stCondLst>
                                  <p:childTnLst>
                                    <p:animEffect transition="out" filter="box(in)">
                                      <p:cBhvr>
                                        <p:cTn id="21" dur="500"/>
                                        <p:tgtEl>
                                          <p:spTgt spid="195610"/>
                                        </p:tgtEl>
                                      </p:cBhvr>
                                    </p:animEffect>
                                    <p:set>
                                      <p:cBhvr>
                                        <p:cTn id="22" dur="1" fill="hold">
                                          <p:stCondLst>
                                            <p:cond delay="499"/>
                                          </p:stCondLst>
                                        </p:cTn>
                                        <p:tgtEl>
                                          <p:spTgt spid="1956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95618"/>
                                        </p:tgtEl>
                                        <p:attrNameLst>
                                          <p:attrName>style.visibility</p:attrName>
                                        </p:attrNameLst>
                                      </p:cBhvr>
                                      <p:to>
                                        <p:strVal val="visible"/>
                                      </p:to>
                                    </p:set>
                                    <p:animEffect transition="in" filter="box(in)">
                                      <p:cBhvr>
                                        <p:cTn id="27" dur="500"/>
                                        <p:tgtEl>
                                          <p:spTgt spid="19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10" grpId="0" animBg="1"/>
      <p:bldP spid="195613" grpId="0"/>
      <p:bldP spid="195616" grpId="0" animBg="1"/>
      <p:bldP spid="195617" grpId="0"/>
      <p:bldP spid="1956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5364" name="Text Box 3"/>
          <p:cNvSpPr txBox="1">
            <a:spLocks noChangeArrowheads="1"/>
          </p:cNvSpPr>
          <p:nvPr/>
        </p:nvSpPr>
        <p:spPr bwMode="auto">
          <a:xfrm>
            <a:off x="609600" y="1295400"/>
            <a:ext cx="8131175" cy="4965700"/>
          </a:xfrm>
          <a:prstGeom prst="rect">
            <a:avLst/>
          </a:prstGeom>
          <a:noFill/>
          <a:ln w="12700">
            <a:noFill/>
            <a:miter lim="800000"/>
            <a:headEnd type="none" w="sm" len="sm"/>
            <a:tailEnd type="none" w="sm" len="sm"/>
          </a:ln>
        </p:spPr>
        <p:txBody>
          <a:bodyPr wrap="none">
            <a:spAutoFit/>
          </a:bodyPr>
          <a:lstStyle/>
          <a:p>
            <a:r>
              <a:rPr lang="en-US" sz="3200" b="1"/>
              <a:t>public class Monster</a:t>
            </a:r>
          </a:p>
          <a:p>
            <a:r>
              <a:rPr lang="en-US" sz="3200" b="1"/>
              <a:t>{</a:t>
            </a:r>
          </a:p>
          <a:p>
            <a:r>
              <a:rPr lang="en-US" sz="3200" b="1"/>
              <a:t>   </a:t>
            </a:r>
            <a:r>
              <a:rPr lang="en-US" sz="1600" b="1"/>
              <a:t>// instance variables</a:t>
            </a:r>
          </a:p>
          <a:p>
            <a:r>
              <a:rPr lang="en-US" sz="3200" b="1"/>
              <a:t>   public Monster(){ </a:t>
            </a:r>
            <a:r>
              <a:rPr lang="en-US" sz="1600" b="1"/>
              <a:t>code</a:t>
            </a:r>
            <a:r>
              <a:rPr lang="en-US" sz="3200" b="1"/>
              <a:t> }</a:t>
            </a:r>
          </a:p>
          <a:p>
            <a:r>
              <a:rPr lang="en-US" sz="3200" b="1"/>
              <a:t>   public Monster( int ht ) { </a:t>
            </a:r>
            <a:r>
              <a:rPr lang="en-US" sz="1600" b="1"/>
              <a:t>code </a:t>
            </a:r>
            <a:r>
              <a:rPr lang="en-US" sz="3200" b="1"/>
              <a:t>}</a:t>
            </a:r>
          </a:p>
          <a:p>
            <a:r>
              <a:rPr lang="en-US" sz="3200" b="1"/>
              <a:t>   public Monster(int ht, int wt)</a:t>
            </a:r>
          </a:p>
          <a:p>
            <a:r>
              <a:rPr lang="en-US" sz="3200" b="1"/>
              <a:t>   { </a:t>
            </a:r>
            <a:r>
              <a:rPr lang="en-US" sz="1600" b="1"/>
              <a:t>code</a:t>
            </a:r>
            <a:r>
              <a:rPr lang="en-US" sz="3200" b="1"/>
              <a:t> }</a:t>
            </a:r>
          </a:p>
          <a:p>
            <a:r>
              <a:rPr lang="en-US" sz="3200" b="1"/>
              <a:t>   public Monster(int ht, int wt, int age)</a:t>
            </a:r>
          </a:p>
          <a:p>
            <a:r>
              <a:rPr lang="en-US" sz="3200" b="1"/>
              <a:t>   {  </a:t>
            </a:r>
            <a:r>
              <a:rPr lang="en-US" sz="1600" b="1"/>
              <a:t>code</a:t>
            </a:r>
            <a:r>
              <a:rPr lang="en-US" sz="3200" b="1"/>
              <a:t>  }</a:t>
            </a:r>
          </a:p>
          <a:p>
            <a:r>
              <a:rPr lang="en-US" sz="3200" b="1"/>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Monster</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6" name="Picture 5"/>
          <p:cNvPicPr>
            <a:picLocks noChangeAspect="1" noChangeArrowheads="1"/>
          </p:cNvPicPr>
          <p:nvPr/>
        </p:nvPicPr>
        <p:blipFill>
          <a:blip r:embed="rId3" cstate="print"/>
          <a:srcRect/>
          <a:stretch>
            <a:fillRect/>
          </a:stretch>
        </p:blipFill>
        <p:spPr bwMode="auto">
          <a:xfrm>
            <a:off x="7086600" y="533400"/>
            <a:ext cx="1627254"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015663"/>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spc="50" dirty="0" smtClean="0">
                <a:ln w="11430">
                  <a:solidFill>
                    <a:srgbClr val="FF0000"/>
                  </a:solidFill>
                </a:ln>
                <a:solidFill>
                  <a:srgbClr val="FF3300"/>
                </a:solidFill>
                <a:effectLst>
                  <a:outerShdw blurRad="76200" dist="50800" dir="5400000" algn="tl" rotWithShape="0">
                    <a:srgbClr val="000000">
                      <a:alpha val="65000"/>
                    </a:srgbClr>
                  </a:outerShdw>
                </a:effectLst>
              </a:rPr>
              <a:t>arrayofmonsters.java</a:t>
            </a:r>
            <a:endParaRPr lang="en-US" sz="54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8915" name="Text Box 2"/>
          <p:cNvSpPr txBox="1">
            <a:spLocks noChangeArrowheads="1"/>
          </p:cNvSpPr>
          <p:nvPr/>
        </p:nvSpPr>
        <p:spPr bwMode="auto">
          <a:xfrm>
            <a:off x="990600" y="1371600"/>
            <a:ext cx="5724525" cy="4894263"/>
          </a:xfrm>
          <a:prstGeom prst="rect">
            <a:avLst/>
          </a:prstGeom>
          <a:noFill/>
          <a:ln w="12700">
            <a:noFill/>
            <a:miter lim="800000"/>
            <a:headEnd type="none" w="sm" len="sm"/>
            <a:tailEnd type="none" w="sm" len="sm"/>
          </a:ln>
        </p:spPr>
        <p:txBody>
          <a:bodyPr wrap="none">
            <a:spAutoFit/>
          </a:bodyPr>
          <a:lstStyle/>
          <a:p>
            <a:r>
              <a:rPr lang="en-US" b="1" dirty="0"/>
              <a:t>public class Herd</a:t>
            </a:r>
          </a:p>
          <a:p>
            <a:r>
              <a:rPr lang="en-US" b="1" dirty="0"/>
              <a:t>{</a:t>
            </a:r>
          </a:p>
          <a:p>
            <a:r>
              <a:rPr lang="en-US" b="1" dirty="0"/>
              <a:t>   private Creature[]  </a:t>
            </a:r>
            <a:r>
              <a:rPr lang="en-US" b="1" dirty="0" err="1"/>
              <a:t>creatureList</a:t>
            </a:r>
            <a:r>
              <a:rPr lang="en-US" b="1" dirty="0"/>
              <a:t>;</a:t>
            </a:r>
          </a:p>
          <a:p>
            <a:endParaRPr lang="en-US" b="1" dirty="0"/>
          </a:p>
          <a:p>
            <a:r>
              <a:rPr lang="en-US" b="1" dirty="0"/>
              <a:t>   public Herd()</a:t>
            </a:r>
          </a:p>
          <a:p>
            <a:r>
              <a:rPr lang="en-US" b="1" dirty="0"/>
              <a:t>   {</a:t>
            </a:r>
          </a:p>
          <a:p>
            <a:r>
              <a:rPr lang="en-US" b="1" dirty="0"/>
              <a:t>     </a:t>
            </a:r>
            <a:r>
              <a:rPr lang="en-US" b="1" dirty="0">
                <a:solidFill>
                  <a:srgbClr val="00B050"/>
                </a:solidFill>
              </a:rPr>
              <a:t>//must size the array</a:t>
            </a:r>
            <a:r>
              <a:rPr lang="en-US" b="1" dirty="0"/>
              <a:t>		</a:t>
            </a:r>
          </a:p>
          <a:p>
            <a:r>
              <a:rPr lang="en-US" b="1" dirty="0"/>
              <a:t>   </a:t>
            </a:r>
          </a:p>
          <a:p>
            <a:r>
              <a:rPr lang="en-US" b="1" dirty="0"/>
              <a:t>   }	</a:t>
            </a:r>
          </a:p>
          <a:p>
            <a:endParaRPr lang="en-US" b="1" dirty="0"/>
          </a:p>
          <a:p>
            <a:r>
              <a:rPr lang="en-US" b="1" dirty="0">
                <a:solidFill>
                  <a:srgbClr val="00B050"/>
                </a:solidFill>
              </a:rPr>
              <a:t>   //other constructors and methods</a:t>
            </a:r>
          </a:p>
          <a:p>
            <a:r>
              <a:rPr lang="en-US" b="1" dirty="0">
                <a:solidFill>
                  <a:srgbClr val="00B050"/>
                </a:solidFill>
              </a:rPr>
              <a:t>   //not shown</a:t>
            </a:r>
            <a:r>
              <a:rPr lang="en-US" b="1" dirty="0"/>
              <a:t>	</a:t>
            </a:r>
          </a:p>
          <a:p>
            <a:r>
              <a:rPr lang="en-US" b="1" dirty="0"/>
              <a:t>}</a:t>
            </a:r>
            <a:endParaRPr lang="en-US" sz="1800" b="1" dirty="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of 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1752600"/>
            <a:ext cx="9144000" cy="3139321"/>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smtClean="0">
                <a:ln w="11430">
                  <a:solidFill>
                    <a:srgbClr val="FF0000"/>
                  </a:solidFill>
                </a:ln>
                <a:solidFill>
                  <a:srgbClr val="FF3300"/>
                </a:solidFill>
                <a:effectLst>
                  <a:outerShdw blurRad="76200" dist="50800" dir="5400000" algn="tl" rotWithShape="0">
                    <a:srgbClr val="000000">
                      <a:alpha val="65000"/>
                    </a:srgbClr>
                  </a:outerShdw>
                </a:effectLst>
              </a:rPr>
              <a:t>creature.java</a:t>
            </a:r>
            <a:br>
              <a:rPr lang="en-US" sz="6600" b="1" spc="50" dirty="0" smtClean="0">
                <a:ln w="11430">
                  <a:solidFill>
                    <a:srgbClr val="FF0000"/>
                  </a:solidFill>
                </a:ln>
                <a:solidFill>
                  <a:srgbClr val="FF3300"/>
                </a:solidFill>
                <a:effectLst>
                  <a:outerShdw blurRad="76200" dist="50800" dir="5400000" algn="tl" rotWithShape="0">
                    <a:srgbClr val="000000">
                      <a:alpha val="65000"/>
                    </a:srgbClr>
                  </a:outerShdw>
                </a:effectLst>
              </a:rPr>
            </a:br>
            <a:r>
              <a:rPr lang="en-US" sz="6600" b="1" spc="50" dirty="0" smtClean="0">
                <a:ln w="11430">
                  <a:solidFill>
                    <a:srgbClr val="FF0000"/>
                  </a:solidFill>
                </a:ln>
                <a:solidFill>
                  <a:srgbClr val="FF3300"/>
                </a:solidFill>
                <a:effectLst>
                  <a:outerShdw blurRad="76200" dist="50800" dir="5400000" algn="tl" rotWithShape="0">
                    <a:srgbClr val="000000">
                      <a:alpha val="65000"/>
                    </a:srgbClr>
                  </a:outerShdw>
                </a:effectLst>
              </a:rPr>
              <a:t>herd.java</a:t>
            </a:r>
            <a:br>
              <a:rPr lang="en-US" sz="6600" b="1" spc="50" dirty="0" smtClean="0">
                <a:ln w="11430">
                  <a:solidFill>
                    <a:srgbClr val="FF0000"/>
                  </a:solidFill>
                </a:ln>
                <a:solidFill>
                  <a:srgbClr val="FF3300"/>
                </a:solidFill>
                <a:effectLst>
                  <a:outerShdw blurRad="76200" dist="50800" dir="5400000" algn="tl" rotWithShape="0">
                    <a:srgbClr val="000000">
                      <a:alpha val="65000"/>
                    </a:srgbClr>
                  </a:outerShdw>
                </a:effectLst>
              </a:rPr>
            </a:br>
            <a:r>
              <a:rPr lang="en-US" sz="6600" b="1" spc="50" dirty="0" smtClean="0">
                <a:ln w="11430">
                  <a:solidFill>
                    <a:srgbClr val="FF0000"/>
                  </a:solidFill>
                </a:ln>
                <a:solidFill>
                  <a:srgbClr val="FF3300"/>
                </a:solidFill>
                <a:effectLst>
                  <a:outerShdw blurRad="76200" dist="50800" dir="5400000" algn="tl" rotWithShape="0">
                    <a:srgbClr val="000000">
                      <a:alpha val="65000"/>
                    </a:srgbClr>
                  </a:outerShdw>
                </a:effectLst>
              </a:rPr>
              <a:t>herdrunner.java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9156" name="Text Box 5"/>
          <p:cNvSpPr txBox="1">
            <a:spLocks noChangeArrowheads="1"/>
          </p:cNvSpPr>
          <p:nvPr/>
        </p:nvSpPr>
        <p:spPr bwMode="auto">
          <a:xfrm>
            <a:off x="685800" y="2057400"/>
            <a:ext cx="6361113" cy="3016250"/>
          </a:xfrm>
          <a:prstGeom prst="rect">
            <a:avLst/>
          </a:prstGeom>
          <a:noFill/>
          <a:ln w="12700">
            <a:noFill/>
            <a:miter lim="800000"/>
            <a:headEnd type="none" w="sm" len="sm"/>
            <a:tailEnd type="none" w="sm" len="sm"/>
          </a:ln>
        </p:spPr>
        <p:txBody>
          <a:bodyPr wrap="none">
            <a:spAutoFit/>
          </a:bodyPr>
          <a:lstStyle/>
          <a:p>
            <a:r>
              <a:rPr lang="en-US" sz="3200" b="1"/>
              <a:t>String[] list = new String[50];</a:t>
            </a:r>
          </a:p>
          <a:p>
            <a:r>
              <a:rPr lang="en-US" sz="3200" b="1">
                <a:solidFill>
                  <a:srgbClr val="FF0000"/>
                </a:solidFill>
              </a:rPr>
              <a:t>//all 50 spots are null</a:t>
            </a:r>
          </a:p>
          <a:p>
            <a:endParaRPr lang="en-US" sz="3200" b="1"/>
          </a:p>
          <a:p>
            <a:endParaRPr lang="en-US" sz="3200" b="1"/>
          </a:p>
          <a:p>
            <a:endParaRPr lang="en-US" sz="3200" b="1"/>
          </a:p>
          <a:p>
            <a:endParaRPr lang="en-US" sz="3200" b="1"/>
          </a:p>
        </p:txBody>
      </p:sp>
      <p:sp>
        <p:nvSpPr>
          <p:cNvPr id="179207" name="Text Box 7"/>
          <p:cNvSpPr txBox="1">
            <a:spLocks noChangeArrowheads="1"/>
          </p:cNvSpPr>
          <p:nvPr/>
        </p:nvSpPr>
        <p:spPr bwMode="auto">
          <a:xfrm>
            <a:off x="685800" y="3429000"/>
            <a:ext cx="7543800" cy="579438"/>
          </a:xfrm>
          <a:prstGeom prst="rect">
            <a:avLst/>
          </a:prstGeom>
          <a:noFill/>
          <a:ln w="12700">
            <a:noFill/>
            <a:miter lim="800000"/>
            <a:headEnd type="none" w="sm" len="sm"/>
            <a:tailEnd type="none" w="sm" len="sm"/>
          </a:ln>
        </p:spPr>
        <p:txBody>
          <a:bodyPr>
            <a:spAutoFit/>
          </a:bodyPr>
          <a:lstStyle/>
          <a:p>
            <a:pPr>
              <a:spcBef>
                <a:spcPct val="50000"/>
              </a:spcBef>
            </a:pPr>
            <a:r>
              <a:rPr lang="en-US" sz="3200" b="1"/>
              <a:t> 0     1     2     3     4    5     6     7   . . . </a:t>
            </a:r>
          </a:p>
        </p:txBody>
      </p:sp>
      <p:graphicFrame>
        <p:nvGraphicFramePr>
          <p:cNvPr id="179208" name="Group 8"/>
          <p:cNvGraphicFramePr>
            <a:graphicFrameLocks noGrp="1"/>
          </p:cNvGraphicFramePr>
          <p:nvPr/>
        </p:nvGraphicFramePr>
        <p:xfrm>
          <a:off x="762000" y="4114800"/>
          <a:ext cx="6553200" cy="609600"/>
        </p:xfrm>
        <a:graphic>
          <a:graphicData uri="http://schemas.openxmlformats.org/drawingml/2006/table">
            <a:tbl>
              <a:tblPr/>
              <a:tblGrid>
                <a:gridCol w="819150"/>
                <a:gridCol w="817563"/>
                <a:gridCol w="819150"/>
                <a:gridCol w="817562"/>
                <a:gridCol w="820738"/>
                <a:gridCol w="820737"/>
                <a:gridCol w="819150"/>
                <a:gridCol w="819150"/>
              </a:tblGrid>
              <a:tr h="609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r>
            </a:tbl>
          </a:graphicData>
        </a:graphic>
      </p:graphicFrame>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of 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79207"/>
                                        </p:tgtEl>
                                        <p:attrNameLst>
                                          <p:attrName>style.visibility</p:attrName>
                                        </p:attrNameLst>
                                      </p:cBhvr>
                                      <p:to>
                                        <p:strVal val="visible"/>
                                      </p:to>
                                    </p:set>
                                    <p:animEffect transition="in" filter="strips(downLeft)">
                                      <p:cBhvr>
                                        <p:cTn id="7" dur="500"/>
                                        <p:tgtEl>
                                          <p:spTgt spid="179207"/>
                                        </p:tgtEl>
                                      </p:cBhvr>
                                    </p:animEffect>
                                  </p:childTnLst>
                                </p:cTn>
                              </p:par>
                              <p:par>
                                <p:cTn id="8" presetID="18" presetClass="entr" presetSubtype="12" fill="hold" nodeType="withEffect">
                                  <p:stCondLst>
                                    <p:cond delay="0"/>
                                  </p:stCondLst>
                                  <p:childTnLst>
                                    <p:set>
                                      <p:cBhvr>
                                        <p:cTn id="9" dur="1" fill="hold">
                                          <p:stCondLst>
                                            <p:cond delay="0"/>
                                          </p:stCondLst>
                                        </p:cTn>
                                        <p:tgtEl>
                                          <p:spTgt spid="179208"/>
                                        </p:tgtEl>
                                        <p:attrNameLst>
                                          <p:attrName>style.visibility</p:attrName>
                                        </p:attrNameLst>
                                      </p:cBhvr>
                                      <p:to>
                                        <p:strVal val="visible"/>
                                      </p:to>
                                    </p:set>
                                    <p:animEffect transition="in" filter="strips(downLeft)">
                                      <p:cBhvr>
                                        <p:cTn id="10" dur="500"/>
                                        <p:tgtEl>
                                          <p:spTgt spid="179208"/>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xit" presetSubtype="16" fill="hold" grpId="1" nodeType="clickEffect">
                                  <p:stCondLst>
                                    <p:cond delay="0"/>
                                  </p:stCondLst>
                                  <p:childTnLst>
                                    <p:animEffect transition="out" filter="diamond(in)">
                                      <p:cBhvr>
                                        <p:cTn id="14" dur="500"/>
                                        <p:tgtEl>
                                          <p:spTgt spid="179207"/>
                                        </p:tgtEl>
                                      </p:cBhvr>
                                    </p:animEffect>
                                    <p:set>
                                      <p:cBhvr>
                                        <p:cTn id="15" dur="1" fill="hold">
                                          <p:stCondLst>
                                            <p:cond delay="499"/>
                                          </p:stCondLst>
                                        </p:cTn>
                                        <p:tgtEl>
                                          <p:spTgt spid="179207"/>
                                        </p:tgtEl>
                                        <p:attrNameLst>
                                          <p:attrName>style.visibility</p:attrName>
                                        </p:attrNameLst>
                                      </p:cBhvr>
                                      <p:to>
                                        <p:strVal val="hidden"/>
                                      </p:to>
                                    </p:set>
                                  </p:childTnLst>
                                </p:cTn>
                              </p:par>
                              <p:par>
                                <p:cTn id="16" presetID="8" presetClass="exit" presetSubtype="16" fill="hold" nodeType="withEffect">
                                  <p:stCondLst>
                                    <p:cond delay="0"/>
                                  </p:stCondLst>
                                  <p:childTnLst>
                                    <p:animEffect transition="out" filter="diamond(in)">
                                      <p:cBhvr>
                                        <p:cTn id="17" dur="500"/>
                                        <p:tgtEl>
                                          <p:spTgt spid="179208"/>
                                        </p:tgtEl>
                                      </p:cBhvr>
                                    </p:animEffect>
                                    <p:set>
                                      <p:cBhvr>
                                        <p:cTn id="18" dur="1" fill="hold">
                                          <p:stCondLst>
                                            <p:cond delay="499"/>
                                          </p:stCondLst>
                                        </p:cTn>
                                        <p:tgtEl>
                                          <p:spTgt spid="1792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p:bldP spid="179207"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82389" name="Text Box 117"/>
          <p:cNvSpPr txBox="1">
            <a:spLocks noChangeArrowheads="1"/>
          </p:cNvSpPr>
          <p:nvPr/>
        </p:nvSpPr>
        <p:spPr bwMode="auto">
          <a:xfrm>
            <a:off x="685800" y="2667000"/>
            <a:ext cx="7543800" cy="579438"/>
          </a:xfrm>
          <a:prstGeom prst="rect">
            <a:avLst/>
          </a:prstGeom>
          <a:noFill/>
          <a:ln w="12700">
            <a:noFill/>
            <a:miter lim="800000"/>
            <a:headEnd type="none" w="sm" len="sm"/>
            <a:tailEnd type="none" w="sm" len="sm"/>
          </a:ln>
        </p:spPr>
        <p:txBody>
          <a:bodyPr>
            <a:spAutoFit/>
          </a:bodyPr>
          <a:lstStyle/>
          <a:p>
            <a:pPr>
              <a:spcBef>
                <a:spcPct val="50000"/>
              </a:spcBef>
            </a:pPr>
            <a:r>
              <a:rPr lang="en-US" sz="3200" b="1"/>
              <a:t> 0     1     2     3     4    5     6     7   . . . </a:t>
            </a:r>
          </a:p>
        </p:txBody>
      </p:sp>
      <p:graphicFrame>
        <p:nvGraphicFramePr>
          <p:cNvPr id="182411" name="Group 139"/>
          <p:cNvGraphicFramePr>
            <a:graphicFrameLocks noGrp="1"/>
          </p:cNvGraphicFramePr>
          <p:nvPr/>
        </p:nvGraphicFramePr>
        <p:xfrm>
          <a:off x="762000" y="3352800"/>
          <a:ext cx="6553200" cy="609600"/>
        </p:xfrm>
        <a:graphic>
          <a:graphicData uri="http://schemas.openxmlformats.org/drawingml/2006/table">
            <a:tbl>
              <a:tblPr/>
              <a:tblGrid>
                <a:gridCol w="819150"/>
                <a:gridCol w="817563"/>
                <a:gridCol w="819150"/>
                <a:gridCol w="817562"/>
                <a:gridCol w="820738"/>
                <a:gridCol w="820737"/>
                <a:gridCol w="819150"/>
                <a:gridCol w="819150"/>
              </a:tblGrid>
              <a:tr h="609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0x7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null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r>
            </a:tbl>
          </a:graphicData>
        </a:graphic>
      </p:graphicFrame>
      <p:sp>
        <p:nvSpPr>
          <p:cNvPr id="182412" name="Line 140"/>
          <p:cNvSpPr>
            <a:spLocks noChangeShapeType="1"/>
          </p:cNvSpPr>
          <p:nvPr/>
        </p:nvSpPr>
        <p:spPr bwMode="auto">
          <a:xfrm>
            <a:off x="3657600" y="3810000"/>
            <a:ext cx="0" cy="457200"/>
          </a:xfrm>
          <a:prstGeom prst="line">
            <a:avLst/>
          </a:prstGeom>
          <a:noFill/>
          <a:ln w="38100">
            <a:solidFill>
              <a:srgbClr val="FF0000"/>
            </a:solidFill>
            <a:round/>
            <a:headEnd type="none" w="sm" len="sm"/>
            <a:tailEnd type="triangle" w="sm" len="sm"/>
          </a:ln>
        </p:spPr>
        <p:txBody>
          <a:bodyPr/>
          <a:lstStyle/>
          <a:p>
            <a:endParaRPr lang="en-US"/>
          </a:p>
        </p:txBody>
      </p:sp>
      <p:sp>
        <p:nvSpPr>
          <p:cNvPr id="182413" name="Text Box 141"/>
          <p:cNvSpPr txBox="1">
            <a:spLocks noChangeArrowheads="1"/>
          </p:cNvSpPr>
          <p:nvPr/>
        </p:nvSpPr>
        <p:spPr bwMode="auto">
          <a:xfrm>
            <a:off x="2895600" y="4343400"/>
            <a:ext cx="1422400" cy="592138"/>
          </a:xfrm>
          <a:prstGeom prst="rect">
            <a:avLst/>
          </a:prstGeom>
          <a:noFill/>
          <a:ln w="12700">
            <a:solidFill>
              <a:schemeClr val="tx1"/>
            </a:solidFill>
            <a:miter lim="800000"/>
            <a:headEnd type="none" w="sm" len="sm"/>
            <a:tailEnd type="none" w="sm" len="sm"/>
          </a:ln>
        </p:spPr>
        <p:txBody>
          <a:bodyPr wrap="none">
            <a:spAutoFit/>
          </a:bodyPr>
          <a:lstStyle/>
          <a:p>
            <a:r>
              <a:rPr lang="en-US" sz="3200" b="1"/>
              <a:t>"fred"</a:t>
            </a:r>
          </a:p>
        </p:txBody>
      </p:sp>
      <p:sp>
        <p:nvSpPr>
          <p:cNvPr id="182414" name="Text Box 142"/>
          <p:cNvSpPr txBox="1">
            <a:spLocks noChangeArrowheads="1"/>
          </p:cNvSpPr>
          <p:nvPr/>
        </p:nvSpPr>
        <p:spPr bwMode="auto">
          <a:xfrm>
            <a:off x="838200" y="1752600"/>
            <a:ext cx="3378200" cy="579438"/>
          </a:xfrm>
          <a:prstGeom prst="rect">
            <a:avLst/>
          </a:prstGeom>
          <a:noFill/>
          <a:ln w="12700">
            <a:noFill/>
            <a:miter lim="800000"/>
            <a:headEnd type="none" w="sm" len="sm"/>
            <a:tailEnd type="none" w="sm" len="sm"/>
          </a:ln>
        </p:spPr>
        <p:txBody>
          <a:bodyPr wrap="none">
            <a:spAutoFit/>
          </a:bodyPr>
          <a:lstStyle/>
          <a:p>
            <a:r>
              <a:rPr lang="en-US" sz="3200" b="1"/>
              <a:t>list[3] = "fred";</a:t>
            </a:r>
            <a:endParaRPr lang="en-US" sz="320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of 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82414"/>
                                        </p:tgtEl>
                                        <p:attrNameLst>
                                          <p:attrName>style.visibility</p:attrName>
                                        </p:attrNameLst>
                                      </p:cBhvr>
                                      <p:to>
                                        <p:strVal val="visible"/>
                                      </p:to>
                                    </p:set>
                                    <p:animEffect transition="in" filter="diamond(in)">
                                      <p:cBhvr>
                                        <p:cTn id="7" dur="500"/>
                                        <p:tgtEl>
                                          <p:spTgt spid="18241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82389"/>
                                        </p:tgtEl>
                                        <p:attrNameLst>
                                          <p:attrName>style.visibility</p:attrName>
                                        </p:attrNameLst>
                                      </p:cBhvr>
                                      <p:to>
                                        <p:strVal val="visible"/>
                                      </p:to>
                                    </p:set>
                                    <p:animEffect transition="in" filter="diamond(in)">
                                      <p:cBhvr>
                                        <p:cTn id="12" dur="500"/>
                                        <p:tgtEl>
                                          <p:spTgt spid="182389"/>
                                        </p:tgtEl>
                                      </p:cBhvr>
                                    </p:animEffect>
                                  </p:childTnLst>
                                </p:cTn>
                              </p:par>
                              <p:par>
                                <p:cTn id="13" presetID="8" presetClass="entr" presetSubtype="16" fill="hold" nodeType="withEffect">
                                  <p:stCondLst>
                                    <p:cond delay="0"/>
                                  </p:stCondLst>
                                  <p:childTnLst>
                                    <p:set>
                                      <p:cBhvr>
                                        <p:cTn id="14" dur="1" fill="hold">
                                          <p:stCondLst>
                                            <p:cond delay="0"/>
                                          </p:stCondLst>
                                        </p:cTn>
                                        <p:tgtEl>
                                          <p:spTgt spid="182411"/>
                                        </p:tgtEl>
                                        <p:attrNameLst>
                                          <p:attrName>style.visibility</p:attrName>
                                        </p:attrNameLst>
                                      </p:cBhvr>
                                      <p:to>
                                        <p:strVal val="visible"/>
                                      </p:to>
                                    </p:set>
                                    <p:animEffect transition="in" filter="diamond(in)">
                                      <p:cBhvr>
                                        <p:cTn id="15" dur="500"/>
                                        <p:tgtEl>
                                          <p:spTgt spid="182411"/>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82412"/>
                                        </p:tgtEl>
                                        <p:attrNameLst>
                                          <p:attrName>style.visibility</p:attrName>
                                        </p:attrNameLst>
                                      </p:cBhvr>
                                      <p:to>
                                        <p:strVal val="visible"/>
                                      </p:to>
                                    </p:set>
                                    <p:animEffect transition="in" filter="diamond(in)">
                                      <p:cBhvr>
                                        <p:cTn id="18" dur="500"/>
                                        <p:tgtEl>
                                          <p:spTgt spid="182412"/>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182413"/>
                                        </p:tgtEl>
                                        <p:attrNameLst>
                                          <p:attrName>style.visibility</p:attrName>
                                        </p:attrNameLst>
                                      </p:cBhvr>
                                      <p:to>
                                        <p:strVal val="visible"/>
                                      </p:to>
                                    </p:set>
                                    <p:animEffect transition="in" filter="diamond(in)">
                                      <p:cBhvr>
                                        <p:cTn id="21" dur="500"/>
                                        <p:tgtEl>
                                          <p:spTgt spid="182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89" grpId="0"/>
      <p:bldP spid="182412" grpId="0" animBg="1"/>
      <p:bldP spid="182413" grpId="0" animBg="1"/>
      <p:bldP spid="1824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spc="50" dirty="0" smtClean="0">
                <a:ln w="11430">
                  <a:solidFill>
                    <a:srgbClr val="FF0000"/>
                  </a:solidFill>
                </a:ln>
                <a:solidFill>
                  <a:srgbClr val="FF3300"/>
                </a:solidFill>
                <a:effectLst>
                  <a:outerShdw blurRad="76200" dist="50800" dir="5400000" algn="tl" rotWithShape="0">
                    <a:srgbClr val="000000">
                      <a:alpha val="65000"/>
                    </a:srgbClr>
                  </a:outerShdw>
                </a:effectLst>
              </a:rPr>
              <a:t>arrayofstrings.java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Array of references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b="1" dirty="0" smtClean="0">
              <a:latin typeface="Times New Roman" pitchFamily="18" charset="0"/>
            </a:endParaRPr>
          </a:p>
          <a:p>
            <a:endParaRPr lang="en-US" dirty="0" smtClean="0"/>
          </a:p>
          <a:p>
            <a:endParaRPr lang="en-US" b="1" dirty="0" smtClean="0"/>
          </a:p>
          <a:p>
            <a:r>
              <a:rPr lang="en-US" b="1" dirty="0" smtClean="0"/>
              <a:t>© A+ Computer Science  -  www.apluscompsci.com</a:t>
            </a:r>
          </a:p>
        </p:txBody>
      </p:sp>
      <p:sp>
        <p:nvSpPr>
          <p:cNvPr id="199682" name="Text Box 2"/>
          <p:cNvSpPr txBox="1">
            <a:spLocks noChangeArrowheads="1"/>
          </p:cNvSpPr>
          <p:nvPr/>
        </p:nvSpPr>
        <p:spPr bwMode="auto">
          <a:xfrm>
            <a:off x="3810000" y="1752600"/>
            <a:ext cx="3352800" cy="579438"/>
          </a:xfrm>
          <a:prstGeom prst="rect">
            <a:avLst/>
          </a:prstGeom>
          <a:noFill/>
          <a:ln w="12700">
            <a:noFill/>
            <a:miter lim="800000"/>
            <a:headEnd type="none" w="sm" len="sm"/>
            <a:tailEnd type="none" w="sm" len="sm"/>
          </a:ln>
        </p:spPr>
        <p:txBody>
          <a:bodyPr wrap="none">
            <a:spAutoFit/>
          </a:bodyPr>
          <a:lstStyle/>
          <a:p>
            <a:r>
              <a:rPr lang="en-US" sz="3200" b="1">
                <a:solidFill>
                  <a:srgbClr val="FF0000"/>
                </a:solidFill>
              </a:rPr>
              <a:t>new</a:t>
            </a:r>
            <a:r>
              <a:rPr lang="en-US" sz="3200" b="1"/>
              <a:t> Monster();</a:t>
            </a:r>
          </a:p>
        </p:txBody>
      </p:sp>
      <p:sp>
        <p:nvSpPr>
          <p:cNvPr id="199683" name="Rectangle 3"/>
          <p:cNvSpPr>
            <a:spLocks noChangeArrowheads="1"/>
          </p:cNvSpPr>
          <p:nvPr/>
        </p:nvSpPr>
        <p:spPr bwMode="auto">
          <a:xfrm>
            <a:off x="3200400" y="2438400"/>
            <a:ext cx="5334000" cy="2514600"/>
          </a:xfrm>
          <a:prstGeom prst="rect">
            <a:avLst/>
          </a:prstGeom>
          <a:solidFill>
            <a:srgbClr val="FFFFCC"/>
          </a:solidFill>
          <a:ln w="12700">
            <a:solidFill>
              <a:schemeClr val="tx1"/>
            </a:solidFill>
            <a:miter lim="800000"/>
            <a:headEnd type="none" w="sm" len="sm"/>
            <a:tailEnd type="none" w="sm" len="sm"/>
          </a:ln>
        </p:spPr>
        <p:txBody>
          <a:bodyPr wrap="none" anchor="ctr"/>
          <a:lstStyle/>
          <a:p>
            <a:r>
              <a:rPr lang="en-US" sz="3200" b="1"/>
              <a:t>MONSTER</a:t>
            </a:r>
          </a:p>
          <a:p>
            <a:r>
              <a:rPr lang="en-US" sz="2000" b="1"/>
              <a:t>Properties </a:t>
            </a:r>
          </a:p>
          <a:p>
            <a:r>
              <a:rPr lang="en-US" sz="2000" b="1"/>
              <a:t>       – height – 0 weight - 0 age - 0</a:t>
            </a:r>
          </a:p>
          <a:p>
            <a:r>
              <a:rPr lang="en-US" sz="2000" b="1"/>
              <a:t>methods</a:t>
            </a:r>
          </a:p>
        </p:txBody>
      </p:sp>
      <p:sp>
        <p:nvSpPr>
          <p:cNvPr id="199684" name="Text Box 4"/>
          <p:cNvSpPr txBox="1">
            <a:spLocks noChangeArrowheads="1"/>
          </p:cNvSpPr>
          <p:nvPr/>
        </p:nvSpPr>
        <p:spPr bwMode="auto">
          <a:xfrm>
            <a:off x="1371600" y="2514600"/>
            <a:ext cx="571500" cy="579438"/>
          </a:xfrm>
          <a:prstGeom prst="rect">
            <a:avLst/>
          </a:prstGeom>
          <a:noFill/>
          <a:ln w="12700">
            <a:noFill/>
            <a:miter lim="800000"/>
            <a:headEnd type="none" w="sm" len="sm"/>
            <a:tailEnd type="none" w="sm" len="sm"/>
          </a:ln>
        </p:spPr>
        <p:txBody>
          <a:bodyPr wrap="none">
            <a:spAutoFit/>
          </a:bodyPr>
          <a:lstStyle/>
          <a:p>
            <a:r>
              <a:rPr lang="en-US" sz="3200" b="1"/>
              <a:t>m</a:t>
            </a:r>
          </a:p>
        </p:txBody>
      </p:sp>
      <p:sp>
        <p:nvSpPr>
          <p:cNvPr id="199685" name="Line 5"/>
          <p:cNvSpPr>
            <a:spLocks noChangeShapeType="1"/>
          </p:cNvSpPr>
          <p:nvPr/>
        </p:nvSpPr>
        <p:spPr bwMode="auto">
          <a:xfrm>
            <a:off x="1981200" y="2971800"/>
            <a:ext cx="1127125" cy="693738"/>
          </a:xfrm>
          <a:prstGeom prst="line">
            <a:avLst/>
          </a:prstGeom>
          <a:noFill/>
          <a:ln w="101600">
            <a:solidFill>
              <a:srgbClr val="FF0000"/>
            </a:solidFill>
            <a:round/>
            <a:headEnd type="none" w="sm" len="sm"/>
            <a:tailEnd type="triangle" w="sm" len="sm"/>
          </a:ln>
        </p:spPr>
        <p:txBody>
          <a:bodyPr/>
          <a:lstStyle/>
          <a:p>
            <a:endParaRPr lang="en-US"/>
          </a:p>
        </p:txBody>
      </p:sp>
      <p:sp>
        <p:nvSpPr>
          <p:cNvPr id="16391" name="Text Box 6"/>
          <p:cNvSpPr txBox="1">
            <a:spLocks noChangeArrowheads="1"/>
          </p:cNvSpPr>
          <p:nvPr/>
        </p:nvSpPr>
        <p:spPr bwMode="auto">
          <a:xfrm>
            <a:off x="609600" y="4953000"/>
            <a:ext cx="7488238" cy="1066800"/>
          </a:xfrm>
          <a:prstGeom prst="rect">
            <a:avLst/>
          </a:prstGeom>
          <a:noFill/>
          <a:ln w="12700">
            <a:noFill/>
            <a:miter lim="800000"/>
            <a:headEnd type="none" w="sm" len="sm"/>
            <a:tailEnd type="none" w="sm" len="sm"/>
          </a:ln>
        </p:spPr>
        <p:txBody>
          <a:bodyPr wrap="none">
            <a:spAutoFit/>
          </a:bodyPr>
          <a:lstStyle/>
          <a:p>
            <a:r>
              <a:rPr lang="en-US" sz="3200" b="1"/>
              <a:t>m is a reference variable that refers</a:t>
            </a:r>
          </a:p>
          <a:p>
            <a:r>
              <a:rPr lang="en-US" sz="3200" b="1"/>
              <a:t>to a Monster object.</a:t>
            </a:r>
          </a:p>
        </p:txBody>
      </p:sp>
      <p:sp>
        <p:nvSpPr>
          <p:cNvPr id="199688" name="Text Box 8"/>
          <p:cNvSpPr txBox="1">
            <a:spLocks noChangeArrowheads="1"/>
          </p:cNvSpPr>
          <p:nvPr/>
        </p:nvSpPr>
        <p:spPr bwMode="auto">
          <a:xfrm>
            <a:off x="1066800" y="1752600"/>
            <a:ext cx="2813050" cy="579438"/>
          </a:xfrm>
          <a:prstGeom prst="rect">
            <a:avLst/>
          </a:prstGeom>
          <a:noFill/>
          <a:ln w="12700">
            <a:noFill/>
            <a:miter lim="800000"/>
            <a:headEnd type="none" w="sm" len="sm"/>
            <a:tailEnd type="none" w="sm" len="sm"/>
          </a:ln>
        </p:spPr>
        <p:txBody>
          <a:bodyPr wrap="none">
            <a:spAutoFit/>
          </a:bodyPr>
          <a:lstStyle/>
          <a:p>
            <a:r>
              <a:rPr lang="en-US" sz="3200" b="1"/>
              <a:t>Monster m =</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Monster Instantiation</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11" name="Picture 10"/>
          <p:cNvPicPr>
            <a:picLocks noChangeAspect="1" noChangeArrowheads="1"/>
          </p:cNvPicPr>
          <p:nvPr/>
        </p:nvPicPr>
        <p:blipFill>
          <a:blip r:embed="rId3" cstate="print"/>
          <a:srcRect/>
          <a:stretch>
            <a:fillRect/>
          </a:stretch>
        </p:blipFill>
        <p:spPr bwMode="auto">
          <a:xfrm>
            <a:off x="7391400" y="2514600"/>
            <a:ext cx="966027" cy="107436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box(in)">
                                      <p:cBhvr>
                                        <p:cTn id="7" dur="500"/>
                                        <p:tgtEl>
                                          <p:spTgt spid="1996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9683"/>
                                        </p:tgtEl>
                                        <p:attrNameLst>
                                          <p:attrName>style.visibility</p:attrName>
                                        </p:attrNameLst>
                                      </p:cBhvr>
                                      <p:to>
                                        <p:strVal val="visible"/>
                                      </p:to>
                                    </p:set>
                                    <p:animEffect transition="in" filter="box(in)">
                                      <p:cBhvr>
                                        <p:cTn id="12" dur="500"/>
                                        <p:tgtEl>
                                          <p:spTgt spid="19968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9688"/>
                                        </p:tgtEl>
                                        <p:attrNameLst>
                                          <p:attrName>style.visibility</p:attrName>
                                        </p:attrNameLst>
                                      </p:cBhvr>
                                      <p:to>
                                        <p:strVal val="visible"/>
                                      </p:to>
                                    </p:set>
                                    <p:animEffect transition="in" filter="box(in)">
                                      <p:cBhvr>
                                        <p:cTn id="17" dur="500"/>
                                        <p:tgtEl>
                                          <p:spTgt spid="19968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9684"/>
                                        </p:tgtEl>
                                        <p:attrNameLst>
                                          <p:attrName>style.visibility</p:attrName>
                                        </p:attrNameLst>
                                      </p:cBhvr>
                                      <p:to>
                                        <p:strVal val="visible"/>
                                      </p:to>
                                    </p:set>
                                    <p:animEffect transition="in" filter="box(in)">
                                      <p:cBhvr>
                                        <p:cTn id="22" dur="500"/>
                                        <p:tgtEl>
                                          <p:spTgt spid="19968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99685"/>
                                        </p:tgtEl>
                                        <p:attrNameLst>
                                          <p:attrName>style.visibility</p:attrName>
                                        </p:attrNameLst>
                                      </p:cBhvr>
                                      <p:to>
                                        <p:strVal val="visible"/>
                                      </p:to>
                                    </p:set>
                                    <p:animEffect transition="in" filter="box(in)">
                                      <p:cBhvr>
                                        <p:cTn id="25" dur="500"/>
                                        <p:tgtEl>
                                          <p:spTgt spid="19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p:bldP spid="199683" grpId="0" animBg="1"/>
      <p:bldP spid="199684" grpId="0"/>
      <p:bldP spid="199685" grpId="0" animBg="1"/>
      <p:bldP spid="1996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7411" name="Text Box 2"/>
          <p:cNvSpPr txBox="1">
            <a:spLocks noChangeArrowheads="1"/>
          </p:cNvSpPr>
          <p:nvPr/>
        </p:nvSpPr>
        <p:spPr bwMode="auto">
          <a:xfrm>
            <a:off x="838200" y="1752600"/>
            <a:ext cx="6618288" cy="579438"/>
          </a:xfrm>
          <a:prstGeom prst="rect">
            <a:avLst/>
          </a:prstGeom>
          <a:noFill/>
          <a:ln w="12700">
            <a:noFill/>
            <a:miter lim="800000"/>
            <a:headEnd type="none" w="sm" len="sm"/>
            <a:tailEnd type="none" w="sm" len="sm"/>
          </a:ln>
        </p:spPr>
        <p:txBody>
          <a:bodyPr wrap="none">
            <a:spAutoFit/>
          </a:bodyPr>
          <a:lstStyle/>
          <a:p>
            <a:r>
              <a:rPr lang="en-US" sz="3200" b="1"/>
              <a:t>Monster m = </a:t>
            </a:r>
            <a:r>
              <a:rPr lang="en-US" sz="3200" b="1">
                <a:solidFill>
                  <a:srgbClr val="FF0000"/>
                </a:solidFill>
              </a:rPr>
              <a:t>new</a:t>
            </a:r>
            <a:r>
              <a:rPr lang="en-US" sz="3200" b="1"/>
              <a:t> Monster(23);</a:t>
            </a:r>
          </a:p>
        </p:txBody>
      </p:sp>
      <p:sp>
        <p:nvSpPr>
          <p:cNvPr id="17412" name="Text Box 3"/>
          <p:cNvSpPr txBox="1">
            <a:spLocks noChangeArrowheads="1"/>
          </p:cNvSpPr>
          <p:nvPr/>
        </p:nvSpPr>
        <p:spPr bwMode="auto">
          <a:xfrm>
            <a:off x="609600" y="4953000"/>
            <a:ext cx="7488238" cy="1066800"/>
          </a:xfrm>
          <a:prstGeom prst="rect">
            <a:avLst/>
          </a:prstGeom>
          <a:noFill/>
          <a:ln w="12700">
            <a:noFill/>
            <a:miter lim="800000"/>
            <a:headEnd type="none" w="sm" len="sm"/>
            <a:tailEnd type="none" w="sm" len="sm"/>
          </a:ln>
        </p:spPr>
        <p:txBody>
          <a:bodyPr wrap="none">
            <a:spAutoFit/>
          </a:bodyPr>
          <a:lstStyle/>
          <a:p>
            <a:r>
              <a:rPr lang="en-US" sz="3200" b="1"/>
              <a:t>m is a reference variable that refers</a:t>
            </a:r>
          </a:p>
          <a:p>
            <a:r>
              <a:rPr lang="en-US" sz="3200" b="1"/>
              <a:t>to a Monster object.</a:t>
            </a:r>
          </a:p>
        </p:txBody>
      </p:sp>
      <p:sp>
        <p:nvSpPr>
          <p:cNvPr id="17413" name="Rectangle 5"/>
          <p:cNvSpPr>
            <a:spLocks noChangeArrowheads="1"/>
          </p:cNvSpPr>
          <p:nvPr/>
        </p:nvSpPr>
        <p:spPr bwMode="auto">
          <a:xfrm>
            <a:off x="3200400" y="2743200"/>
            <a:ext cx="5334000" cy="1905000"/>
          </a:xfrm>
          <a:prstGeom prst="rect">
            <a:avLst/>
          </a:prstGeom>
          <a:solidFill>
            <a:srgbClr val="FFFFCC"/>
          </a:solidFill>
          <a:ln w="12700">
            <a:solidFill>
              <a:schemeClr val="tx1"/>
            </a:solidFill>
            <a:miter lim="800000"/>
            <a:headEnd type="none" w="sm" len="sm"/>
            <a:tailEnd type="none" w="sm" len="sm"/>
          </a:ln>
        </p:spPr>
        <p:txBody>
          <a:bodyPr wrap="none" anchor="ctr"/>
          <a:lstStyle/>
          <a:p>
            <a:r>
              <a:rPr lang="en-US" sz="3200" b="1"/>
              <a:t>MONSTER</a:t>
            </a:r>
          </a:p>
          <a:p>
            <a:r>
              <a:rPr lang="en-US" sz="2000" b="1"/>
              <a:t>Properties </a:t>
            </a:r>
          </a:p>
          <a:p>
            <a:r>
              <a:rPr lang="en-US" sz="2000" b="1"/>
              <a:t>       – height – 23 weight – 0 age - 0</a:t>
            </a:r>
          </a:p>
          <a:p>
            <a:r>
              <a:rPr lang="en-US" sz="2000" b="1"/>
              <a:t>methods</a:t>
            </a:r>
          </a:p>
        </p:txBody>
      </p:sp>
      <p:sp>
        <p:nvSpPr>
          <p:cNvPr id="17414" name="Line 6"/>
          <p:cNvSpPr>
            <a:spLocks noChangeShapeType="1"/>
          </p:cNvSpPr>
          <p:nvPr/>
        </p:nvSpPr>
        <p:spPr bwMode="auto">
          <a:xfrm>
            <a:off x="1844675" y="2887663"/>
            <a:ext cx="1127125" cy="693737"/>
          </a:xfrm>
          <a:prstGeom prst="line">
            <a:avLst/>
          </a:prstGeom>
          <a:noFill/>
          <a:ln w="101600">
            <a:solidFill>
              <a:srgbClr val="FF0000"/>
            </a:solidFill>
            <a:round/>
            <a:headEnd type="none" w="sm" len="sm"/>
            <a:tailEnd type="triangle" w="sm" len="sm"/>
          </a:ln>
        </p:spPr>
        <p:txBody>
          <a:bodyPr/>
          <a:lstStyle/>
          <a:p>
            <a:endParaRPr lang="en-US"/>
          </a:p>
        </p:txBody>
      </p:sp>
      <p:sp>
        <p:nvSpPr>
          <p:cNvPr id="17415" name="Text Box 7"/>
          <p:cNvSpPr txBox="1">
            <a:spLocks noChangeArrowheads="1"/>
          </p:cNvSpPr>
          <p:nvPr/>
        </p:nvSpPr>
        <p:spPr bwMode="auto">
          <a:xfrm>
            <a:off x="1371600" y="2514600"/>
            <a:ext cx="571500" cy="579438"/>
          </a:xfrm>
          <a:prstGeom prst="rect">
            <a:avLst/>
          </a:prstGeom>
          <a:noFill/>
          <a:ln w="12700">
            <a:noFill/>
            <a:miter lim="800000"/>
            <a:headEnd type="none" w="sm" len="sm"/>
            <a:tailEnd type="none" w="sm" len="sm"/>
          </a:ln>
        </p:spPr>
        <p:txBody>
          <a:bodyPr wrap="none">
            <a:spAutoFit/>
          </a:bodyPr>
          <a:lstStyle/>
          <a:p>
            <a:r>
              <a:rPr lang="en-US" sz="3200" b="1"/>
              <a:t>m</a:t>
            </a:r>
          </a:p>
        </p:txBody>
      </p:sp>
      <p:sp>
        <p:nvSpPr>
          <p:cNvPr id="17416" name="Text Box 8"/>
          <p:cNvSpPr txBox="1">
            <a:spLocks noChangeArrowheads="1"/>
          </p:cNvSpPr>
          <p:nvPr/>
        </p:nvSpPr>
        <p:spPr bwMode="auto">
          <a:xfrm>
            <a:off x="2514600" y="36576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0x234</a:t>
            </a:r>
          </a:p>
        </p:txBody>
      </p:sp>
      <p:sp>
        <p:nvSpPr>
          <p:cNvPr id="17417" name="Text Box 9"/>
          <p:cNvSpPr txBox="1">
            <a:spLocks noChangeArrowheads="1"/>
          </p:cNvSpPr>
          <p:nvPr/>
        </p:nvSpPr>
        <p:spPr bwMode="auto">
          <a:xfrm>
            <a:off x="1219200" y="2438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0x234</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Monster Instantiation</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8435" name="Text Box 2"/>
          <p:cNvSpPr txBox="1">
            <a:spLocks noChangeArrowheads="1"/>
          </p:cNvSpPr>
          <p:nvPr/>
        </p:nvSpPr>
        <p:spPr bwMode="auto">
          <a:xfrm>
            <a:off x="685800" y="1752600"/>
            <a:ext cx="7381875" cy="579438"/>
          </a:xfrm>
          <a:prstGeom prst="rect">
            <a:avLst/>
          </a:prstGeom>
          <a:noFill/>
          <a:ln w="12700">
            <a:noFill/>
            <a:miter lim="800000"/>
            <a:headEnd type="none" w="sm" len="sm"/>
            <a:tailEnd type="none" w="sm" len="sm"/>
          </a:ln>
        </p:spPr>
        <p:txBody>
          <a:bodyPr wrap="none">
            <a:spAutoFit/>
          </a:bodyPr>
          <a:lstStyle/>
          <a:p>
            <a:r>
              <a:rPr lang="en-US" sz="3200" b="1"/>
              <a:t>Monster m = </a:t>
            </a:r>
            <a:r>
              <a:rPr lang="en-US" sz="3200" b="1">
                <a:solidFill>
                  <a:srgbClr val="FF0000"/>
                </a:solidFill>
              </a:rPr>
              <a:t>new</a:t>
            </a:r>
            <a:r>
              <a:rPr lang="en-US" sz="3200" b="1"/>
              <a:t> Monster(23, 45);</a:t>
            </a:r>
          </a:p>
        </p:txBody>
      </p:sp>
      <p:sp>
        <p:nvSpPr>
          <p:cNvPr id="18436" name="Text Box 3"/>
          <p:cNvSpPr txBox="1">
            <a:spLocks noChangeArrowheads="1"/>
          </p:cNvSpPr>
          <p:nvPr/>
        </p:nvSpPr>
        <p:spPr bwMode="auto">
          <a:xfrm>
            <a:off x="609600" y="4953000"/>
            <a:ext cx="7488238" cy="1066800"/>
          </a:xfrm>
          <a:prstGeom prst="rect">
            <a:avLst/>
          </a:prstGeom>
          <a:noFill/>
          <a:ln w="12700">
            <a:noFill/>
            <a:miter lim="800000"/>
            <a:headEnd type="none" w="sm" len="sm"/>
            <a:tailEnd type="none" w="sm" len="sm"/>
          </a:ln>
        </p:spPr>
        <p:txBody>
          <a:bodyPr wrap="none">
            <a:spAutoFit/>
          </a:bodyPr>
          <a:lstStyle/>
          <a:p>
            <a:r>
              <a:rPr lang="en-US" sz="3200" b="1"/>
              <a:t>m is a reference variable that refers</a:t>
            </a:r>
          </a:p>
          <a:p>
            <a:r>
              <a:rPr lang="en-US" sz="3200" b="1"/>
              <a:t>to a Monster object.</a:t>
            </a:r>
          </a:p>
        </p:txBody>
      </p:sp>
      <p:sp>
        <p:nvSpPr>
          <p:cNvPr id="18437" name="Rectangle 5"/>
          <p:cNvSpPr>
            <a:spLocks noChangeArrowheads="1"/>
          </p:cNvSpPr>
          <p:nvPr/>
        </p:nvSpPr>
        <p:spPr bwMode="auto">
          <a:xfrm>
            <a:off x="3200400" y="2743200"/>
            <a:ext cx="5334000" cy="1905000"/>
          </a:xfrm>
          <a:prstGeom prst="rect">
            <a:avLst/>
          </a:prstGeom>
          <a:solidFill>
            <a:srgbClr val="FFFFCC"/>
          </a:solidFill>
          <a:ln w="12700">
            <a:solidFill>
              <a:schemeClr val="tx1"/>
            </a:solidFill>
            <a:miter lim="800000"/>
            <a:headEnd type="none" w="sm" len="sm"/>
            <a:tailEnd type="none" w="sm" len="sm"/>
          </a:ln>
        </p:spPr>
        <p:txBody>
          <a:bodyPr wrap="none" anchor="ctr"/>
          <a:lstStyle/>
          <a:p>
            <a:r>
              <a:rPr lang="en-US" sz="3200" b="1"/>
              <a:t>MONSTER</a:t>
            </a:r>
          </a:p>
          <a:p>
            <a:r>
              <a:rPr lang="en-US" sz="2000" b="1"/>
              <a:t>Properties </a:t>
            </a:r>
          </a:p>
          <a:p>
            <a:r>
              <a:rPr lang="en-US" sz="2000" b="1"/>
              <a:t>       – height – 23 weight – 45 age - 0</a:t>
            </a:r>
          </a:p>
          <a:p>
            <a:r>
              <a:rPr lang="en-US" sz="2000" b="1"/>
              <a:t>methods</a:t>
            </a:r>
          </a:p>
        </p:txBody>
      </p:sp>
      <p:sp>
        <p:nvSpPr>
          <p:cNvPr id="18438" name="Line 6"/>
          <p:cNvSpPr>
            <a:spLocks noChangeShapeType="1"/>
          </p:cNvSpPr>
          <p:nvPr/>
        </p:nvSpPr>
        <p:spPr bwMode="auto">
          <a:xfrm>
            <a:off x="1844675" y="2887663"/>
            <a:ext cx="1127125" cy="693737"/>
          </a:xfrm>
          <a:prstGeom prst="line">
            <a:avLst/>
          </a:prstGeom>
          <a:noFill/>
          <a:ln w="101600">
            <a:solidFill>
              <a:srgbClr val="FF0000"/>
            </a:solidFill>
            <a:round/>
            <a:headEnd type="none" w="sm" len="sm"/>
            <a:tailEnd type="triangle" w="sm" len="sm"/>
          </a:ln>
        </p:spPr>
        <p:txBody>
          <a:bodyPr/>
          <a:lstStyle/>
          <a:p>
            <a:endParaRPr lang="en-US"/>
          </a:p>
        </p:txBody>
      </p:sp>
      <p:sp>
        <p:nvSpPr>
          <p:cNvPr id="18439" name="Text Box 7"/>
          <p:cNvSpPr txBox="1">
            <a:spLocks noChangeArrowheads="1"/>
          </p:cNvSpPr>
          <p:nvPr/>
        </p:nvSpPr>
        <p:spPr bwMode="auto">
          <a:xfrm>
            <a:off x="1371600" y="2514600"/>
            <a:ext cx="571500" cy="579438"/>
          </a:xfrm>
          <a:prstGeom prst="rect">
            <a:avLst/>
          </a:prstGeom>
          <a:noFill/>
          <a:ln w="12700">
            <a:noFill/>
            <a:miter lim="800000"/>
            <a:headEnd type="none" w="sm" len="sm"/>
            <a:tailEnd type="none" w="sm" len="sm"/>
          </a:ln>
        </p:spPr>
        <p:txBody>
          <a:bodyPr wrap="none">
            <a:spAutoFit/>
          </a:bodyPr>
          <a:lstStyle/>
          <a:p>
            <a:r>
              <a:rPr lang="en-US" sz="3200" b="1"/>
              <a:t>m</a:t>
            </a:r>
          </a:p>
        </p:txBody>
      </p:sp>
      <p:sp>
        <p:nvSpPr>
          <p:cNvPr id="18440" name="Text Box 8"/>
          <p:cNvSpPr txBox="1">
            <a:spLocks noChangeArrowheads="1"/>
          </p:cNvSpPr>
          <p:nvPr/>
        </p:nvSpPr>
        <p:spPr bwMode="auto">
          <a:xfrm>
            <a:off x="1219200" y="2438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0x239</a:t>
            </a:r>
          </a:p>
        </p:txBody>
      </p:sp>
      <p:sp>
        <p:nvSpPr>
          <p:cNvPr id="18441" name="Text Box 9"/>
          <p:cNvSpPr txBox="1">
            <a:spLocks noChangeArrowheads="1"/>
          </p:cNvSpPr>
          <p:nvPr/>
        </p:nvSpPr>
        <p:spPr bwMode="auto">
          <a:xfrm>
            <a:off x="2514600" y="36576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0x239</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Monster Instantiation</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9459" name="Text Box 2"/>
          <p:cNvSpPr txBox="1">
            <a:spLocks noChangeArrowheads="1"/>
          </p:cNvSpPr>
          <p:nvPr/>
        </p:nvSpPr>
        <p:spPr bwMode="auto">
          <a:xfrm>
            <a:off x="609600" y="1752600"/>
            <a:ext cx="8145463" cy="579438"/>
          </a:xfrm>
          <a:prstGeom prst="rect">
            <a:avLst/>
          </a:prstGeom>
          <a:noFill/>
          <a:ln w="12700">
            <a:noFill/>
            <a:miter lim="800000"/>
            <a:headEnd type="none" w="sm" len="sm"/>
            <a:tailEnd type="none" w="sm" len="sm"/>
          </a:ln>
        </p:spPr>
        <p:txBody>
          <a:bodyPr wrap="none">
            <a:spAutoFit/>
          </a:bodyPr>
          <a:lstStyle/>
          <a:p>
            <a:r>
              <a:rPr lang="en-US" sz="3200" b="1"/>
              <a:t>Monster m = </a:t>
            </a:r>
            <a:r>
              <a:rPr lang="en-US" sz="3200" b="1">
                <a:solidFill>
                  <a:srgbClr val="FF0000"/>
                </a:solidFill>
              </a:rPr>
              <a:t>new</a:t>
            </a:r>
            <a:r>
              <a:rPr lang="en-US" sz="3200" b="1"/>
              <a:t> Monster(23, 45, 11);</a:t>
            </a:r>
          </a:p>
        </p:txBody>
      </p:sp>
      <p:sp>
        <p:nvSpPr>
          <p:cNvPr id="19460" name="Text Box 3"/>
          <p:cNvSpPr txBox="1">
            <a:spLocks noChangeArrowheads="1"/>
          </p:cNvSpPr>
          <p:nvPr/>
        </p:nvSpPr>
        <p:spPr bwMode="auto">
          <a:xfrm>
            <a:off x="609600" y="4953000"/>
            <a:ext cx="7488238" cy="1066800"/>
          </a:xfrm>
          <a:prstGeom prst="rect">
            <a:avLst/>
          </a:prstGeom>
          <a:noFill/>
          <a:ln w="12700">
            <a:noFill/>
            <a:miter lim="800000"/>
            <a:headEnd type="none" w="sm" len="sm"/>
            <a:tailEnd type="none" w="sm" len="sm"/>
          </a:ln>
        </p:spPr>
        <p:txBody>
          <a:bodyPr wrap="none">
            <a:spAutoFit/>
          </a:bodyPr>
          <a:lstStyle/>
          <a:p>
            <a:r>
              <a:rPr lang="en-US" sz="3200" b="1"/>
              <a:t>m is a reference variable that refers</a:t>
            </a:r>
          </a:p>
          <a:p>
            <a:r>
              <a:rPr lang="en-US" sz="3200" b="1"/>
              <a:t>to a Monster object.</a:t>
            </a:r>
          </a:p>
        </p:txBody>
      </p:sp>
      <p:sp>
        <p:nvSpPr>
          <p:cNvPr id="19461" name="Rectangle 5"/>
          <p:cNvSpPr>
            <a:spLocks noChangeArrowheads="1"/>
          </p:cNvSpPr>
          <p:nvPr/>
        </p:nvSpPr>
        <p:spPr bwMode="auto">
          <a:xfrm>
            <a:off x="3200400" y="2743200"/>
            <a:ext cx="5334000" cy="1905000"/>
          </a:xfrm>
          <a:prstGeom prst="rect">
            <a:avLst/>
          </a:prstGeom>
          <a:solidFill>
            <a:srgbClr val="FFFFCC"/>
          </a:solidFill>
          <a:ln w="12700">
            <a:solidFill>
              <a:schemeClr val="tx1"/>
            </a:solidFill>
            <a:miter lim="800000"/>
            <a:headEnd type="none" w="sm" len="sm"/>
            <a:tailEnd type="none" w="sm" len="sm"/>
          </a:ln>
        </p:spPr>
        <p:txBody>
          <a:bodyPr wrap="none" anchor="ctr"/>
          <a:lstStyle/>
          <a:p>
            <a:r>
              <a:rPr lang="en-US" sz="3200" b="1"/>
              <a:t>MONSTER</a:t>
            </a:r>
          </a:p>
          <a:p>
            <a:r>
              <a:rPr lang="en-US" sz="2000" b="1"/>
              <a:t>Properties </a:t>
            </a:r>
          </a:p>
          <a:p>
            <a:r>
              <a:rPr lang="en-US" sz="2000" b="1"/>
              <a:t>       – height – 23 weight – 45 age - 11</a:t>
            </a:r>
          </a:p>
          <a:p>
            <a:r>
              <a:rPr lang="en-US" sz="2000" b="1"/>
              <a:t>methods</a:t>
            </a:r>
          </a:p>
        </p:txBody>
      </p:sp>
      <p:sp>
        <p:nvSpPr>
          <p:cNvPr id="19462" name="Line 6"/>
          <p:cNvSpPr>
            <a:spLocks noChangeShapeType="1"/>
          </p:cNvSpPr>
          <p:nvPr/>
        </p:nvSpPr>
        <p:spPr bwMode="auto">
          <a:xfrm>
            <a:off x="1844675" y="2887663"/>
            <a:ext cx="1127125" cy="693737"/>
          </a:xfrm>
          <a:prstGeom prst="line">
            <a:avLst/>
          </a:prstGeom>
          <a:noFill/>
          <a:ln w="101600">
            <a:solidFill>
              <a:srgbClr val="FF0000"/>
            </a:solidFill>
            <a:round/>
            <a:headEnd type="none" w="sm" len="sm"/>
            <a:tailEnd type="triangle" w="sm" len="sm"/>
          </a:ln>
        </p:spPr>
        <p:txBody>
          <a:bodyPr/>
          <a:lstStyle/>
          <a:p>
            <a:endParaRPr lang="en-US"/>
          </a:p>
        </p:txBody>
      </p:sp>
      <p:sp>
        <p:nvSpPr>
          <p:cNvPr id="19463" name="Text Box 7"/>
          <p:cNvSpPr txBox="1">
            <a:spLocks noChangeArrowheads="1"/>
          </p:cNvSpPr>
          <p:nvPr/>
        </p:nvSpPr>
        <p:spPr bwMode="auto">
          <a:xfrm>
            <a:off x="1371600" y="2514600"/>
            <a:ext cx="571500" cy="579438"/>
          </a:xfrm>
          <a:prstGeom prst="rect">
            <a:avLst/>
          </a:prstGeom>
          <a:noFill/>
          <a:ln w="12700">
            <a:noFill/>
            <a:miter lim="800000"/>
            <a:headEnd type="none" w="sm" len="sm"/>
            <a:tailEnd type="none" w="sm" len="sm"/>
          </a:ln>
        </p:spPr>
        <p:txBody>
          <a:bodyPr wrap="none">
            <a:spAutoFit/>
          </a:bodyPr>
          <a:lstStyle/>
          <a:p>
            <a:r>
              <a:rPr lang="en-US" sz="3200" b="1"/>
              <a:t>m</a:t>
            </a:r>
          </a:p>
        </p:txBody>
      </p:sp>
      <p:sp>
        <p:nvSpPr>
          <p:cNvPr id="19464" name="Text Box 8"/>
          <p:cNvSpPr txBox="1">
            <a:spLocks noChangeArrowheads="1"/>
          </p:cNvSpPr>
          <p:nvPr/>
        </p:nvSpPr>
        <p:spPr bwMode="auto">
          <a:xfrm>
            <a:off x="1219200" y="2438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0x2B3</a:t>
            </a:r>
          </a:p>
        </p:txBody>
      </p:sp>
      <p:sp>
        <p:nvSpPr>
          <p:cNvPr id="19465" name="Text Box 9"/>
          <p:cNvSpPr txBox="1">
            <a:spLocks noChangeArrowheads="1"/>
          </p:cNvSpPr>
          <p:nvPr/>
        </p:nvSpPr>
        <p:spPr bwMode="auto">
          <a:xfrm>
            <a:off x="2438400" y="36576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b="1">
                <a:solidFill>
                  <a:srgbClr val="0000FF"/>
                </a:solidFill>
              </a:rPr>
              <a:t>0x2B3</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Monster Instantiation</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685800" y="2057400"/>
            <a:ext cx="77724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References </a:t>
            </a:r>
          </a:p>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1</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1507" name="Text Box 2"/>
          <p:cNvSpPr txBox="1">
            <a:spLocks noChangeArrowheads="1"/>
          </p:cNvSpPr>
          <p:nvPr/>
        </p:nvSpPr>
        <p:spPr bwMode="auto">
          <a:xfrm>
            <a:off x="838200" y="2057400"/>
            <a:ext cx="7361238" cy="2955925"/>
          </a:xfrm>
          <a:prstGeom prst="rect">
            <a:avLst/>
          </a:prstGeom>
          <a:noFill/>
          <a:ln w="12700">
            <a:noFill/>
            <a:miter lim="800000"/>
            <a:headEnd type="none" w="sm" len="sm"/>
            <a:tailEnd type="none" w="sm" len="sm"/>
          </a:ln>
        </p:spPr>
        <p:txBody>
          <a:bodyPr wrap="none">
            <a:spAutoFit/>
          </a:bodyPr>
          <a:lstStyle/>
          <a:p>
            <a:endParaRPr lang="en-US" sz="2800" b="1"/>
          </a:p>
          <a:p>
            <a:r>
              <a:rPr lang="en-US" sz="3200" b="1"/>
              <a:t>In Java, any variable that refers to </a:t>
            </a:r>
            <a:br>
              <a:rPr lang="en-US" sz="3200" b="1"/>
            </a:br>
            <a:r>
              <a:rPr lang="en-US" sz="3200" b="1"/>
              <a:t>an Object is a reference variable.</a:t>
            </a:r>
            <a:br>
              <a:rPr lang="en-US" sz="3200" b="1"/>
            </a:br>
            <a:endParaRPr lang="en-US" sz="3200" b="1"/>
          </a:p>
          <a:p>
            <a:r>
              <a:rPr lang="en-US" sz="3200" b="1"/>
              <a:t>The variable stores the memory </a:t>
            </a:r>
          </a:p>
          <a:p>
            <a:r>
              <a:rPr lang="en-US" sz="3200" b="1"/>
              <a:t>address of the actual Object.</a:t>
            </a:r>
            <a:endParaRPr lang="en-US" sz="3200" b="1">
              <a:solidFill>
                <a:srgbClr val="003366"/>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References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1941</TotalTime>
  <Words>2113</Words>
  <Application>Microsoft Office PowerPoint</Application>
  <PresentationFormat>On-screen Show (4:3)</PresentationFormat>
  <Paragraphs>499</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arrrayofreferences</dc:title>
  <dc:subject>Array Of References</dc:subject>
  <dc:creator>A+ Computer Science</dc:creator>
  <cp:keywords>www.apluscompsci.com</cp:keywords>
  <dc:description>Array Of References_x000d_
©A+ Computer Science_x000d_
www.apluscompsci.com</dc:description>
  <cp:lastModifiedBy>Stacey Armstrong</cp:lastModifiedBy>
  <cp:revision>328</cp:revision>
  <cp:lastPrinted>2000-03-03T17:14:42Z</cp:lastPrinted>
  <dcterms:created xsi:type="dcterms:W3CDTF">1995-06-17T23:31:02Z</dcterms:created>
  <dcterms:modified xsi:type="dcterms:W3CDTF">2017-08-12T20:58:02Z</dcterms:modified>
  <cp:category>www.apluscomspci.com</cp:category>
</cp:coreProperties>
</file>