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67" autoAdjust="0"/>
  </p:normalViewPr>
  <p:slideViewPr>
    <p:cSldViewPr snapToGrid="0" snapToObjects="1">
      <p:cViewPr varScale="1">
        <p:scale>
          <a:sx n="74" d="100"/>
          <a:sy n="74" d="100"/>
        </p:scale>
        <p:origin x="-20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8A8CC-558B-A643-B01D-E5FD1AE802FF}" type="datetimeFigureOut">
              <a:rPr lang="es-ES" smtClean="0"/>
              <a:t>3/07/13</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03B05-CEF8-F549-A592-8316A1E50144}" type="slidenum">
              <a:rPr lang="es-ES" smtClean="0"/>
              <a:t>‹Nr.›</a:t>
            </a:fld>
            <a:endParaRPr lang="es-ES"/>
          </a:p>
        </p:txBody>
      </p:sp>
    </p:spTree>
    <p:extLst>
      <p:ext uri="{BB962C8B-B14F-4D97-AF65-F5344CB8AC3E}">
        <p14:creationId xmlns:p14="http://schemas.microsoft.com/office/powerpoint/2010/main" val="26582797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alesforce.com/" TargetMode="External"/><Relationship Id="rId4" Type="http://schemas.openxmlformats.org/officeDocument/2006/relationships/hyperlink" Target="http://www.basecamphq.com/" TargetMode="External"/><Relationship Id="rId5" Type="http://schemas.openxmlformats.org/officeDocument/2006/relationships/hyperlink" Target="http://aws.amazon.com/ec2/" TargetMode="External"/><Relationship Id="rId6" Type="http://schemas.openxmlformats.org/officeDocument/2006/relationships/hyperlink" Target="http://www.gogrid.com/" TargetMode="External"/><Relationship Id="rId7" Type="http://schemas.openxmlformats.org/officeDocument/2006/relationships/hyperlink" Target="http://aws.amazon.com/simpledb/" TargetMode="External"/><Relationship Id="rId8" Type="http://schemas.openxmlformats.org/officeDocument/2006/relationships/hyperlink" Target="http://aws.amazon.com/sqs/" TargetMode="External"/><Relationship Id="rId9" Type="http://schemas.openxmlformats.org/officeDocument/2006/relationships/hyperlink" Target="http://code.google.com/appengine/"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hablar o mostrar imagen de la aplicación de </a:t>
            </a:r>
            <a:r>
              <a:rPr lang="es-ES_tradnl" dirty="0" err="1" smtClean="0"/>
              <a:t>jhoncito</a:t>
            </a:r>
            <a:r>
              <a:rPr lang="es-ES_tradnl" dirty="0" smtClean="0"/>
              <a:t> </a:t>
            </a:r>
            <a:r>
              <a:rPr lang="fr-FR" dirty="0" err="1" smtClean="0"/>
              <a:t>Android</a:t>
            </a:r>
            <a:endParaRPr lang="es-ES" dirty="0"/>
          </a:p>
        </p:txBody>
      </p:sp>
      <p:sp>
        <p:nvSpPr>
          <p:cNvPr id="4" name="Marcador de número de diapositiva 3"/>
          <p:cNvSpPr>
            <a:spLocks noGrp="1"/>
          </p:cNvSpPr>
          <p:nvPr>
            <p:ph type="sldNum" sz="quarter" idx="10"/>
          </p:nvPr>
        </p:nvSpPr>
        <p:spPr/>
        <p:txBody>
          <a:bodyPr/>
          <a:lstStyle/>
          <a:p>
            <a:fld id="{B8F03B05-CEF8-F549-A592-8316A1E50144}" type="slidenum">
              <a:rPr lang="es-ES" smtClean="0"/>
              <a:t>7</a:t>
            </a:fld>
            <a:endParaRPr lang="es-ES"/>
          </a:p>
        </p:txBody>
      </p:sp>
    </p:spTree>
    <p:extLst>
      <p:ext uri="{BB962C8B-B14F-4D97-AF65-F5344CB8AC3E}">
        <p14:creationId xmlns:p14="http://schemas.microsoft.com/office/powerpoint/2010/main" val="400903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ofrece servicio de </a:t>
            </a:r>
            <a:r>
              <a:rPr lang="es-ES_tradnl" dirty="0" err="1" smtClean="0"/>
              <a:t>storage</a:t>
            </a:r>
            <a:r>
              <a:rPr lang="es-ES_tradnl" dirty="0" smtClean="0"/>
              <a:t> el cual puede ser usado como CDN manejo de cache en las imágenes y albergue de archivos de forma segura</a:t>
            </a:r>
          </a:p>
          <a:p>
            <a:r>
              <a:rPr lang="es-ES_tradnl" dirty="0" smtClean="0"/>
              <a:t>ofrece servicio de colas el cual es muy importante  para la administración y ejecución de </a:t>
            </a:r>
            <a:r>
              <a:rPr lang="es-ES_tradnl" dirty="0" err="1" smtClean="0"/>
              <a:t>jobs</a:t>
            </a:r>
            <a:r>
              <a:rPr lang="es-ES_tradnl" dirty="0" smtClean="0"/>
              <a:t> y tareas por lote</a:t>
            </a:r>
          </a:p>
          <a:p>
            <a:r>
              <a:rPr lang="es-ES_tradnl" dirty="0" smtClean="0"/>
              <a:t>manejo de tablas</a:t>
            </a:r>
          </a:p>
          <a:p>
            <a:r>
              <a:rPr lang="es-ES_tradnl" dirty="0" smtClean="0"/>
              <a:t>manejo de bases de datos entre otros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B8F03B05-CEF8-F549-A592-8316A1E50144}" type="slidenum">
              <a:rPr lang="es-ES" smtClean="0"/>
              <a:t>8</a:t>
            </a:fld>
            <a:endParaRPr lang="es-ES"/>
          </a:p>
        </p:txBody>
      </p:sp>
    </p:spTree>
    <p:extLst>
      <p:ext uri="{BB962C8B-B14F-4D97-AF65-F5344CB8AC3E}">
        <p14:creationId xmlns:p14="http://schemas.microsoft.com/office/powerpoint/2010/main" val="331039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b="1" kern="1200" dirty="0" smtClean="0">
                <a:solidFill>
                  <a:schemeClr val="tx1"/>
                </a:solidFill>
                <a:latin typeface="+mn-lt"/>
                <a:ea typeface="+mn-ea"/>
                <a:cs typeface="+mn-cs"/>
              </a:rPr>
              <a:t>Software as a </a:t>
            </a:r>
            <a:r>
              <a:rPr lang="es-ES_tradnl" sz="1200" b="1" kern="1200" dirty="0" err="1" smtClean="0">
                <a:solidFill>
                  <a:schemeClr val="tx1"/>
                </a:solidFill>
                <a:latin typeface="+mn-lt"/>
                <a:ea typeface="+mn-ea"/>
                <a:cs typeface="+mn-cs"/>
              </a:rPr>
              <a:t>Service</a:t>
            </a:r>
            <a:r>
              <a:rPr lang="es-ES_tradnl" sz="1200" b="1" kern="1200" dirty="0" smtClean="0">
                <a:solidFill>
                  <a:schemeClr val="tx1"/>
                </a:solidFill>
                <a:latin typeface="+mn-lt"/>
                <a:ea typeface="+mn-ea"/>
                <a:cs typeface="+mn-cs"/>
              </a:rPr>
              <a:t> (</a:t>
            </a:r>
            <a:r>
              <a:rPr lang="es-ES_tradnl" sz="1200" b="1" kern="1200" dirty="0" err="1" smtClean="0">
                <a:solidFill>
                  <a:schemeClr val="tx1"/>
                </a:solidFill>
                <a:latin typeface="+mn-lt"/>
                <a:ea typeface="+mn-ea"/>
                <a:cs typeface="+mn-cs"/>
              </a:rPr>
              <a:t>SaaS</a:t>
            </a:r>
            <a:r>
              <a:rPr lang="es-ES_tradnl" sz="1200" b="1" kern="1200" dirty="0" smtClean="0">
                <a:solidFill>
                  <a:schemeClr val="tx1"/>
                </a:solidFill>
                <a:latin typeface="+mn-lt"/>
                <a:ea typeface="+mn-ea"/>
                <a:cs typeface="+mn-cs"/>
              </a:rPr>
              <a:t>)</a:t>
            </a:r>
            <a:r>
              <a:rPr lang="es-ES_tradnl" sz="1200" b="0" kern="1200" dirty="0" smtClean="0">
                <a:solidFill>
                  <a:schemeClr val="tx1"/>
                </a:solidFill>
                <a:latin typeface="+mn-lt"/>
                <a:ea typeface="+mn-ea"/>
                <a:cs typeface="+mn-cs"/>
              </a:rPr>
              <a:t>: En </a:t>
            </a:r>
            <a:r>
              <a:rPr lang="es-ES_tradnl" sz="1200" b="0" kern="1200" dirty="0" err="1" smtClean="0">
                <a:solidFill>
                  <a:schemeClr val="tx1"/>
                </a:solidFill>
                <a:latin typeface="+mn-lt"/>
                <a:ea typeface="+mn-ea"/>
                <a:cs typeface="+mn-cs"/>
              </a:rPr>
              <a:t>españolSoftware</a:t>
            </a:r>
            <a:r>
              <a:rPr lang="es-ES_tradnl" sz="1200" b="0" kern="1200" dirty="0" smtClean="0">
                <a:solidFill>
                  <a:schemeClr val="tx1"/>
                </a:solidFill>
                <a:latin typeface="+mn-lt"/>
                <a:ea typeface="+mn-ea"/>
                <a:cs typeface="+mn-cs"/>
              </a:rPr>
              <a:t> como Servicio. Modelo de distribución de software donde una empresa sirve el mantenimiento, soporte y operación que usará el cliente durante el tiempo que haya contratado el servicio. El cliente usará el sistema alojado por esa empresa, la cual mantendrá la información del cliente en sus sistemas y proveerá los recursos necesarios para explotar esa información. Ejemplos: </a:t>
            </a:r>
            <a:r>
              <a:rPr lang="es-ES_tradnl" sz="1200" b="0" kern="1200" dirty="0" smtClean="0">
                <a:solidFill>
                  <a:schemeClr val="tx1"/>
                </a:solidFill>
                <a:latin typeface="+mn-lt"/>
                <a:ea typeface="+mn-ea"/>
                <a:cs typeface="+mn-cs"/>
                <a:hlinkClick r:id="rId3"/>
              </a:rPr>
              <a:t>Salesforce, </a:t>
            </a:r>
            <a:r>
              <a:rPr lang="es-ES_tradnl" sz="1200" b="0" kern="1200" dirty="0" smtClean="0">
                <a:solidFill>
                  <a:schemeClr val="tx1"/>
                </a:solidFill>
                <a:latin typeface="+mn-lt"/>
                <a:ea typeface="+mn-ea"/>
                <a:cs typeface="+mn-cs"/>
                <a:hlinkClick r:id="rId4"/>
              </a:rPr>
              <a:t>Basecamp.</a:t>
            </a:r>
          </a:p>
          <a:p>
            <a:r>
              <a:rPr lang="es-ES_tradnl" sz="1200" b="1" kern="1200" dirty="0" smtClean="0">
                <a:solidFill>
                  <a:schemeClr val="tx1"/>
                </a:solidFill>
                <a:latin typeface="+mn-lt"/>
                <a:ea typeface="+mn-ea"/>
                <a:cs typeface="+mn-cs"/>
              </a:rPr>
              <a:t>		</a:t>
            </a:r>
            <a:r>
              <a:rPr lang="es-ES_tradnl" sz="1200" b="1" kern="1200" dirty="0" err="1" smtClean="0">
                <a:solidFill>
                  <a:schemeClr val="tx1"/>
                </a:solidFill>
                <a:latin typeface="+mn-lt"/>
                <a:ea typeface="+mn-ea"/>
                <a:cs typeface="+mn-cs"/>
              </a:rPr>
              <a:t>Infrastructure</a:t>
            </a:r>
            <a:r>
              <a:rPr lang="es-ES_tradnl" sz="1200" b="1" kern="1200" dirty="0" smtClean="0">
                <a:solidFill>
                  <a:schemeClr val="tx1"/>
                </a:solidFill>
                <a:latin typeface="+mn-lt"/>
                <a:ea typeface="+mn-ea"/>
                <a:cs typeface="+mn-cs"/>
              </a:rPr>
              <a:t> as a </a:t>
            </a:r>
            <a:r>
              <a:rPr lang="es-ES_tradnl" sz="1200" b="1" kern="1200" dirty="0" err="1" smtClean="0">
                <a:solidFill>
                  <a:schemeClr val="tx1"/>
                </a:solidFill>
                <a:latin typeface="+mn-lt"/>
                <a:ea typeface="+mn-ea"/>
                <a:cs typeface="+mn-cs"/>
              </a:rPr>
              <a:t>Service</a:t>
            </a:r>
            <a:r>
              <a:rPr lang="es-ES_tradnl" sz="1200" b="1" kern="1200" dirty="0" smtClean="0">
                <a:solidFill>
                  <a:schemeClr val="tx1"/>
                </a:solidFill>
                <a:latin typeface="+mn-lt"/>
                <a:ea typeface="+mn-ea"/>
                <a:cs typeface="+mn-cs"/>
              </a:rPr>
              <a:t> (</a:t>
            </a:r>
            <a:r>
              <a:rPr lang="es-ES_tradnl" sz="1200" b="1" kern="1200" dirty="0" err="1" smtClean="0">
                <a:solidFill>
                  <a:schemeClr val="tx1"/>
                </a:solidFill>
                <a:latin typeface="+mn-lt"/>
                <a:ea typeface="+mn-ea"/>
                <a:cs typeface="+mn-cs"/>
              </a:rPr>
              <a:t>Iaas</a:t>
            </a:r>
            <a:r>
              <a:rPr lang="es-ES_tradnl" sz="1200" b="1" kern="1200" dirty="0" smtClean="0">
                <a:solidFill>
                  <a:schemeClr val="tx1"/>
                </a:solidFill>
                <a:latin typeface="+mn-lt"/>
                <a:ea typeface="+mn-ea"/>
                <a:cs typeface="+mn-cs"/>
              </a:rPr>
              <a:t>)</a:t>
            </a:r>
            <a:r>
              <a:rPr lang="es-ES_tradnl" sz="1200" b="0" kern="1200" dirty="0" smtClean="0">
                <a:solidFill>
                  <a:schemeClr val="tx1"/>
                </a:solidFill>
                <a:latin typeface="+mn-lt"/>
                <a:ea typeface="+mn-ea"/>
                <a:cs typeface="+mn-cs"/>
              </a:rPr>
              <a:t>: En español </a:t>
            </a:r>
            <a:r>
              <a:rPr lang="es-ES_tradnl" sz="1200" b="0" i="1" kern="1200" dirty="0" smtClean="0">
                <a:solidFill>
                  <a:schemeClr val="tx1"/>
                </a:solidFill>
                <a:latin typeface="+mn-lt"/>
                <a:ea typeface="+mn-ea"/>
                <a:cs typeface="+mn-cs"/>
              </a:rPr>
              <a:t>Infraestructura como Servicio</a:t>
            </a:r>
            <a:r>
              <a:rPr lang="es-ES_tradnl" sz="1200" b="0" i="0" kern="1200" dirty="0" smtClean="0">
                <a:solidFill>
                  <a:schemeClr val="tx1"/>
                </a:solidFill>
                <a:latin typeface="+mn-lt"/>
                <a:ea typeface="+mn-ea"/>
                <a:cs typeface="+mn-cs"/>
              </a:rPr>
              <a:t>. Modelo de distribución de infraestructura de computación como un servicio, normalmente mediante una plataforma de virtualización. En vez de adquirir servidores, espacio en un centro de datos o equipamiento de redes, los clientes compran todos estos recursos a un proveedor de servicios externo. Una diferencia fundamental con el </a:t>
            </a:r>
            <a:r>
              <a:rPr lang="es-ES_tradnl" sz="1200" b="0" i="0" kern="1200" dirty="0" err="1" smtClean="0">
                <a:solidFill>
                  <a:schemeClr val="tx1"/>
                </a:solidFill>
                <a:latin typeface="+mn-lt"/>
                <a:ea typeface="+mn-ea"/>
                <a:cs typeface="+mn-cs"/>
              </a:rPr>
              <a:t>hosting</a:t>
            </a:r>
            <a:r>
              <a:rPr lang="es-ES_tradnl" sz="1200" b="0" i="0" kern="1200" dirty="0" smtClean="0">
                <a:solidFill>
                  <a:schemeClr val="tx1"/>
                </a:solidFill>
                <a:latin typeface="+mn-lt"/>
                <a:ea typeface="+mn-ea"/>
                <a:cs typeface="+mn-cs"/>
              </a:rPr>
              <a:t> virtual es que el </a:t>
            </a:r>
            <a:r>
              <a:rPr lang="es-ES_tradnl" sz="1200" b="0" i="0" kern="1200" dirty="0" err="1" smtClean="0">
                <a:solidFill>
                  <a:schemeClr val="tx1"/>
                </a:solidFill>
                <a:latin typeface="+mn-lt"/>
                <a:ea typeface="+mn-ea"/>
                <a:cs typeface="+mn-cs"/>
              </a:rPr>
              <a:t>provisionamiento</a:t>
            </a:r>
            <a:r>
              <a:rPr lang="es-ES_tradnl" sz="1200" b="0" i="0" kern="1200" dirty="0" smtClean="0">
                <a:solidFill>
                  <a:schemeClr val="tx1"/>
                </a:solidFill>
                <a:latin typeface="+mn-lt"/>
                <a:ea typeface="+mn-ea"/>
                <a:cs typeface="+mn-cs"/>
              </a:rPr>
              <a:t> de estos servicios se hacen de manera integral a través de la web. Ejemplos: </a:t>
            </a:r>
            <a:r>
              <a:rPr lang="es-ES_tradnl" sz="1200" b="0" i="0" kern="1200" dirty="0" smtClean="0">
                <a:solidFill>
                  <a:schemeClr val="tx1"/>
                </a:solidFill>
                <a:latin typeface="+mn-lt"/>
                <a:ea typeface="+mn-ea"/>
                <a:cs typeface="+mn-cs"/>
                <a:hlinkClick r:id="rId5"/>
              </a:rPr>
              <a:t>Amazon Web Services EC2 y </a:t>
            </a:r>
            <a:r>
              <a:rPr lang="es-ES_tradnl" sz="1200" b="0" i="0" kern="1200" dirty="0" smtClean="0">
                <a:solidFill>
                  <a:schemeClr val="tx1"/>
                </a:solidFill>
                <a:latin typeface="+mn-lt"/>
                <a:ea typeface="+mn-ea"/>
                <a:cs typeface="+mn-cs"/>
                <a:hlinkClick r:id="rId6"/>
              </a:rPr>
              <a:t>GoGrid.</a:t>
            </a:r>
          </a:p>
          <a:p>
            <a:r>
              <a:rPr lang="es-ES_tradnl" sz="1200" b="1" i="0" kern="1200" dirty="0" smtClean="0">
                <a:solidFill>
                  <a:schemeClr val="tx1"/>
                </a:solidFill>
                <a:latin typeface="+mn-lt"/>
                <a:ea typeface="+mn-ea"/>
                <a:cs typeface="+mn-cs"/>
              </a:rPr>
              <a:t>		</a:t>
            </a:r>
            <a:r>
              <a:rPr lang="es-ES_tradnl" sz="1200" b="1" i="0" kern="1200" dirty="0" err="1" smtClean="0">
                <a:solidFill>
                  <a:schemeClr val="tx1"/>
                </a:solidFill>
                <a:latin typeface="+mn-lt"/>
                <a:ea typeface="+mn-ea"/>
                <a:cs typeface="+mn-cs"/>
              </a:rPr>
              <a:t>Platform</a:t>
            </a:r>
            <a:r>
              <a:rPr lang="es-ES_tradnl" sz="1200" b="1" i="0" kern="1200" dirty="0" smtClean="0">
                <a:solidFill>
                  <a:schemeClr val="tx1"/>
                </a:solidFill>
                <a:latin typeface="+mn-lt"/>
                <a:ea typeface="+mn-ea"/>
                <a:cs typeface="+mn-cs"/>
              </a:rPr>
              <a:t> as a </a:t>
            </a:r>
            <a:r>
              <a:rPr lang="es-ES_tradnl" sz="1200" b="1" i="0" kern="1200" dirty="0" err="1" smtClean="0">
                <a:solidFill>
                  <a:schemeClr val="tx1"/>
                </a:solidFill>
                <a:latin typeface="+mn-lt"/>
                <a:ea typeface="+mn-ea"/>
                <a:cs typeface="+mn-cs"/>
              </a:rPr>
              <a:t>Service</a:t>
            </a:r>
            <a:r>
              <a:rPr lang="es-ES_tradnl" sz="1200" b="1" i="0" kern="1200" dirty="0" smtClean="0">
                <a:solidFill>
                  <a:schemeClr val="tx1"/>
                </a:solidFill>
                <a:latin typeface="+mn-lt"/>
                <a:ea typeface="+mn-ea"/>
                <a:cs typeface="+mn-cs"/>
              </a:rPr>
              <a:t> (</a:t>
            </a:r>
            <a:r>
              <a:rPr lang="es-ES_tradnl" sz="1200" b="1" i="0" kern="1200" dirty="0" err="1" smtClean="0">
                <a:solidFill>
                  <a:schemeClr val="tx1"/>
                </a:solidFill>
                <a:latin typeface="+mn-lt"/>
                <a:ea typeface="+mn-ea"/>
                <a:cs typeface="+mn-cs"/>
              </a:rPr>
              <a:t>PaaS</a:t>
            </a:r>
            <a:r>
              <a:rPr lang="es-ES_tradnl" sz="1200" b="1" i="0" kern="1200" dirty="0" smtClean="0">
                <a:solidFill>
                  <a:schemeClr val="tx1"/>
                </a:solidFill>
                <a:latin typeface="+mn-lt"/>
                <a:ea typeface="+mn-ea"/>
                <a:cs typeface="+mn-cs"/>
              </a:rPr>
              <a:t>)</a:t>
            </a:r>
            <a:r>
              <a:rPr lang="es-ES_tradnl" sz="1200" b="0" i="0" kern="1200" dirty="0" smtClean="0">
                <a:solidFill>
                  <a:schemeClr val="tx1"/>
                </a:solidFill>
                <a:latin typeface="+mn-lt"/>
                <a:ea typeface="+mn-ea"/>
                <a:cs typeface="+mn-cs"/>
              </a:rPr>
              <a:t>: En español </a:t>
            </a:r>
            <a:r>
              <a:rPr lang="es-ES_tradnl" sz="1200" b="0" i="1" kern="1200" dirty="0" smtClean="0">
                <a:solidFill>
                  <a:schemeClr val="tx1"/>
                </a:solidFill>
                <a:latin typeface="+mn-lt"/>
                <a:ea typeface="+mn-ea"/>
                <a:cs typeface="+mn-cs"/>
              </a:rPr>
              <a:t>Plataforma como Servicio</a:t>
            </a:r>
            <a:r>
              <a:rPr lang="es-ES_tradnl" sz="1200" b="0" i="0" kern="1200" dirty="0" smtClean="0">
                <a:solidFill>
                  <a:schemeClr val="tx1"/>
                </a:solidFill>
                <a:latin typeface="+mn-lt"/>
                <a:ea typeface="+mn-ea"/>
                <a:cs typeface="+mn-cs"/>
              </a:rPr>
              <a:t>. Aunque suele identificarse como una evolución de </a:t>
            </a:r>
            <a:r>
              <a:rPr lang="es-ES_tradnl" sz="1200" b="0" i="0" kern="1200" dirty="0" err="1" smtClean="0">
                <a:solidFill>
                  <a:schemeClr val="tx1"/>
                </a:solidFill>
                <a:latin typeface="+mn-lt"/>
                <a:ea typeface="+mn-ea"/>
                <a:cs typeface="+mn-cs"/>
              </a:rPr>
              <a:t>SaaS</a:t>
            </a:r>
            <a:r>
              <a:rPr lang="es-ES_tradnl" sz="1200" b="0" i="0" kern="1200" dirty="0" smtClean="0">
                <a:solidFill>
                  <a:schemeClr val="tx1"/>
                </a:solidFill>
                <a:latin typeface="+mn-lt"/>
                <a:ea typeface="+mn-ea"/>
                <a:cs typeface="+mn-cs"/>
              </a:rPr>
              <a:t>, es más bien un modelo en el que se ofrece todo lo necesario para soportar el ciclo de vida completo de construcción y puesta en marcha de aplicaciones y servicios web completamente disponibles en la Internet. Otra característica importante es que no hay descarga de software que instalar en los equipos de los desarrolladores. </a:t>
            </a:r>
            <a:r>
              <a:rPr lang="es-ES_tradnl" sz="1200" b="0" i="0" kern="1200" dirty="0" err="1" smtClean="0">
                <a:solidFill>
                  <a:schemeClr val="tx1"/>
                </a:solidFill>
                <a:latin typeface="+mn-lt"/>
                <a:ea typeface="+mn-ea"/>
                <a:cs typeface="+mn-cs"/>
              </a:rPr>
              <a:t>PasS</a:t>
            </a:r>
            <a:r>
              <a:rPr lang="es-ES_tradnl" sz="1200" b="0" i="0" kern="1200" dirty="0" smtClean="0">
                <a:solidFill>
                  <a:schemeClr val="tx1"/>
                </a:solidFill>
                <a:latin typeface="+mn-lt"/>
                <a:ea typeface="+mn-ea"/>
                <a:cs typeface="+mn-cs"/>
              </a:rPr>
              <a:t> ofrece </a:t>
            </a:r>
            <a:r>
              <a:rPr lang="es-ES_tradnl" sz="1200" b="0" i="0" kern="1200" dirty="0" err="1" smtClean="0">
                <a:solidFill>
                  <a:schemeClr val="tx1"/>
                </a:solidFill>
                <a:latin typeface="+mn-lt"/>
                <a:ea typeface="+mn-ea"/>
                <a:cs typeface="+mn-cs"/>
              </a:rPr>
              <a:t>mútliples</a:t>
            </a:r>
            <a:r>
              <a:rPr lang="es-ES_tradnl" sz="1200" b="0" i="0" kern="1200" dirty="0" smtClean="0">
                <a:solidFill>
                  <a:schemeClr val="tx1"/>
                </a:solidFill>
                <a:latin typeface="+mn-lt"/>
                <a:ea typeface="+mn-ea"/>
                <a:cs typeface="+mn-cs"/>
              </a:rPr>
              <a:t> servicios, pero todos provisionados como una solución integral en la web. Aunque algunos servicios de Amazon Web </a:t>
            </a:r>
            <a:r>
              <a:rPr lang="es-ES_tradnl" sz="1200" b="0" i="0" kern="1200" dirty="0" err="1" smtClean="0">
                <a:solidFill>
                  <a:schemeClr val="tx1"/>
                </a:solidFill>
                <a:latin typeface="+mn-lt"/>
                <a:ea typeface="+mn-ea"/>
                <a:cs typeface="+mn-cs"/>
              </a:rPr>
              <a:t>Services</a:t>
            </a:r>
            <a:r>
              <a:rPr lang="es-ES_tradnl" sz="1200" b="0" i="0" kern="1200" dirty="0" smtClean="0">
                <a:solidFill>
                  <a:schemeClr val="tx1"/>
                </a:solidFill>
                <a:latin typeface="+mn-lt"/>
                <a:ea typeface="+mn-ea"/>
                <a:cs typeface="+mn-cs"/>
              </a:rPr>
              <a:t> como </a:t>
            </a:r>
            <a:r>
              <a:rPr lang="es-ES_tradnl" sz="1200" b="0" i="0" kern="1200" dirty="0" smtClean="0">
                <a:solidFill>
                  <a:schemeClr val="tx1"/>
                </a:solidFill>
                <a:latin typeface="+mn-lt"/>
                <a:ea typeface="+mn-ea"/>
                <a:cs typeface="+mn-cs"/>
                <a:hlinkClick r:id="rId7"/>
              </a:rPr>
              <a:t>SimpleDB y </a:t>
            </a:r>
            <a:r>
              <a:rPr lang="es-ES_tradnl" sz="1200" b="0" i="0" kern="1200" dirty="0" smtClean="0">
                <a:solidFill>
                  <a:schemeClr val="tx1"/>
                </a:solidFill>
                <a:latin typeface="+mn-lt"/>
                <a:ea typeface="+mn-ea"/>
                <a:cs typeface="+mn-cs"/>
                <a:hlinkClick r:id="rId8"/>
              </a:rPr>
              <a:t>SQS yo los considero PaaS, esta afirmación puede ser discutida. Otro ejemplo es </a:t>
            </a:r>
            <a:r>
              <a:rPr lang="es-ES_tradnl" sz="1200" b="0" i="0" kern="1200" dirty="0" smtClean="0">
                <a:solidFill>
                  <a:schemeClr val="tx1"/>
                </a:solidFill>
                <a:latin typeface="+mn-lt"/>
                <a:ea typeface="+mn-ea"/>
                <a:cs typeface="+mn-cs"/>
                <a:hlinkClick r:id="rId9"/>
              </a:rPr>
              <a:t>Google App Engine.</a:t>
            </a:r>
          </a:p>
          <a:p>
            <a:endParaRPr lang="es-ES" dirty="0"/>
          </a:p>
        </p:txBody>
      </p:sp>
      <p:sp>
        <p:nvSpPr>
          <p:cNvPr id="4" name="Marcador de número de diapositiva 3"/>
          <p:cNvSpPr>
            <a:spLocks noGrp="1"/>
          </p:cNvSpPr>
          <p:nvPr>
            <p:ph type="sldNum" sz="quarter" idx="10"/>
          </p:nvPr>
        </p:nvSpPr>
        <p:spPr/>
        <p:txBody>
          <a:bodyPr/>
          <a:lstStyle/>
          <a:p>
            <a:fld id="{B8F03B05-CEF8-F549-A592-8316A1E50144}" type="slidenum">
              <a:rPr lang="es-ES" smtClean="0"/>
              <a:t>9</a:t>
            </a:fld>
            <a:endParaRPr lang="es-ES"/>
          </a:p>
        </p:txBody>
      </p:sp>
    </p:spTree>
    <p:extLst>
      <p:ext uri="{BB962C8B-B14F-4D97-AF65-F5344CB8AC3E}">
        <p14:creationId xmlns:p14="http://schemas.microsoft.com/office/powerpoint/2010/main" val="349461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H</a:t>
            </a:r>
            <a:r>
              <a:rPr lang="es-ES" dirty="0" smtClean="0"/>
              <a:t>ablar</a:t>
            </a:r>
            <a:r>
              <a:rPr lang="es-ES" baseline="0" dirty="0" smtClean="0"/>
              <a:t> </a:t>
            </a:r>
            <a:r>
              <a:rPr lang="es-ES" baseline="0" dirty="0" err="1" smtClean="0"/>
              <a:t>chachara</a:t>
            </a:r>
            <a:r>
              <a:rPr lang="es-ES" baseline="0" dirty="0" smtClean="0"/>
              <a:t> de c</a:t>
            </a:r>
            <a:r>
              <a:rPr lang="es-ES" baseline="0" dirty="0" smtClean="0"/>
              <a:t>ó</a:t>
            </a:r>
            <a:r>
              <a:rPr lang="es-ES" baseline="0" dirty="0" smtClean="0"/>
              <a:t>mo empezar a despedazar una aplicaci</a:t>
            </a:r>
            <a:r>
              <a:rPr lang="es-ES" baseline="0" dirty="0" smtClean="0"/>
              <a:t>ó</a:t>
            </a:r>
            <a:r>
              <a:rPr lang="es-ES" baseline="0" dirty="0" smtClean="0"/>
              <a:t>n</a:t>
            </a:r>
          </a:p>
          <a:p>
            <a:endParaRPr lang="es-ES" baseline="0" dirty="0" smtClean="0"/>
          </a:p>
          <a:p>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reeplanteamiento</a:t>
            </a:r>
            <a:r>
              <a:rPr lang="es-ES_tradnl" sz="1200" kern="1200" dirty="0" smtClean="0">
                <a:solidFill>
                  <a:schemeClr val="tx1"/>
                </a:solidFill>
                <a:latin typeface="+mn-lt"/>
                <a:ea typeface="+mn-ea"/>
                <a:cs typeface="+mn-cs"/>
              </a:rPr>
              <a:t> de la estructura actual de la aplicación (</a:t>
            </a:r>
            <a:r>
              <a:rPr lang="es-ES_tradnl" sz="1200" kern="1200" dirty="0" err="1" smtClean="0">
                <a:solidFill>
                  <a:schemeClr val="tx1"/>
                </a:solidFill>
                <a:latin typeface="+mn-lt"/>
                <a:ea typeface="+mn-ea"/>
                <a:cs typeface="+mn-cs"/>
              </a:rPr>
              <a:t>desengranage</a:t>
            </a:r>
            <a:r>
              <a:rPr lang="es-ES_tradnl" sz="1200" kern="1200" dirty="0" smtClean="0">
                <a:solidFill>
                  <a:schemeClr val="tx1"/>
                </a:solidFill>
                <a:latin typeface="+mn-lt"/>
                <a:ea typeface="+mn-ea"/>
                <a:cs typeface="+mn-cs"/>
              </a:rPr>
              <a:t> ) imagen de un reloj</a:t>
            </a: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a:t>
            </a:r>
            <a:r>
              <a:rPr lang="es-ES_tradnl" sz="1200" kern="1200" dirty="0" err="1" smtClean="0">
                <a:solidFill>
                  <a:schemeClr val="tx1"/>
                </a:solidFill>
                <a:latin typeface="+mn-lt"/>
                <a:ea typeface="+mn-ea"/>
                <a:cs typeface="+mn-cs"/>
              </a:rPr>
              <a:t>revision</a:t>
            </a:r>
            <a:r>
              <a:rPr lang="es-ES_tradnl" sz="1200" kern="1200" dirty="0" smtClean="0">
                <a:solidFill>
                  <a:schemeClr val="tx1"/>
                </a:solidFill>
                <a:latin typeface="+mn-lt"/>
                <a:ea typeface="+mn-ea"/>
                <a:cs typeface="+mn-cs"/>
              </a:rPr>
              <a:t> de la aplicación</a:t>
            </a: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*modificación de la estructura de la aplicación para que todas las rutas de archivos apunten a un CDN</a:t>
            </a: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*los procesos de almacenamiento de imágenes y archivos establecerlos lo mas centralizado posible</a:t>
            </a: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*puntos de conexión con otros posibles servidores</a:t>
            </a:r>
          </a:p>
          <a:p>
            <a:endParaRPr lang="es-ES" sz="1200" kern="1200" dirty="0" smtClean="0">
              <a:solidFill>
                <a:schemeClr val="tx1"/>
              </a:solidFill>
              <a:latin typeface="+mn-lt"/>
              <a:ea typeface="+mn-ea"/>
              <a:cs typeface="+mn-cs"/>
            </a:endParaRPr>
          </a:p>
          <a:p>
            <a:r>
              <a:rPr lang="fi-FI" sz="1200" kern="1200" dirty="0" smtClean="0">
                <a:solidFill>
                  <a:schemeClr val="tx1"/>
                </a:solidFill>
                <a:latin typeface="+mn-lt"/>
                <a:ea typeface="+mn-ea"/>
                <a:cs typeface="+mn-cs"/>
              </a:rPr>
              <a:t>*session </a:t>
            </a: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*manejo de tareas</a:t>
            </a: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manejo de colas o buses de colas </a:t>
            </a:r>
          </a:p>
          <a:p>
            <a:endParaRPr lang="es-ES" sz="1200" kern="1200" dirty="0" smtClean="0">
              <a:solidFill>
                <a:schemeClr val="tx1"/>
              </a:solidFill>
              <a:latin typeface="+mn-lt"/>
              <a:ea typeface="+mn-ea"/>
              <a:cs typeface="+mn-cs"/>
            </a:endParaRPr>
          </a:p>
          <a:p>
            <a:endParaRPr lang="es-ES"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reorganización de la estructura</a:t>
            </a:r>
            <a:endParaRPr lang="es-ES" dirty="0"/>
          </a:p>
        </p:txBody>
      </p:sp>
      <p:sp>
        <p:nvSpPr>
          <p:cNvPr id="4" name="Marcador de número de diapositiva 3"/>
          <p:cNvSpPr>
            <a:spLocks noGrp="1"/>
          </p:cNvSpPr>
          <p:nvPr>
            <p:ph type="sldNum" sz="quarter" idx="10"/>
          </p:nvPr>
        </p:nvSpPr>
        <p:spPr/>
        <p:txBody>
          <a:bodyPr/>
          <a:lstStyle/>
          <a:p>
            <a:fld id="{B8F03B05-CEF8-F549-A592-8316A1E50144}" type="slidenum">
              <a:rPr lang="es-ES" smtClean="0"/>
              <a:t>10</a:t>
            </a:fld>
            <a:endParaRPr lang="es-ES"/>
          </a:p>
        </p:txBody>
      </p:sp>
    </p:spTree>
    <p:extLst>
      <p:ext uri="{BB962C8B-B14F-4D97-AF65-F5344CB8AC3E}">
        <p14:creationId xmlns:p14="http://schemas.microsoft.com/office/powerpoint/2010/main" val="258564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es-ES_tradnl" smtClean="0"/>
              <a:t>Clic para editar título</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F1B69E8-23E9-4C1F-AA2B-3C5BA6EDBEAE}" type="datetimeFigureOut">
              <a:rPr lang="en-US" smtClean="0"/>
              <a:t>3/07/13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‹Nr.›</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es-ES_tradnl" smtClean="0"/>
              <a:t>Clic para editar título</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3/07/13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‹Nr.›</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s-ES_tradnl" smtClean="0"/>
              <a:t>Clic para editar título</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imágenes encima del título">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3/07/13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‹Nr.›</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es-ES_tradnl" smtClean="0"/>
              <a:t>Clic para editar título</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3/07/13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s-ES_tradnl" smtClean="0"/>
              <a:t>Clic para editar título</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3/07/13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3/07/13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es-ES_tradnl" smtClean="0"/>
              <a:t>Clic para editar título</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s-ES_tradnl" smtClean="0"/>
              <a:t>Clic para editar título</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8F1B69E8-23E9-4C1F-AA2B-3C5BA6EDBEAE}" type="datetimeFigureOut">
              <a:rPr lang="en-US" smtClean="0"/>
              <a:t>3/07/13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8F1B69E8-23E9-4C1F-AA2B-3C5BA6EDBEAE}" type="datetimeFigureOut">
              <a:rPr lang="en-US" smtClean="0"/>
              <a:t>3/07/13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8F1B69E8-23E9-4C1F-AA2B-3C5BA6EDBEAE}" type="datetimeFigureOut">
              <a:rPr lang="en-US" smtClean="0"/>
              <a:t>3/07/13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69E8-23E9-4C1F-AA2B-3C5BA6EDBEAE}" type="datetimeFigureOut">
              <a:rPr lang="en-US" smtClean="0"/>
              <a:t>3/07/13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es-ES_tradnl" smtClean="0"/>
              <a:t>Clic para editar título</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8F1B69E8-23E9-4C1F-AA2B-3C5BA6EDBEAE}" type="datetimeFigureOut">
              <a:rPr lang="en-US" smtClean="0"/>
              <a:t>3/07/13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s-ES_tradnl" smtClean="0"/>
              <a:t>Clic para editar título</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8F1B69E8-23E9-4C1F-AA2B-3C5BA6EDBEAE}" type="datetimeFigureOut">
              <a:rPr lang="en-US" smtClean="0"/>
              <a:t>3/07/13</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382A7F7-08BF-4252-8141-63FB96055BBB}" type="slidenum">
              <a:rPr lang="en-US" smtClean="0"/>
              <a:t>‹Nr.›</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IGAPPS TAMBIEN EN LA NUBE</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93639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Reestructuracion</a:t>
            </a:r>
            <a:endParaRPr lang="es-ES" dirty="0"/>
          </a:p>
        </p:txBody>
      </p:sp>
      <p:sp>
        <p:nvSpPr>
          <p:cNvPr id="3" name="Marcador de contenido 2"/>
          <p:cNvSpPr>
            <a:spLocks noGrp="1"/>
          </p:cNvSpPr>
          <p:nvPr>
            <p:ph idx="1"/>
          </p:nvPr>
        </p:nvSpPr>
        <p:spPr/>
        <p:txBody>
          <a:bodyPr/>
          <a:lstStyle/>
          <a:p>
            <a:r>
              <a:rPr lang="es-ES_tradnl" dirty="0" err="1"/>
              <a:t>revision</a:t>
            </a:r>
            <a:r>
              <a:rPr lang="es-ES_tradnl" dirty="0"/>
              <a:t> de la </a:t>
            </a:r>
            <a:r>
              <a:rPr lang="es-ES_tradnl" dirty="0" smtClean="0"/>
              <a:t>aplicación</a:t>
            </a:r>
          </a:p>
          <a:p>
            <a:endParaRPr lang="es-ES" dirty="0"/>
          </a:p>
        </p:txBody>
      </p:sp>
    </p:spTree>
    <p:extLst>
      <p:ext uri="{BB962C8B-B14F-4D97-AF65-F5344CB8AC3E}">
        <p14:creationId xmlns:p14="http://schemas.microsoft.com/office/powerpoint/2010/main" val="278019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Tips</a:t>
            </a:r>
            <a:r>
              <a:rPr lang="es-ES" dirty="0" smtClean="0"/>
              <a:t> adicionales</a:t>
            </a:r>
            <a:endParaRPr lang="es-ES" dirty="0"/>
          </a:p>
        </p:txBody>
      </p:sp>
      <p:sp>
        <p:nvSpPr>
          <p:cNvPr id="3" name="Marcador de contenido 2"/>
          <p:cNvSpPr>
            <a:spLocks noGrp="1"/>
          </p:cNvSpPr>
          <p:nvPr>
            <p:ph idx="1"/>
          </p:nvPr>
        </p:nvSpPr>
        <p:spPr/>
        <p:txBody>
          <a:bodyPr/>
          <a:lstStyle/>
          <a:p>
            <a:r>
              <a:rPr lang="es-ES" dirty="0" smtClean="0"/>
              <a:t>Disminuir el numero transacciones a el servicio de </a:t>
            </a:r>
            <a:r>
              <a:rPr lang="es-ES" dirty="0" err="1" smtClean="0"/>
              <a:t>storage</a:t>
            </a:r>
            <a:r>
              <a:rPr lang="es-ES" dirty="0" smtClean="0"/>
              <a:t> de </a:t>
            </a:r>
            <a:r>
              <a:rPr lang="es-ES" dirty="0" err="1" smtClean="0"/>
              <a:t>windows</a:t>
            </a:r>
            <a:r>
              <a:rPr lang="es-ES" dirty="0" smtClean="0"/>
              <a:t> </a:t>
            </a:r>
            <a:r>
              <a:rPr lang="es-ES" dirty="0" err="1" smtClean="0"/>
              <a:t>azure</a:t>
            </a:r>
            <a:r>
              <a:rPr lang="es-ES" dirty="0" smtClean="0"/>
              <a:t> ya que el precio es por </a:t>
            </a:r>
            <a:r>
              <a:rPr lang="es-ES" dirty="0" err="1" smtClean="0"/>
              <a:t>transaccion</a:t>
            </a:r>
            <a:r>
              <a:rPr lang="es-ES" dirty="0" smtClean="0"/>
              <a:t> utilizando cache en las imágenes y recursos que solo se requieren una vez cada N periodo de tiempo</a:t>
            </a:r>
          </a:p>
          <a:p>
            <a:endParaRPr lang="es-ES" dirty="0" smtClean="0"/>
          </a:p>
          <a:p>
            <a:endParaRPr lang="es-ES" dirty="0"/>
          </a:p>
        </p:txBody>
      </p:sp>
    </p:spTree>
    <p:extLst>
      <p:ext uri="{BB962C8B-B14F-4D97-AF65-F5344CB8AC3E}">
        <p14:creationId xmlns:p14="http://schemas.microsoft.com/office/powerpoint/2010/main" val="2791349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Tips</a:t>
            </a:r>
            <a:r>
              <a:rPr lang="es-ES" dirty="0"/>
              <a:t> adicionales</a:t>
            </a:r>
          </a:p>
        </p:txBody>
      </p:sp>
      <p:sp>
        <p:nvSpPr>
          <p:cNvPr id="3" name="Marcador de contenido 2"/>
          <p:cNvSpPr>
            <a:spLocks noGrp="1"/>
          </p:cNvSpPr>
          <p:nvPr>
            <p:ph idx="1"/>
          </p:nvPr>
        </p:nvSpPr>
        <p:spPr/>
        <p:txBody>
          <a:bodyPr/>
          <a:lstStyle/>
          <a:p>
            <a:r>
              <a:rPr lang="es-ES" dirty="0" smtClean="0"/>
              <a:t>E</a:t>
            </a:r>
            <a:r>
              <a:rPr lang="es-ES" dirty="0" smtClean="0"/>
              <a:t>stablecer el </a:t>
            </a:r>
            <a:r>
              <a:rPr lang="es-ES" dirty="0" err="1" smtClean="0"/>
              <a:t>content</a:t>
            </a:r>
            <a:r>
              <a:rPr lang="es-ES" dirty="0" smtClean="0"/>
              <a:t> </a:t>
            </a:r>
            <a:r>
              <a:rPr lang="es-ES" dirty="0" err="1" smtClean="0"/>
              <a:t>type</a:t>
            </a:r>
            <a:r>
              <a:rPr lang="es-ES" dirty="0" smtClean="0"/>
              <a:t> y el tiempo de cache en el recurso en la subida desde la aplicaci</a:t>
            </a:r>
            <a:r>
              <a:rPr lang="es-ES" dirty="0" smtClean="0"/>
              <a:t>ó</a:t>
            </a:r>
            <a:r>
              <a:rPr lang="es-ES" dirty="0" smtClean="0"/>
              <a:t>n </a:t>
            </a:r>
          </a:p>
          <a:p>
            <a:r>
              <a:rPr lang="es-ES" dirty="0" smtClean="0"/>
              <a:t>S</a:t>
            </a:r>
            <a:r>
              <a:rPr lang="es-ES" dirty="0" smtClean="0"/>
              <a:t>ubir y consultar dependiendo del navegador si soporta archivos comprimidos, en caso tal apuntar a estos y si no apuntar a los archivos individuales</a:t>
            </a:r>
          </a:p>
        </p:txBody>
      </p:sp>
    </p:spTree>
    <p:extLst>
      <p:ext uri="{BB962C8B-B14F-4D97-AF65-F5344CB8AC3E}">
        <p14:creationId xmlns:p14="http://schemas.microsoft.com/office/powerpoint/2010/main" val="413912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a:t>
            </a:r>
            <a:r>
              <a:rPr lang="es-ES" dirty="0" err="1" smtClean="0"/>
              <a:t>onclusion</a:t>
            </a:r>
            <a:r>
              <a:rPr lang="es-ES" dirty="0" smtClean="0"/>
              <a:t> </a:t>
            </a:r>
            <a:endParaRPr lang="es-ES" dirty="0"/>
          </a:p>
        </p:txBody>
      </p:sp>
      <p:sp>
        <p:nvSpPr>
          <p:cNvPr id="3" name="Marcador de contenido 2"/>
          <p:cNvSpPr>
            <a:spLocks noGrp="1"/>
          </p:cNvSpPr>
          <p:nvPr>
            <p:ph idx="1"/>
          </p:nvPr>
        </p:nvSpPr>
        <p:spPr/>
        <p:txBody>
          <a:bodyPr/>
          <a:lstStyle/>
          <a:p>
            <a:r>
              <a:rPr lang="es-ES_tradnl" dirty="0"/>
              <a:t>siempre es bueno pensar que en algún momento las cosas tienden a crecer :)</a:t>
            </a:r>
            <a:endParaRPr lang="es-ES" dirty="0"/>
          </a:p>
        </p:txBody>
      </p:sp>
    </p:spTree>
    <p:extLst>
      <p:ext uri="{BB962C8B-B14F-4D97-AF65-F5344CB8AC3E}">
        <p14:creationId xmlns:p14="http://schemas.microsoft.com/office/powerpoint/2010/main" val="160582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Novaventa</a:t>
            </a:r>
            <a:endParaRPr lang="es-ES" dirty="0"/>
          </a:p>
        </p:txBody>
      </p:sp>
      <p:sp>
        <p:nvSpPr>
          <p:cNvPr id="3" name="Marcador de contenido 2"/>
          <p:cNvSpPr>
            <a:spLocks noGrp="1"/>
          </p:cNvSpPr>
          <p:nvPr>
            <p:ph idx="1"/>
          </p:nvPr>
        </p:nvSpPr>
        <p:spPr/>
        <p:txBody>
          <a:bodyPr>
            <a:normAutofit lnSpcReduction="10000"/>
          </a:bodyPr>
          <a:lstStyle/>
          <a:p>
            <a:pPr marL="0" indent="0">
              <a:buNone/>
            </a:pPr>
            <a:r>
              <a:rPr lang="es-ES" dirty="0" smtClean="0"/>
              <a:t>Es un sitio web con :</a:t>
            </a:r>
          </a:p>
          <a:p>
            <a:r>
              <a:rPr lang="pt-BR" dirty="0"/>
              <a:t>32.140 </a:t>
            </a:r>
            <a:r>
              <a:rPr lang="pt-BR" dirty="0" err="1"/>
              <a:t>logins</a:t>
            </a:r>
            <a:r>
              <a:rPr lang="pt-BR" dirty="0"/>
              <a:t> </a:t>
            </a:r>
            <a:r>
              <a:rPr lang="pt-BR" dirty="0" err="1"/>
              <a:t>unicos</a:t>
            </a:r>
            <a:endParaRPr lang="pt-BR" dirty="0"/>
          </a:p>
          <a:p>
            <a:r>
              <a:rPr lang="pt-BR" dirty="0"/>
              <a:t>36.840 pedidos</a:t>
            </a:r>
          </a:p>
          <a:p>
            <a:r>
              <a:rPr lang="es-ES_tradnl" dirty="0"/>
              <a:t>600 -700 conexiones http concurrentes</a:t>
            </a:r>
          </a:p>
          <a:p>
            <a:r>
              <a:rPr lang="es-ES_tradnl" dirty="0"/>
              <a:t>picos de 1400</a:t>
            </a:r>
          </a:p>
          <a:p>
            <a:r>
              <a:rPr lang="es-ES_tradnl" dirty="0"/>
              <a:t>400 solicitudes por segundo a la </a:t>
            </a:r>
            <a:r>
              <a:rPr lang="es-ES_tradnl" dirty="0" err="1"/>
              <a:t>bd</a:t>
            </a:r>
            <a:endParaRPr lang="es-ES" dirty="0"/>
          </a:p>
        </p:txBody>
      </p:sp>
    </p:spTree>
    <p:extLst>
      <p:ext uri="{BB962C8B-B14F-4D97-AF65-F5344CB8AC3E}">
        <p14:creationId xmlns:p14="http://schemas.microsoft.com/office/powerpoint/2010/main" val="102444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Crecimiento exponencial</a:t>
            </a:r>
            <a:endParaRPr lang="es-ES" dirty="0"/>
          </a:p>
        </p:txBody>
      </p:sp>
      <p:pic>
        <p:nvPicPr>
          <p:cNvPr id="4" name="Imagen 3"/>
          <p:cNvPicPr>
            <a:picLocks noChangeAspect="1"/>
          </p:cNvPicPr>
          <p:nvPr/>
        </p:nvPicPr>
        <p:blipFill>
          <a:blip r:embed="rId2"/>
          <a:stretch>
            <a:fillRect/>
          </a:stretch>
        </p:blipFill>
        <p:spPr>
          <a:xfrm>
            <a:off x="1711804" y="2616282"/>
            <a:ext cx="5416685" cy="3972237"/>
          </a:xfrm>
          <a:prstGeom prst="rect">
            <a:avLst/>
          </a:prstGeom>
        </p:spPr>
      </p:pic>
    </p:spTree>
    <p:extLst>
      <p:ext uri="{BB962C8B-B14F-4D97-AF65-F5344CB8AC3E}">
        <p14:creationId xmlns:p14="http://schemas.microsoft.com/office/powerpoint/2010/main" val="320773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Opciones</a:t>
            </a:r>
            <a:endParaRPr lang="es-ES" dirty="0"/>
          </a:p>
        </p:txBody>
      </p:sp>
      <p:sp>
        <p:nvSpPr>
          <p:cNvPr id="3" name="Marcador de contenido 2"/>
          <p:cNvSpPr>
            <a:spLocks noGrp="1"/>
          </p:cNvSpPr>
          <p:nvPr>
            <p:ph idx="1"/>
          </p:nvPr>
        </p:nvSpPr>
        <p:spPr/>
        <p:txBody>
          <a:bodyPr/>
          <a:lstStyle/>
          <a:p>
            <a:r>
              <a:rPr lang="pt-BR" dirty="0">
                <a:solidFill>
                  <a:prstClr val="black"/>
                </a:solidFill>
                <a:latin typeface="Noteworthy-Light"/>
              </a:rPr>
              <a:t>servidor dedicado</a:t>
            </a:r>
          </a:p>
          <a:p>
            <a:r>
              <a:rPr lang="ro-RO" dirty="0">
                <a:solidFill>
                  <a:prstClr val="black"/>
                </a:solidFill>
                <a:latin typeface="Noteworthy-Light"/>
              </a:rPr>
              <a:t>compra de </a:t>
            </a:r>
            <a:r>
              <a:rPr lang="ro-RO" dirty="0" smtClean="0">
                <a:solidFill>
                  <a:prstClr val="black"/>
                </a:solidFill>
                <a:latin typeface="Noteworthy-Light"/>
              </a:rPr>
              <a:t>infraestructura	</a:t>
            </a:r>
          </a:p>
          <a:p>
            <a:r>
              <a:rPr lang="ro-RO" dirty="0" smtClean="0">
                <a:solidFill>
                  <a:prstClr val="black"/>
                </a:solidFill>
                <a:latin typeface="Noteworthy-Light"/>
              </a:rPr>
              <a:t>Crear cluster y nodos</a:t>
            </a:r>
            <a:endParaRPr lang="ro-RO" dirty="0">
              <a:solidFill>
                <a:prstClr val="black"/>
              </a:solidFill>
              <a:latin typeface="Noteworthy-Light"/>
            </a:endParaRPr>
          </a:p>
          <a:p>
            <a:r>
              <a:rPr lang="es-ES" dirty="0">
                <a:solidFill>
                  <a:prstClr val="black"/>
                </a:solidFill>
                <a:latin typeface="Noteworthy-Light"/>
              </a:rPr>
              <a:t>la nube</a:t>
            </a:r>
            <a:endParaRPr lang="es-ES" dirty="0"/>
          </a:p>
        </p:txBody>
      </p:sp>
    </p:spTree>
    <p:extLst>
      <p:ext uri="{BB962C8B-B14F-4D97-AF65-F5344CB8AC3E}">
        <p14:creationId xmlns:p14="http://schemas.microsoft.com/office/powerpoint/2010/main" val="228085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Por que la nube </a:t>
            </a:r>
            <a:endParaRPr lang="es-ES" dirty="0"/>
          </a:p>
        </p:txBody>
      </p:sp>
      <p:sp>
        <p:nvSpPr>
          <p:cNvPr id="3" name="Marcador de contenido 2"/>
          <p:cNvSpPr>
            <a:spLocks noGrp="1"/>
          </p:cNvSpPr>
          <p:nvPr>
            <p:ph idx="1"/>
          </p:nvPr>
        </p:nvSpPr>
        <p:spPr/>
        <p:txBody>
          <a:bodyPr/>
          <a:lstStyle/>
          <a:p>
            <a:r>
              <a:rPr lang="es-ES_tradnl" dirty="0"/>
              <a:t>las tendencias de crecimiento</a:t>
            </a:r>
          </a:p>
          <a:p>
            <a:r>
              <a:rPr lang="pt-BR" dirty="0" err="1" smtClean="0"/>
              <a:t>flexible</a:t>
            </a:r>
            <a:endParaRPr lang="pt-BR" dirty="0"/>
          </a:p>
          <a:p>
            <a:r>
              <a:rPr lang="es-ES_tradnl" dirty="0"/>
              <a:t>suponen reducción de costos</a:t>
            </a:r>
          </a:p>
          <a:p>
            <a:r>
              <a:rPr lang="es-ES_tradnl" dirty="0"/>
              <a:t>seguro</a:t>
            </a:r>
          </a:p>
          <a:p>
            <a:endParaRPr lang="es-ES" dirty="0"/>
          </a:p>
        </p:txBody>
      </p:sp>
    </p:spTree>
    <p:extLst>
      <p:ext uri="{BB962C8B-B14F-4D97-AF65-F5344CB8AC3E}">
        <p14:creationId xmlns:p14="http://schemas.microsoft.com/office/powerpoint/2010/main" val="158398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Otros servicios en la nube</a:t>
            </a:r>
            <a:endParaRPr lang="es-ES" dirty="0"/>
          </a:p>
        </p:txBody>
      </p:sp>
      <p:sp>
        <p:nvSpPr>
          <p:cNvPr id="3" name="Marcador de contenido 2"/>
          <p:cNvSpPr>
            <a:spLocks noGrp="1"/>
          </p:cNvSpPr>
          <p:nvPr>
            <p:ph idx="1"/>
          </p:nvPr>
        </p:nvSpPr>
        <p:spPr/>
        <p:txBody>
          <a:bodyPr/>
          <a:lstStyle/>
          <a:p>
            <a:r>
              <a:rPr lang="hu-HU" dirty="0">
                <a:solidFill>
                  <a:prstClr val="black"/>
                </a:solidFill>
                <a:latin typeface="Noteworthy-Light"/>
              </a:rPr>
              <a:t>windows azure</a:t>
            </a:r>
          </a:p>
          <a:p>
            <a:r>
              <a:rPr lang="sv-SE" dirty="0">
                <a:solidFill>
                  <a:prstClr val="black"/>
                </a:solidFill>
                <a:latin typeface="Noteworthy-Light"/>
              </a:rPr>
              <a:t>rackspace</a:t>
            </a:r>
          </a:p>
          <a:p>
            <a:r>
              <a:rPr lang="es-ES_tradnl" dirty="0" err="1">
                <a:solidFill>
                  <a:prstClr val="black"/>
                </a:solidFill>
                <a:latin typeface="Noteworthy-Light"/>
              </a:rPr>
              <a:t>amazon</a:t>
            </a:r>
            <a:r>
              <a:rPr lang="es-ES_tradnl" dirty="0">
                <a:solidFill>
                  <a:prstClr val="black"/>
                </a:solidFill>
                <a:latin typeface="Noteworthy-Light"/>
              </a:rPr>
              <a:t> entre otros</a:t>
            </a:r>
            <a:endParaRPr lang="es-ES" dirty="0"/>
          </a:p>
        </p:txBody>
      </p:sp>
    </p:spTree>
    <p:extLst>
      <p:ext uri="{BB962C8B-B14F-4D97-AF65-F5344CB8AC3E}">
        <p14:creationId xmlns:p14="http://schemas.microsoft.com/office/powerpoint/2010/main" val="147793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normAutofit/>
          </a:bodyPr>
          <a:lstStyle/>
          <a:p>
            <a:r>
              <a:rPr lang="es-ES" dirty="0" smtClean="0"/>
              <a:t>Multiplataforma (NET ,</a:t>
            </a:r>
            <a:r>
              <a:rPr lang="es-ES" dirty="0" err="1" smtClean="0"/>
              <a:t>Node.js</a:t>
            </a:r>
            <a:r>
              <a:rPr lang="es-ES" dirty="0"/>
              <a:t> </a:t>
            </a:r>
            <a:r>
              <a:rPr lang="es-ES" dirty="0" smtClean="0"/>
              <a:t>,PHP, Java</a:t>
            </a:r>
            <a:r>
              <a:rPr lang="es-ES" dirty="0"/>
              <a:t>,</a:t>
            </a:r>
            <a:r>
              <a:rPr lang="en-US" dirty="0" smtClean="0"/>
              <a:t>python</a:t>
            </a:r>
            <a:r>
              <a:rPr lang="en-US" dirty="0"/>
              <a:t> </a:t>
            </a:r>
            <a:r>
              <a:rPr lang="en-US" dirty="0" smtClean="0"/>
              <a:t>,</a:t>
            </a:r>
            <a:r>
              <a:rPr lang="es-ES" dirty="0" smtClean="0"/>
              <a:t>Ruby)</a:t>
            </a:r>
          </a:p>
          <a:p>
            <a:r>
              <a:rPr lang="es-ES" dirty="0" smtClean="0"/>
              <a:t>S</a:t>
            </a:r>
            <a:r>
              <a:rPr lang="es-ES" dirty="0" smtClean="0"/>
              <a:t>ervicios de </a:t>
            </a:r>
            <a:r>
              <a:rPr lang="es-ES" dirty="0" err="1" smtClean="0"/>
              <a:t>mobilidad</a:t>
            </a:r>
            <a:r>
              <a:rPr lang="es-ES" dirty="0" smtClean="0"/>
              <a:t> para (</a:t>
            </a:r>
            <a:r>
              <a:rPr lang="pl-PL" dirty="0" err="1"/>
              <a:t>windows</a:t>
            </a:r>
            <a:r>
              <a:rPr lang="pl-PL" dirty="0"/>
              <a:t> </a:t>
            </a:r>
            <a:r>
              <a:rPr lang="pl-PL" dirty="0" err="1"/>
              <a:t>phone</a:t>
            </a:r>
            <a:r>
              <a:rPr lang="pl-PL" dirty="0"/>
              <a:t> </a:t>
            </a:r>
            <a:r>
              <a:rPr lang="pl-PL" dirty="0" smtClean="0"/>
              <a:t>8 </a:t>
            </a:r>
            <a:r>
              <a:rPr lang="es-ES_tradnl" dirty="0" smtClean="0"/>
              <a:t>i0s </a:t>
            </a:r>
            <a:r>
              <a:rPr lang="es-ES" dirty="0"/>
              <a:t> </a:t>
            </a:r>
            <a:r>
              <a:rPr lang="es-ES" dirty="0" smtClean="0"/>
              <a:t>y </a:t>
            </a:r>
            <a:r>
              <a:rPr lang="es-ES" dirty="0" err="1" smtClean="0"/>
              <a:t>javascript</a:t>
            </a:r>
            <a:r>
              <a:rPr lang="es-ES" dirty="0" smtClean="0"/>
              <a:t>)</a:t>
            </a:r>
            <a:endParaRPr lang="es-ES" dirty="0"/>
          </a:p>
        </p:txBody>
      </p:sp>
    </p:spTree>
    <p:extLst>
      <p:ext uri="{BB962C8B-B14F-4D97-AF65-F5344CB8AC3E}">
        <p14:creationId xmlns:p14="http://schemas.microsoft.com/office/powerpoint/2010/main" val="333591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normAutofit/>
          </a:bodyPr>
          <a:lstStyle/>
          <a:p>
            <a:r>
              <a:rPr lang="es-ES_tradnl" dirty="0"/>
              <a:t>ofrece servicio de </a:t>
            </a:r>
            <a:r>
              <a:rPr lang="es-ES_tradnl" dirty="0" err="1"/>
              <a:t>storage</a:t>
            </a:r>
            <a:r>
              <a:rPr lang="es-ES_tradnl" dirty="0"/>
              <a:t> </a:t>
            </a:r>
            <a:endParaRPr lang="es-ES_tradnl" dirty="0" smtClean="0"/>
          </a:p>
          <a:p>
            <a:r>
              <a:rPr lang="es-ES_tradnl" dirty="0" smtClean="0"/>
              <a:t>ofrece </a:t>
            </a:r>
            <a:r>
              <a:rPr lang="es-ES_tradnl" dirty="0"/>
              <a:t>servicio de colas </a:t>
            </a:r>
            <a:endParaRPr lang="es-ES_tradnl" dirty="0"/>
          </a:p>
          <a:p>
            <a:r>
              <a:rPr lang="es-ES_tradnl" dirty="0" smtClean="0"/>
              <a:t>manejo </a:t>
            </a:r>
            <a:r>
              <a:rPr lang="es-ES_tradnl" dirty="0"/>
              <a:t>de tablas</a:t>
            </a:r>
          </a:p>
          <a:p>
            <a:r>
              <a:rPr lang="es-ES_tradnl" dirty="0"/>
              <a:t>manejo de bases de </a:t>
            </a:r>
            <a:r>
              <a:rPr lang="es-ES_tradnl" dirty="0" smtClean="0"/>
              <a:t>datos.</a:t>
            </a:r>
            <a:endParaRPr lang="es-ES" dirty="0"/>
          </a:p>
        </p:txBody>
      </p:sp>
    </p:spTree>
    <p:extLst>
      <p:ext uri="{BB962C8B-B14F-4D97-AF65-F5344CB8AC3E}">
        <p14:creationId xmlns:p14="http://schemas.microsoft.com/office/powerpoint/2010/main" val="417527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a:t>
            </a:r>
            <a:endParaRPr lang="es-ES" dirty="0"/>
          </a:p>
        </p:txBody>
      </p:sp>
      <p:sp>
        <p:nvSpPr>
          <p:cNvPr id="3" name="Marcador de contenido 2"/>
          <p:cNvSpPr>
            <a:spLocks noGrp="1"/>
          </p:cNvSpPr>
          <p:nvPr>
            <p:ph idx="1"/>
          </p:nvPr>
        </p:nvSpPr>
        <p:spPr/>
        <p:txBody>
          <a:bodyPr/>
          <a:lstStyle/>
          <a:p>
            <a:r>
              <a:rPr lang="es-ES_tradnl" b="1" dirty="0">
                <a:solidFill>
                  <a:schemeClr val="tx1"/>
                </a:solidFill>
              </a:rPr>
              <a:t>Software as a </a:t>
            </a:r>
            <a:r>
              <a:rPr lang="es-ES_tradnl" b="1" dirty="0" err="1">
                <a:solidFill>
                  <a:schemeClr val="tx1"/>
                </a:solidFill>
              </a:rPr>
              <a:t>Service</a:t>
            </a:r>
            <a:r>
              <a:rPr lang="es-ES_tradnl" b="1" dirty="0">
                <a:solidFill>
                  <a:schemeClr val="tx1"/>
                </a:solidFill>
              </a:rPr>
              <a:t> (</a:t>
            </a:r>
            <a:r>
              <a:rPr lang="es-ES_tradnl" b="1" dirty="0" err="1">
                <a:solidFill>
                  <a:schemeClr val="tx1"/>
                </a:solidFill>
              </a:rPr>
              <a:t>SaaS</a:t>
            </a:r>
            <a:r>
              <a:rPr lang="es-ES_tradnl" b="1" dirty="0" smtClean="0">
                <a:solidFill>
                  <a:schemeClr val="tx1"/>
                </a:solidFill>
              </a:rPr>
              <a:t>)</a:t>
            </a:r>
          </a:p>
          <a:p>
            <a:r>
              <a:rPr lang="es-ES_tradnl" b="1" dirty="0" err="1">
                <a:solidFill>
                  <a:schemeClr val="tx1"/>
                </a:solidFill>
              </a:rPr>
              <a:t>Infrastructure</a:t>
            </a:r>
            <a:r>
              <a:rPr lang="es-ES_tradnl" b="1" dirty="0">
                <a:solidFill>
                  <a:schemeClr val="tx1"/>
                </a:solidFill>
              </a:rPr>
              <a:t> as a </a:t>
            </a:r>
            <a:r>
              <a:rPr lang="es-ES_tradnl" b="1" dirty="0" err="1">
                <a:solidFill>
                  <a:schemeClr val="tx1"/>
                </a:solidFill>
              </a:rPr>
              <a:t>Service</a:t>
            </a:r>
            <a:r>
              <a:rPr lang="es-ES_tradnl" b="1" dirty="0">
                <a:solidFill>
                  <a:schemeClr val="tx1"/>
                </a:solidFill>
              </a:rPr>
              <a:t> (</a:t>
            </a:r>
            <a:r>
              <a:rPr lang="es-ES_tradnl" b="1" dirty="0" err="1">
                <a:solidFill>
                  <a:schemeClr val="tx1"/>
                </a:solidFill>
              </a:rPr>
              <a:t>Iaas</a:t>
            </a:r>
            <a:r>
              <a:rPr lang="es-ES_tradnl" b="1" dirty="0" smtClean="0">
                <a:solidFill>
                  <a:schemeClr val="tx1"/>
                </a:solidFill>
              </a:rPr>
              <a:t>)</a:t>
            </a:r>
          </a:p>
          <a:p>
            <a:r>
              <a:rPr lang="es-ES_tradnl" b="1" dirty="0" err="1">
                <a:solidFill>
                  <a:schemeClr val="tx1"/>
                </a:solidFill>
              </a:rPr>
              <a:t>Platform</a:t>
            </a:r>
            <a:r>
              <a:rPr lang="es-ES_tradnl" b="1" dirty="0">
                <a:solidFill>
                  <a:schemeClr val="tx1"/>
                </a:solidFill>
              </a:rPr>
              <a:t> as a </a:t>
            </a:r>
            <a:r>
              <a:rPr lang="es-ES_tradnl" b="1" dirty="0" err="1">
                <a:solidFill>
                  <a:schemeClr val="tx1"/>
                </a:solidFill>
              </a:rPr>
              <a:t>Service</a:t>
            </a:r>
            <a:r>
              <a:rPr lang="es-ES_tradnl" b="1" dirty="0">
                <a:solidFill>
                  <a:schemeClr val="tx1"/>
                </a:solidFill>
              </a:rPr>
              <a:t> (</a:t>
            </a:r>
            <a:r>
              <a:rPr lang="es-ES_tradnl" b="1" dirty="0" err="1">
                <a:solidFill>
                  <a:schemeClr val="tx1"/>
                </a:solidFill>
              </a:rPr>
              <a:t>PaaS</a:t>
            </a:r>
            <a:r>
              <a:rPr lang="es-ES_tradnl" b="1" dirty="0">
                <a:solidFill>
                  <a:schemeClr val="tx1"/>
                </a:solidFill>
              </a:rPr>
              <a:t>)</a:t>
            </a:r>
            <a:endParaRPr lang="es-ES" dirty="0"/>
          </a:p>
        </p:txBody>
      </p:sp>
    </p:spTree>
    <p:extLst>
      <p:ext uri="{BB962C8B-B14F-4D97-AF65-F5344CB8AC3E}">
        <p14:creationId xmlns:p14="http://schemas.microsoft.com/office/powerpoint/2010/main" val="2111361384"/>
      </p:ext>
    </p:extLst>
  </p:cSld>
  <p:clrMapOvr>
    <a:masterClrMapping/>
  </p:clrMapOvr>
</p:sld>
</file>

<file path=ppt/theme/theme1.xml><?xml version="1.0" encoding="utf-8"?>
<a:theme xmlns:a="http://schemas.openxmlformats.org/drawingml/2006/main" name="Cielo">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majorFont>
      <a:minorFont>
        <a:latin typeface="Arial Rounded MT Bold"/>
        <a:ea typeface=""/>
        <a:cs typeface=""/>
        <a:font script="Jpan" typeface="ＭＳ Ｐゴシック"/>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Cielo.thmx</Template>
  <TotalTime>39</TotalTime>
  <Words>431</Words>
  <Application>Microsoft Macintosh PowerPoint</Application>
  <PresentationFormat>Presentación en pantalla (4:3)</PresentationFormat>
  <Paragraphs>76</Paragraphs>
  <Slides>13</Slides>
  <Notes>4</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Cielo</vt:lpstr>
      <vt:lpstr>IGAPPS TAMBIEN EN LA NUBE</vt:lpstr>
      <vt:lpstr>Novaventa</vt:lpstr>
      <vt:lpstr>Crecimiento exponencial</vt:lpstr>
      <vt:lpstr>Opciones</vt:lpstr>
      <vt:lpstr>Por que la nube </vt:lpstr>
      <vt:lpstr>Otros servicios en la nube</vt:lpstr>
      <vt:lpstr>ventajas</vt:lpstr>
      <vt:lpstr>ventajas</vt:lpstr>
      <vt:lpstr>ventajas</vt:lpstr>
      <vt:lpstr>Reestructuracion</vt:lpstr>
      <vt:lpstr>Tips adicionales</vt:lpstr>
      <vt:lpstr>Tips adicionales</vt:lpstr>
      <vt:lpstr>Conclusion </vt:lpstr>
    </vt:vector>
  </TitlesOfParts>
  <Company>vicioux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IGAPPS TAMBIEN EN LA NUBE</dc:title>
  <dc:creator>Sergio vicioux</dc:creator>
  <cp:lastModifiedBy>Sergio vicioux</cp:lastModifiedBy>
  <cp:revision>13</cp:revision>
  <dcterms:created xsi:type="dcterms:W3CDTF">2013-07-04T03:35:44Z</dcterms:created>
  <dcterms:modified xsi:type="dcterms:W3CDTF">2013-07-04T04:21:42Z</dcterms:modified>
</cp:coreProperties>
</file>