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533400" y="464504"/>
            <a:ext cx="8153400" cy="7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9144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4838381" y="1371600"/>
            <a:ext cx="38484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20"/>
              </a:spcBef>
              <a:buClr>
                <a:schemeClr val="accent2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40"/>
              </a:spcBef>
              <a:buClr>
                <a:schemeClr val="accent3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914400" y="228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366712" y="1905000"/>
            <a:ext cx="8778240" cy="4960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7980" lvl="0" marL="411480" marR="0" rtl="0" algn="l">
              <a:spcBef>
                <a:spcPts val="7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914400" y="1150144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" lvl="0" marL="27432" marR="0" rtl="0" algn="l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583" lvl="1" marL="740664" marR="0" rtl="0" algn="l">
              <a:spcBef>
                <a:spcPts val="24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196" lvl="2" marL="996696" marR="0" rtl="0" algn="l">
              <a:spcBef>
                <a:spcPts val="2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6022" lvl="3" marL="1261872" marR="0" rtl="0" algn="l"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4178" lvl="4" marL="1481328" marR="0" rtl="0" algn="l"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1435100"/>
            <a:ext cx="2514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64" lvl="0" marL="54864" marR="0" rtl="0" algn="l">
              <a:spcBef>
                <a:spcPts val="7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429000" y="1435100"/>
            <a:ext cx="5486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494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6144" lvl="1" marL="740664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172" lvl="3" marL="1261872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7005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14400" y="3352800"/>
            <a:ext cx="7772400" cy="19740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5334000"/>
            <a:ext cx="7772400" cy="10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9504" lvl="0" marL="374904" marR="0" rtl="0" algn="l">
              <a:spcBef>
                <a:spcPts val="700"/>
              </a:spcBef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955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64344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7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9004" lvl="1" marL="740664" marR="0" rtl="0" algn="l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696" lvl="2" marL="996696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872" lvl="3" marL="1261872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7027" lvl="4" marL="14813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55344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907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9004" lvl="1" marL="740664" marR="0" rtl="0" algn="l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696" lvl="2" marL="996696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872" lvl="3" marL="1261872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7027" lvl="4" marL="14813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80975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9652" lvl="0" marL="73152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45025" y="180975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9652" lvl="0" marL="73152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457200" y="2459037"/>
            <a:ext cx="4040188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1864" lvl="1" marL="740664" marR="0" rtl="0" algn="l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396" lvl="2" marL="996696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572" lvl="3" marL="1261872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727" lvl="4" marL="1481328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4" type="body"/>
          </p:nvPr>
        </p:nvSpPr>
        <p:spPr>
          <a:xfrm>
            <a:off x="4645025" y="2459037"/>
            <a:ext cx="4041775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1864" lvl="1" marL="740664" marR="0" rtl="0" algn="l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396" lvl="2" marL="996696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572" lvl="3" marL="1261872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727" lvl="4" marL="1481328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8" name="Shape 78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-24998" l="0" r="0" t="-24998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7005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33400" y="464504"/>
            <a:ext cx="8153400" cy="7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9144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Taking India to MARS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572005" y="4920236"/>
            <a:ext cx="4572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7980" lvl="0" marL="411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7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Story behind India’s space programme</a:t>
            </a:r>
          </a:p>
          <a:p>
            <a:pPr indent="-347980" lvl="0" marL="4114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25000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Ted talk by Ritu Karidhal,</a:t>
            </a:r>
          </a:p>
          <a:p>
            <a:pPr indent="-347980" lvl="0" marL="41148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25000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Deputy Operations </a:t>
            </a:r>
            <a:r>
              <a:rPr lang="en-US" sz="2220">
                <a:solidFill>
                  <a:schemeClr val="lt1"/>
                </a:solidFill>
              </a:rPr>
              <a:t>D</a:t>
            </a:r>
            <a:r>
              <a:rPr b="0" i="0" lang="en-US" sz="22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irector,ISRO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7630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600"/>
            <a:ext cx="9144000" cy="556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14400" y="512064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04800" y="2209800"/>
            <a:ext cx="8610600" cy="41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7980" lvl="0" marL="41148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/>
              <a:t>   It’s not the money but the hard-work, determination, sincerity and farsightedness of an organization, important for success.</a:t>
            </a:r>
          </a:p>
          <a:p>
            <a:pPr indent="-347980" lvl="0" marL="411480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979" lvl="0" marL="2240280" marR="0" rtl="0" algn="l">
              <a:spcBef>
                <a:spcPts val="7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Thanks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14400" y="228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MOM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895600" y="1295400"/>
            <a:ext cx="4876800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" lvl="0" marL="27432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Mars Orbiter Mission</a:t>
            </a:r>
          </a:p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79" l="0" r="0" t="3980"/>
          <a:stretch/>
        </p:blipFill>
        <p:spPr>
          <a:xfrm>
            <a:off x="366712" y="1905000"/>
            <a:ext cx="8778240" cy="496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14400" y="228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1150144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ISRO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495800" y="1843088"/>
            <a:ext cx="4114800" cy="440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4800600" y="3276600"/>
            <a:ext cx="4191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" lvl="0" marL="27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Dr. Vikram Sarabhai</a:t>
            </a:r>
          </a:p>
          <a:p>
            <a:pPr indent="-2032" lvl="0" marL="27432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1960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1200"/>
            <a:ext cx="387846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14400" y="228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Earlier Days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495800" y="1843088"/>
            <a:ext cx="4114800" cy="440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54944"/>
            <a:ext cx="8823289" cy="517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Facts about Mars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19050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" lvl="0" marL="5486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 distance - 54.6 million km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 distance – 401 million km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Year span- 687 earth days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satellites- Phobos and Deimos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Size is half of the earth</a:t>
            </a:r>
          </a:p>
          <a:p>
            <a:pPr indent="-296164" lvl="1" marL="740664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 min needed to reach a signal to mars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Stages MOM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1435100"/>
            <a:ext cx="8153400" cy="4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413" lvl="1" marL="454914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Launch date- 5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Nov, 2013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Stage - Launch 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Stage - Sending out of the earth orbit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Stage – Injecting it to the Mars orbit</a:t>
            </a:r>
          </a:p>
          <a:p>
            <a:pPr indent="-296164" lvl="1" marL="740664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Reached Mars on 24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Sept, 2014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Trajectory</a:t>
            </a:r>
          </a:p>
        </p:txBody>
      </p:sp>
      <p:pic>
        <p:nvPicPr>
          <p:cNvPr id="142" name="Shape 14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5100"/>
            <a:ext cx="8915400" cy="51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Facts about MOM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1435100"/>
            <a:ext cx="8153400" cy="4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413" lvl="1" marL="454914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mission to succeed in first attempt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economical interplanetary mission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Shortest period of 18 months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 scale onboard autonomy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Youngest team</a:t>
            </a:r>
          </a:p>
          <a:p>
            <a:pPr indent="-296164" lvl="1" marL="740664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164" lvl="1" marL="740664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ingPowerPoint2007">
  <a:themeElements>
    <a:clrScheme name="Custom 1">
      <a:dk1>
        <a:srgbClr val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