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40cac01f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40cac01f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40cac01f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40cac01f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40cac01f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140cac01f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40cac01f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40cac01f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40cac01f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40cac01f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40cac01f0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40cac01f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40cac01f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40cac01f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40cac01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40cac01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140cac01f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140cac01f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140cac01f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140cac01f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40cac01f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40cac01f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40cac01f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40cac01f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40cac01f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40cac01f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40cac01f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40cac01f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40cac01f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40cac01f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sv"/>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hyperlink" Target="http://www.youtube.com/watch?v=Fa23nP-52Fw" TargetMode="External"/><Relationship Id="rId5"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5.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sv"/>
              <a:t>GOLF - How to improve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sv"/>
              <a:t>Victor Nicolausson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572700"/>
          </a:xfrm>
          <a:prstGeom prst="rect">
            <a:avLst/>
          </a:prstGeom>
          <a:ln cap="flat" cmpd="sng" w="38100">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3rd shot</a:t>
            </a:r>
            <a:endParaRPr/>
          </a:p>
        </p:txBody>
      </p:sp>
      <p:sp>
        <p:nvSpPr>
          <p:cNvPr id="131" name="Google Shape;13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v"/>
              <a:t>Now we have to go for it.</a:t>
            </a:r>
            <a:endParaRPr/>
          </a:p>
          <a:p>
            <a:pPr indent="0" lvl="0" marL="0" rtl="0" algn="l">
              <a:spcBef>
                <a:spcPts val="1200"/>
              </a:spcBef>
              <a:spcAft>
                <a:spcPts val="0"/>
              </a:spcAft>
              <a:buNone/>
            </a:pPr>
            <a:r>
              <a:rPr lang="sv"/>
              <a:t>4 most likely outcomes:</a:t>
            </a:r>
            <a:endParaRPr/>
          </a:p>
          <a:p>
            <a:pPr indent="-342900" lvl="0" marL="457200" rtl="0" algn="l">
              <a:spcBef>
                <a:spcPts val="1200"/>
              </a:spcBef>
              <a:spcAft>
                <a:spcPts val="0"/>
              </a:spcAft>
              <a:buSzPts val="1800"/>
              <a:buChar char="●"/>
            </a:pPr>
            <a:r>
              <a:rPr lang="sv"/>
              <a:t>Green (GIR)</a:t>
            </a:r>
            <a:endParaRPr/>
          </a:p>
          <a:p>
            <a:pPr indent="-342900" lvl="0" marL="457200" rtl="0" algn="l">
              <a:spcBef>
                <a:spcPts val="0"/>
              </a:spcBef>
              <a:spcAft>
                <a:spcPts val="0"/>
              </a:spcAft>
              <a:buSzPts val="1800"/>
              <a:buChar char="●"/>
            </a:pPr>
            <a:r>
              <a:rPr lang="sv"/>
              <a:t>Bunker</a:t>
            </a:r>
            <a:endParaRPr/>
          </a:p>
          <a:p>
            <a:pPr indent="-342900" lvl="0" marL="457200" rtl="0" algn="l">
              <a:spcBef>
                <a:spcPts val="0"/>
              </a:spcBef>
              <a:spcAft>
                <a:spcPts val="0"/>
              </a:spcAft>
              <a:buSzPts val="1800"/>
              <a:buChar char="●"/>
            </a:pPr>
            <a:r>
              <a:rPr lang="sv"/>
              <a:t>Rough</a:t>
            </a:r>
            <a:endParaRPr/>
          </a:p>
          <a:p>
            <a:pPr indent="-342900" lvl="0" marL="457200" rtl="0" algn="l">
              <a:spcBef>
                <a:spcPts val="0"/>
              </a:spcBef>
              <a:spcAft>
                <a:spcPts val="0"/>
              </a:spcAft>
              <a:buSzPts val="1800"/>
              <a:buChar char="●"/>
            </a:pPr>
            <a:r>
              <a:rPr lang="sv"/>
              <a:t>Short</a:t>
            </a:r>
            <a:endParaRPr/>
          </a:p>
          <a:p>
            <a:pPr indent="0" lvl="0" marL="0" rtl="0" algn="l">
              <a:spcBef>
                <a:spcPts val="1200"/>
              </a:spcBef>
              <a:spcAft>
                <a:spcPts val="0"/>
              </a:spcAft>
              <a:buNone/>
            </a:pPr>
            <a:r>
              <a:rPr lang="sv"/>
              <a:t>How important is it that</a:t>
            </a:r>
            <a:endParaRPr/>
          </a:p>
          <a:p>
            <a:pPr indent="0" lvl="0" marL="0" rtl="0" algn="l">
              <a:spcBef>
                <a:spcPts val="1200"/>
              </a:spcBef>
              <a:spcAft>
                <a:spcPts val="1200"/>
              </a:spcAft>
              <a:buNone/>
            </a:pPr>
            <a:r>
              <a:rPr lang="sv"/>
              <a:t>we hit the green?</a:t>
            </a:r>
            <a:endParaRPr/>
          </a:p>
        </p:txBody>
      </p:sp>
      <p:pic>
        <p:nvPicPr>
          <p:cNvPr id="132" name="Google Shape;132;p22"/>
          <p:cNvPicPr preferRelativeResize="0"/>
          <p:nvPr/>
        </p:nvPicPr>
        <p:blipFill>
          <a:blip r:embed="rId3">
            <a:alphaModFix/>
          </a:blip>
          <a:stretch>
            <a:fillRect/>
          </a:stretch>
        </p:blipFill>
        <p:spPr>
          <a:xfrm>
            <a:off x="3205524" y="-583425"/>
            <a:ext cx="8999999" cy="14264999"/>
          </a:xfrm>
          <a:prstGeom prst="rect">
            <a:avLst/>
          </a:prstGeom>
          <a:noFill/>
          <a:ln>
            <a:noFill/>
          </a:ln>
        </p:spPr>
      </p:pic>
      <p:cxnSp>
        <p:nvCxnSpPr>
          <p:cNvPr id="133" name="Google Shape;133;p22"/>
          <p:cNvCxnSpPr/>
          <p:nvPr/>
        </p:nvCxnSpPr>
        <p:spPr>
          <a:xfrm rot="10800000">
            <a:off x="7339150" y="2494975"/>
            <a:ext cx="575700" cy="1497000"/>
          </a:xfrm>
          <a:prstGeom prst="straightConnector1">
            <a:avLst/>
          </a:prstGeom>
          <a:noFill/>
          <a:ln cap="flat" cmpd="sng" w="28575">
            <a:solidFill>
              <a:srgbClr val="FF0000"/>
            </a:solidFill>
            <a:prstDash val="solid"/>
            <a:round/>
            <a:headEnd len="med" w="med" type="none"/>
            <a:tailEnd len="med" w="med" type="triangle"/>
          </a:ln>
        </p:spPr>
      </p:cxnSp>
      <p:cxnSp>
        <p:nvCxnSpPr>
          <p:cNvPr id="134" name="Google Shape;134;p22"/>
          <p:cNvCxnSpPr/>
          <p:nvPr/>
        </p:nvCxnSpPr>
        <p:spPr>
          <a:xfrm rot="10800000">
            <a:off x="7592475" y="2295600"/>
            <a:ext cx="314700" cy="1688700"/>
          </a:xfrm>
          <a:prstGeom prst="straightConnector1">
            <a:avLst/>
          </a:prstGeom>
          <a:noFill/>
          <a:ln cap="flat" cmpd="sng" w="28575">
            <a:solidFill>
              <a:srgbClr val="FF0000"/>
            </a:solidFill>
            <a:prstDash val="solid"/>
            <a:round/>
            <a:headEnd len="med" w="med" type="none"/>
            <a:tailEnd len="med" w="med" type="triangle"/>
          </a:ln>
        </p:spPr>
      </p:cxnSp>
      <p:cxnSp>
        <p:nvCxnSpPr>
          <p:cNvPr id="135" name="Google Shape;135;p22"/>
          <p:cNvCxnSpPr/>
          <p:nvPr/>
        </p:nvCxnSpPr>
        <p:spPr>
          <a:xfrm rot="10800000">
            <a:off x="6863175" y="2164975"/>
            <a:ext cx="1044000" cy="1827000"/>
          </a:xfrm>
          <a:prstGeom prst="straightConnector1">
            <a:avLst/>
          </a:prstGeom>
          <a:noFill/>
          <a:ln cap="flat" cmpd="sng" w="28575">
            <a:solidFill>
              <a:srgbClr val="FF0000"/>
            </a:solidFill>
            <a:prstDash val="solid"/>
            <a:round/>
            <a:headEnd len="med" w="med" type="none"/>
            <a:tailEnd len="med" w="med" type="triangle"/>
          </a:ln>
        </p:spPr>
      </p:cxnSp>
      <p:cxnSp>
        <p:nvCxnSpPr>
          <p:cNvPr id="136" name="Google Shape;136;p22"/>
          <p:cNvCxnSpPr/>
          <p:nvPr/>
        </p:nvCxnSpPr>
        <p:spPr>
          <a:xfrm rot="10800000">
            <a:off x="7362125" y="2871400"/>
            <a:ext cx="560400" cy="11436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We missed! Up and down (saviour/clutch shot)</a:t>
            </a:r>
            <a:endParaRPr/>
          </a:p>
        </p:txBody>
      </p:sp>
      <p:sp>
        <p:nvSpPr>
          <p:cNvPr id="142" name="Google Shape;14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3" name="Google Shape;143;p23"/>
          <p:cNvPicPr preferRelativeResize="0"/>
          <p:nvPr/>
        </p:nvPicPr>
        <p:blipFill>
          <a:blip r:embed="rId3">
            <a:alphaModFix/>
          </a:blip>
          <a:stretch>
            <a:fillRect/>
          </a:stretch>
        </p:blipFill>
        <p:spPr>
          <a:xfrm>
            <a:off x="-366900" y="1192075"/>
            <a:ext cx="5039999" cy="3376800"/>
          </a:xfrm>
          <a:prstGeom prst="rect">
            <a:avLst/>
          </a:prstGeom>
          <a:noFill/>
          <a:ln>
            <a:noFill/>
          </a:ln>
        </p:spPr>
      </p:pic>
      <p:pic>
        <p:nvPicPr>
          <p:cNvPr descr="Don't miss a moment of the Ryder Cup! Subscribe now: https://www.youtube.com/user/rydercup&#10;&#10;The 2020 Ryder Cup will be played at Whistling Straits Golf Course, Wisconsin, United States from 24th - 26th September 2021. Steve Stricker and Padraig Harrington captain the U.S. and European teams respectively. Roughly 40,000 fans are allowed on-site after the event was postponed by a year because of the COVID-19 pandemic. The Ryder Cup has become one of the world’s greatest sporting events. Every two years, 24 of the best players from Europe and the United States go head-to-head in match play competition. Drama, tension, incredible golf, camaraderie and sportsmanship are served in equal measure, captivating an audience of millions around the world. It’s an event that transcends sport, yet remains true to the spirit of its founder, Samuel Ryder.&#10;&#10;Keep up to date with The Ryder Cup at: www.rydercup.com&#10;Facebook: Ryder Cup European Team and Ryder Cup USA&#10;Twitter: @RyderCup @RyderCupEurope @RyderCupUSA" id="144" name="Google Shape;144;p23" title="Jordan Spieth Almost Falls in Lake After Incredible Flop Shot | 2020 Ryder Cup">
            <a:hlinkClick r:id="rId4"/>
          </p:cNvPr>
          <p:cNvPicPr preferRelativeResize="0"/>
          <p:nvPr/>
        </p:nvPicPr>
        <p:blipFill>
          <a:blip r:embed="rId5">
            <a:alphaModFix/>
          </a:blip>
          <a:stretch>
            <a:fillRect/>
          </a:stretch>
        </p:blipFill>
        <p:spPr>
          <a:xfrm>
            <a:off x="4456825" y="10784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Sand saves % (saviour/clutch shot)</a:t>
            </a:r>
            <a:endParaRPr/>
          </a:p>
        </p:txBody>
      </p:sp>
      <p:sp>
        <p:nvSpPr>
          <p:cNvPr id="150" name="Google Shape;15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1" name="Google Shape;151;p24"/>
          <p:cNvPicPr preferRelativeResize="0"/>
          <p:nvPr/>
        </p:nvPicPr>
        <p:blipFill>
          <a:blip r:embed="rId3">
            <a:alphaModFix/>
          </a:blip>
          <a:stretch>
            <a:fillRect/>
          </a:stretch>
        </p:blipFill>
        <p:spPr>
          <a:xfrm>
            <a:off x="1152000" y="580138"/>
            <a:ext cx="6840001" cy="456106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Missed GIR</a:t>
            </a:r>
            <a:endParaRPr/>
          </a:p>
          <a:p>
            <a:pPr indent="0" lvl="0" marL="0" rtl="0" algn="l">
              <a:spcBef>
                <a:spcPts val="0"/>
              </a:spcBef>
              <a:spcAft>
                <a:spcPts val="0"/>
              </a:spcAft>
              <a:buNone/>
            </a:pPr>
            <a:r>
              <a:t/>
            </a:r>
            <a:endParaRPr/>
          </a:p>
        </p:txBody>
      </p:sp>
      <p:sp>
        <p:nvSpPr>
          <p:cNvPr id="157" name="Google Shape;15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8" name="Google Shape;158;p25"/>
          <p:cNvPicPr preferRelativeResize="0"/>
          <p:nvPr/>
        </p:nvPicPr>
        <p:blipFill>
          <a:blip r:embed="rId3">
            <a:alphaModFix/>
          </a:blip>
          <a:stretch>
            <a:fillRect/>
          </a:stretch>
        </p:blipFill>
        <p:spPr>
          <a:xfrm>
            <a:off x="1152000" y="569263"/>
            <a:ext cx="6840001" cy="4582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Drive for show, putt for dough</a:t>
            </a:r>
            <a:endParaRPr/>
          </a:p>
        </p:txBody>
      </p:sp>
      <p:sp>
        <p:nvSpPr>
          <p:cNvPr id="164" name="Google Shape;16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5" name="Google Shape;165;p26"/>
          <p:cNvPicPr preferRelativeResize="0"/>
          <p:nvPr/>
        </p:nvPicPr>
        <p:blipFill>
          <a:blip r:embed="rId3">
            <a:alphaModFix/>
          </a:blip>
          <a:stretch>
            <a:fillRect/>
          </a:stretch>
        </p:blipFill>
        <p:spPr>
          <a:xfrm>
            <a:off x="0" y="931075"/>
            <a:ext cx="5760001" cy="3859200"/>
          </a:xfrm>
          <a:prstGeom prst="rect">
            <a:avLst/>
          </a:prstGeom>
          <a:noFill/>
          <a:ln>
            <a:noFill/>
          </a:ln>
        </p:spPr>
      </p:pic>
      <p:pic>
        <p:nvPicPr>
          <p:cNvPr id="166" name="Google Shape;166;p26"/>
          <p:cNvPicPr preferRelativeResize="0"/>
          <p:nvPr/>
        </p:nvPicPr>
        <p:blipFill>
          <a:blip r:embed="rId4">
            <a:alphaModFix/>
          </a:blip>
          <a:stretch>
            <a:fillRect/>
          </a:stretch>
        </p:blipFill>
        <p:spPr>
          <a:xfrm>
            <a:off x="5437918" y="1543050"/>
            <a:ext cx="1800000" cy="1200841"/>
          </a:xfrm>
          <a:prstGeom prst="rect">
            <a:avLst/>
          </a:prstGeom>
          <a:noFill/>
          <a:ln>
            <a:noFill/>
          </a:ln>
        </p:spPr>
      </p:pic>
      <p:pic>
        <p:nvPicPr>
          <p:cNvPr id="167" name="Google Shape;167;p26"/>
          <p:cNvPicPr preferRelativeResize="0"/>
          <p:nvPr/>
        </p:nvPicPr>
        <p:blipFill>
          <a:blip r:embed="rId5">
            <a:alphaModFix/>
          </a:blip>
          <a:stretch>
            <a:fillRect/>
          </a:stretch>
        </p:blipFill>
        <p:spPr>
          <a:xfrm>
            <a:off x="7032288" y="3377363"/>
            <a:ext cx="1800000" cy="1191518"/>
          </a:xfrm>
          <a:prstGeom prst="rect">
            <a:avLst/>
          </a:prstGeom>
          <a:noFill/>
          <a:ln>
            <a:noFill/>
          </a:ln>
        </p:spPr>
      </p:pic>
      <p:sp>
        <p:nvSpPr>
          <p:cNvPr id="168" name="Google Shape;168;p26"/>
          <p:cNvSpPr txBox="1"/>
          <p:nvPr/>
        </p:nvSpPr>
        <p:spPr>
          <a:xfrm>
            <a:off x="6878450" y="2860538"/>
            <a:ext cx="442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Conclusions, what to work on</a:t>
            </a:r>
            <a:endParaRPr/>
          </a:p>
        </p:txBody>
      </p:sp>
      <p:sp>
        <p:nvSpPr>
          <p:cNvPr id="174" name="Google Shape;17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v"/>
              <a:t>BOMB IT OFF THE TEE</a:t>
            </a:r>
            <a:br>
              <a:rPr lang="sv"/>
            </a:br>
            <a:endParaRPr/>
          </a:p>
          <a:p>
            <a:pPr indent="-342900" lvl="0" marL="457200" rtl="0" algn="l">
              <a:spcBef>
                <a:spcPts val="0"/>
              </a:spcBef>
              <a:spcAft>
                <a:spcPts val="0"/>
              </a:spcAft>
              <a:buSzPts val="1800"/>
              <a:buChar char="●"/>
            </a:pPr>
            <a:r>
              <a:rPr lang="sv"/>
              <a:t>GET BETTER IN THE ROUGH (</a:t>
            </a:r>
            <a:r>
              <a:rPr b="1" lang="sv"/>
              <a:t>VERY IMPORTANT</a:t>
            </a:r>
            <a:r>
              <a:rPr lang="sv"/>
              <a:t>)</a:t>
            </a:r>
            <a:br>
              <a:rPr lang="sv"/>
            </a:br>
            <a:endParaRPr/>
          </a:p>
          <a:p>
            <a:pPr indent="-342900" lvl="0" marL="457200" rtl="0" algn="l">
              <a:spcBef>
                <a:spcPts val="0"/>
              </a:spcBef>
              <a:spcAft>
                <a:spcPts val="0"/>
              </a:spcAft>
              <a:buSzPts val="1800"/>
              <a:buChar char="●"/>
            </a:pPr>
            <a:r>
              <a:rPr lang="sv"/>
              <a:t>PLAY IT SAFE(ER)</a:t>
            </a:r>
            <a:br>
              <a:rPr lang="sv"/>
            </a:br>
            <a:endParaRPr/>
          </a:p>
          <a:p>
            <a:pPr indent="-342900" lvl="0" marL="457200" rtl="0" algn="l">
              <a:spcBef>
                <a:spcPts val="0"/>
              </a:spcBef>
              <a:spcAft>
                <a:spcPts val="0"/>
              </a:spcAft>
              <a:buSzPts val="1800"/>
              <a:buChar char="●"/>
            </a:pPr>
            <a:r>
              <a:rPr lang="sv"/>
              <a:t>GET IT ON THE GREEN (</a:t>
            </a:r>
            <a:r>
              <a:rPr b="1" lang="sv"/>
              <a:t>VERY IMPORTANT</a:t>
            </a:r>
            <a:r>
              <a:rPr lang="sv"/>
              <a:t>)</a:t>
            </a:r>
            <a:br>
              <a:rPr lang="sv"/>
            </a:br>
            <a:endParaRPr/>
          </a:p>
          <a:p>
            <a:pPr indent="-342900" lvl="0" marL="457200" rtl="0" algn="l">
              <a:spcBef>
                <a:spcPts val="0"/>
              </a:spcBef>
              <a:spcAft>
                <a:spcPts val="0"/>
              </a:spcAft>
              <a:buSzPts val="1800"/>
              <a:buChar char="●"/>
            </a:pPr>
            <a:r>
              <a:rPr lang="sv"/>
              <a:t>PUTT GOOD (</a:t>
            </a:r>
            <a:r>
              <a:rPr b="1" lang="sv"/>
              <a:t>REALLY IMPORTANT</a:t>
            </a:r>
            <a:r>
              <a:rPr lang="sv"/>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fin.</a:t>
            </a:r>
            <a:endParaRPr/>
          </a:p>
        </p:txBody>
      </p:sp>
      <p:sp>
        <p:nvSpPr>
          <p:cNvPr id="180" name="Google Shape;18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Dataset : PGA Tour 2017 full stats for all players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sv"/>
              <a:t>Clustering based on 19 different stats:</a:t>
            </a:r>
            <a:endParaRPr/>
          </a:p>
          <a:p>
            <a:pPr indent="0" lvl="0" marL="0" rtl="0" algn="l">
              <a:spcBef>
                <a:spcPts val="120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5255038" y="1613088"/>
            <a:ext cx="2257425" cy="3152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5 clusters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9" name="Google Shape;69;p15"/>
          <p:cNvPicPr preferRelativeResize="0"/>
          <p:nvPr/>
        </p:nvPicPr>
        <p:blipFill>
          <a:blip r:embed="rId3">
            <a:alphaModFix/>
          </a:blip>
          <a:stretch>
            <a:fillRect/>
          </a:stretch>
        </p:blipFill>
        <p:spPr>
          <a:xfrm>
            <a:off x="4390300" y="1292863"/>
            <a:ext cx="4680001" cy="3135600"/>
          </a:xfrm>
          <a:prstGeom prst="rect">
            <a:avLst/>
          </a:prstGeom>
          <a:noFill/>
          <a:ln>
            <a:noFill/>
          </a:ln>
        </p:spPr>
      </p:pic>
      <p:pic>
        <p:nvPicPr>
          <p:cNvPr id="70" name="Google Shape;70;p15"/>
          <p:cNvPicPr preferRelativeResize="0"/>
          <p:nvPr/>
        </p:nvPicPr>
        <p:blipFill>
          <a:blip r:embed="rId4">
            <a:alphaModFix/>
          </a:blip>
          <a:stretch>
            <a:fillRect/>
          </a:stretch>
        </p:blipFill>
        <p:spPr>
          <a:xfrm>
            <a:off x="100225" y="1292875"/>
            <a:ext cx="4680001" cy="3135600"/>
          </a:xfrm>
          <a:prstGeom prst="rect">
            <a:avLst/>
          </a:prstGeom>
          <a:noFill/>
          <a:ln>
            <a:noFill/>
          </a:ln>
        </p:spPr>
      </p:pic>
      <p:pic>
        <p:nvPicPr>
          <p:cNvPr id="71" name="Google Shape;71;p15"/>
          <p:cNvPicPr preferRelativeResize="0"/>
          <p:nvPr/>
        </p:nvPicPr>
        <p:blipFill>
          <a:blip r:embed="rId5">
            <a:alphaModFix/>
          </a:blip>
          <a:stretch>
            <a:fillRect/>
          </a:stretch>
        </p:blipFill>
        <p:spPr>
          <a:xfrm rot="-2700000">
            <a:off x="5469288" y="180588"/>
            <a:ext cx="1440000" cy="3134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So, how should I play to advance? </a:t>
            </a:r>
            <a:endParaRPr/>
          </a:p>
          <a:p>
            <a:pPr indent="0" lvl="0" marL="0" rtl="0" algn="l">
              <a:spcBef>
                <a:spcPts val="0"/>
              </a:spcBef>
              <a:spcAft>
                <a:spcPts val="0"/>
              </a:spcAft>
              <a:buNone/>
            </a:pPr>
            <a:r>
              <a:rPr lang="sv"/>
              <a:t>Check the data!</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sv"/>
              <a:t>In order to demonstrate we will “play” a hole, in</a:t>
            </a:r>
            <a:endParaRPr/>
          </a:p>
          <a:p>
            <a:pPr indent="0" lvl="0" marL="0" rtl="0" algn="l">
              <a:spcBef>
                <a:spcPts val="1200"/>
              </a:spcBef>
              <a:spcAft>
                <a:spcPts val="0"/>
              </a:spcAft>
              <a:buNone/>
            </a:pPr>
            <a:r>
              <a:rPr lang="sv"/>
              <a:t>this case hole 2 of Gustavs home course. </a:t>
            </a:r>
            <a:endParaRPr/>
          </a:p>
          <a:p>
            <a:pPr indent="0" lvl="0" marL="0" rtl="0" algn="l">
              <a:spcBef>
                <a:spcPts val="1200"/>
              </a:spcBef>
              <a:spcAft>
                <a:spcPts val="0"/>
              </a:spcAft>
              <a:buNone/>
            </a:pPr>
            <a:r>
              <a:rPr lang="sv"/>
              <a:t>Par 5, 498m from the back tee</a:t>
            </a:r>
            <a:endParaRPr/>
          </a:p>
          <a:p>
            <a:pPr indent="0" lvl="0" marL="0" rtl="0" algn="l">
              <a:spcBef>
                <a:spcPts val="1200"/>
              </a:spcBef>
              <a:spcAft>
                <a:spcPts val="0"/>
              </a:spcAft>
              <a:buNone/>
            </a:pPr>
            <a:r>
              <a:rPr lang="sv"/>
              <a:t>Should reach green in 3 &gt;= shots</a:t>
            </a:r>
            <a:endParaRPr/>
          </a:p>
          <a:p>
            <a:pPr indent="0" lvl="0" marL="0" rtl="0" algn="l">
              <a:spcBef>
                <a:spcPts val="1200"/>
              </a:spcBef>
              <a:spcAft>
                <a:spcPts val="0"/>
              </a:spcAft>
              <a:buNone/>
            </a:pPr>
            <a:r>
              <a:rPr lang="sv"/>
              <a:t>All golf holes designed for 2 puts</a:t>
            </a:r>
            <a:endParaRPr/>
          </a:p>
          <a:p>
            <a:pPr indent="0" lvl="0" marL="0" rtl="0" algn="l">
              <a:spcBef>
                <a:spcPts val="1200"/>
              </a:spcBef>
              <a:spcAft>
                <a:spcPts val="0"/>
              </a:spcAft>
              <a:buNone/>
            </a:pPr>
            <a:r>
              <a:rPr lang="sv"/>
              <a:t>Maximum desired score is 5</a:t>
            </a:r>
            <a:endParaRPr/>
          </a:p>
          <a:p>
            <a:pPr indent="0" lvl="0" marL="457200" rtl="0" algn="l">
              <a:spcBef>
                <a:spcPts val="1200"/>
              </a:spcBef>
              <a:spcAft>
                <a:spcPts val="1200"/>
              </a:spcAft>
              <a:buNone/>
            </a:pPr>
            <a:r>
              <a:t/>
            </a:r>
            <a:endParaRPr/>
          </a:p>
        </p:txBody>
      </p:sp>
      <p:pic>
        <p:nvPicPr>
          <p:cNvPr id="78" name="Google Shape;78;p16"/>
          <p:cNvPicPr preferRelativeResize="0"/>
          <p:nvPr/>
        </p:nvPicPr>
        <p:blipFill>
          <a:blip r:embed="rId3">
            <a:alphaModFix/>
          </a:blip>
          <a:stretch>
            <a:fillRect/>
          </a:stretch>
        </p:blipFill>
        <p:spPr>
          <a:xfrm>
            <a:off x="5896499" y="0"/>
            <a:ext cx="3247502" cy="5143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Tee shot. </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v"/>
              <a:t>What is most important?</a:t>
            </a:r>
            <a:endParaRPr/>
          </a:p>
          <a:p>
            <a:pPr indent="-342900" lvl="0" marL="457200" rtl="0" algn="l">
              <a:spcBef>
                <a:spcPts val="1200"/>
              </a:spcBef>
              <a:spcAft>
                <a:spcPts val="0"/>
              </a:spcAft>
              <a:buSzPts val="1800"/>
              <a:buChar char="●"/>
            </a:pPr>
            <a:r>
              <a:rPr lang="sv"/>
              <a:t>Hit it long</a:t>
            </a:r>
            <a:endParaRPr/>
          </a:p>
          <a:p>
            <a:pPr indent="-342900" lvl="0" marL="457200" rtl="0" algn="l">
              <a:spcBef>
                <a:spcPts val="0"/>
              </a:spcBef>
              <a:spcAft>
                <a:spcPts val="0"/>
              </a:spcAft>
              <a:buSzPts val="1800"/>
              <a:buChar char="●"/>
            </a:pPr>
            <a:r>
              <a:rPr lang="sv"/>
              <a:t>Hit it straight</a:t>
            </a:r>
            <a:endParaRPr/>
          </a:p>
          <a:p>
            <a:pPr indent="-342900" lvl="0" marL="457200" rtl="0" algn="l">
              <a:spcBef>
                <a:spcPts val="0"/>
              </a:spcBef>
              <a:spcAft>
                <a:spcPts val="0"/>
              </a:spcAft>
              <a:buSzPts val="1800"/>
              <a:buChar char="●"/>
            </a:pPr>
            <a:r>
              <a:rPr lang="sv"/>
              <a:t>Both (ideal)</a:t>
            </a:r>
            <a:endParaRPr/>
          </a:p>
        </p:txBody>
      </p:sp>
      <p:pic>
        <p:nvPicPr>
          <p:cNvPr id="85" name="Google Shape;85;p17"/>
          <p:cNvPicPr preferRelativeResize="0"/>
          <p:nvPr/>
        </p:nvPicPr>
        <p:blipFill>
          <a:blip r:embed="rId3">
            <a:alphaModFix/>
          </a:blip>
          <a:stretch>
            <a:fillRect/>
          </a:stretch>
        </p:blipFill>
        <p:spPr>
          <a:xfrm>
            <a:off x="3743999" y="-3654225"/>
            <a:ext cx="5400001" cy="8532002"/>
          </a:xfrm>
          <a:prstGeom prst="rect">
            <a:avLst/>
          </a:prstGeom>
          <a:noFill/>
          <a:ln>
            <a:noFill/>
          </a:ln>
        </p:spPr>
      </p:pic>
      <p:cxnSp>
        <p:nvCxnSpPr>
          <p:cNvPr id="86" name="Google Shape;86;p17"/>
          <p:cNvCxnSpPr/>
          <p:nvPr/>
        </p:nvCxnSpPr>
        <p:spPr>
          <a:xfrm flipH="1" rot="10800000">
            <a:off x="6397950" y="806025"/>
            <a:ext cx="23100" cy="3370200"/>
          </a:xfrm>
          <a:prstGeom prst="straightConnector1">
            <a:avLst/>
          </a:prstGeom>
          <a:noFill/>
          <a:ln cap="flat" cmpd="sng" w="38100">
            <a:solidFill>
              <a:srgbClr val="FF0000"/>
            </a:solidFill>
            <a:prstDash val="solid"/>
            <a:round/>
            <a:headEnd len="med" w="med" type="none"/>
            <a:tailEnd len="med" w="med" type="triangle"/>
          </a:ln>
        </p:spPr>
      </p:cxnSp>
      <p:cxnSp>
        <p:nvCxnSpPr>
          <p:cNvPr id="87" name="Google Shape;87;p17"/>
          <p:cNvCxnSpPr/>
          <p:nvPr/>
        </p:nvCxnSpPr>
        <p:spPr>
          <a:xfrm flipH="1" rot="10800000">
            <a:off x="6405625" y="736900"/>
            <a:ext cx="261000" cy="34086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F’N BOMB IT</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t/>
            </a:r>
            <a:endParaRPr/>
          </a:p>
        </p:txBody>
      </p:sp>
      <p:pic>
        <p:nvPicPr>
          <p:cNvPr id="94" name="Google Shape;94;p18"/>
          <p:cNvPicPr preferRelativeResize="0"/>
          <p:nvPr/>
        </p:nvPicPr>
        <p:blipFill>
          <a:blip r:embed="rId3">
            <a:alphaModFix/>
          </a:blip>
          <a:stretch>
            <a:fillRect/>
          </a:stretch>
        </p:blipFill>
        <p:spPr>
          <a:xfrm>
            <a:off x="3743999" y="-3684925"/>
            <a:ext cx="5400001" cy="8532002"/>
          </a:xfrm>
          <a:prstGeom prst="rect">
            <a:avLst/>
          </a:prstGeom>
          <a:noFill/>
          <a:ln>
            <a:noFill/>
          </a:ln>
        </p:spPr>
      </p:pic>
      <p:cxnSp>
        <p:nvCxnSpPr>
          <p:cNvPr id="95" name="Google Shape;95;p18"/>
          <p:cNvCxnSpPr/>
          <p:nvPr/>
        </p:nvCxnSpPr>
        <p:spPr>
          <a:xfrm rot="10800000">
            <a:off x="6044850" y="368625"/>
            <a:ext cx="353100" cy="3807600"/>
          </a:xfrm>
          <a:prstGeom prst="straightConnector1">
            <a:avLst/>
          </a:prstGeom>
          <a:noFill/>
          <a:ln cap="flat" cmpd="sng" w="38100">
            <a:solidFill>
              <a:srgbClr val="FF0000"/>
            </a:solidFill>
            <a:prstDash val="solid"/>
            <a:round/>
            <a:headEnd len="med" w="med" type="none"/>
            <a:tailEnd len="med" w="med" type="triangle"/>
          </a:ln>
        </p:spPr>
      </p:cxnSp>
      <p:cxnSp>
        <p:nvCxnSpPr>
          <p:cNvPr id="96" name="Google Shape;96;p18"/>
          <p:cNvCxnSpPr/>
          <p:nvPr/>
        </p:nvCxnSpPr>
        <p:spPr>
          <a:xfrm flipH="1" rot="10800000">
            <a:off x="6405625" y="22900"/>
            <a:ext cx="138300" cy="4122600"/>
          </a:xfrm>
          <a:prstGeom prst="straightConnector1">
            <a:avLst/>
          </a:prstGeom>
          <a:noFill/>
          <a:ln cap="flat" cmpd="sng" w="38100">
            <a:solidFill>
              <a:srgbClr val="FF0000"/>
            </a:solidFill>
            <a:prstDash val="solid"/>
            <a:round/>
            <a:headEnd len="med" w="med" type="none"/>
            <a:tailEnd len="med" w="med" type="triangle"/>
          </a:ln>
        </p:spPr>
      </p:cxnSp>
      <p:pic>
        <p:nvPicPr>
          <p:cNvPr id="97" name="Google Shape;97;p18"/>
          <p:cNvPicPr preferRelativeResize="0"/>
          <p:nvPr/>
        </p:nvPicPr>
        <p:blipFill>
          <a:blip r:embed="rId4">
            <a:alphaModFix/>
          </a:blip>
          <a:stretch>
            <a:fillRect/>
          </a:stretch>
        </p:blipFill>
        <p:spPr>
          <a:xfrm>
            <a:off x="0" y="1124550"/>
            <a:ext cx="4320000" cy="2894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4" name="Google Shape;104;p19"/>
          <p:cNvPicPr preferRelativeResize="0"/>
          <p:nvPr/>
        </p:nvPicPr>
        <p:blipFill>
          <a:blip r:embed="rId3">
            <a:alphaModFix/>
          </a:blip>
          <a:stretch>
            <a:fillRect/>
          </a:stretch>
        </p:blipFill>
        <p:spPr>
          <a:xfrm>
            <a:off x="0" y="1300313"/>
            <a:ext cx="4680001" cy="3120728"/>
          </a:xfrm>
          <a:prstGeom prst="rect">
            <a:avLst/>
          </a:prstGeom>
          <a:noFill/>
          <a:ln>
            <a:noFill/>
          </a:ln>
        </p:spPr>
      </p:pic>
      <p:pic>
        <p:nvPicPr>
          <p:cNvPr id="105" name="Google Shape;105;p19"/>
          <p:cNvPicPr preferRelativeResize="0"/>
          <p:nvPr/>
        </p:nvPicPr>
        <p:blipFill>
          <a:blip r:embed="rId4">
            <a:alphaModFix/>
          </a:blip>
          <a:stretch>
            <a:fillRect/>
          </a:stretch>
        </p:blipFill>
        <p:spPr>
          <a:xfrm>
            <a:off x="4464000" y="1300313"/>
            <a:ext cx="4680001" cy="3120728"/>
          </a:xfrm>
          <a:prstGeom prst="rect">
            <a:avLst/>
          </a:prstGeom>
          <a:noFill/>
          <a:ln>
            <a:noFill/>
          </a:ln>
        </p:spPr>
      </p:pic>
      <p:sp>
        <p:nvSpPr>
          <p:cNvPr id="106" name="Google Shape;106;p19"/>
          <p:cNvSpPr txBox="1"/>
          <p:nvPr/>
        </p:nvSpPr>
        <p:spPr>
          <a:xfrm>
            <a:off x="1649950" y="1300325"/>
            <a:ext cx="180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
              <a:t>FAIRWAYS HIT %</a:t>
            </a:r>
            <a:endParaRPr/>
          </a:p>
        </p:txBody>
      </p:sp>
      <p:sp>
        <p:nvSpPr>
          <p:cNvPr id="107" name="Google Shape;107;p19"/>
          <p:cNvSpPr txBox="1"/>
          <p:nvPr/>
        </p:nvSpPr>
        <p:spPr>
          <a:xfrm>
            <a:off x="5167675" y="1300325"/>
            <a:ext cx="376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
              <a:t>ROUGH TENDENCY % (THICK GRASS)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572700"/>
          </a:xfrm>
          <a:prstGeom prst="rect">
            <a:avLst/>
          </a:prstGeom>
          <a:ln cap="flat" cmpd="sng" w="38100">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2nd shot </a:t>
            </a:r>
            <a:endParaRPr/>
          </a:p>
        </p:txBody>
      </p:sp>
      <p:sp>
        <p:nvSpPr>
          <p:cNvPr id="113" name="Google Shape;11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v"/>
              <a:t>You fucking bombed it, time for 2nd shot.</a:t>
            </a:r>
            <a:endParaRPr/>
          </a:p>
          <a:p>
            <a:pPr indent="0" lvl="0" marL="0" rtl="0" algn="l">
              <a:spcBef>
                <a:spcPts val="1200"/>
              </a:spcBef>
              <a:spcAft>
                <a:spcPts val="0"/>
              </a:spcAft>
              <a:buNone/>
            </a:pPr>
            <a:r>
              <a:rPr lang="sv"/>
              <a:t>What to do? Go for the green, or lay up?</a:t>
            </a:r>
            <a:endParaRPr/>
          </a:p>
          <a:p>
            <a:pPr indent="0" lvl="0" marL="0" rtl="0" algn="l">
              <a:spcBef>
                <a:spcPts val="1200"/>
              </a:spcBef>
              <a:spcAft>
                <a:spcPts val="0"/>
              </a:spcAft>
              <a:buNone/>
            </a:pPr>
            <a:r>
              <a:rPr lang="sv"/>
              <a:t>Getting on the green gains you 1 stroke</a:t>
            </a:r>
            <a:endParaRPr/>
          </a:p>
          <a:p>
            <a:pPr indent="0" lvl="0" marL="0" rtl="0" algn="l">
              <a:spcBef>
                <a:spcPts val="1200"/>
              </a:spcBef>
              <a:spcAft>
                <a:spcPts val="1200"/>
              </a:spcAft>
              <a:buNone/>
            </a:pPr>
            <a:r>
              <a:rPr lang="sv"/>
              <a:t>Laying up is “according to design”</a:t>
            </a:r>
            <a:endParaRPr/>
          </a:p>
        </p:txBody>
      </p:sp>
      <p:pic>
        <p:nvPicPr>
          <p:cNvPr id="114" name="Google Shape;114;p20"/>
          <p:cNvPicPr preferRelativeResize="0"/>
          <p:nvPr/>
        </p:nvPicPr>
        <p:blipFill>
          <a:blip r:embed="rId3">
            <a:alphaModFix/>
          </a:blip>
          <a:stretch>
            <a:fillRect/>
          </a:stretch>
        </p:blipFill>
        <p:spPr>
          <a:xfrm>
            <a:off x="4571999" y="-1205300"/>
            <a:ext cx="5400001" cy="8554989"/>
          </a:xfrm>
          <a:prstGeom prst="rect">
            <a:avLst/>
          </a:prstGeom>
          <a:noFill/>
          <a:ln>
            <a:noFill/>
          </a:ln>
        </p:spPr>
      </p:pic>
      <p:cxnSp>
        <p:nvCxnSpPr>
          <p:cNvPr id="115" name="Google Shape;115;p20"/>
          <p:cNvCxnSpPr/>
          <p:nvPr/>
        </p:nvCxnSpPr>
        <p:spPr>
          <a:xfrm rot="10800000">
            <a:off x="7039825" y="614025"/>
            <a:ext cx="253200" cy="2495100"/>
          </a:xfrm>
          <a:prstGeom prst="straightConnector1">
            <a:avLst/>
          </a:prstGeom>
          <a:noFill/>
          <a:ln cap="flat" cmpd="sng" w="38100">
            <a:solidFill>
              <a:srgbClr val="FF0000"/>
            </a:solidFill>
            <a:prstDash val="solid"/>
            <a:round/>
            <a:headEnd len="med" w="med" type="none"/>
            <a:tailEnd len="med" w="med" type="triangle"/>
          </a:ln>
        </p:spPr>
      </p:cxnSp>
      <p:cxnSp>
        <p:nvCxnSpPr>
          <p:cNvPr id="116" name="Google Shape;116;p20"/>
          <p:cNvCxnSpPr/>
          <p:nvPr/>
        </p:nvCxnSpPr>
        <p:spPr>
          <a:xfrm flipH="1" rot="10800000">
            <a:off x="7300700" y="1466400"/>
            <a:ext cx="99600" cy="16197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a:ln cap="flat" cmpd="sng" w="38100">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Play it safe</a:t>
            </a:r>
            <a:endParaRPr/>
          </a:p>
        </p:txBody>
      </p:sp>
      <p:sp>
        <p:nvSpPr>
          <p:cNvPr id="122" name="Google Shape;12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3" name="Google Shape;123;p21"/>
          <p:cNvPicPr preferRelativeResize="0"/>
          <p:nvPr/>
        </p:nvPicPr>
        <p:blipFill>
          <a:blip r:embed="rId3">
            <a:alphaModFix/>
          </a:blip>
          <a:stretch>
            <a:fillRect/>
          </a:stretch>
        </p:blipFill>
        <p:spPr>
          <a:xfrm>
            <a:off x="4571999" y="-1205300"/>
            <a:ext cx="5400001" cy="8554989"/>
          </a:xfrm>
          <a:prstGeom prst="rect">
            <a:avLst/>
          </a:prstGeom>
          <a:noFill/>
          <a:ln>
            <a:noFill/>
          </a:ln>
        </p:spPr>
      </p:pic>
      <p:cxnSp>
        <p:nvCxnSpPr>
          <p:cNvPr id="124" name="Google Shape;124;p21"/>
          <p:cNvCxnSpPr/>
          <p:nvPr/>
        </p:nvCxnSpPr>
        <p:spPr>
          <a:xfrm flipH="1" rot="10800000">
            <a:off x="7300700" y="1466400"/>
            <a:ext cx="99600" cy="1619700"/>
          </a:xfrm>
          <a:prstGeom prst="straightConnector1">
            <a:avLst/>
          </a:prstGeom>
          <a:noFill/>
          <a:ln cap="flat" cmpd="sng" w="38100">
            <a:solidFill>
              <a:srgbClr val="FF0000"/>
            </a:solidFill>
            <a:prstDash val="solid"/>
            <a:round/>
            <a:headEnd len="med" w="med" type="none"/>
            <a:tailEnd len="med" w="med" type="triangle"/>
          </a:ln>
        </p:spPr>
      </p:cxnSp>
      <p:pic>
        <p:nvPicPr>
          <p:cNvPr id="125" name="Google Shape;125;p21"/>
          <p:cNvPicPr preferRelativeResize="0"/>
          <p:nvPr/>
        </p:nvPicPr>
        <p:blipFill>
          <a:blip r:embed="rId4">
            <a:alphaModFix/>
          </a:blip>
          <a:stretch>
            <a:fillRect/>
          </a:stretch>
        </p:blipFill>
        <p:spPr>
          <a:xfrm>
            <a:off x="311700" y="1413475"/>
            <a:ext cx="4320000" cy="2894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