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198aa7b355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198aa7b355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198aa7b355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198aa7b355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198aa7b355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198aa7b355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198aa7b355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198aa7b355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198aa7b355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198aa7b355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198aa7b35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198aa7b35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98aa7b355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98aa7b355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198aa7b355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198aa7b355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198aa7b355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198aa7b355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198aa7b355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198aa7b355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198aa7b355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198aa7b355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v" sz="4400"/>
              <a:t>Supervised ML</a:t>
            </a:r>
            <a:endParaRPr sz="44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Victor Nicolausson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Results: best model (5 feats), test data</a:t>
            </a:r>
            <a:endParaRPr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3150"/>
              <a:t>Metrics</a:t>
            </a:r>
            <a:endParaRPr sz="3150"/>
          </a:p>
          <a:p>
            <a:pPr indent="-27432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sv"/>
              <a:t>F1 - score:	 0.969…</a:t>
            </a:r>
            <a:endParaRPr/>
          </a:p>
          <a:p>
            <a:pPr indent="-27432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sv"/>
              <a:t>Accuracy:	 0.987…</a:t>
            </a:r>
            <a:br>
              <a:rPr lang="sv"/>
            </a:br>
            <a:br>
              <a:rPr lang="sv"/>
            </a:br>
            <a:endParaRPr/>
          </a:p>
          <a:p>
            <a:pPr indent="-27432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sv"/>
              <a:t>Confusion matrix:</a:t>
            </a:r>
            <a:br>
              <a:rPr lang="sv"/>
            </a:br>
            <a:br>
              <a:rPr lang="sv"/>
            </a:br>
            <a:r>
              <a:rPr lang="sv"/>
              <a:t>	  AN            AP</a:t>
            </a:r>
            <a:br>
              <a:rPr lang="sv"/>
            </a:br>
            <a:r>
              <a:rPr lang="sv"/>
              <a:t>  PN [	1150    	 10       ]</a:t>
            </a:r>
            <a:br>
              <a:rPr lang="sv"/>
            </a:br>
            <a:r>
              <a:rPr lang="sv"/>
              <a:t>  PP [   	   9	300      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sv" sz="2700"/>
              <a:t>Findings: </a:t>
            </a:r>
            <a:br>
              <a:rPr lang="sv"/>
            </a:br>
            <a:br>
              <a:rPr lang="sv"/>
            </a:br>
            <a:r>
              <a:rPr lang="sv"/>
              <a:t>	</a:t>
            </a:r>
            <a:r>
              <a:rPr lang="sv"/>
              <a:t>We can make fairly good predictions</a:t>
            </a:r>
            <a:br>
              <a:rPr lang="sv"/>
            </a:br>
            <a:r>
              <a:rPr lang="sv"/>
              <a:t>	</a:t>
            </a:r>
            <a:r>
              <a:rPr b="1" lang="sv"/>
              <a:t>Only a subset of features are needed</a:t>
            </a:r>
            <a:br>
              <a:rPr lang="sv"/>
            </a:br>
            <a:r>
              <a:rPr lang="sv"/>
              <a:t>	</a:t>
            </a:r>
            <a:r>
              <a:rPr b="1" lang="sv"/>
              <a:t>Risk flagging could (possibly) be performed by less qualifed staff</a:t>
            </a:r>
            <a:br>
              <a:rPr lang="sv"/>
            </a:br>
            <a:r>
              <a:rPr lang="sv"/>
              <a:t>	Average stroke patient is 67.7 y/o</a:t>
            </a:r>
            <a:br>
              <a:rPr lang="sv"/>
            </a:br>
            <a:r>
              <a:rPr lang="sv"/>
              <a:t>	Come in for a blood sample at 65 (?)</a:t>
            </a:r>
            <a:br>
              <a:rPr lang="sv"/>
            </a:br>
            <a:endParaRPr/>
          </a:p>
          <a:p>
            <a:pPr indent="-27432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sv"/>
              <a:t>We have probably not revolutionized the medical field though.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0950" y="2529425"/>
            <a:ext cx="3600000" cy="1962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19" name="Google Shape;11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25150" y="2247938"/>
            <a:ext cx="1080000" cy="480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0" name="Google Shape;120;p22"/>
          <p:cNvCxnSpPr/>
          <p:nvPr/>
        </p:nvCxnSpPr>
        <p:spPr>
          <a:xfrm flipH="1">
            <a:off x="3017000" y="1937450"/>
            <a:ext cx="232800" cy="31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1" name="Google Shape;121;p22"/>
          <p:cNvSpPr txBox="1"/>
          <p:nvPr/>
        </p:nvSpPr>
        <p:spPr>
          <a:xfrm>
            <a:off x="3205150" y="1697575"/>
            <a:ext cx="406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FN go down!</a:t>
            </a:r>
            <a:endParaRPr/>
          </a:p>
        </p:txBody>
      </p:sp>
      <p:cxnSp>
        <p:nvCxnSpPr>
          <p:cNvPr id="122" name="Google Shape;122;p22"/>
          <p:cNvCxnSpPr/>
          <p:nvPr/>
        </p:nvCxnSpPr>
        <p:spPr>
          <a:xfrm flipH="1">
            <a:off x="2487850" y="1895125"/>
            <a:ext cx="70500" cy="29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3" name="Google Shape;123;p22"/>
          <p:cNvSpPr txBox="1"/>
          <p:nvPr/>
        </p:nvSpPr>
        <p:spPr>
          <a:xfrm>
            <a:off x="2184475" y="1537250"/>
            <a:ext cx="406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TN go up!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v" sz="4400"/>
              <a:t>FIN</a:t>
            </a:r>
            <a:endParaRPr sz="4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Bonus: best combinations for n features</a:t>
            </a:r>
            <a:endParaRPr/>
          </a:p>
        </p:txBody>
      </p:sp>
      <p:sp>
        <p:nvSpPr>
          <p:cNvPr id="134" name="Google Shape;134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5" name="Google Shape;13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2000" y="1152463"/>
            <a:ext cx="6479999" cy="350463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v" sz="4400"/>
              <a:t>Models for predicting golf strokes</a:t>
            </a:r>
            <a:endParaRPr sz="4400"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2772000" y="3938436"/>
            <a:ext cx="3600000" cy="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Victor Nicolausson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1998" y="2974650"/>
            <a:ext cx="2880000" cy="19180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v" sz="4400"/>
              <a:t>Models for predicting golf strokes</a:t>
            </a:r>
            <a:endParaRPr sz="4400"/>
          </a:p>
        </p:txBody>
      </p:sp>
      <p:cxnSp>
        <p:nvCxnSpPr>
          <p:cNvPr id="68" name="Google Shape;68;p15"/>
          <p:cNvCxnSpPr/>
          <p:nvPr/>
        </p:nvCxnSpPr>
        <p:spPr>
          <a:xfrm>
            <a:off x="5794400" y="2122500"/>
            <a:ext cx="997500" cy="62970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" name="Google Shape;69;p15"/>
          <p:cNvCxnSpPr/>
          <p:nvPr/>
        </p:nvCxnSpPr>
        <p:spPr>
          <a:xfrm flipH="1" rot="10800000">
            <a:off x="5822700" y="1945575"/>
            <a:ext cx="877200" cy="88440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6050" y="2962275"/>
            <a:ext cx="2551906" cy="204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The dataset: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48708"/>
            <a:ext cx="9143999" cy="35554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Problems: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/>
              <a:t>Dataset is highly imbalanced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/>
              <a:t>Target ~4% positive</a:t>
            </a:r>
            <a:br>
              <a:rPr lang="sv"/>
            </a:br>
            <a:r>
              <a:rPr lang="sv"/>
              <a:t>(209 / 4909)</a:t>
            </a:r>
            <a:br>
              <a:rPr lang="sv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/>
              <a:t>Fix: upsample to 20%</a:t>
            </a:r>
            <a:br>
              <a:rPr lang="sv"/>
            </a:br>
            <a:r>
              <a:rPr lang="sv"/>
              <a:t>(1175 / 5875)</a:t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4009" y="958950"/>
            <a:ext cx="5040000" cy="322559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Stated problems and procedures: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/>
              <a:t>To the highest degree possible, predict if a patient is going to have a stroke. </a:t>
            </a:r>
            <a:br>
              <a:rPr lang="sv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/>
              <a:t>Evaluate various classification models (based on ROC/AUC)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/>
              <a:t>Choose the most promising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/>
              <a:t>Perform feature selection/tuning (F1-score)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/>
              <a:t>Perform hyperparameter tuning on most promising model (F1-score)</a:t>
            </a:r>
            <a:br>
              <a:rPr lang="sv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/>
              <a:t>Hopefully, a reduced amount of features will speed up the diagnostic process</a:t>
            </a:r>
            <a:br>
              <a:rPr lang="sv"/>
            </a:br>
            <a:r>
              <a:rPr lang="sv"/>
              <a:t>(E.g., eliminating a blood sample would save time and resources)</a:t>
            </a:r>
            <a:br>
              <a:rPr lang="sv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/>
              <a:t>May help to reduce noise and get a more accurate diagnosis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Results: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/>
              <a:t>Cross fold evaluation indicated RFC most suitable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/>
              <a:t>Feature selection was performed</a:t>
            </a:r>
            <a:br>
              <a:rPr lang="sv"/>
            </a:br>
            <a:r>
              <a:rPr lang="sv"/>
              <a:t>-	All possible combinations of 10 features</a:t>
            </a:r>
            <a:br>
              <a:rPr lang="sv"/>
            </a:br>
            <a:r>
              <a:rPr lang="sv"/>
              <a:t>-	Total of 5020 combinations</a:t>
            </a:r>
            <a:br>
              <a:rPr lang="sv"/>
            </a:br>
            <a:r>
              <a:rPr lang="sv"/>
              <a:t>- 	F1 - score/confusion matrix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/>
              <a:t>Best RFC-model was selected for HPT</a:t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1559" y="596900"/>
            <a:ext cx="1836000" cy="405021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Results: feature selection, various scoring metrics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2000" y="700675"/>
            <a:ext cx="6480000" cy="4320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Results: F1-score </a:t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2000" y="700175"/>
            <a:ext cx="6480000" cy="4321008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