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5" r:id="rId14"/>
    <p:sldId id="286" r:id="rId15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39C67-8919-41F0-9992-3BC57B4682D9}" v="1" dt="2025-01-16T13:47:27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9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B5ECB0-A202-AE92-B32E-6AA13F2150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B64983-C082-E150-597B-A064F3BCAF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2A558C8-E540-4E40-8395-AC337E01FFC6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9A0F01-D156-FC7B-77F1-E6DBD6CD12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r>
              <a:rPr lang="pt-BR"/>
              <a:t>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D4D151-9357-F2B3-2D5D-5FF9674895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9308F9E-754B-4B24-A7B4-E1B7673CC2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166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DCDD458-3060-4F8D-8201-C16AC09376A9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r>
              <a:rPr lang="pt-BR"/>
              <a:t>1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7E3281F-FF95-4A42-AEE4-295AABBA1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5279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BABF-898A-47D7-B6A6-8D9193D8B68D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60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CA5F-87BA-46C1-A1E9-9278F401BDFE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03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FF86-98DC-47AD-B2C4-059E351E123A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63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F9F-E29F-4C7C-AC3F-7B0C17B381F7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75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C8D4-7FAC-42DC-B59F-EC3861093292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14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C48B-34FB-4B3E-A254-806B23306E13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74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79A9-FC07-4063-BCB0-BF738DCD7AA1}" type="datetime1">
              <a:rPr lang="pt-BR" smtClean="0"/>
              <a:t>16/01/2025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75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95DB-2ACE-48E7-9373-412CD9EEA796}" type="datetime1">
              <a:rPr lang="pt-BR" smtClean="0"/>
              <a:t>16/01/2025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90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941C-35B2-4DDC-84D0-AAD03567E7AA}" type="datetime1">
              <a:rPr lang="pt-BR" smtClean="0"/>
              <a:t>16/01/2025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98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45CA-0D8D-43F5-AB69-7A72363C825C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44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91D9-BBDF-48E6-8F9B-D0461DC6DF9B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5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D79D55-6213-44DE-ACE7-CFD8A68B9492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A4EEBB-4D84-4144-B163-B9DFD1F503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7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448CF23-AEF3-0721-8708-730159EF3F63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6EEDD-EE75-3706-F5D8-5250424F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94635"/>
            <a:ext cx="6400800" cy="179493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  <a:t>Recomece do Zero: Soluções para o Superendividamento</a:t>
            </a:r>
          </a:p>
        </p:txBody>
      </p:sp>
      <p:pic>
        <p:nvPicPr>
          <p:cNvPr id="5" name="Imagem 4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E96526B-2367-FE2F-E8BA-680524CB0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1889567"/>
            <a:ext cx="6743700" cy="676080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F278D8F-3A75-0464-7825-7F1520921A11}"/>
              </a:ext>
            </a:extLst>
          </p:cNvPr>
          <p:cNvSpPr txBox="1">
            <a:spLocks/>
          </p:cNvSpPr>
          <p:nvPr/>
        </p:nvSpPr>
        <p:spPr>
          <a:xfrm>
            <a:off x="400050" y="7752910"/>
            <a:ext cx="6400800" cy="1794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  <a:t>Desenvolvido por IA com comandos de</a:t>
            </a:r>
          </a:p>
          <a:p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  <a:t> Virgínia Santos Fernandes</a:t>
            </a:r>
          </a:p>
        </p:txBody>
      </p:sp>
    </p:spTree>
    <p:extLst>
      <p:ext uri="{BB962C8B-B14F-4D97-AF65-F5344CB8AC3E}">
        <p14:creationId xmlns:p14="http://schemas.microsoft.com/office/powerpoint/2010/main" val="379447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6C758-2C54-F765-6E88-6E4DAAB83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725C4-60CE-B850-4AEC-5CCE423E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6" y="151964"/>
            <a:ext cx="5029200" cy="1816719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 Busque Fontes de Renda Extra</a:t>
            </a:r>
          </a:p>
        </p:txBody>
      </p:sp>
      <p:pic>
        <p:nvPicPr>
          <p:cNvPr id="6" name="Espaço Reservado para Conteúdo 5" descr="Empréstimo estrutura de tópicos">
            <a:extLst>
              <a:ext uri="{FF2B5EF4-FFF2-40B4-BE49-F238E27FC236}">
                <a16:creationId xmlns:a16="http://schemas.microsoft.com/office/drawing/2014/main" id="{B64EB857-3613-6826-ACE4-3BD15682C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6031" y="8138487"/>
            <a:ext cx="1785938" cy="1785938"/>
          </a:xfrm>
        </p:spPr>
      </p:pic>
      <p:sp>
        <p:nvSpPr>
          <p:cNvPr id="4" name="Seta: Divisa 3">
            <a:extLst>
              <a:ext uri="{FF2B5EF4-FFF2-40B4-BE49-F238E27FC236}">
                <a16:creationId xmlns:a16="http://schemas.microsoft.com/office/drawing/2014/main" id="{BD287B79-3A7C-867E-D970-BD930F485125}"/>
              </a:ext>
            </a:extLst>
          </p:cNvPr>
          <p:cNvSpPr/>
          <p:nvPr/>
        </p:nvSpPr>
        <p:spPr>
          <a:xfrm>
            <a:off x="93927" y="504600"/>
            <a:ext cx="983720" cy="84393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392546-3968-D816-0048-4A94C0D126D9}"/>
              </a:ext>
            </a:extLst>
          </p:cNvPr>
          <p:cNvSpPr txBox="1"/>
          <p:nvPr/>
        </p:nvSpPr>
        <p:spPr>
          <a:xfrm>
            <a:off x="536962" y="2524749"/>
            <a:ext cx="57221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Aumentar sua renda é uma forma rápida de lidar com dívidas.</a:t>
            </a:r>
          </a:p>
          <a:p>
            <a:pPr algn="just"/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**Exemplo de oportunidades:**</a:t>
            </a: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- Venda de itens usados em plataformas online.</a:t>
            </a: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- Trabalhos temporários como freelances ou entregas.</a:t>
            </a: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- Aproveite habilidades, como dar aulas ou realizar consertos.</a:t>
            </a:r>
          </a:p>
          <a:p>
            <a:pPr algn="just"/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/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899E739-C075-A45F-1C0C-36D6B7158DAE}"/>
              </a:ext>
            </a:extLst>
          </p:cNvPr>
          <p:cNvCxnSpPr/>
          <p:nvPr/>
        </p:nvCxnSpPr>
        <p:spPr>
          <a:xfrm>
            <a:off x="6543675" y="1968683"/>
            <a:ext cx="0" cy="629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9ED2294-53AC-B44E-90D7-D046D846E3B9}"/>
              </a:ext>
            </a:extLst>
          </p:cNvPr>
          <p:cNvCxnSpPr/>
          <p:nvPr/>
        </p:nvCxnSpPr>
        <p:spPr>
          <a:xfrm>
            <a:off x="252394" y="2006779"/>
            <a:ext cx="0" cy="629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306CD1-3C28-ED75-EDFC-891DBFB9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53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63436-A8D8-40BA-D765-0488FBDA7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D8AF9-81DA-B6A0-7F73-34B5CCCA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19" y="163318"/>
            <a:ext cx="5564982" cy="1816719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 Construa uma Reserva de Emergência</a:t>
            </a:r>
          </a:p>
        </p:txBody>
      </p:sp>
      <p:pic>
        <p:nvPicPr>
          <p:cNvPr id="6" name="Espaço Reservado para Conteúdo 5" descr="Empréstimo estrutura de tópicos">
            <a:extLst>
              <a:ext uri="{FF2B5EF4-FFF2-40B4-BE49-F238E27FC236}">
                <a16:creationId xmlns:a16="http://schemas.microsoft.com/office/drawing/2014/main" id="{08A6882F-0072-90D9-BE23-1592DD74A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6031" y="8138487"/>
            <a:ext cx="1785938" cy="1785938"/>
          </a:xfrm>
        </p:spPr>
      </p:pic>
      <p:sp>
        <p:nvSpPr>
          <p:cNvPr id="4" name="Seta: Divisa 3">
            <a:extLst>
              <a:ext uri="{FF2B5EF4-FFF2-40B4-BE49-F238E27FC236}">
                <a16:creationId xmlns:a16="http://schemas.microsoft.com/office/drawing/2014/main" id="{63B0D02A-FCE6-E5ED-67C9-A8B9FEA2F102}"/>
              </a:ext>
            </a:extLst>
          </p:cNvPr>
          <p:cNvSpPr/>
          <p:nvPr/>
        </p:nvSpPr>
        <p:spPr>
          <a:xfrm>
            <a:off x="93927" y="504600"/>
            <a:ext cx="983720" cy="84393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E4EE9B-7AD2-D258-73A6-30FE021943FE}"/>
              </a:ext>
            </a:extLst>
          </p:cNvPr>
          <p:cNvSpPr txBox="1"/>
          <p:nvPr/>
        </p:nvSpPr>
        <p:spPr>
          <a:xfrm>
            <a:off x="472669" y="2644676"/>
            <a:ext cx="57221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Após estabilizar sua situação financeira, comece a guardar um valor fixo para emergências. Isso evita novos endividamentos futuros.</a:t>
            </a:r>
          </a:p>
          <a:p>
            <a:pPr algn="just"/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**Exemplo:** Economize R$ 50 por mês. Em um ano, você terá R$ 600 para emergências.</a:t>
            </a:r>
          </a:p>
          <a:p>
            <a:pPr algn="just"/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/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5AF2362-0B4D-1C43-7ABF-B4718B40A6FE}"/>
              </a:ext>
            </a:extLst>
          </p:cNvPr>
          <p:cNvCxnSpPr/>
          <p:nvPr/>
        </p:nvCxnSpPr>
        <p:spPr>
          <a:xfrm>
            <a:off x="6543675" y="1968683"/>
            <a:ext cx="0" cy="629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74A51D2-46E2-9CDF-C0B6-CD8D5FE9E46C}"/>
              </a:ext>
            </a:extLst>
          </p:cNvPr>
          <p:cNvCxnSpPr/>
          <p:nvPr/>
        </p:nvCxnSpPr>
        <p:spPr>
          <a:xfrm>
            <a:off x="252394" y="2006779"/>
            <a:ext cx="0" cy="629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AE84E3-0DE1-7FE1-9DCE-0447D35C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82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FBE16-5418-9069-7E80-5436DB551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3D98F-1584-C3BE-C4F2-E85E88C10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08275C-94B0-4569-0F76-F584966E5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D19A7C-CB01-1DC8-83C3-0ED636CDB09C}"/>
              </a:ext>
            </a:extLst>
          </p:cNvPr>
          <p:cNvSpPr/>
          <p:nvPr/>
        </p:nvSpPr>
        <p:spPr>
          <a:xfrm>
            <a:off x="-1" y="0"/>
            <a:ext cx="6858000" cy="99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ABEE785A-2B36-08FE-717F-B27A39A66E02}"/>
              </a:ext>
            </a:extLst>
          </p:cNvPr>
          <p:cNvSpPr txBox="1"/>
          <p:nvPr/>
        </p:nvSpPr>
        <p:spPr>
          <a:xfrm>
            <a:off x="-779361" y="1324232"/>
            <a:ext cx="781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cap="all" dirty="0">
                <a:solidFill>
                  <a:schemeClr val="accent1">
                    <a:lumMod val="20000"/>
                    <a:lumOff val="80000"/>
                  </a:schemeClr>
                </a:solidFill>
                <a:latin typeface="Bauhaus 93" panose="04030905020B02020C02" pitchFamily="82" charset="0"/>
                <a:ea typeface="+mj-ea"/>
                <a:cs typeface="+mj-cs"/>
              </a:rPr>
              <a:t>Conclusão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84B1AF-19E2-C37C-EED3-DC85F73E337D}"/>
              </a:ext>
            </a:extLst>
          </p:cNvPr>
          <p:cNvSpPr txBox="1"/>
          <p:nvPr/>
        </p:nvSpPr>
        <p:spPr>
          <a:xfrm>
            <a:off x="567926" y="2796971"/>
            <a:ext cx="5722145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solidFill>
                  <a:schemeClr val="tx2">
                    <a:lumMod val="25000"/>
                    <a:lumOff val="75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O superendividamento pode ser superado com organização, disciplina e foco. Adote as estratégias deste e-book para retomar o controle da sua vida financeira e comece hoje mesmo a construir um futuro mais tranquilo.</a:t>
            </a:r>
          </a:p>
          <a:p>
            <a:pPr algn="just"/>
            <a:endParaRPr lang="pt-BR" sz="2400" dirty="0">
              <a:solidFill>
                <a:schemeClr val="tx2">
                  <a:lumMod val="25000"/>
                  <a:lumOff val="75000"/>
                </a:schemeClr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/>
            <a:endParaRPr lang="pt-BR" sz="2400" dirty="0">
              <a:solidFill>
                <a:schemeClr val="tx2">
                  <a:lumMod val="25000"/>
                  <a:lumOff val="75000"/>
                </a:schemeClr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/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8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5AEAD-DEA3-EEA4-D6D0-FFDDB8B5A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B45EF-EEA2-B3AA-0C44-6509CAA19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F1E946-B728-CA99-B7BE-E61CB0406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6F9A04-A643-267C-8702-FB29F4A4B284}"/>
              </a:ext>
            </a:extLst>
          </p:cNvPr>
          <p:cNvSpPr/>
          <p:nvPr/>
        </p:nvSpPr>
        <p:spPr>
          <a:xfrm>
            <a:off x="-1" y="0"/>
            <a:ext cx="6858000" cy="99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0164432-4C69-318D-5717-2CD910BE5226}"/>
              </a:ext>
            </a:extLst>
          </p:cNvPr>
          <p:cNvSpPr txBox="1"/>
          <p:nvPr/>
        </p:nvSpPr>
        <p:spPr>
          <a:xfrm>
            <a:off x="-479324" y="6102978"/>
            <a:ext cx="781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cap="all" dirty="0">
                <a:solidFill>
                  <a:schemeClr val="accent1">
                    <a:lumMod val="20000"/>
                    <a:lumOff val="80000"/>
                  </a:schemeClr>
                </a:solidFill>
                <a:latin typeface="Bauhaus 93" panose="04030905020B02020C02" pitchFamily="82" charset="0"/>
                <a:ea typeface="+mj-ea"/>
                <a:cs typeface="+mj-cs"/>
              </a:rPr>
              <a:t>AGRADECIMENTOS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0F44344-CA5C-3B18-C506-AEEE2F95AE36}"/>
              </a:ext>
            </a:extLst>
          </p:cNvPr>
          <p:cNvSpPr/>
          <p:nvPr/>
        </p:nvSpPr>
        <p:spPr>
          <a:xfrm>
            <a:off x="667577" y="7272503"/>
            <a:ext cx="5522841" cy="75901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86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3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67006-77BF-8529-33FB-89E73B628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72DA9-FF0C-C458-FCD9-A9412776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641" y="71583"/>
            <a:ext cx="5564982" cy="1816719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accent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OBRIGADO POR LER ATÉ AQUI</a:t>
            </a:r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77BB5654-8A25-CF50-BA3F-1CFA94ADF39B}"/>
              </a:ext>
            </a:extLst>
          </p:cNvPr>
          <p:cNvSpPr/>
          <p:nvPr/>
        </p:nvSpPr>
        <p:spPr>
          <a:xfrm>
            <a:off x="93927" y="504600"/>
            <a:ext cx="983720" cy="84393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76D0A46-FB19-99FE-68C7-A073B23AFBF7}"/>
              </a:ext>
            </a:extLst>
          </p:cNvPr>
          <p:cNvCxnSpPr/>
          <p:nvPr/>
        </p:nvCxnSpPr>
        <p:spPr>
          <a:xfrm>
            <a:off x="6543675" y="1968683"/>
            <a:ext cx="0" cy="629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716FCF-FA12-E849-1A98-3833D2C5E400}"/>
              </a:ext>
            </a:extLst>
          </p:cNvPr>
          <p:cNvCxnSpPr/>
          <p:nvPr/>
        </p:nvCxnSpPr>
        <p:spPr>
          <a:xfrm>
            <a:off x="252394" y="2006779"/>
            <a:ext cx="0" cy="629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0F8EF927-33E9-375D-FBD5-46ADB15B5FF0}"/>
              </a:ext>
            </a:extLst>
          </p:cNvPr>
          <p:cNvSpPr txBox="1"/>
          <p:nvPr/>
        </p:nvSpPr>
        <p:spPr>
          <a:xfrm>
            <a:off x="621977" y="2396770"/>
            <a:ext cx="55833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Esse Ebook foi gerado por IA, e diagramado por humano.</a:t>
            </a:r>
            <a:b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O passo a passo se encontra no meu </a:t>
            </a:r>
            <a:r>
              <a:rPr lang="pt-BR" sz="2400" dirty="0" err="1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Github</a:t>
            </a:r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b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Esse conteúdo foi gerado com fins didáticos de construção, não foi realizado uma validação cuidadosa humana no conteúdo e pode conter erros gerados por uma IA.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2B32C45-F7CA-D436-16F1-2930D923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31" y="6182422"/>
            <a:ext cx="1194920" cy="1201016"/>
          </a:xfrm>
          <a:prstGeom prst="rect">
            <a:avLst/>
          </a:prstGeom>
        </p:spPr>
      </p:pic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48631093-1373-4CC3-E4E8-CC3BE216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14</a:t>
            </a:fld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01E668-6A37-4AEB-2261-6B32B228D955}"/>
              </a:ext>
            </a:extLst>
          </p:cNvPr>
          <p:cNvSpPr txBox="1"/>
          <p:nvPr/>
        </p:nvSpPr>
        <p:spPr>
          <a:xfrm>
            <a:off x="621977" y="7383438"/>
            <a:ext cx="5421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https://github.com/vickfernandes79/prompts-recipe-to-create-a-ebook.git</a:t>
            </a:r>
          </a:p>
        </p:txBody>
      </p:sp>
    </p:spTree>
    <p:extLst>
      <p:ext uri="{BB962C8B-B14F-4D97-AF65-F5344CB8AC3E}">
        <p14:creationId xmlns:p14="http://schemas.microsoft.com/office/powerpoint/2010/main" val="42639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49A1-37EA-1257-00A3-AD7EF0EF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81" y="268727"/>
            <a:ext cx="5029200" cy="1816719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 que é o Superendividamento?</a:t>
            </a:r>
            <a:br>
              <a:rPr lang="pt-BR" sz="3600" dirty="0"/>
            </a:br>
            <a:endParaRPr lang="pt-BR" sz="3600" dirty="0"/>
          </a:p>
        </p:txBody>
      </p:sp>
      <p:pic>
        <p:nvPicPr>
          <p:cNvPr id="6" name="Espaço Reservado para Conteúdo 5" descr="Empréstimo estrutura de tópicos">
            <a:extLst>
              <a:ext uri="{FF2B5EF4-FFF2-40B4-BE49-F238E27FC236}">
                <a16:creationId xmlns:a16="http://schemas.microsoft.com/office/drawing/2014/main" id="{12E45FF4-CF8F-BC97-4039-56A0841A7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8888" y="7293438"/>
            <a:ext cx="2114550" cy="2114550"/>
          </a:xfrm>
        </p:spPr>
      </p:pic>
      <p:sp>
        <p:nvSpPr>
          <p:cNvPr id="4" name="Seta: Divisa 3">
            <a:extLst>
              <a:ext uri="{FF2B5EF4-FFF2-40B4-BE49-F238E27FC236}">
                <a16:creationId xmlns:a16="http://schemas.microsoft.com/office/drawing/2014/main" id="{97EA8BEF-47B2-CAB0-80BE-D5DDC7272506}"/>
              </a:ext>
            </a:extLst>
          </p:cNvPr>
          <p:cNvSpPr/>
          <p:nvPr/>
        </p:nvSpPr>
        <p:spPr>
          <a:xfrm>
            <a:off x="93927" y="504600"/>
            <a:ext cx="983720" cy="84393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D46AE1-80F5-2388-CE4F-E69F0AC12EFC}"/>
              </a:ext>
            </a:extLst>
          </p:cNvPr>
          <p:cNvSpPr txBox="1"/>
          <p:nvPr/>
        </p:nvSpPr>
        <p:spPr>
          <a:xfrm>
            <a:off x="750093" y="2276570"/>
            <a:ext cx="535781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O superendividamento acontece quando as dívidas de uma pessoa superam sua capacidade de pagamento, comprometendo o básico para viver, como moradia, alimentação e saúde. Esse problema tem crescido nos últimos anos e pode afetar gravemente a saúde mental e a qualidade de vida.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AB95E35-82AE-DB32-D917-E8D19268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7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B196F-ED52-A59C-200B-41886209C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3CA697-85E8-96E6-2E21-15E68984B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4DFFE21-A291-E775-F2BA-4AFFE37FFB8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121CD0DC-ACA7-F90D-1172-2098911169B0}"/>
              </a:ext>
            </a:extLst>
          </p:cNvPr>
          <p:cNvSpPr txBox="1"/>
          <p:nvPr/>
        </p:nvSpPr>
        <p:spPr>
          <a:xfrm>
            <a:off x="-479323" y="2024385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E486F6D8-073E-D3DB-4953-323BFC797886}"/>
              </a:ext>
            </a:extLst>
          </p:cNvPr>
          <p:cNvSpPr txBox="1"/>
          <p:nvPr/>
        </p:nvSpPr>
        <p:spPr>
          <a:xfrm>
            <a:off x="-479323" y="6430705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cap="all" dirty="0">
                <a:solidFill>
                  <a:schemeClr val="accent1">
                    <a:lumMod val="20000"/>
                    <a:lumOff val="80000"/>
                  </a:schemeClr>
                </a:solidFill>
                <a:latin typeface="Bauhaus 93" panose="04030905020B02020C02" pitchFamily="82" charset="0"/>
                <a:ea typeface="+mj-ea"/>
                <a:cs typeface="+mj-cs"/>
              </a:rPr>
              <a:t>Principais Causas do Superendividamento</a:t>
            </a:r>
          </a:p>
        </p:txBody>
      </p:sp>
    </p:spTree>
    <p:extLst>
      <p:ext uri="{BB962C8B-B14F-4D97-AF65-F5344CB8AC3E}">
        <p14:creationId xmlns:p14="http://schemas.microsoft.com/office/powerpoint/2010/main" val="397935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49092-0E7A-DAA0-C255-1B461DFD0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0EEC0-4A0A-1B3A-1BEE-2C266066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6" y="151964"/>
            <a:ext cx="5029200" cy="1816719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Principais Causas do Superendividamento</a:t>
            </a:r>
          </a:p>
        </p:txBody>
      </p:sp>
      <p:pic>
        <p:nvPicPr>
          <p:cNvPr id="6" name="Espaço Reservado para Conteúdo 5" descr="Empréstimo estrutura de tópicos">
            <a:extLst>
              <a:ext uri="{FF2B5EF4-FFF2-40B4-BE49-F238E27FC236}">
                <a16:creationId xmlns:a16="http://schemas.microsoft.com/office/drawing/2014/main" id="{310231F3-020F-57AE-AAD1-D40BDD539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6031" y="8138487"/>
            <a:ext cx="1785938" cy="1785938"/>
          </a:xfrm>
        </p:spPr>
      </p:pic>
      <p:sp>
        <p:nvSpPr>
          <p:cNvPr id="4" name="Seta: Divisa 3">
            <a:extLst>
              <a:ext uri="{FF2B5EF4-FFF2-40B4-BE49-F238E27FC236}">
                <a16:creationId xmlns:a16="http://schemas.microsoft.com/office/drawing/2014/main" id="{C6D4526E-4E55-E495-FECB-01FE53C83F58}"/>
              </a:ext>
            </a:extLst>
          </p:cNvPr>
          <p:cNvSpPr/>
          <p:nvPr/>
        </p:nvSpPr>
        <p:spPr>
          <a:xfrm>
            <a:off x="93927" y="504600"/>
            <a:ext cx="983720" cy="84393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26B821-0A64-04FD-C5EF-92ED5CE8CD7C}"/>
              </a:ext>
            </a:extLst>
          </p:cNvPr>
          <p:cNvSpPr txBox="1"/>
          <p:nvPr/>
        </p:nvSpPr>
        <p:spPr>
          <a:xfrm>
            <a:off x="385761" y="1767512"/>
            <a:ext cx="572214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1. Uso Exagerado do Cartão de Crédito</a:t>
            </a: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   - </a:t>
            </a:r>
            <a:r>
              <a:rPr lang="pt-BR" sz="20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Exemplo: Parcelar várias compras sem calcular se o salário cobre as parcelas.</a:t>
            </a:r>
          </a:p>
          <a:p>
            <a:pPr algn="just"/>
            <a:endParaRPr lang="pt-BR" sz="20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2. Empréstimos com Juros Altos</a:t>
            </a: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   </a:t>
            </a:r>
            <a:r>
              <a:rPr lang="pt-BR" sz="20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- Exemplo: Pegar um empréstimo rápido para pagar contas urgentes e acumular juros.</a:t>
            </a:r>
          </a:p>
          <a:p>
            <a:pPr algn="just"/>
            <a:endParaRPr lang="pt-BR" sz="20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3. Falta de Controle Financeiro</a:t>
            </a: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   </a:t>
            </a:r>
            <a:r>
              <a:rPr lang="pt-BR" sz="20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- Exemplo: Não registrar os gastos e perder o controle do orçamento.</a:t>
            </a:r>
          </a:p>
          <a:p>
            <a:pPr algn="just"/>
            <a:endParaRPr lang="pt-BR" sz="20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4. Desemprego ou Perda de Renda</a:t>
            </a:r>
          </a:p>
          <a:p>
            <a:pPr algn="just"/>
            <a:r>
              <a:rPr lang="pt-BR" sz="20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   - Exemplo: Demissão sem uma reserva de emergência.</a:t>
            </a:r>
          </a:p>
          <a:p>
            <a:pPr algn="just"/>
            <a:endParaRPr lang="pt-BR" sz="20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5. Emergências Inesperadas</a:t>
            </a: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   </a:t>
            </a:r>
            <a:r>
              <a:rPr lang="pt-BR" sz="20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- Exemplo: Gastos com saúde ou conserto de carro.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1DAE3D-2E0E-CD23-1889-521F2C99BBD7}"/>
              </a:ext>
            </a:extLst>
          </p:cNvPr>
          <p:cNvCxnSpPr/>
          <p:nvPr/>
        </p:nvCxnSpPr>
        <p:spPr>
          <a:xfrm>
            <a:off x="6543675" y="1968683"/>
            <a:ext cx="0" cy="629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EB5CE6C-1AFD-B53F-A16B-C2EAB316283B}"/>
              </a:ext>
            </a:extLst>
          </p:cNvPr>
          <p:cNvCxnSpPr/>
          <p:nvPr/>
        </p:nvCxnSpPr>
        <p:spPr>
          <a:xfrm>
            <a:off x="252394" y="2006779"/>
            <a:ext cx="0" cy="629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7A9D4F3-8959-4196-20D8-692435CB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24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302C9-35AD-EEC0-15A8-7454979D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17E46-72EA-7246-EF4B-22241BF61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2D8512-8140-127A-EC69-30A2B2351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1270624-B5A3-2D14-B044-AAC49FDA05D3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7C2FB758-6A79-DAA7-8E2D-3C45E203AF70}"/>
              </a:ext>
            </a:extLst>
          </p:cNvPr>
          <p:cNvSpPr txBox="1"/>
          <p:nvPr/>
        </p:nvSpPr>
        <p:spPr>
          <a:xfrm>
            <a:off x="-479323" y="2024385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BD7A3E62-124E-EA2D-6AA5-A04F7E2505ED}"/>
              </a:ext>
            </a:extLst>
          </p:cNvPr>
          <p:cNvSpPr txBox="1"/>
          <p:nvPr/>
        </p:nvSpPr>
        <p:spPr>
          <a:xfrm>
            <a:off x="-479323" y="6430705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cap="all" dirty="0">
                <a:solidFill>
                  <a:schemeClr val="accent1">
                    <a:lumMod val="20000"/>
                    <a:lumOff val="80000"/>
                  </a:schemeClr>
                </a:solidFill>
                <a:latin typeface="Bauhaus 93" panose="04030905020B02020C02" pitchFamily="82" charset="0"/>
                <a:ea typeface="+mj-ea"/>
                <a:cs typeface="+mj-cs"/>
              </a:rPr>
              <a:t>Passos para sair do Superendividamento</a:t>
            </a:r>
          </a:p>
        </p:txBody>
      </p:sp>
    </p:spTree>
    <p:extLst>
      <p:ext uri="{BB962C8B-B14F-4D97-AF65-F5344CB8AC3E}">
        <p14:creationId xmlns:p14="http://schemas.microsoft.com/office/powerpoint/2010/main" val="37402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84A9D-827A-E083-A6A6-1B502BBE7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4559-E963-C754-2A74-1EA245BE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6" y="151964"/>
            <a:ext cx="5029200" cy="1816719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1. Identifique Suas Dívidas</a:t>
            </a:r>
          </a:p>
        </p:txBody>
      </p:sp>
      <p:pic>
        <p:nvPicPr>
          <p:cNvPr id="6" name="Espaço Reservado para Conteúdo 5" descr="Empréstimo estrutura de tópicos">
            <a:extLst>
              <a:ext uri="{FF2B5EF4-FFF2-40B4-BE49-F238E27FC236}">
                <a16:creationId xmlns:a16="http://schemas.microsoft.com/office/drawing/2014/main" id="{EB6135CF-AB8A-31ED-2809-A57D12664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6031" y="8138487"/>
            <a:ext cx="1785938" cy="1785938"/>
          </a:xfrm>
        </p:spPr>
      </p:pic>
      <p:sp>
        <p:nvSpPr>
          <p:cNvPr id="4" name="Seta: Divisa 3">
            <a:extLst>
              <a:ext uri="{FF2B5EF4-FFF2-40B4-BE49-F238E27FC236}">
                <a16:creationId xmlns:a16="http://schemas.microsoft.com/office/drawing/2014/main" id="{DA989409-2AB3-39D1-BB01-7AD93F49513E}"/>
              </a:ext>
            </a:extLst>
          </p:cNvPr>
          <p:cNvSpPr/>
          <p:nvPr/>
        </p:nvSpPr>
        <p:spPr>
          <a:xfrm>
            <a:off x="93927" y="504600"/>
            <a:ext cx="983720" cy="84393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24C4B6-C317-85BB-2A02-74B9585051D6}"/>
              </a:ext>
            </a:extLst>
          </p:cNvPr>
          <p:cNvSpPr txBox="1"/>
          <p:nvPr/>
        </p:nvSpPr>
        <p:spPr>
          <a:xfrm>
            <a:off x="385761" y="2481887"/>
            <a:ext cx="57221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Antes de agir, você precisa saber exatamente o tamanho do problema. Liste todas as suas dívidas, valores, parcelas e juros.</a:t>
            </a:r>
          </a:p>
          <a:p>
            <a:pPr algn="just"/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**Exemplo de Lista de Dívidas:**</a:t>
            </a: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- Cartão de crédito: R$ 5.000 (juros de 10% ao mês).</a:t>
            </a: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- Empréstimo bancário: R$ 3.000 (juros de 5% ao mês).</a:t>
            </a: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- Contas atrasadas (energia, água): R$ 800.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FAD0560-5B27-77B1-10A0-992B14AC88A3}"/>
              </a:ext>
            </a:extLst>
          </p:cNvPr>
          <p:cNvCxnSpPr/>
          <p:nvPr/>
        </p:nvCxnSpPr>
        <p:spPr>
          <a:xfrm>
            <a:off x="6543675" y="1968683"/>
            <a:ext cx="0" cy="629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E626924-7CA5-EDBC-F630-C8759F03B680}"/>
              </a:ext>
            </a:extLst>
          </p:cNvPr>
          <p:cNvCxnSpPr/>
          <p:nvPr/>
        </p:nvCxnSpPr>
        <p:spPr>
          <a:xfrm>
            <a:off x="252394" y="2006779"/>
            <a:ext cx="0" cy="629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857F53-3F13-F05C-0C2A-9F82C9FF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47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33C4D-2177-7AF5-BD9F-29A634E9A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143A3-8797-3219-B9B3-D1D61131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6" y="151964"/>
            <a:ext cx="5029200" cy="1816719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 Renegocie com Credores</a:t>
            </a:r>
          </a:p>
        </p:txBody>
      </p:sp>
      <p:pic>
        <p:nvPicPr>
          <p:cNvPr id="6" name="Espaço Reservado para Conteúdo 5" descr="Empréstimo estrutura de tópicos">
            <a:extLst>
              <a:ext uri="{FF2B5EF4-FFF2-40B4-BE49-F238E27FC236}">
                <a16:creationId xmlns:a16="http://schemas.microsoft.com/office/drawing/2014/main" id="{0B3B6075-DE3F-D949-ED65-C0D3E13C6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6031" y="8138487"/>
            <a:ext cx="1785938" cy="1785938"/>
          </a:xfrm>
        </p:spPr>
      </p:pic>
      <p:sp>
        <p:nvSpPr>
          <p:cNvPr id="4" name="Seta: Divisa 3">
            <a:extLst>
              <a:ext uri="{FF2B5EF4-FFF2-40B4-BE49-F238E27FC236}">
                <a16:creationId xmlns:a16="http://schemas.microsoft.com/office/drawing/2014/main" id="{13383FEE-D86E-D0F3-B91C-B8110A916ED3}"/>
              </a:ext>
            </a:extLst>
          </p:cNvPr>
          <p:cNvSpPr/>
          <p:nvPr/>
        </p:nvSpPr>
        <p:spPr>
          <a:xfrm>
            <a:off x="93927" y="504600"/>
            <a:ext cx="983720" cy="84393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4C8C73-5E38-75B7-6877-B505CAAA0769}"/>
              </a:ext>
            </a:extLst>
          </p:cNvPr>
          <p:cNvSpPr txBox="1"/>
          <p:nvPr/>
        </p:nvSpPr>
        <p:spPr>
          <a:xfrm>
            <a:off x="536962" y="2524749"/>
            <a:ext cx="57221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Negociar é essencial para reduzir juros e aumentar prazos. Mostre sua situação e proponha valores que você consiga pagar.</a:t>
            </a:r>
          </a:p>
          <a:p>
            <a:pPr algn="just"/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**Exemplo prático:**</a:t>
            </a: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Se você deve R$ 5.000 no cartão de crédito, negocie para pagar parcelas de R$ 500 com juros menores.</a:t>
            </a:r>
          </a:p>
          <a:p>
            <a:pPr algn="just"/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86B4A9C-A17F-1851-E274-5F7D44D5A23F}"/>
              </a:ext>
            </a:extLst>
          </p:cNvPr>
          <p:cNvCxnSpPr/>
          <p:nvPr/>
        </p:nvCxnSpPr>
        <p:spPr>
          <a:xfrm>
            <a:off x="6543675" y="1968683"/>
            <a:ext cx="0" cy="629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ADD6A66-302D-A635-5AE6-D3BC0582EDBD}"/>
              </a:ext>
            </a:extLst>
          </p:cNvPr>
          <p:cNvCxnSpPr/>
          <p:nvPr/>
        </p:nvCxnSpPr>
        <p:spPr>
          <a:xfrm>
            <a:off x="252394" y="2006779"/>
            <a:ext cx="0" cy="629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322977-6D30-BB1C-47A0-3D5D8E7B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58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2FCBF-1453-B839-7663-158003124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14049-E2C8-CE03-E66B-2BF8257D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6" y="151964"/>
            <a:ext cx="5029200" cy="1816719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 Crie um Orçamento Realista</a:t>
            </a:r>
          </a:p>
        </p:txBody>
      </p:sp>
      <p:pic>
        <p:nvPicPr>
          <p:cNvPr id="6" name="Espaço Reservado para Conteúdo 5" descr="Empréstimo estrutura de tópicos">
            <a:extLst>
              <a:ext uri="{FF2B5EF4-FFF2-40B4-BE49-F238E27FC236}">
                <a16:creationId xmlns:a16="http://schemas.microsoft.com/office/drawing/2014/main" id="{052474F8-82B7-AF7C-B3B6-9ABCE168A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6031" y="8138487"/>
            <a:ext cx="1785938" cy="1785938"/>
          </a:xfrm>
        </p:spPr>
      </p:pic>
      <p:sp>
        <p:nvSpPr>
          <p:cNvPr id="4" name="Seta: Divisa 3">
            <a:extLst>
              <a:ext uri="{FF2B5EF4-FFF2-40B4-BE49-F238E27FC236}">
                <a16:creationId xmlns:a16="http://schemas.microsoft.com/office/drawing/2014/main" id="{08ADCF46-9BD7-B759-4669-D6AE409C3B3F}"/>
              </a:ext>
            </a:extLst>
          </p:cNvPr>
          <p:cNvSpPr/>
          <p:nvPr/>
        </p:nvSpPr>
        <p:spPr>
          <a:xfrm>
            <a:off x="93927" y="504600"/>
            <a:ext cx="983720" cy="84393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F12A2F-F306-E479-0B86-13A07BBDF7AF}"/>
              </a:ext>
            </a:extLst>
          </p:cNvPr>
          <p:cNvSpPr txBox="1"/>
          <p:nvPr/>
        </p:nvSpPr>
        <p:spPr>
          <a:xfrm>
            <a:off x="536962" y="2524749"/>
            <a:ext cx="57221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Controle seus gastos priorizando necessidades básicas. Use a regra dos 50-30-20:</a:t>
            </a:r>
          </a:p>
          <a:p>
            <a:pPr algn="just"/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50% para necessidades (moradia, alimentação).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30% para dívidas.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20% para economizar ou emergências.</a:t>
            </a:r>
          </a:p>
          <a:p>
            <a:pPr algn="just"/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**Exemplo:** Se você ganha R$ 2.000:</a:t>
            </a:r>
          </a:p>
          <a:p>
            <a:pPr algn="just"/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- R$ 1.000 para necessidades.</a:t>
            </a: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- R$ 600 para quitar dívidas.</a:t>
            </a: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- R$ 400 para emergências ou poupança.</a:t>
            </a:r>
          </a:p>
          <a:p>
            <a:pPr algn="just"/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3BCF773-A7E7-1A9B-48DF-531116B71DF9}"/>
              </a:ext>
            </a:extLst>
          </p:cNvPr>
          <p:cNvCxnSpPr/>
          <p:nvPr/>
        </p:nvCxnSpPr>
        <p:spPr>
          <a:xfrm>
            <a:off x="6543675" y="1968683"/>
            <a:ext cx="0" cy="629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E976F40-44DA-1385-E17E-70C75145BD87}"/>
              </a:ext>
            </a:extLst>
          </p:cNvPr>
          <p:cNvCxnSpPr/>
          <p:nvPr/>
        </p:nvCxnSpPr>
        <p:spPr>
          <a:xfrm>
            <a:off x="252394" y="2006779"/>
            <a:ext cx="0" cy="629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1D595B-2839-6028-9BC5-6B6FE2FF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70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16CDC-0BF0-DCDE-6E20-EE0437AF5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9BFDA-EBD5-5C9C-E0A4-6303B195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6" y="151964"/>
            <a:ext cx="5029200" cy="1816719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 Reduza Gastos Supérfluos</a:t>
            </a:r>
          </a:p>
        </p:txBody>
      </p:sp>
      <p:pic>
        <p:nvPicPr>
          <p:cNvPr id="6" name="Espaço Reservado para Conteúdo 5" descr="Empréstimo estrutura de tópicos">
            <a:extLst>
              <a:ext uri="{FF2B5EF4-FFF2-40B4-BE49-F238E27FC236}">
                <a16:creationId xmlns:a16="http://schemas.microsoft.com/office/drawing/2014/main" id="{18FFBC3F-A82A-DF2C-6A8C-BD04F3BB3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6031" y="8138487"/>
            <a:ext cx="1785938" cy="1785938"/>
          </a:xfrm>
        </p:spPr>
      </p:pic>
      <p:sp>
        <p:nvSpPr>
          <p:cNvPr id="4" name="Seta: Divisa 3">
            <a:extLst>
              <a:ext uri="{FF2B5EF4-FFF2-40B4-BE49-F238E27FC236}">
                <a16:creationId xmlns:a16="http://schemas.microsoft.com/office/drawing/2014/main" id="{CD47FA4E-77AF-90CB-789C-FAFA51578D56}"/>
              </a:ext>
            </a:extLst>
          </p:cNvPr>
          <p:cNvSpPr/>
          <p:nvPr/>
        </p:nvSpPr>
        <p:spPr>
          <a:xfrm>
            <a:off x="93927" y="504600"/>
            <a:ext cx="983720" cy="84393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D3C045-A0F4-EEE4-2552-ABC0724D4379}"/>
              </a:ext>
            </a:extLst>
          </p:cNvPr>
          <p:cNvSpPr txBox="1"/>
          <p:nvPr/>
        </p:nvSpPr>
        <p:spPr>
          <a:xfrm>
            <a:off x="536962" y="2524749"/>
            <a:ext cx="57221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Corte despesas que não são essenciais para liberar mais dinheiro para pagar dívidas.</a:t>
            </a:r>
          </a:p>
          <a:p>
            <a:pPr algn="just"/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**Exemplo de cortes:**</a:t>
            </a: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- Troque restaurantes por refeições em casa.</a:t>
            </a: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- Cancele serviços de assinatura não usados.</a:t>
            </a:r>
          </a:p>
          <a:p>
            <a:pPr algn="just"/>
            <a:r>
              <a:rPr lang="pt-BR" sz="2400" dirty="0">
                <a:solidFill>
                  <a:schemeClr val="accent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- Substitua marcas caras por alternativas mais baratas.</a:t>
            </a:r>
          </a:p>
          <a:p>
            <a:pPr algn="just"/>
            <a:endParaRPr lang="pt-BR" sz="2400" dirty="0">
              <a:solidFill>
                <a:schemeClr val="accent1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EDC254E-F095-864D-1663-537AB082DE9A}"/>
              </a:ext>
            </a:extLst>
          </p:cNvPr>
          <p:cNvCxnSpPr/>
          <p:nvPr/>
        </p:nvCxnSpPr>
        <p:spPr>
          <a:xfrm>
            <a:off x="6543675" y="1968683"/>
            <a:ext cx="0" cy="629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4996BEB-6AFD-8A96-57D2-36675D5873A4}"/>
              </a:ext>
            </a:extLst>
          </p:cNvPr>
          <p:cNvCxnSpPr/>
          <p:nvPr/>
        </p:nvCxnSpPr>
        <p:spPr>
          <a:xfrm>
            <a:off x="252394" y="2006779"/>
            <a:ext cx="0" cy="6292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AA542B-9A97-AC73-E35D-5F696BAC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EBB-4D84-4144-B163-B9DFD1F5039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110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662</Words>
  <Application>Microsoft Office PowerPoint</Application>
  <PresentationFormat>Papel A4 (210 x 297 mm)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ADLaM Display</vt:lpstr>
      <vt:lpstr>Aptos</vt:lpstr>
      <vt:lpstr>Aptos Display</vt:lpstr>
      <vt:lpstr>Arial</vt:lpstr>
      <vt:lpstr>Bauhaus 93</vt:lpstr>
      <vt:lpstr>Impact</vt:lpstr>
      <vt:lpstr>Wingdings</vt:lpstr>
      <vt:lpstr>Tema do Office</vt:lpstr>
      <vt:lpstr>Recomece do Zero: Soluções para o Superendividamento</vt:lpstr>
      <vt:lpstr>O que é o Superendividamento? </vt:lpstr>
      <vt:lpstr>Apresentação do PowerPoint</vt:lpstr>
      <vt:lpstr>Principais Causas do Superendividamento</vt:lpstr>
      <vt:lpstr>Apresentação do PowerPoint</vt:lpstr>
      <vt:lpstr>1. Identifique Suas Dívidas</vt:lpstr>
      <vt:lpstr>2. Renegocie com Credores</vt:lpstr>
      <vt:lpstr>3. Crie um Orçamento Realista</vt:lpstr>
      <vt:lpstr>4. Reduza Gastos Supérfluos</vt:lpstr>
      <vt:lpstr>5. Busque Fontes de Renda Extra</vt:lpstr>
      <vt:lpstr>6. Construa uma Reserva de Emergência</vt:lpstr>
      <vt:lpstr>Apresentação do PowerPoint</vt:lpstr>
      <vt:lpstr>Apresentação do PowerPoint</vt:lpstr>
      <vt:lpstr>OBRIGADO POR LER ATÉ AQUI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VIRGINIA Santos Fernandes</dc:creator>
  <cp:lastModifiedBy>VIRGINIA Santos Fernandes</cp:lastModifiedBy>
  <cp:revision>2</cp:revision>
  <cp:lastPrinted>2025-01-16T13:48:34Z</cp:lastPrinted>
  <dcterms:created xsi:type="dcterms:W3CDTF">2025-01-16T12:51:46Z</dcterms:created>
  <dcterms:modified xsi:type="dcterms:W3CDTF">2025-01-16T13:54:20Z</dcterms:modified>
</cp:coreProperties>
</file>