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86"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8F290-2497-4D36-83FD-3E83A83A78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491401-6FA2-4937-82CF-B439E6B758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7E74C9-1175-4EC4-851C-99EE27912008}"/>
              </a:ext>
            </a:extLst>
          </p:cNvPr>
          <p:cNvSpPr>
            <a:spLocks noGrp="1"/>
          </p:cNvSpPr>
          <p:nvPr>
            <p:ph type="dt" sz="half" idx="10"/>
          </p:nvPr>
        </p:nvSpPr>
        <p:spPr/>
        <p:txBody>
          <a:bodyPr/>
          <a:lstStyle/>
          <a:p>
            <a:fld id="{5834BAB5-BE1F-439D-80B4-A203DC86A0C7}" type="datetimeFigureOut">
              <a:rPr lang="en-US" smtClean="0"/>
              <a:t>8/26/2020</a:t>
            </a:fld>
            <a:endParaRPr lang="en-US"/>
          </a:p>
        </p:txBody>
      </p:sp>
      <p:sp>
        <p:nvSpPr>
          <p:cNvPr id="5" name="Footer Placeholder 4">
            <a:extLst>
              <a:ext uri="{FF2B5EF4-FFF2-40B4-BE49-F238E27FC236}">
                <a16:creationId xmlns:a16="http://schemas.microsoft.com/office/drawing/2014/main" id="{C96B2AF2-D116-435A-9766-21EA4D203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12A05-2DCC-4DE3-8136-89A7FB8D6763}"/>
              </a:ext>
            </a:extLst>
          </p:cNvPr>
          <p:cNvSpPr>
            <a:spLocks noGrp="1"/>
          </p:cNvSpPr>
          <p:nvPr>
            <p:ph type="sldNum" sz="quarter" idx="12"/>
          </p:nvPr>
        </p:nvSpPr>
        <p:spPr/>
        <p:txBody>
          <a:bodyPr/>
          <a:lstStyle/>
          <a:p>
            <a:fld id="{76E8DB6A-B737-4ABD-8E3A-E7383DB34799}" type="slidenum">
              <a:rPr lang="en-US" smtClean="0"/>
              <a:t>‹#›</a:t>
            </a:fld>
            <a:endParaRPr lang="en-US"/>
          </a:p>
        </p:txBody>
      </p:sp>
    </p:spTree>
    <p:extLst>
      <p:ext uri="{BB962C8B-B14F-4D97-AF65-F5344CB8AC3E}">
        <p14:creationId xmlns:p14="http://schemas.microsoft.com/office/powerpoint/2010/main" val="802819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51691-1EA7-4673-BD5C-8F081A7395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26C919-BCC6-4E8F-AF61-69A7BBBA48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E55A15-CCE9-440D-9229-257BD9170D90}"/>
              </a:ext>
            </a:extLst>
          </p:cNvPr>
          <p:cNvSpPr>
            <a:spLocks noGrp="1"/>
          </p:cNvSpPr>
          <p:nvPr>
            <p:ph type="dt" sz="half" idx="10"/>
          </p:nvPr>
        </p:nvSpPr>
        <p:spPr/>
        <p:txBody>
          <a:bodyPr/>
          <a:lstStyle/>
          <a:p>
            <a:fld id="{5834BAB5-BE1F-439D-80B4-A203DC86A0C7}" type="datetimeFigureOut">
              <a:rPr lang="en-US" smtClean="0"/>
              <a:t>8/26/2020</a:t>
            </a:fld>
            <a:endParaRPr lang="en-US"/>
          </a:p>
        </p:txBody>
      </p:sp>
      <p:sp>
        <p:nvSpPr>
          <p:cNvPr id="5" name="Footer Placeholder 4">
            <a:extLst>
              <a:ext uri="{FF2B5EF4-FFF2-40B4-BE49-F238E27FC236}">
                <a16:creationId xmlns:a16="http://schemas.microsoft.com/office/drawing/2014/main" id="{ECC9F483-A0D9-4B00-8F8F-A8201A845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DD9A45-4336-47CA-BAD5-F47C9BCCDEBA}"/>
              </a:ext>
            </a:extLst>
          </p:cNvPr>
          <p:cNvSpPr>
            <a:spLocks noGrp="1"/>
          </p:cNvSpPr>
          <p:nvPr>
            <p:ph type="sldNum" sz="quarter" idx="12"/>
          </p:nvPr>
        </p:nvSpPr>
        <p:spPr/>
        <p:txBody>
          <a:bodyPr/>
          <a:lstStyle/>
          <a:p>
            <a:fld id="{76E8DB6A-B737-4ABD-8E3A-E7383DB34799}" type="slidenum">
              <a:rPr lang="en-US" smtClean="0"/>
              <a:t>‹#›</a:t>
            </a:fld>
            <a:endParaRPr lang="en-US"/>
          </a:p>
        </p:txBody>
      </p:sp>
    </p:spTree>
    <p:extLst>
      <p:ext uri="{BB962C8B-B14F-4D97-AF65-F5344CB8AC3E}">
        <p14:creationId xmlns:p14="http://schemas.microsoft.com/office/powerpoint/2010/main" val="3785031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8DD7C6-86FF-4EA6-AF5F-24E47C4D15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8A0BCD-2CD5-444D-82A6-E1ABD4C360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9D3D5-8456-4B85-984C-FDB1432B0B46}"/>
              </a:ext>
            </a:extLst>
          </p:cNvPr>
          <p:cNvSpPr>
            <a:spLocks noGrp="1"/>
          </p:cNvSpPr>
          <p:nvPr>
            <p:ph type="dt" sz="half" idx="10"/>
          </p:nvPr>
        </p:nvSpPr>
        <p:spPr/>
        <p:txBody>
          <a:bodyPr/>
          <a:lstStyle/>
          <a:p>
            <a:fld id="{5834BAB5-BE1F-439D-80B4-A203DC86A0C7}" type="datetimeFigureOut">
              <a:rPr lang="en-US" smtClean="0"/>
              <a:t>8/26/2020</a:t>
            </a:fld>
            <a:endParaRPr lang="en-US"/>
          </a:p>
        </p:txBody>
      </p:sp>
      <p:sp>
        <p:nvSpPr>
          <p:cNvPr id="5" name="Footer Placeholder 4">
            <a:extLst>
              <a:ext uri="{FF2B5EF4-FFF2-40B4-BE49-F238E27FC236}">
                <a16:creationId xmlns:a16="http://schemas.microsoft.com/office/drawing/2014/main" id="{53F0B9E6-B302-4BAB-9C3C-24F67A803C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AA5DD9-99D4-4545-9661-6B4DB974B5EA}"/>
              </a:ext>
            </a:extLst>
          </p:cNvPr>
          <p:cNvSpPr>
            <a:spLocks noGrp="1"/>
          </p:cNvSpPr>
          <p:nvPr>
            <p:ph type="sldNum" sz="quarter" idx="12"/>
          </p:nvPr>
        </p:nvSpPr>
        <p:spPr/>
        <p:txBody>
          <a:bodyPr/>
          <a:lstStyle/>
          <a:p>
            <a:fld id="{76E8DB6A-B737-4ABD-8E3A-E7383DB34799}" type="slidenum">
              <a:rPr lang="en-US" smtClean="0"/>
              <a:t>‹#›</a:t>
            </a:fld>
            <a:endParaRPr lang="en-US"/>
          </a:p>
        </p:txBody>
      </p:sp>
    </p:spTree>
    <p:extLst>
      <p:ext uri="{BB962C8B-B14F-4D97-AF65-F5344CB8AC3E}">
        <p14:creationId xmlns:p14="http://schemas.microsoft.com/office/powerpoint/2010/main" val="4217200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B3ED-37D1-4E17-9EC5-FC203A12D1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9BE12-CC37-4C74-99F3-7870DAF9DF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F54D1-342D-4292-A1F4-54084B7025A8}"/>
              </a:ext>
            </a:extLst>
          </p:cNvPr>
          <p:cNvSpPr>
            <a:spLocks noGrp="1"/>
          </p:cNvSpPr>
          <p:nvPr>
            <p:ph type="dt" sz="half" idx="10"/>
          </p:nvPr>
        </p:nvSpPr>
        <p:spPr/>
        <p:txBody>
          <a:bodyPr/>
          <a:lstStyle/>
          <a:p>
            <a:fld id="{5834BAB5-BE1F-439D-80B4-A203DC86A0C7}" type="datetimeFigureOut">
              <a:rPr lang="en-US" smtClean="0"/>
              <a:t>8/26/2020</a:t>
            </a:fld>
            <a:endParaRPr lang="en-US"/>
          </a:p>
        </p:txBody>
      </p:sp>
      <p:sp>
        <p:nvSpPr>
          <p:cNvPr id="5" name="Footer Placeholder 4">
            <a:extLst>
              <a:ext uri="{FF2B5EF4-FFF2-40B4-BE49-F238E27FC236}">
                <a16:creationId xmlns:a16="http://schemas.microsoft.com/office/drawing/2014/main" id="{23E39F15-0D32-412B-BE5D-326F58C4C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A69887-F867-4709-9B9C-7A73F8A03DD3}"/>
              </a:ext>
            </a:extLst>
          </p:cNvPr>
          <p:cNvSpPr>
            <a:spLocks noGrp="1"/>
          </p:cNvSpPr>
          <p:nvPr>
            <p:ph type="sldNum" sz="quarter" idx="12"/>
          </p:nvPr>
        </p:nvSpPr>
        <p:spPr/>
        <p:txBody>
          <a:bodyPr/>
          <a:lstStyle/>
          <a:p>
            <a:fld id="{76E8DB6A-B737-4ABD-8E3A-E7383DB34799}" type="slidenum">
              <a:rPr lang="en-US" smtClean="0"/>
              <a:t>‹#›</a:t>
            </a:fld>
            <a:endParaRPr lang="en-US"/>
          </a:p>
        </p:txBody>
      </p:sp>
    </p:spTree>
    <p:extLst>
      <p:ext uri="{BB962C8B-B14F-4D97-AF65-F5344CB8AC3E}">
        <p14:creationId xmlns:p14="http://schemas.microsoft.com/office/powerpoint/2010/main" val="3280631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1C1FF-2124-4E3A-8B8D-5484871745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9F85FD-E802-417D-8A55-EAF8E8A621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57578B-8E24-4663-A1B2-D86E819DFC42}"/>
              </a:ext>
            </a:extLst>
          </p:cNvPr>
          <p:cNvSpPr>
            <a:spLocks noGrp="1"/>
          </p:cNvSpPr>
          <p:nvPr>
            <p:ph type="dt" sz="half" idx="10"/>
          </p:nvPr>
        </p:nvSpPr>
        <p:spPr/>
        <p:txBody>
          <a:bodyPr/>
          <a:lstStyle/>
          <a:p>
            <a:fld id="{5834BAB5-BE1F-439D-80B4-A203DC86A0C7}" type="datetimeFigureOut">
              <a:rPr lang="en-US" smtClean="0"/>
              <a:t>8/26/2020</a:t>
            </a:fld>
            <a:endParaRPr lang="en-US"/>
          </a:p>
        </p:txBody>
      </p:sp>
      <p:sp>
        <p:nvSpPr>
          <p:cNvPr id="5" name="Footer Placeholder 4">
            <a:extLst>
              <a:ext uri="{FF2B5EF4-FFF2-40B4-BE49-F238E27FC236}">
                <a16:creationId xmlns:a16="http://schemas.microsoft.com/office/drawing/2014/main" id="{019DEFEE-73F9-4326-A984-E016B80D0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BFE42C-17C0-4F10-AB6F-04E4C2CF441A}"/>
              </a:ext>
            </a:extLst>
          </p:cNvPr>
          <p:cNvSpPr>
            <a:spLocks noGrp="1"/>
          </p:cNvSpPr>
          <p:nvPr>
            <p:ph type="sldNum" sz="quarter" idx="12"/>
          </p:nvPr>
        </p:nvSpPr>
        <p:spPr/>
        <p:txBody>
          <a:bodyPr/>
          <a:lstStyle/>
          <a:p>
            <a:fld id="{76E8DB6A-B737-4ABD-8E3A-E7383DB34799}" type="slidenum">
              <a:rPr lang="en-US" smtClean="0"/>
              <a:t>‹#›</a:t>
            </a:fld>
            <a:endParaRPr lang="en-US"/>
          </a:p>
        </p:txBody>
      </p:sp>
    </p:spTree>
    <p:extLst>
      <p:ext uri="{BB962C8B-B14F-4D97-AF65-F5344CB8AC3E}">
        <p14:creationId xmlns:p14="http://schemas.microsoft.com/office/powerpoint/2010/main" val="4026095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B60A1-B7AF-4E38-89A1-A9B24BBBE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4A3EA0-36EF-407C-9DC1-FE3705ACEB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9CCC96-944A-4C3E-9FE6-0FA23FDE6A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35CC89-AF0C-48C0-81D8-74AB898EC48D}"/>
              </a:ext>
            </a:extLst>
          </p:cNvPr>
          <p:cNvSpPr>
            <a:spLocks noGrp="1"/>
          </p:cNvSpPr>
          <p:nvPr>
            <p:ph type="dt" sz="half" idx="10"/>
          </p:nvPr>
        </p:nvSpPr>
        <p:spPr/>
        <p:txBody>
          <a:bodyPr/>
          <a:lstStyle/>
          <a:p>
            <a:fld id="{5834BAB5-BE1F-439D-80B4-A203DC86A0C7}" type="datetimeFigureOut">
              <a:rPr lang="en-US" smtClean="0"/>
              <a:t>8/26/2020</a:t>
            </a:fld>
            <a:endParaRPr lang="en-US"/>
          </a:p>
        </p:txBody>
      </p:sp>
      <p:sp>
        <p:nvSpPr>
          <p:cNvPr id="6" name="Footer Placeholder 5">
            <a:extLst>
              <a:ext uri="{FF2B5EF4-FFF2-40B4-BE49-F238E27FC236}">
                <a16:creationId xmlns:a16="http://schemas.microsoft.com/office/drawing/2014/main" id="{E9C32917-157C-4E89-BD6B-EB10549A68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6980B-1DEA-4B10-AF0A-C54A087187F0}"/>
              </a:ext>
            </a:extLst>
          </p:cNvPr>
          <p:cNvSpPr>
            <a:spLocks noGrp="1"/>
          </p:cNvSpPr>
          <p:nvPr>
            <p:ph type="sldNum" sz="quarter" idx="12"/>
          </p:nvPr>
        </p:nvSpPr>
        <p:spPr/>
        <p:txBody>
          <a:bodyPr/>
          <a:lstStyle/>
          <a:p>
            <a:fld id="{76E8DB6A-B737-4ABD-8E3A-E7383DB34799}" type="slidenum">
              <a:rPr lang="en-US" smtClean="0"/>
              <a:t>‹#›</a:t>
            </a:fld>
            <a:endParaRPr lang="en-US"/>
          </a:p>
        </p:txBody>
      </p:sp>
    </p:spTree>
    <p:extLst>
      <p:ext uri="{BB962C8B-B14F-4D97-AF65-F5344CB8AC3E}">
        <p14:creationId xmlns:p14="http://schemas.microsoft.com/office/powerpoint/2010/main" val="3003146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815BE-181A-4E7D-AE09-071277FB21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A5951A-517D-4CD6-814D-51D379A232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0E2AEA-B522-4981-B1EA-30D55B9D1B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98D834-F127-42AF-8011-9794CC415B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77AD06-F852-4F19-AE79-8C97C3A18A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318808-8FFD-40C5-95B5-62DC48D1C739}"/>
              </a:ext>
            </a:extLst>
          </p:cNvPr>
          <p:cNvSpPr>
            <a:spLocks noGrp="1"/>
          </p:cNvSpPr>
          <p:nvPr>
            <p:ph type="dt" sz="half" idx="10"/>
          </p:nvPr>
        </p:nvSpPr>
        <p:spPr/>
        <p:txBody>
          <a:bodyPr/>
          <a:lstStyle/>
          <a:p>
            <a:fld id="{5834BAB5-BE1F-439D-80B4-A203DC86A0C7}" type="datetimeFigureOut">
              <a:rPr lang="en-US" smtClean="0"/>
              <a:t>8/26/2020</a:t>
            </a:fld>
            <a:endParaRPr lang="en-US"/>
          </a:p>
        </p:txBody>
      </p:sp>
      <p:sp>
        <p:nvSpPr>
          <p:cNvPr id="8" name="Footer Placeholder 7">
            <a:extLst>
              <a:ext uri="{FF2B5EF4-FFF2-40B4-BE49-F238E27FC236}">
                <a16:creationId xmlns:a16="http://schemas.microsoft.com/office/drawing/2014/main" id="{D68216E8-4BAF-4390-9180-CB0EACED0A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51E635-CFC0-4BA2-A353-F6BFD4DCFEB7}"/>
              </a:ext>
            </a:extLst>
          </p:cNvPr>
          <p:cNvSpPr>
            <a:spLocks noGrp="1"/>
          </p:cNvSpPr>
          <p:nvPr>
            <p:ph type="sldNum" sz="quarter" idx="12"/>
          </p:nvPr>
        </p:nvSpPr>
        <p:spPr/>
        <p:txBody>
          <a:bodyPr/>
          <a:lstStyle/>
          <a:p>
            <a:fld id="{76E8DB6A-B737-4ABD-8E3A-E7383DB34799}" type="slidenum">
              <a:rPr lang="en-US" smtClean="0"/>
              <a:t>‹#›</a:t>
            </a:fld>
            <a:endParaRPr lang="en-US"/>
          </a:p>
        </p:txBody>
      </p:sp>
    </p:spTree>
    <p:extLst>
      <p:ext uri="{BB962C8B-B14F-4D97-AF65-F5344CB8AC3E}">
        <p14:creationId xmlns:p14="http://schemas.microsoft.com/office/powerpoint/2010/main" val="1986325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137AE-D28D-47D4-926E-C356E7BF0F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D42F20-74BB-43FE-AB0C-869555D52263}"/>
              </a:ext>
            </a:extLst>
          </p:cNvPr>
          <p:cNvSpPr>
            <a:spLocks noGrp="1"/>
          </p:cNvSpPr>
          <p:nvPr>
            <p:ph type="dt" sz="half" idx="10"/>
          </p:nvPr>
        </p:nvSpPr>
        <p:spPr/>
        <p:txBody>
          <a:bodyPr/>
          <a:lstStyle/>
          <a:p>
            <a:fld id="{5834BAB5-BE1F-439D-80B4-A203DC86A0C7}" type="datetimeFigureOut">
              <a:rPr lang="en-US" smtClean="0"/>
              <a:t>8/26/2020</a:t>
            </a:fld>
            <a:endParaRPr lang="en-US"/>
          </a:p>
        </p:txBody>
      </p:sp>
      <p:sp>
        <p:nvSpPr>
          <p:cNvPr id="4" name="Footer Placeholder 3">
            <a:extLst>
              <a:ext uri="{FF2B5EF4-FFF2-40B4-BE49-F238E27FC236}">
                <a16:creationId xmlns:a16="http://schemas.microsoft.com/office/drawing/2014/main" id="{DC58D040-6E25-40DD-81CA-BCF38A6146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961DB4-C636-45B1-8E6F-BDCBE1E248FD}"/>
              </a:ext>
            </a:extLst>
          </p:cNvPr>
          <p:cNvSpPr>
            <a:spLocks noGrp="1"/>
          </p:cNvSpPr>
          <p:nvPr>
            <p:ph type="sldNum" sz="quarter" idx="12"/>
          </p:nvPr>
        </p:nvSpPr>
        <p:spPr/>
        <p:txBody>
          <a:bodyPr/>
          <a:lstStyle/>
          <a:p>
            <a:fld id="{76E8DB6A-B737-4ABD-8E3A-E7383DB34799}" type="slidenum">
              <a:rPr lang="en-US" smtClean="0"/>
              <a:t>‹#›</a:t>
            </a:fld>
            <a:endParaRPr lang="en-US"/>
          </a:p>
        </p:txBody>
      </p:sp>
    </p:spTree>
    <p:extLst>
      <p:ext uri="{BB962C8B-B14F-4D97-AF65-F5344CB8AC3E}">
        <p14:creationId xmlns:p14="http://schemas.microsoft.com/office/powerpoint/2010/main" val="297719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47AE2F-9139-462E-9835-C59928983898}"/>
              </a:ext>
            </a:extLst>
          </p:cNvPr>
          <p:cNvSpPr>
            <a:spLocks noGrp="1"/>
          </p:cNvSpPr>
          <p:nvPr>
            <p:ph type="dt" sz="half" idx="10"/>
          </p:nvPr>
        </p:nvSpPr>
        <p:spPr/>
        <p:txBody>
          <a:bodyPr/>
          <a:lstStyle/>
          <a:p>
            <a:fld id="{5834BAB5-BE1F-439D-80B4-A203DC86A0C7}" type="datetimeFigureOut">
              <a:rPr lang="en-US" smtClean="0"/>
              <a:t>8/26/2020</a:t>
            </a:fld>
            <a:endParaRPr lang="en-US"/>
          </a:p>
        </p:txBody>
      </p:sp>
      <p:sp>
        <p:nvSpPr>
          <p:cNvPr id="3" name="Footer Placeholder 2">
            <a:extLst>
              <a:ext uri="{FF2B5EF4-FFF2-40B4-BE49-F238E27FC236}">
                <a16:creationId xmlns:a16="http://schemas.microsoft.com/office/drawing/2014/main" id="{159446E0-C9E4-4BC1-BEE7-2F74719467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60BF69-89D9-40B7-A719-EA7ECB0926E7}"/>
              </a:ext>
            </a:extLst>
          </p:cNvPr>
          <p:cNvSpPr>
            <a:spLocks noGrp="1"/>
          </p:cNvSpPr>
          <p:nvPr>
            <p:ph type="sldNum" sz="quarter" idx="12"/>
          </p:nvPr>
        </p:nvSpPr>
        <p:spPr/>
        <p:txBody>
          <a:bodyPr/>
          <a:lstStyle/>
          <a:p>
            <a:fld id="{76E8DB6A-B737-4ABD-8E3A-E7383DB34799}" type="slidenum">
              <a:rPr lang="en-US" smtClean="0"/>
              <a:t>‹#›</a:t>
            </a:fld>
            <a:endParaRPr lang="en-US"/>
          </a:p>
        </p:txBody>
      </p:sp>
    </p:spTree>
    <p:extLst>
      <p:ext uri="{BB962C8B-B14F-4D97-AF65-F5344CB8AC3E}">
        <p14:creationId xmlns:p14="http://schemas.microsoft.com/office/powerpoint/2010/main" val="2389457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29073-5548-4D90-82A7-37883E9C6C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146609-4F8E-4022-BDFB-B2ED29FD4C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0C4A37-03AF-4894-9BA5-C258DDE243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3B77FC-A359-4FD9-B6DB-575ED795FB13}"/>
              </a:ext>
            </a:extLst>
          </p:cNvPr>
          <p:cNvSpPr>
            <a:spLocks noGrp="1"/>
          </p:cNvSpPr>
          <p:nvPr>
            <p:ph type="dt" sz="half" idx="10"/>
          </p:nvPr>
        </p:nvSpPr>
        <p:spPr/>
        <p:txBody>
          <a:bodyPr/>
          <a:lstStyle/>
          <a:p>
            <a:fld id="{5834BAB5-BE1F-439D-80B4-A203DC86A0C7}" type="datetimeFigureOut">
              <a:rPr lang="en-US" smtClean="0"/>
              <a:t>8/26/2020</a:t>
            </a:fld>
            <a:endParaRPr lang="en-US"/>
          </a:p>
        </p:txBody>
      </p:sp>
      <p:sp>
        <p:nvSpPr>
          <p:cNvPr id="6" name="Footer Placeholder 5">
            <a:extLst>
              <a:ext uri="{FF2B5EF4-FFF2-40B4-BE49-F238E27FC236}">
                <a16:creationId xmlns:a16="http://schemas.microsoft.com/office/drawing/2014/main" id="{1F37C42F-4204-4894-A9FF-53FE3E253C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84F35-6CEA-4E08-97F9-F62B4F0795A5}"/>
              </a:ext>
            </a:extLst>
          </p:cNvPr>
          <p:cNvSpPr>
            <a:spLocks noGrp="1"/>
          </p:cNvSpPr>
          <p:nvPr>
            <p:ph type="sldNum" sz="quarter" idx="12"/>
          </p:nvPr>
        </p:nvSpPr>
        <p:spPr/>
        <p:txBody>
          <a:bodyPr/>
          <a:lstStyle/>
          <a:p>
            <a:fld id="{76E8DB6A-B737-4ABD-8E3A-E7383DB34799}" type="slidenum">
              <a:rPr lang="en-US" smtClean="0"/>
              <a:t>‹#›</a:t>
            </a:fld>
            <a:endParaRPr lang="en-US"/>
          </a:p>
        </p:txBody>
      </p:sp>
    </p:spTree>
    <p:extLst>
      <p:ext uri="{BB962C8B-B14F-4D97-AF65-F5344CB8AC3E}">
        <p14:creationId xmlns:p14="http://schemas.microsoft.com/office/powerpoint/2010/main" val="764075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C6F8-8203-4136-9093-5AB493790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DBEAF5-1810-4FB8-998B-25E2F3B6CE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EEF590-4DFA-405A-97E5-8F9B1A5B79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CFE7B9-C09A-40DA-9E3A-219D467308F4}"/>
              </a:ext>
            </a:extLst>
          </p:cNvPr>
          <p:cNvSpPr>
            <a:spLocks noGrp="1"/>
          </p:cNvSpPr>
          <p:nvPr>
            <p:ph type="dt" sz="half" idx="10"/>
          </p:nvPr>
        </p:nvSpPr>
        <p:spPr/>
        <p:txBody>
          <a:bodyPr/>
          <a:lstStyle/>
          <a:p>
            <a:fld id="{5834BAB5-BE1F-439D-80B4-A203DC86A0C7}" type="datetimeFigureOut">
              <a:rPr lang="en-US" smtClean="0"/>
              <a:t>8/26/2020</a:t>
            </a:fld>
            <a:endParaRPr lang="en-US"/>
          </a:p>
        </p:txBody>
      </p:sp>
      <p:sp>
        <p:nvSpPr>
          <p:cNvPr id="6" name="Footer Placeholder 5">
            <a:extLst>
              <a:ext uri="{FF2B5EF4-FFF2-40B4-BE49-F238E27FC236}">
                <a16:creationId xmlns:a16="http://schemas.microsoft.com/office/drawing/2014/main" id="{C25DC91A-41B3-4CC8-8EE8-E426962026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C1533E-EF38-463A-9047-2DA622DA6266}"/>
              </a:ext>
            </a:extLst>
          </p:cNvPr>
          <p:cNvSpPr>
            <a:spLocks noGrp="1"/>
          </p:cNvSpPr>
          <p:nvPr>
            <p:ph type="sldNum" sz="quarter" idx="12"/>
          </p:nvPr>
        </p:nvSpPr>
        <p:spPr/>
        <p:txBody>
          <a:bodyPr/>
          <a:lstStyle/>
          <a:p>
            <a:fld id="{76E8DB6A-B737-4ABD-8E3A-E7383DB34799}" type="slidenum">
              <a:rPr lang="en-US" smtClean="0"/>
              <a:t>‹#›</a:t>
            </a:fld>
            <a:endParaRPr lang="en-US"/>
          </a:p>
        </p:txBody>
      </p:sp>
    </p:spTree>
    <p:extLst>
      <p:ext uri="{BB962C8B-B14F-4D97-AF65-F5344CB8AC3E}">
        <p14:creationId xmlns:p14="http://schemas.microsoft.com/office/powerpoint/2010/main" val="303133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65BC5A-81F3-4483-8C6E-20666F566E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83A09D-E992-4B9E-93FB-4E0090C393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476FDD-C890-43F6-B6A5-A26A1FA35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34BAB5-BE1F-439D-80B4-A203DC86A0C7}" type="datetimeFigureOut">
              <a:rPr lang="en-US" smtClean="0"/>
              <a:t>8/26/2020</a:t>
            </a:fld>
            <a:endParaRPr lang="en-US"/>
          </a:p>
        </p:txBody>
      </p:sp>
      <p:sp>
        <p:nvSpPr>
          <p:cNvPr id="5" name="Footer Placeholder 4">
            <a:extLst>
              <a:ext uri="{FF2B5EF4-FFF2-40B4-BE49-F238E27FC236}">
                <a16:creationId xmlns:a16="http://schemas.microsoft.com/office/drawing/2014/main" id="{149334DB-E111-4138-8837-675CB3EFBA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06C5AB-BE1A-42FA-BE98-27718D426B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8DB6A-B737-4ABD-8E3A-E7383DB34799}" type="slidenum">
              <a:rPr lang="en-US" smtClean="0"/>
              <a:t>‹#›</a:t>
            </a:fld>
            <a:endParaRPr lang="en-US"/>
          </a:p>
        </p:txBody>
      </p:sp>
    </p:spTree>
    <p:extLst>
      <p:ext uri="{BB962C8B-B14F-4D97-AF65-F5344CB8AC3E}">
        <p14:creationId xmlns:p14="http://schemas.microsoft.com/office/powerpoint/2010/main" val="421313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toronto.ca/city-government/data-research-maps/neighbourhoods-communities/neighbourhood-profil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A7B1CDE-C3FF-4887-A42A-3A593C03FE6B}"/>
              </a:ext>
            </a:extLst>
          </p:cNvPr>
          <p:cNvSpPr>
            <a:spLocks noGrp="1"/>
          </p:cNvSpPr>
          <p:nvPr>
            <p:ph type="subTitle" idx="1"/>
          </p:nvPr>
        </p:nvSpPr>
        <p:spPr>
          <a:xfrm>
            <a:off x="7028496" y="4089863"/>
            <a:ext cx="5387946" cy="2606916"/>
          </a:xfrm>
        </p:spPr>
        <p:txBody>
          <a:bodyPr anchor="t">
            <a:normAutofit/>
          </a:bodyPr>
          <a:lstStyle/>
          <a:p>
            <a:pPr algn="l"/>
            <a:r>
              <a:rPr lang="en-US" sz="3200" dirty="0"/>
              <a:t>The Battel of Neighborhoods</a:t>
            </a:r>
          </a:p>
          <a:p>
            <a:pPr algn="l"/>
            <a:r>
              <a:rPr lang="en-US" dirty="0"/>
              <a:t>-- City of Toronto</a:t>
            </a:r>
          </a:p>
          <a:p>
            <a:pPr algn="l"/>
            <a:endParaRPr lang="en-US" dirty="0"/>
          </a:p>
          <a:p>
            <a:pPr algn="l"/>
            <a:r>
              <a:rPr lang="en-US" dirty="0"/>
              <a:t>2020. August. 25th</a:t>
            </a:r>
          </a:p>
          <a:p>
            <a:pPr algn="l"/>
            <a:endParaRPr lang="en-US" sz="2000" dirty="0"/>
          </a:p>
        </p:txBody>
      </p:sp>
      <p:sp>
        <p:nvSpPr>
          <p:cNvPr id="14" name="Freeform: Shape 13">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1ED9FDFD-E625-49A8-A23E-6E3D454D5BBA}"/>
              </a:ext>
            </a:extLst>
          </p:cNvPr>
          <p:cNvPicPr>
            <a:picLocks noChangeAspect="1"/>
          </p:cNvPicPr>
          <p:nvPr/>
        </p:nvPicPr>
        <p:blipFill rotWithShape="1">
          <a:blip r:embed="rId2"/>
          <a:srcRect l="8971" r="14676" b="-2"/>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52437146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DE85085-5B5F-4F42-BA10-8D3960999764}"/>
              </a:ext>
            </a:extLst>
          </p:cNvPr>
          <p:cNvSpPr>
            <a:spLocks noGrp="1"/>
          </p:cNvSpPr>
          <p:nvPr>
            <p:ph type="title"/>
          </p:nvPr>
        </p:nvSpPr>
        <p:spPr>
          <a:xfrm>
            <a:off x="581900" y="2306304"/>
            <a:ext cx="4206231" cy="2760098"/>
          </a:xfrm>
        </p:spPr>
        <p:txBody>
          <a:bodyPr>
            <a:normAutofit/>
          </a:bodyPr>
          <a:lstStyle/>
          <a:p>
            <a:r>
              <a:rPr lang="en-US" sz="3600" b="1" i="0" dirty="0">
                <a:solidFill>
                  <a:srgbClr val="FFFFFF"/>
                </a:solidFill>
                <a:effectLst/>
                <a:latin typeface="ibm-plex-sans"/>
              </a:rPr>
              <a:t>Toronto Medical Service Centers</a:t>
            </a:r>
            <a:br>
              <a:rPr lang="en-US" sz="3600" b="1" i="0" dirty="0">
                <a:solidFill>
                  <a:srgbClr val="FFFFFF"/>
                </a:solidFill>
                <a:effectLst/>
                <a:latin typeface="ibm-plex-sans"/>
              </a:rPr>
            </a:br>
            <a:r>
              <a:rPr lang="en-US" sz="3600" b="1" i="0" dirty="0">
                <a:solidFill>
                  <a:srgbClr val="FFFFFF"/>
                </a:solidFill>
                <a:effectLst/>
                <a:latin typeface="ibm-plex-sans"/>
              </a:rPr>
              <a:t>Count by Neighborhoods</a:t>
            </a:r>
            <a:br>
              <a:rPr lang="en-US" b="1" i="0" dirty="0">
                <a:solidFill>
                  <a:srgbClr val="FFFFFF"/>
                </a:solidFill>
                <a:effectLst/>
                <a:latin typeface="ibm-plex-sans"/>
              </a:rPr>
            </a:br>
            <a:endParaRPr lang="en-US" dirty="0">
              <a:solidFill>
                <a:srgbClr val="FFFFFF"/>
              </a:solidFill>
            </a:endParaRPr>
          </a:p>
        </p:txBody>
      </p:sp>
      <p:pic>
        <p:nvPicPr>
          <p:cNvPr id="3" name="Picture 2">
            <a:extLst>
              <a:ext uri="{FF2B5EF4-FFF2-40B4-BE49-F238E27FC236}">
                <a16:creationId xmlns:a16="http://schemas.microsoft.com/office/drawing/2014/main" id="{066C8664-5AB5-4C4A-B54D-44FF5F754959}"/>
              </a:ext>
            </a:extLst>
          </p:cNvPr>
          <p:cNvPicPr>
            <a:picLocks noChangeAspect="1"/>
          </p:cNvPicPr>
          <p:nvPr/>
        </p:nvPicPr>
        <p:blipFill>
          <a:blip r:embed="rId3"/>
          <a:stretch>
            <a:fillRect/>
          </a:stretch>
        </p:blipFill>
        <p:spPr>
          <a:xfrm>
            <a:off x="5252835" y="152402"/>
            <a:ext cx="2151036" cy="3065729"/>
          </a:xfrm>
          <a:prstGeom prst="rect">
            <a:avLst/>
          </a:prstGeom>
        </p:spPr>
      </p:pic>
      <p:pic>
        <p:nvPicPr>
          <p:cNvPr id="4" name="Picture 3">
            <a:extLst>
              <a:ext uri="{FF2B5EF4-FFF2-40B4-BE49-F238E27FC236}">
                <a16:creationId xmlns:a16="http://schemas.microsoft.com/office/drawing/2014/main" id="{1124BA24-635B-4C44-86CF-9992E5997777}"/>
              </a:ext>
            </a:extLst>
          </p:cNvPr>
          <p:cNvPicPr>
            <a:picLocks noChangeAspect="1"/>
          </p:cNvPicPr>
          <p:nvPr/>
        </p:nvPicPr>
        <p:blipFill>
          <a:blip r:embed="rId4"/>
          <a:stretch>
            <a:fillRect/>
          </a:stretch>
        </p:blipFill>
        <p:spPr>
          <a:xfrm>
            <a:off x="5370030" y="3218131"/>
            <a:ext cx="5964915" cy="3396393"/>
          </a:xfrm>
          <a:prstGeom prst="rect">
            <a:avLst/>
          </a:prstGeom>
        </p:spPr>
      </p:pic>
    </p:spTree>
    <p:extLst>
      <p:ext uri="{BB962C8B-B14F-4D97-AF65-F5344CB8AC3E}">
        <p14:creationId xmlns:p14="http://schemas.microsoft.com/office/powerpoint/2010/main" val="4055988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DE85085-5B5F-4F42-BA10-8D3960999764}"/>
              </a:ext>
            </a:extLst>
          </p:cNvPr>
          <p:cNvSpPr>
            <a:spLocks noGrp="1"/>
          </p:cNvSpPr>
          <p:nvPr>
            <p:ph type="title"/>
          </p:nvPr>
        </p:nvSpPr>
        <p:spPr>
          <a:xfrm>
            <a:off x="581900" y="2306304"/>
            <a:ext cx="4206231" cy="2760098"/>
          </a:xfrm>
        </p:spPr>
        <p:txBody>
          <a:bodyPr>
            <a:normAutofit/>
          </a:bodyPr>
          <a:lstStyle/>
          <a:p>
            <a:r>
              <a:rPr lang="en-US" sz="3600" b="1" i="0" dirty="0">
                <a:solidFill>
                  <a:srgbClr val="FFFFFF"/>
                </a:solidFill>
                <a:effectLst/>
                <a:latin typeface="ibm-plex-sans"/>
              </a:rPr>
              <a:t>Toronto Medical Service Centers</a:t>
            </a:r>
            <a:br>
              <a:rPr lang="en-US" sz="3600" b="1" i="0" dirty="0">
                <a:solidFill>
                  <a:srgbClr val="FFFFFF"/>
                </a:solidFill>
                <a:effectLst/>
                <a:latin typeface="ibm-plex-sans"/>
              </a:rPr>
            </a:br>
            <a:r>
              <a:rPr lang="en-US" sz="3600" b="1" i="0" dirty="0">
                <a:solidFill>
                  <a:srgbClr val="FFFFFF"/>
                </a:solidFill>
                <a:effectLst/>
                <a:latin typeface="ibm-plex-sans"/>
              </a:rPr>
              <a:t>&amp; Population</a:t>
            </a:r>
            <a:endParaRPr lang="en-US" dirty="0">
              <a:solidFill>
                <a:srgbClr val="FFFFFF"/>
              </a:solidFill>
            </a:endParaRPr>
          </a:p>
        </p:txBody>
      </p:sp>
      <p:pic>
        <p:nvPicPr>
          <p:cNvPr id="5" name="Picture 4">
            <a:extLst>
              <a:ext uri="{FF2B5EF4-FFF2-40B4-BE49-F238E27FC236}">
                <a16:creationId xmlns:a16="http://schemas.microsoft.com/office/drawing/2014/main" id="{7297C216-913C-4FE2-B83A-C6119152D65F}"/>
              </a:ext>
            </a:extLst>
          </p:cNvPr>
          <p:cNvPicPr>
            <a:picLocks noChangeAspect="1"/>
          </p:cNvPicPr>
          <p:nvPr/>
        </p:nvPicPr>
        <p:blipFill>
          <a:blip r:embed="rId3"/>
          <a:stretch>
            <a:fillRect/>
          </a:stretch>
        </p:blipFill>
        <p:spPr>
          <a:xfrm>
            <a:off x="6082111" y="1496683"/>
            <a:ext cx="4954033" cy="3516224"/>
          </a:xfrm>
          <a:prstGeom prst="rect">
            <a:avLst/>
          </a:prstGeom>
        </p:spPr>
      </p:pic>
    </p:spTree>
    <p:extLst>
      <p:ext uri="{BB962C8B-B14F-4D97-AF65-F5344CB8AC3E}">
        <p14:creationId xmlns:p14="http://schemas.microsoft.com/office/powerpoint/2010/main" val="3483307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DE85085-5B5F-4F42-BA10-8D3960999764}"/>
              </a:ext>
            </a:extLst>
          </p:cNvPr>
          <p:cNvSpPr>
            <a:spLocks noGrp="1"/>
          </p:cNvSpPr>
          <p:nvPr>
            <p:ph type="title"/>
          </p:nvPr>
        </p:nvSpPr>
        <p:spPr>
          <a:xfrm>
            <a:off x="581900" y="2306304"/>
            <a:ext cx="4206231" cy="2760098"/>
          </a:xfrm>
        </p:spPr>
        <p:txBody>
          <a:bodyPr>
            <a:normAutofit/>
          </a:bodyPr>
          <a:lstStyle/>
          <a:p>
            <a:r>
              <a:rPr lang="en-US" sz="3600" b="1" i="0" dirty="0">
                <a:solidFill>
                  <a:srgbClr val="FFFFFF"/>
                </a:solidFill>
                <a:effectLst/>
                <a:latin typeface="ibm-plex-sans"/>
              </a:rPr>
              <a:t>Toronto Medical Service Centers</a:t>
            </a:r>
            <a:br>
              <a:rPr lang="en-US" sz="3600" b="1" i="0" dirty="0">
                <a:solidFill>
                  <a:srgbClr val="FFFFFF"/>
                </a:solidFill>
                <a:effectLst/>
                <a:latin typeface="ibm-plex-sans"/>
              </a:rPr>
            </a:br>
            <a:r>
              <a:rPr lang="en-US" sz="3600" b="1" i="0" dirty="0">
                <a:solidFill>
                  <a:srgbClr val="FFFFFF"/>
                </a:solidFill>
                <a:effectLst/>
                <a:latin typeface="ibm-plex-sans"/>
              </a:rPr>
              <a:t>Density</a:t>
            </a:r>
            <a:endParaRPr lang="en-US" dirty="0">
              <a:solidFill>
                <a:srgbClr val="FFFFFF"/>
              </a:solidFill>
            </a:endParaRPr>
          </a:p>
        </p:txBody>
      </p:sp>
      <p:pic>
        <p:nvPicPr>
          <p:cNvPr id="3" name="Picture 2">
            <a:extLst>
              <a:ext uri="{FF2B5EF4-FFF2-40B4-BE49-F238E27FC236}">
                <a16:creationId xmlns:a16="http://schemas.microsoft.com/office/drawing/2014/main" id="{A43174D9-5AC7-4B23-9D54-2F337A9A7A4C}"/>
              </a:ext>
            </a:extLst>
          </p:cNvPr>
          <p:cNvPicPr>
            <a:picLocks noChangeAspect="1"/>
          </p:cNvPicPr>
          <p:nvPr/>
        </p:nvPicPr>
        <p:blipFill>
          <a:blip r:embed="rId3"/>
          <a:stretch>
            <a:fillRect/>
          </a:stretch>
        </p:blipFill>
        <p:spPr>
          <a:xfrm>
            <a:off x="5370030" y="1838770"/>
            <a:ext cx="6536699" cy="3695165"/>
          </a:xfrm>
          <a:prstGeom prst="rect">
            <a:avLst/>
          </a:prstGeom>
        </p:spPr>
      </p:pic>
    </p:spTree>
    <p:extLst>
      <p:ext uri="{BB962C8B-B14F-4D97-AF65-F5344CB8AC3E}">
        <p14:creationId xmlns:p14="http://schemas.microsoft.com/office/powerpoint/2010/main" val="3700913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4" name="Picture 85">
            <a:extLst>
              <a:ext uri="{FF2B5EF4-FFF2-40B4-BE49-F238E27FC236}">
                <a16:creationId xmlns:a16="http://schemas.microsoft.com/office/drawing/2014/main" id="{D266A5D8-E184-4E8F-9001-D6F41E3974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9122"/>
          <a:stretch/>
        </p:blipFill>
        <p:spPr>
          <a:xfrm flipV="1">
            <a:off x="0" y="0"/>
            <a:ext cx="12191999" cy="1713062"/>
          </a:xfrm>
          <a:custGeom>
            <a:avLst/>
            <a:gdLst>
              <a:gd name="connsiteX0" fmla="*/ 0 w 12191999"/>
              <a:gd name="connsiteY0" fmla="*/ 1713062 h 1713062"/>
              <a:gd name="connsiteX1" fmla="*/ 12191999 w 12191999"/>
              <a:gd name="connsiteY1" fmla="*/ 1713062 h 1713062"/>
              <a:gd name="connsiteX2" fmla="*/ 12191999 w 12191999"/>
              <a:gd name="connsiteY2" fmla="*/ 0 h 1713062"/>
              <a:gd name="connsiteX3" fmla="*/ 0 w 12191999"/>
              <a:gd name="connsiteY3" fmla="*/ 0 h 1713062"/>
            </a:gdLst>
            <a:ahLst/>
            <a:cxnLst>
              <a:cxn ang="0">
                <a:pos x="connsiteX0" y="connsiteY0"/>
              </a:cxn>
              <a:cxn ang="0">
                <a:pos x="connsiteX1" y="connsiteY1"/>
              </a:cxn>
              <a:cxn ang="0">
                <a:pos x="connsiteX2" y="connsiteY2"/>
              </a:cxn>
              <a:cxn ang="0">
                <a:pos x="connsiteX3" y="connsiteY3"/>
              </a:cxn>
            </a:cxnLst>
            <a:rect l="l" t="t" r="r" b="b"/>
            <a:pathLst>
              <a:path w="12191999" h="1713062">
                <a:moveTo>
                  <a:pt x="0" y="1713062"/>
                </a:moveTo>
                <a:lnTo>
                  <a:pt x="12191999" y="1713062"/>
                </a:lnTo>
                <a:lnTo>
                  <a:pt x="12191999" y="0"/>
                </a:lnTo>
                <a:lnTo>
                  <a:pt x="0" y="0"/>
                </a:lnTo>
                <a:close/>
              </a:path>
            </a:pathLst>
          </a:custGeom>
        </p:spPr>
      </p:pic>
      <p:pic>
        <p:nvPicPr>
          <p:cNvPr id="115" name="Picture 87">
            <a:extLst>
              <a:ext uri="{FF2B5EF4-FFF2-40B4-BE49-F238E27FC236}">
                <a16:creationId xmlns:a16="http://schemas.microsoft.com/office/drawing/2014/main" id="{4EB1D02B-BBFA-4A97-A021-7816ECC34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3840845"/>
            <a:ext cx="12195047"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116" name="Rectangle 89">
            <a:extLst>
              <a:ext uri="{FF2B5EF4-FFF2-40B4-BE49-F238E27FC236}">
                <a16:creationId xmlns:a16="http://schemas.microsoft.com/office/drawing/2014/main" id="{BDD7BED2-CC5E-4866-AC0C-DCF928AF8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5390368"/>
            <a:ext cx="12188952" cy="14676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E85085-5B5F-4F42-BA10-8D3960999764}"/>
              </a:ext>
            </a:extLst>
          </p:cNvPr>
          <p:cNvSpPr>
            <a:spLocks noGrp="1"/>
          </p:cNvSpPr>
          <p:nvPr>
            <p:ph type="title"/>
          </p:nvPr>
        </p:nvSpPr>
        <p:spPr>
          <a:xfrm>
            <a:off x="799912" y="5923572"/>
            <a:ext cx="10592174" cy="656946"/>
          </a:xfrm>
        </p:spPr>
        <p:txBody>
          <a:bodyPr vert="horz" lIns="91440" tIns="45720" rIns="91440" bIns="45720" rtlCol="0" anchor="t">
            <a:normAutofit/>
          </a:bodyPr>
          <a:lstStyle/>
          <a:p>
            <a:r>
              <a:rPr lang="en-US" sz="1900" b="1" i="0" dirty="0">
                <a:solidFill>
                  <a:srgbClr val="000000"/>
                </a:solidFill>
                <a:effectLst/>
              </a:rPr>
              <a:t>Toronto Medical Service Sites Location</a:t>
            </a:r>
            <a:br>
              <a:rPr lang="en-US" sz="1900" b="1" i="0" dirty="0">
                <a:solidFill>
                  <a:srgbClr val="000000"/>
                </a:solidFill>
                <a:effectLst/>
              </a:rPr>
            </a:br>
            <a:endParaRPr lang="en-US" sz="1900" dirty="0">
              <a:solidFill>
                <a:srgbClr val="000000"/>
              </a:solidFill>
            </a:endParaRPr>
          </a:p>
        </p:txBody>
      </p:sp>
      <p:pic>
        <p:nvPicPr>
          <p:cNvPr id="5" name="Picture 4">
            <a:extLst>
              <a:ext uri="{FF2B5EF4-FFF2-40B4-BE49-F238E27FC236}">
                <a16:creationId xmlns:a16="http://schemas.microsoft.com/office/drawing/2014/main" id="{E5E240D3-256B-490C-92B2-116775420AD0}"/>
              </a:ext>
            </a:extLst>
          </p:cNvPr>
          <p:cNvPicPr>
            <a:picLocks noChangeAspect="1"/>
          </p:cNvPicPr>
          <p:nvPr/>
        </p:nvPicPr>
        <p:blipFill>
          <a:blip r:embed="rId3"/>
          <a:stretch>
            <a:fillRect/>
          </a:stretch>
        </p:blipFill>
        <p:spPr>
          <a:xfrm>
            <a:off x="6095" y="0"/>
            <a:ext cx="12192000" cy="5677331"/>
          </a:xfrm>
          <a:prstGeom prst="rect">
            <a:avLst/>
          </a:prstGeom>
        </p:spPr>
      </p:pic>
    </p:spTree>
    <p:extLst>
      <p:ext uri="{BB962C8B-B14F-4D97-AF65-F5344CB8AC3E}">
        <p14:creationId xmlns:p14="http://schemas.microsoft.com/office/powerpoint/2010/main" val="2712247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DE85085-5B5F-4F42-BA10-8D3960999764}"/>
              </a:ext>
            </a:extLst>
          </p:cNvPr>
          <p:cNvSpPr>
            <a:spLocks noGrp="1"/>
          </p:cNvSpPr>
          <p:nvPr>
            <p:ph type="title"/>
          </p:nvPr>
        </p:nvSpPr>
        <p:spPr>
          <a:xfrm>
            <a:off x="640079" y="2053641"/>
            <a:ext cx="3669161" cy="2760098"/>
          </a:xfrm>
        </p:spPr>
        <p:txBody>
          <a:bodyPr>
            <a:normAutofit/>
          </a:bodyPr>
          <a:lstStyle/>
          <a:p>
            <a:r>
              <a:rPr lang="en-US" b="1" i="0" dirty="0">
                <a:solidFill>
                  <a:srgbClr val="FFFFFF"/>
                </a:solidFill>
                <a:effectLst/>
                <a:latin typeface="ibm-plex-sans"/>
              </a:rPr>
              <a:t>Results</a:t>
            </a:r>
            <a:br>
              <a:rPr lang="en-US" b="1" i="0" dirty="0">
                <a:solidFill>
                  <a:srgbClr val="FFFFFF"/>
                </a:solidFill>
                <a:effectLst/>
                <a:latin typeface="ibm-plex-sans"/>
              </a:rPr>
            </a:br>
            <a:endParaRPr lang="en-US" dirty="0">
              <a:solidFill>
                <a:srgbClr val="FFFFFF"/>
              </a:solidFill>
            </a:endParaRPr>
          </a:p>
        </p:txBody>
      </p:sp>
      <p:sp>
        <p:nvSpPr>
          <p:cNvPr id="3" name="Content Placeholder 2">
            <a:extLst>
              <a:ext uri="{FF2B5EF4-FFF2-40B4-BE49-F238E27FC236}">
                <a16:creationId xmlns:a16="http://schemas.microsoft.com/office/drawing/2014/main" id="{ECCC972C-D8F8-4681-8104-20F43A920CC8}"/>
              </a:ext>
            </a:extLst>
          </p:cNvPr>
          <p:cNvSpPr>
            <a:spLocks noGrp="1"/>
          </p:cNvSpPr>
          <p:nvPr>
            <p:ph idx="1"/>
          </p:nvPr>
        </p:nvSpPr>
        <p:spPr>
          <a:xfrm>
            <a:off x="6090574" y="801866"/>
            <a:ext cx="5306084" cy="5230634"/>
          </a:xfrm>
        </p:spPr>
        <p:txBody>
          <a:bodyPr anchor="ctr">
            <a:normAutofit/>
          </a:bodyPr>
          <a:lstStyle/>
          <a:p>
            <a:pPr marL="0" indent="0">
              <a:buNone/>
            </a:pPr>
            <a:r>
              <a:rPr lang="en-US" sz="2000" b="0" i="0" dirty="0">
                <a:solidFill>
                  <a:srgbClr val="000000"/>
                </a:solidFill>
                <a:effectLst/>
                <a:latin typeface="ibm-plex-sans"/>
              </a:rPr>
              <a:t>The Chart and the map indicate Downtown Toronto has the most medical service sites, North York has the 2nd most sites. As well, based on the density chart, Downtown Toronto per 10K people have 6.6 medical service sites. While Scarborough only have 0.7 site per 10K people.</a:t>
            </a:r>
            <a:endParaRPr lang="en-US" sz="2000" dirty="0">
              <a:solidFill>
                <a:srgbClr val="000000"/>
              </a:solidFill>
            </a:endParaRPr>
          </a:p>
        </p:txBody>
      </p:sp>
    </p:spTree>
    <p:extLst>
      <p:ext uri="{BB962C8B-B14F-4D97-AF65-F5344CB8AC3E}">
        <p14:creationId xmlns:p14="http://schemas.microsoft.com/office/powerpoint/2010/main" val="2387627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DE85085-5B5F-4F42-BA10-8D3960999764}"/>
              </a:ext>
            </a:extLst>
          </p:cNvPr>
          <p:cNvSpPr>
            <a:spLocks noGrp="1"/>
          </p:cNvSpPr>
          <p:nvPr>
            <p:ph type="title"/>
          </p:nvPr>
        </p:nvSpPr>
        <p:spPr>
          <a:xfrm>
            <a:off x="640079" y="2053641"/>
            <a:ext cx="3669161" cy="2760098"/>
          </a:xfrm>
        </p:spPr>
        <p:txBody>
          <a:bodyPr>
            <a:normAutofit/>
          </a:bodyPr>
          <a:lstStyle/>
          <a:p>
            <a:r>
              <a:rPr lang="en-US" b="1" i="0" dirty="0">
                <a:solidFill>
                  <a:srgbClr val="FFFFFF"/>
                </a:solidFill>
                <a:effectLst/>
                <a:latin typeface="ibm-plex-sans"/>
              </a:rPr>
              <a:t>Conclusion</a:t>
            </a:r>
            <a:br>
              <a:rPr lang="en-US" b="1" i="0" dirty="0">
                <a:solidFill>
                  <a:srgbClr val="FFFFFF"/>
                </a:solidFill>
                <a:effectLst/>
                <a:latin typeface="ibm-plex-sans"/>
              </a:rPr>
            </a:br>
            <a:endParaRPr lang="en-US" dirty="0">
              <a:solidFill>
                <a:srgbClr val="FFFFFF"/>
              </a:solidFill>
            </a:endParaRPr>
          </a:p>
        </p:txBody>
      </p:sp>
      <p:sp>
        <p:nvSpPr>
          <p:cNvPr id="3" name="Content Placeholder 2">
            <a:extLst>
              <a:ext uri="{FF2B5EF4-FFF2-40B4-BE49-F238E27FC236}">
                <a16:creationId xmlns:a16="http://schemas.microsoft.com/office/drawing/2014/main" id="{ECCC972C-D8F8-4681-8104-20F43A920CC8}"/>
              </a:ext>
            </a:extLst>
          </p:cNvPr>
          <p:cNvSpPr>
            <a:spLocks noGrp="1"/>
          </p:cNvSpPr>
          <p:nvPr>
            <p:ph idx="1"/>
          </p:nvPr>
        </p:nvSpPr>
        <p:spPr>
          <a:xfrm>
            <a:off x="6090574" y="801866"/>
            <a:ext cx="5306084" cy="5230634"/>
          </a:xfrm>
        </p:spPr>
        <p:txBody>
          <a:bodyPr anchor="ctr">
            <a:normAutofit/>
          </a:bodyPr>
          <a:lstStyle/>
          <a:p>
            <a:pPr marL="0" indent="0">
              <a:buNone/>
            </a:pPr>
            <a:r>
              <a:rPr lang="en-US" sz="2000" b="0" i="0" dirty="0">
                <a:solidFill>
                  <a:srgbClr val="000000"/>
                </a:solidFill>
                <a:effectLst/>
                <a:latin typeface="ibm-plex-sans"/>
              </a:rPr>
              <a:t>Based on the above results, when having the capability to run a medical service site, Scarborough is the Borough where can be considered as </a:t>
            </a:r>
            <a:r>
              <a:rPr lang="en-US" sz="2000" b="0" i="0">
                <a:solidFill>
                  <a:srgbClr val="000000"/>
                </a:solidFill>
                <a:effectLst/>
                <a:latin typeface="ibm-plex-sans"/>
              </a:rPr>
              <a:t>a location.</a:t>
            </a:r>
            <a:endParaRPr lang="en-US" sz="2000" dirty="0">
              <a:solidFill>
                <a:srgbClr val="000000"/>
              </a:solidFill>
            </a:endParaRPr>
          </a:p>
        </p:txBody>
      </p:sp>
    </p:spTree>
    <p:extLst>
      <p:ext uri="{BB962C8B-B14F-4D97-AF65-F5344CB8AC3E}">
        <p14:creationId xmlns:p14="http://schemas.microsoft.com/office/powerpoint/2010/main" val="391346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DE85085-5B5F-4F42-BA10-8D3960999764}"/>
              </a:ext>
            </a:extLst>
          </p:cNvPr>
          <p:cNvSpPr>
            <a:spLocks noGrp="1"/>
          </p:cNvSpPr>
          <p:nvPr>
            <p:ph type="title"/>
          </p:nvPr>
        </p:nvSpPr>
        <p:spPr>
          <a:xfrm>
            <a:off x="640079" y="2053641"/>
            <a:ext cx="3669161" cy="2760098"/>
          </a:xfrm>
        </p:spPr>
        <p:txBody>
          <a:bodyPr>
            <a:normAutofit/>
          </a:bodyPr>
          <a:lstStyle/>
          <a:p>
            <a:r>
              <a:rPr lang="en-US" b="1" i="0">
                <a:solidFill>
                  <a:srgbClr val="FFFFFF"/>
                </a:solidFill>
                <a:effectLst/>
                <a:latin typeface="ibm-plex-sans"/>
              </a:rPr>
              <a:t>Problem</a:t>
            </a:r>
            <a:br>
              <a:rPr lang="en-US" b="1" i="0">
                <a:solidFill>
                  <a:srgbClr val="FFFFFF"/>
                </a:solidFill>
                <a:effectLst/>
                <a:latin typeface="ibm-plex-sans"/>
              </a:rPr>
            </a:br>
            <a:endParaRPr lang="en-US">
              <a:solidFill>
                <a:srgbClr val="FFFFFF"/>
              </a:solidFill>
            </a:endParaRPr>
          </a:p>
        </p:txBody>
      </p:sp>
      <p:sp>
        <p:nvSpPr>
          <p:cNvPr id="3" name="Content Placeholder 2">
            <a:extLst>
              <a:ext uri="{FF2B5EF4-FFF2-40B4-BE49-F238E27FC236}">
                <a16:creationId xmlns:a16="http://schemas.microsoft.com/office/drawing/2014/main" id="{ECCC972C-D8F8-4681-8104-20F43A920CC8}"/>
              </a:ext>
            </a:extLst>
          </p:cNvPr>
          <p:cNvSpPr>
            <a:spLocks noGrp="1"/>
          </p:cNvSpPr>
          <p:nvPr>
            <p:ph idx="1"/>
          </p:nvPr>
        </p:nvSpPr>
        <p:spPr>
          <a:xfrm>
            <a:off x="6090574" y="801866"/>
            <a:ext cx="5306084" cy="5230634"/>
          </a:xfrm>
        </p:spPr>
        <p:txBody>
          <a:bodyPr anchor="ctr">
            <a:normAutofit/>
          </a:bodyPr>
          <a:lstStyle/>
          <a:p>
            <a:pPr marL="0" indent="0">
              <a:buNone/>
            </a:pPr>
            <a:r>
              <a:rPr lang="en-US" sz="2400" b="0" i="0" dirty="0">
                <a:solidFill>
                  <a:srgbClr val="000000"/>
                </a:solidFill>
                <a:effectLst/>
                <a:latin typeface="ibm-plex-sans"/>
              </a:rPr>
              <a:t>Population of City of Toronto is rising every year, which brings more requirements on the city services, as well as the medical services. However, within Toronto, the medical service sites are not located evenly based on the population, some boroughs have more sites than the others. </a:t>
            </a:r>
          </a:p>
          <a:p>
            <a:pPr marL="0" indent="0">
              <a:buNone/>
            </a:pPr>
            <a:endParaRPr lang="en-US" sz="2400" dirty="0">
              <a:solidFill>
                <a:srgbClr val="000000"/>
              </a:solidFill>
            </a:endParaRPr>
          </a:p>
        </p:txBody>
      </p:sp>
    </p:spTree>
    <p:extLst>
      <p:ext uri="{BB962C8B-B14F-4D97-AF65-F5344CB8AC3E}">
        <p14:creationId xmlns:p14="http://schemas.microsoft.com/office/powerpoint/2010/main" val="2215589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DE85085-5B5F-4F42-BA10-8D3960999764}"/>
              </a:ext>
            </a:extLst>
          </p:cNvPr>
          <p:cNvSpPr>
            <a:spLocks noGrp="1"/>
          </p:cNvSpPr>
          <p:nvPr>
            <p:ph type="title"/>
          </p:nvPr>
        </p:nvSpPr>
        <p:spPr>
          <a:xfrm>
            <a:off x="640079" y="2053641"/>
            <a:ext cx="3931921" cy="2760098"/>
          </a:xfrm>
        </p:spPr>
        <p:txBody>
          <a:bodyPr>
            <a:normAutofit/>
          </a:bodyPr>
          <a:lstStyle/>
          <a:p>
            <a:r>
              <a:rPr lang="en-US" b="1" i="0" dirty="0">
                <a:solidFill>
                  <a:srgbClr val="FFFFFF"/>
                </a:solidFill>
                <a:effectLst/>
                <a:latin typeface="ibm-plex-sans"/>
              </a:rPr>
              <a:t>Target Audience</a:t>
            </a:r>
            <a:br>
              <a:rPr lang="en-US" b="1" i="0" dirty="0">
                <a:solidFill>
                  <a:srgbClr val="FFFFFF"/>
                </a:solidFill>
                <a:effectLst/>
                <a:latin typeface="ibm-plex-sans"/>
              </a:rPr>
            </a:br>
            <a:endParaRPr lang="en-US" dirty="0">
              <a:solidFill>
                <a:srgbClr val="FFFFFF"/>
              </a:solidFill>
            </a:endParaRPr>
          </a:p>
        </p:txBody>
      </p:sp>
      <p:sp>
        <p:nvSpPr>
          <p:cNvPr id="3" name="Content Placeholder 2">
            <a:extLst>
              <a:ext uri="{FF2B5EF4-FFF2-40B4-BE49-F238E27FC236}">
                <a16:creationId xmlns:a16="http://schemas.microsoft.com/office/drawing/2014/main" id="{ECCC972C-D8F8-4681-8104-20F43A920CC8}"/>
              </a:ext>
            </a:extLst>
          </p:cNvPr>
          <p:cNvSpPr>
            <a:spLocks noGrp="1"/>
          </p:cNvSpPr>
          <p:nvPr>
            <p:ph idx="1"/>
          </p:nvPr>
        </p:nvSpPr>
        <p:spPr>
          <a:xfrm>
            <a:off x="6090574" y="801866"/>
            <a:ext cx="5306084" cy="5230634"/>
          </a:xfrm>
        </p:spPr>
        <p:txBody>
          <a:bodyPr anchor="ctr">
            <a:normAutofit/>
          </a:bodyPr>
          <a:lstStyle/>
          <a:p>
            <a:pPr algn="l"/>
            <a:r>
              <a:rPr lang="en-US" sz="2400" b="0" i="0" dirty="0">
                <a:solidFill>
                  <a:srgbClr val="000000"/>
                </a:solidFill>
                <a:effectLst/>
                <a:latin typeface="ibm-plex-sans"/>
              </a:rPr>
              <a:t>This report target audience are City of Toronto, and the medical service provides, who want to open a new medical service site in Toronto. </a:t>
            </a:r>
          </a:p>
          <a:p>
            <a:pPr algn="l"/>
            <a:r>
              <a:rPr lang="en-US" sz="2400" dirty="0">
                <a:solidFill>
                  <a:srgbClr val="000000"/>
                </a:solidFill>
                <a:latin typeface="ibm-plex-sans"/>
              </a:rPr>
              <a:t>With this report, they will have </a:t>
            </a:r>
            <a:r>
              <a:rPr lang="en-US" sz="2400" b="0" i="0" dirty="0">
                <a:solidFill>
                  <a:srgbClr val="000000"/>
                </a:solidFill>
                <a:effectLst/>
                <a:latin typeface="ibm-plex-sans"/>
              </a:rPr>
              <a:t>a clear view to help them to decide the new medical service site location.</a:t>
            </a:r>
            <a:endParaRPr lang="en-US" sz="2400" dirty="0">
              <a:solidFill>
                <a:srgbClr val="000000"/>
              </a:solidFill>
            </a:endParaRPr>
          </a:p>
        </p:txBody>
      </p:sp>
    </p:spTree>
    <p:extLst>
      <p:ext uri="{BB962C8B-B14F-4D97-AF65-F5344CB8AC3E}">
        <p14:creationId xmlns:p14="http://schemas.microsoft.com/office/powerpoint/2010/main" val="213441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DE85085-5B5F-4F42-BA10-8D3960999764}"/>
              </a:ext>
            </a:extLst>
          </p:cNvPr>
          <p:cNvSpPr>
            <a:spLocks noGrp="1"/>
          </p:cNvSpPr>
          <p:nvPr>
            <p:ph type="title"/>
          </p:nvPr>
        </p:nvSpPr>
        <p:spPr>
          <a:xfrm>
            <a:off x="1075095" y="2306304"/>
            <a:ext cx="3931921" cy="2760098"/>
          </a:xfrm>
        </p:spPr>
        <p:txBody>
          <a:bodyPr>
            <a:normAutofit/>
          </a:bodyPr>
          <a:lstStyle/>
          <a:p>
            <a:r>
              <a:rPr lang="en-US" b="1" i="0" dirty="0">
                <a:solidFill>
                  <a:srgbClr val="FFFFFF"/>
                </a:solidFill>
                <a:effectLst/>
                <a:latin typeface="ibm-plex-sans"/>
              </a:rPr>
              <a:t>Data Set</a:t>
            </a:r>
            <a:br>
              <a:rPr lang="en-US" b="1" i="0" dirty="0">
                <a:solidFill>
                  <a:srgbClr val="FFFFFF"/>
                </a:solidFill>
                <a:effectLst/>
                <a:latin typeface="ibm-plex-sans"/>
              </a:rPr>
            </a:br>
            <a:endParaRPr lang="en-US" dirty="0">
              <a:solidFill>
                <a:srgbClr val="FFFFFF"/>
              </a:solidFill>
            </a:endParaRPr>
          </a:p>
        </p:txBody>
      </p:sp>
      <p:sp>
        <p:nvSpPr>
          <p:cNvPr id="3" name="Content Placeholder 2">
            <a:extLst>
              <a:ext uri="{FF2B5EF4-FFF2-40B4-BE49-F238E27FC236}">
                <a16:creationId xmlns:a16="http://schemas.microsoft.com/office/drawing/2014/main" id="{ECCC972C-D8F8-4681-8104-20F43A920CC8}"/>
              </a:ext>
            </a:extLst>
          </p:cNvPr>
          <p:cNvSpPr>
            <a:spLocks noGrp="1"/>
          </p:cNvSpPr>
          <p:nvPr>
            <p:ph idx="1"/>
          </p:nvPr>
        </p:nvSpPr>
        <p:spPr>
          <a:xfrm>
            <a:off x="6090574" y="801866"/>
            <a:ext cx="5306084" cy="5230634"/>
          </a:xfrm>
        </p:spPr>
        <p:txBody>
          <a:bodyPr anchor="ctr">
            <a:normAutofit/>
          </a:bodyPr>
          <a:lstStyle/>
          <a:p>
            <a:pPr algn="l">
              <a:buFont typeface="Arial" panose="020B0604020202020204" pitchFamily="34" charset="0"/>
              <a:buChar char="•"/>
            </a:pPr>
            <a:r>
              <a:rPr lang="en-US" sz="2400" b="0" i="0" dirty="0">
                <a:solidFill>
                  <a:srgbClr val="000000"/>
                </a:solidFill>
                <a:effectLst/>
                <a:latin typeface="ibm-plex-sans"/>
              </a:rPr>
              <a:t>First, get Toronto </a:t>
            </a:r>
            <a:r>
              <a:rPr lang="en-US" sz="2400" b="0" i="0" dirty="0" err="1">
                <a:solidFill>
                  <a:srgbClr val="000000"/>
                </a:solidFill>
                <a:effectLst/>
                <a:latin typeface="ibm-plex-sans"/>
              </a:rPr>
              <a:t>neighbourhoods</a:t>
            </a:r>
            <a:r>
              <a:rPr lang="en-US" sz="2400" b="0" i="0" dirty="0">
                <a:solidFill>
                  <a:srgbClr val="000000"/>
                </a:solidFill>
                <a:effectLst/>
                <a:latin typeface="ibm-plex-sans"/>
              </a:rPr>
              <a:t> Postal Codes from </a:t>
            </a:r>
            <a:r>
              <a:rPr lang="en-US" sz="2400" b="0" i="0" u="sng" dirty="0">
                <a:solidFill>
                  <a:srgbClr val="296EAA"/>
                </a:solidFill>
                <a:effectLst/>
                <a:latin typeface="ibm-plex-sans"/>
                <a:hlinkClick r:id="rId3"/>
              </a:rPr>
              <a:t>Wikipedia</a:t>
            </a:r>
            <a:r>
              <a:rPr lang="en-US" sz="2400" b="0" i="0" dirty="0">
                <a:solidFill>
                  <a:srgbClr val="000000"/>
                </a:solidFill>
                <a:effectLst/>
                <a:latin typeface="ibm-plex-sans"/>
              </a:rPr>
              <a:t> , and get the </a:t>
            </a:r>
            <a:r>
              <a:rPr lang="en-US" sz="2400" b="0" i="0" dirty="0" err="1">
                <a:solidFill>
                  <a:srgbClr val="000000"/>
                </a:solidFill>
                <a:effectLst/>
                <a:latin typeface="ibm-plex-sans"/>
              </a:rPr>
              <a:t>neighbourhood</a:t>
            </a:r>
            <a:r>
              <a:rPr lang="en-US" sz="2400" b="0" i="0" dirty="0">
                <a:solidFill>
                  <a:srgbClr val="000000"/>
                </a:solidFill>
                <a:effectLst/>
                <a:latin typeface="ibm-plex-sans"/>
              </a:rPr>
              <a:t> longitude &amp; latitude data from geocoder. Combine these two </a:t>
            </a:r>
            <a:r>
              <a:rPr lang="en-US" sz="2400" b="0" i="0" dirty="0" err="1">
                <a:solidFill>
                  <a:srgbClr val="000000"/>
                </a:solidFill>
                <a:effectLst/>
                <a:latin typeface="ibm-plex-sans"/>
              </a:rPr>
              <a:t>dataframe</a:t>
            </a:r>
            <a:r>
              <a:rPr lang="en-US" sz="2400" b="0" i="0" dirty="0">
                <a:solidFill>
                  <a:srgbClr val="000000"/>
                </a:solidFill>
                <a:effectLst/>
                <a:latin typeface="ibm-plex-sans"/>
              </a:rPr>
              <a:t> to get the </a:t>
            </a:r>
            <a:r>
              <a:rPr lang="en-US" sz="2400" b="0" i="0" dirty="0" err="1">
                <a:solidFill>
                  <a:srgbClr val="000000"/>
                </a:solidFill>
                <a:effectLst/>
                <a:latin typeface="ibm-plex-sans"/>
              </a:rPr>
              <a:t>neighbourhood</a:t>
            </a:r>
            <a:r>
              <a:rPr lang="en-US" sz="2400" b="0" i="0" dirty="0">
                <a:solidFill>
                  <a:srgbClr val="000000"/>
                </a:solidFill>
                <a:effectLst/>
                <a:latin typeface="ibm-plex-sans"/>
              </a:rPr>
              <a:t> location </a:t>
            </a:r>
            <a:r>
              <a:rPr lang="en-US" sz="2400" b="0" i="0" dirty="0" err="1">
                <a:solidFill>
                  <a:srgbClr val="000000"/>
                </a:solidFill>
                <a:effectLst/>
                <a:latin typeface="ibm-plex-sans"/>
              </a:rPr>
              <a:t>dataframe</a:t>
            </a:r>
            <a:r>
              <a:rPr lang="en-US" sz="2400" b="0" i="0" dirty="0">
                <a:solidFill>
                  <a:srgbClr val="000000"/>
                </a:solidFill>
                <a:effectLst/>
                <a:latin typeface="ibm-plex-sans"/>
              </a:rPr>
              <a:t>.</a:t>
            </a:r>
          </a:p>
          <a:p>
            <a:pPr algn="l">
              <a:buFont typeface="Arial" panose="020B0604020202020204" pitchFamily="34" charset="0"/>
              <a:buChar char="•"/>
            </a:pPr>
            <a:r>
              <a:rPr lang="en-US" sz="2400" b="0" i="0" dirty="0">
                <a:solidFill>
                  <a:srgbClr val="000000"/>
                </a:solidFill>
                <a:effectLst/>
                <a:latin typeface="ibm-plex-sans"/>
              </a:rPr>
              <a:t>Second, get Toronto </a:t>
            </a:r>
            <a:r>
              <a:rPr lang="en-US" sz="2400" b="0" i="0" dirty="0" err="1">
                <a:solidFill>
                  <a:srgbClr val="000000"/>
                </a:solidFill>
                <a:effectLst/>
                <a:latin typeface="ibm-plex-sans"/>
              </a:rPr>
              <a:t>neighbourhoods</a:t>
            </a:r>
            <a:r>
              <a:rPr lang="en-US" sz="2400" b="0" i="0" dirty="0">
                <a:solidFill>
                  <a:srgbClr val="000000"/>
                </a:solidFill>
                <a:effectLst/>
                <a:latin typeface="ibm-plex-sans"/>
              </a:rPr>
              <a:t> population (2011 census) from </a:t>
            </a:r>
            <a:r>
              <a:rPr lang="en-US" sz="2400" b="0" i="0" u="sng" dirty="0">
                <a:solidFill>
                  <a:srgbClr val="296EAA"/>
                </a:solidFill>
                <a:effectLst/>
                <a:latin typeface="ibm-plex-sans"/>
                <a:hlinkClick r:id="rId4"/>
              </a:rPr>
              <a:t>City of Toronto</a:t>
            </a:r>
            <a:endParaRPr lang="en-US" sz="2400" b="0" i="0" dirty="0">
              <a:solidFill>
                <a:srgbClr val="000000"/>
              </a:solidFill>
              <a:effectLst/>
              <a:latin typeface="ibm-plex-sans"/>
            </a:endParaRPr>
          </a:p>
          <a:p>
            <a:pPr algn="l">
              <a:buFont typeface="Arial" panose="020B0604020202020204" pitchFamily="34" charset="0"/>
              <a:buChar char="•"/>
            </a:pPr>
            <a:r>
              <a:rPr lang="en-US" sz="2400" b="0" i="0" dirty="0">
                <a:solidFill>
                  <a:srgbClr val="000000"/>
                </a:solidFill>
                <a:effectLst/>
                <a:latin typeface="ibm-plex-sans"/>
              </a:rPr>
              <a:t>At last, get venue info from Foursquare for the neighborhoods North York and Downtown Toronto</a:t>
            </a:r>
          </a:p>
        </p:txBody>
      </p:sp>
    </p:spTree>
    <p:extLst>
      <p:ext uri="{BB962C8B-B14F-4D97-AF65-F5344CB8AC3E}">
        <p14:creationId xmlns:p14="http://schemas.microsoft.com/office/powerpoint/2010/main" val="442165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DE85085-5B5F-4F42-BA10-8D3960999764}"/>
              </a:ext>
            </a:extLst>
          </p:cNvPr>
          <p:cNvSpPr>
            <a:spLocks noGrp="1"/>
          </p:cNvSpPr>
          <p:nvPr>
            <p:ph type="title"/>
          </p:nvPr>
        </p:nvSpPr>
        <p:spPr>
          <a:xfrm>
            <a:off x="581900" y="2306304"/>
            <a:ext cx="4206231" cy="2760098"/>
          </a:xfrm>
        </p:spPr>
        <p:txBody>
          <a:bodyPr>
            <a:normAutofit/>
          </a:bodyPr>
          <a:lstStyle/>
          <a:p>
            <a:r>
              <a:rPr lang="en-US" sz="3600" b="1" i="0" dirty="0">
                <a:solidFill>
                  <a:srgbClr val="FFFFFF"/>
                </a:solidFill>
                <a:effectLst/>
                <a:latin typeface="ibm-plex-sans"/>
              </a:rPr>
              <a:t>Toronto Neighborhoods Postal Code</a:t>
            </a:r>
            <a:br>
              <a:rPr lang="en-US" sz="3600" b="1" i="0" dirty="0">
                <a:solidFill>
                  <a:srgbClr val="FFFFFF"/>
                </a:solidFill>
                <a:effectLst/>
                <a:latin typeface="ibm-plex-sans"/>
              </a:rPr>
            </a:br>
            <a:r>
              <a:rPr lang="en-US" sz="3600" b="1" i="0" dirty="0">
                <a:solidFill>
                  <a:srgbClr val="FFFFFF"/>
                </a:solidFill>
                <a:effectLst/>
                <a:latin typeface="ibm-plex-sans"/>
              </a:rPr>
              <a:t>(sample)</a:t>
            </a:r>
            <a:br>
              <a:rPr lang="en-US" b="1" i="0" dirty="0">
                <a:solidFill>
                  <a:srgbClr val="FFFFFF"/>
                </a:solidFill>
                <a:effectLst/>
                <a:latin typeface="ibm-plex-sans"/>
              </a:rPr>
            </a:br>
            <a:endParaRPr lang="en-US" dirty="0">
              <a:solidFill>
                <a:srgbClr val="FFFFFF"/>
              </a:solidFill>
            </a:endParaRPr>
          </a:p>
        </p:txBody>
      </p:sp>
      <p:pic>
        <p:nvPicPr>
          <p:cNvPr id="8" name="Content Placeholder 7">
            <a:extLst>
              <a:ext uri="{FF2B5EF4-FFF2-40B4-BE49-F238E27FC236}">
                <a16:creationId xmlns:a16="http://schemas.microsoft.com/office/drawing/2014/main" id="{56A8FD22-85AF-45C7-B1EA-505B7F2D2FCD}"/>
              </a:ext>
            </a:extLst>
          </p:cNvPr>
          <p:cNvPicPr>
            <a:picLocks noGrp="1" noChangeAspect="1"/>
          </p:cNvPicPr>
          <p:nvPr>
            <p:ph idx="1"/>
          </p:nvPr>
        </p:nvPicPr>
        <p:blipFill>
          <a:blip r:embed="rId3"/>
          <a:stretch>
            <a:fillRect/>
          </a:stretch>
        </p:blipFill>
        <p:spPr>
          <a:xfrm>
            <a:off x="6529665" y="2306304"/>
            <a:ext cx="4428571" cy="1939361"/>
          </a:xfrm>
          <a:prstGeom prst="rect">
            <a:avLst/>
          </a:prstGeom>
        </p:spPr>
      </p:pic>
    </p:spTree>
    <p:extLst>
      <p:ext uri="{BB962C8B-B14F-4D97-AF65-F5344CB8AC3E}">
        <p14:creationId xmlns:p14="http://schemas.microsoft.com/office/powerpoint/2010/main" val="3834315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DE85085-5B5F-4F42-BA10-8D3960999764}"/>
              </a:ext>
            </a:extLst>
          </p:cNvPr>
          <p:cNvSpPr>
            <a:spLocks noGrp="1"/>
          </p:cNvSpPr>
          <p:nvPr>
            <p:ph type="title"/>
          </p:nvPr>
        </p:nvSpPr>
        <p:spPr>
          <a:xfrm>
            <a:off x="581900" y="2306304"/>
            <a:ext cx="4206231" cy="2760098"/>
          </a:xfrm>
        </p:spPr>
        <p:txBody>
          <a:bodyPr>
            <a:normAutofit/>
          </a:bodyPr>
          <a:lstStyle/>
          <a:p>
            <a:r>
              <a:rPr lang="en-US" sz="3600" b="1" i="0" dirty="0">
                <a:solidFill>
                  <a:srgbClr val="FFFFFF"/>
                </a:solidFill>
                <a:effectLst/>
                <a:latin typeface="ibm-plex-sans"/>
              </a:rPr>
              <a:t>Toronto GPS</a:t>
            </a:r>
            <a:br>
              <a:rPr lang="en-US" sz="3600" b="1" i="0" dirty="0">
                <a:solidFill>
                  <a:srgbClr val="FFFFFF"/>
                </a:solidFill>
                <a:effectLst/>
                <a:latin typeface="ibm-plex-sans"/>
              </a:rPr>
            </a:br>
            <a:r>
              <a:rPr lang="en-US" sz="3600" b="1" i="0" dirty="0">
                <a:solidFill>
                  <a:srgbClr val="FFFFFF"/>
                </a:solidFill>
                <a:effectLst/>
                <a:latin typeface="ibm-plex-sans"/>
              </a:rPr>
              <a:t>(sample)</a:t>
            </a:r>
            <a:br>
              <a:rPr lang="en-US" b="1" i="0" dirty="0">
                <a:solidFill>
                  <a:srgbClr val="FFFFFF"/>
                </a:solidFill>
                <a:effectLst/>
                <a:latin typeface="ibm-plex-sans"/>
              </a:rPr>
            </a:br>
            <a:endParaRPr lang="en-US" dirty="0">
              <a:solidFill>
                <a:srgbClr val="FFFFFF"/>
              </a:solidFill>
            </a:endParaRPr>
          </a:p>
        </p:txBody>
      </p:sp>
      <p:pic>
        <p:nvPicPr>
          <p:cNvPr id="5" name="Picture 4">
            <a:extLst>
              <a:ext uri="{FF2B5EF4-FFF2-40B4-BE49-F238E27FC236}">
                <a16:creationId xmlns:a16="http://schemas.microsoft.com/office/drawing/2014/main" id="{15523543-0D4C-4DF3-943B-AB81EC496F47}"/>
              </a:ext>
            </a:extLst>
          </p:cNvPr>
          <p:cNvPicPr>
            <a:picLocks noChangeAspect="1"/>
          </p:cNvPicPr>
          <p:nvPr/>
        </p:nvPicPr>
        <p:blipFill>
          <a:blip r:embed="rId3"/>
          <a:stretch>
            <a:fillRect/>
          </a:stretch>
        </p:blipFill>
        <p:spPr>
          <a:xfrm>
            <a:off x="6238665" y="2166694"/>
            <a:ext cx="4304975" cy="2524612"/>
          </a:xfrm>
          <a:prstGeom prst="rect">
            <a:avLst/>
          </a:prstGeom>
        </p:spPr>
      </p:pic>
    </p:spTree>
    <p:extLst>
      <p:ext uri="{BB962C8B-B14F-4D97-AF65-F5344CB8AC3E}">
        <p14:creationId xmlns:p14="http://schemas.microsoft.com/office/powerpoint/2010/main" val="2618740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DE85085-5B5F-4F42-BA10-8D3960999764}"/>
              </a:ext>
            </a:extLst>
          </p:cNvPr>
          <p:cNvSpPr>
            <a:spLocks noGrp="1"/>
          </p:cNvSpPr>
          <p:nvPr>
            <p:ph type="title"/>
          </p:nvPr>
        </p:nvSpPr>
        <p:spPr>
          <a:xfrm>
            <a:off x="581900" y="2306304"/>
            <a:ext cx="4206231" cy="2760098"/>
          </a:xfrm>
        </p:spPr>
        <p:txBody>
          <a:bodyPr>
            <a:normAutofit/>
          </a:bodyPr>
          <a:lstStyle/>
          <a:p>
            <a:r>
              <a:rPr lang="en-US" sz="3600" b="1" i="0" dirty="0">
                <a:solidFill>
                  <a:srgbClr val="FFFFFF"/>
                </a:solidFill>
                <a:effectLst/>
                <a:latin typeface="ibm-plex-sans"/>
              </a:rPr>
              <a:t>Toronto Neighborhoods GPS</a:t>
            </a:r>
            <a:br>
              <a:rPr lang="en-US" sz="3600" b="1" i="0" dirty="0">
                <a:solidFill>
                  <a:srgbClr val="FFFFFF"/>
                </a:solidFill>
                <a:effectLst/>
                <a:latin typeface="ibm-plex-sans"/>
              </a:rPr>
            </a:br>
            <a:r>
              <a:rPr lang="en-US" sz="3600" b="1" i="0" dirty="0">
                <a:solidFill>
                  <a:srgbClr val="FFFFFF"/>
                </a:solidFill>
                <a:effectLst/>
                <a:latin typeface="ibm-plex-sans"/>
              </a:rPr>
              <a:t>(sample)</a:t>
            </a:r>
            <a:br>
              <a:rPr lang="en-US" b="1" i="0" dirty="0">
                <a:solidFill>
                  <a:srgbClr val="FFFFFF"/>
                </a:solidFill>
                <a:effectLst/>
                <a:latin typeface="ibm-plex-sans"/>
              </a:rPr>
            </a:br>
            <a:endParaRPr lang="en-US" dirty="0">
              <a:solidFill>
                <a:srgbClr val="FFFFFF"/>
              </a:solidFill>
            </a:endParaRPr>
          </a:p>
        </p:txBody>
      </p:sp>
      <p:pic>
        <p:nvPicPr>
          <p:cNvPr id="3" name="Picture 2">
            <a:extLst>
              <a:ext uri="{FF2B5EF4-FFF2-40B4-BE49-F238E27FC236}">
                <a16:creationId xmlns:a16="http://schemas.microsoft.com/office/drawing/2014/main" id="{CE2CA548-811F-4D94-B124-E42A17D5267F}"/>
              </a:ext>
            </a:extLst>
          </p:cNvPr>
          <p:cNvPicPr>
            <a:picLocks noChangeAspect="1"/>
          </p:cNvPicPr>
          <p:nvPr/>
        </p:nvPicPr>
        <p:blipFill>
          <a:blip r:embed="rId3"/>
          <a:stretch>
            <a:fillRect/>
          </a:stretch>
        </p:blipFill>
        <p:spPr>
          <a:xfrm>
            <a:off x="5603774" y="1971857"/>
            <a:ext cx="6238095" cy="2914286"/>
          </a:xfrm>
          <a:prstGeom prst="rect">
            <a:avLst/>
          </a:prstGeom>
        </p:spPr>
      </p:pic>
    </p:spTree>
    <p:extLst>
      <p:ext uri="{BB962C8B-B14F-4D97-AF65-F5344CB8AC3E}">
        <p14:creationId xmlns:p14="http://schemas.microsoft.com/office/powerpoint/2010/main" val="1198750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DE85085-5B5F-4F42-BA10-8D3960999764}"/>
              </a:ext>
            </a:extLst>
          </p:cNvPr>
          <p:cNvSpPr>
            <a:spLocks noGrp="1"/>
          </p:cNvSpPr>
          <p:nvPr>
            <p:ph type="title"/>
          </p:nvPr>
        </p:nvSpPr>
        <p:spPr>
          <a:xfrm>
            <a:off x="581900" y="2306304"/>
            <a:ext cx="4206231" cy="2760098"/>
          </a:xfrm>
        </p:spPr>
        <p:txBody>
          <a:bodyPr>
            <a:normAutofit fontScale="90000"/>
          </a:bodyPr>
          <a:lstStyle/>
          <a:p>
            <a:r>
              <a:rPr lang="en-US" sz="3600" b="1" i="0" dirty="0">
                <a:solidFill>
                  <a:srgbClr val="FFFFFF"/>
                </a:solidFill>
                <a:effectLst/>
                <a:latin typeface="ibm-plex-sans"/>
              </a:rPr>
              <a:t>Toronto Neighborhoods Medical Service Centers</a:t>
            </a:r>
            <a:br>
              <a:rPr lang="en-US" sz="3600" b="1" i="0" dirty="0">
                <a:solidFill>
                  <a:srgbClr val="FFFFFF"/>
                </a:solidFill>
                <a:effectLst/>
                <a:latin typeface="ibm-plex-sans"/>
              </a:rPr>
            </a:br>
            <a:r>
              <a:rPr lang="en-US" sz="3600" b="1" i="0" dirty="0">
                <a:solidFill>
                  <a:srgbClr val="FFFFFF"/>
                </a:solidFill>
                <a:effectLst/>
                <a:latin typeface="ibm-plex-sans"/>
              </a:rPr>
              <a:t>(sample)</a:t>
            </a:r>
            <a:br>
              <a:rPr lang="en-US" b="1" i="0" dirty="0">
                <a:solidFill>
                  <a:srgbClr val="FFFFFF"/>
                </a:solidFill>
                <a:effectLst/>
                <a:latin typeface="ibm-plex-sans"/>
              </a:rPr>
            </a:br>
            <a:endParaRPr lang="en-US" dirty="0">
              <a:solidFill>
                <a:srgbClr val="FFFFFF"/>
              </a:solidFill>
            </a:endParaRPr>
          </a:p>
        </p:txBody>
      </p:sp>
      <p:pic>
        <p:nvPicPr>
          <p:cNvPr id="4" name="Picture 3">
            <a:extLst>
              <a:ext uri="{FF2B5EF4-FFF2-40B4-BE49-F238E27FC236}">
                <a16:creationId xmlns:a16="http://schemas.microsoft.com/office/drawing/2014/main" id="{A0BF4CF5-5676-4497-8F95-9FA875A2C8CE}"/>
              </a:ext>
            </a:extLst>
          </p:cNvPr>
          <p:cNvPicPr>
            <a:picLocks noChangeAspect="1"/>
          </p:cNvPicPr>
          <p:nvPr/>
        </p:nvPicPr>
        <p:blipFill>
          <a:blip r:embed="rId3"/>
          <a:stretch>
            <a:fillRect/>
          </a:stretch>
        </p:blipFill>
        <p:spPr>
          <a:xfrm>
            <a:off x="3992882" y="3723760"/>
            <a:ext cx="7919258" cy="2760098"/>
          </a:xfrm>
          <a:prstGeom prst="rect">
            <a:avLst/>
          </a:prstGeom>
        </p:spPr>
      </p:pic>
    </p:spTree>
    <p:extLst>
      <p:ext uri="{BB962C8B-B14F-4D97-AF65-F5344CB8AC3E}">
        <p14:creationId xmlns:p14="http://schemas.microsoft.com/office/powerpoint/2010/main" val="8729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DE85085-5B5F-4F42-BA10-8D3960999764}"/>
              </a:ext>
            </a:extLst>
          </p:cNvPr>
          <p:cNvSpPr>
            <a:spLocks noGrp="1"/>
          </p:cNvSpPr>
          <p:nvPr>
            <p:ph type="title"/>
          </p:nvPr>
        </p:nvSpPr>
        <p:spPr>
          <a:xfrm>
            <a:off x="581900" y="2306304"/>
            <a:ext cx="4206231" cy="2760098"/>
          </a:xfrm>
        </p:spPr>
        <p:txBody>
          <a:bodyPr>
            <a:normAutofit/>
          </a:bodyPr>
          <a:lstStyle/>
          <a:p>
            <a:r>
              <a:rPr lang="en-US" sz="3600" b="1" i="0" dirty="0">
                <a:solidFill>
                  <a:srgbClr val="FFFFFF"/>
                </a:solidFill>
                <a:effectLst/>
                <a:latin typeface="ibm-plex-sans"/>
              </a:rPr>
              <a:t>Toronto Medical Service Centers</a:t>
            </a:r>
            <a:br>
              <a:rPr lang="en-US" sz="3600" b="1" i="0" dirty="0">
                <a:solidFill>
                  <a:srgbClr val="FFFFFF"/>
                </a:solidFill>
                <a:effectLst/>
                <a:latin typeface="ibm-plex-sans"/>
              </a:rPr>
            </a:br>
            <a:r>
              <a:rPr lang="en-US" sz="3600" b="1" i="0" dirty="0">
                <a:solidFill>
                  <a:srgbClr val="FFFFFF"/>
                </a:solidFill>
                <a:effectLst/>
                <a:latin typeface="ibm-plex-sans"/>
              </a:rPr>
              <a:t>Count by Neighborhoods</a:t>
            </a:r>
            <a:br>
              <a:rPr lang="en-US" b="1" i="0" dirty="0">
                <a:solidFill>
                  <a:srgbClr val="FFFFFF"/>
                </a:solidFill>
                <a:effectLst/>
                <a:latin typeface="ibm-plex-sans"/>
              </a:rPr>
            </a:br>
            <a:endParaRPr lang="en-US" dirty="0">
              <a:solidFill>
                <a:srgbClr val="FFFFFF"/>
              </a:solidFill>
            </a:endParaRPr>
          </a:p>
        </p:txBody>
      </p:sp>
      <p:pic>
        <p:nvPicPr>
          <p:cNvPr id="3" name="Picture 2">
            <a:extLst>
              <a:ext uri="{FF2B5EF4-FFF2-40B4-BE49-F238E27FC236}">
                <a16:creationId xmlns:a16="http://schemas.microsoft.com/office/drawing/2014/main" id="{066C8664-5AB5-4C4A-B54D-44FF5F754959}"/>
              </a:ext>
            </a:extLst>
          </p:cNvPr>
          <p:cNvPicPr>
            <a:picLocks noChangeAspect="1"/>
          </p:cNvPicPr>
          <p:nvPr/>
        </p:nvPicPr>
        <p:blipFill>
          <a:blip r:embed="rId3"/>
          <a:stretch>
            <a:fillRect/>
          </a:stretch>
        </p:blipFill>
        <p:spPr>
          <a:xfrm>
            <a:off x="7504269" y="1211848"/>
            <a:ext cx="2952533" cy="4208050"/>
          </a:xfrm>
          <a:prstGeom prst="rect">
            <a:avLst/>
          </a:prstGeom>
        </p:spPr>
      </p:pic>
    </p:spTree>
    <p:extLst>
      <p:ext uri="{BB962C8B-B14F-4D97-AF65-F5344CB8AC3E}">
        <p14:creationId xmlns:p14="http://schemas.microsoft.com/office/powerpoint/2010/main" val="2594781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342</Words>
  <Application>Microsoft Office PowerPoint</Application>
  <PresentationFormat>Widescreen</PresentationFormat>
  <Paragraphs>26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ibm-plex-sans</vt:lpstr>
      <vt:lpstr>Office Theme</vt:lpstr>
      <vt:lpstr>PowerPoint Presentation</vt:lpstr>
      <vt:lpstr>Problem </vt:lpstr>
      <vt:lpstr>Target Audience </vt:lpstr>
      <vt:lpstr>Data Set </vt:lpstr>
      <vt:lpstr>Toronto Neighborhoods Postal Code (sample) </vt:lpstr>
      <vt:lpstr>Toronto GPS (sample) </vt:lpstr>
      <vt:lpstr>Toronto Neighborhoods GPS (sample) </vt:lpstr>
      <vt:lpstr>Toronto Neighborhoods Medical Service Centers (sample) </vt:lpstr>
      <vt:lpstr>Toronto Medical Service Centers Count by Neighborhoods </vt:lpstr>
      <vt:lpstr>Toronto Medical Service Centers Count by Neighborhoods </vt:lpstr>
      <vt:lpstr>Toronto Medical Service Centers &amp; Population</vt:lpstr>
      <vt:lpstr>Toronto Medical Service Centers Density</vt:lpstr>
      <vt:lpstr>Toronto Medical Service Sites Location </vt:lpstr>
      <vt:lpstr>Results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Vicki Hou</dc:creator>
  <cp:lastModifiedBy>Vicki Hou</cp:lastModifiedBy>
  <cp:revision>2</cp:revision>
  <dcterms:created xsi:type="dcterms:W3CDTF">2020-08-26T22:26:22Z</dcterms:created>
  <dcterms:modified xsi:type="dcterms:W3CDTF">2020-08-26T22:35:01Z</dcterms:modified>
</cp:coreProperties>
</file>