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sldIdLst>
    <p:sldId id="256" r:id="rId2"/>
    <p:sldId id="257" r:id="rId3"/>
    <p:sldId id="259" r:id="rId4"/>
    <p:sldId id="260" r:id="rId5"/>
    <p:sldId id="261" r:id="rId6"/>
    <p:sldId id="262" r:id="rId7"/>
    <p:sldId id="265" r:id="rId8"/>
    <p:sldId id="263" r:id="rId9"/>
    <p:sldId id="266" r:id="rId10"/>
    <p:sldId id="267" r:id="rId11"/>
    <p:sldId id="268" r:id="rId12"/>
    <p:sldId id="269"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 id="285" r:id="rId26"/>
    <p:sldId id="283" r:id="rId27"/>
    <p:sldId id="284"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1925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0016290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5586B75A-687E-405C-8A0B-8D00578BA2C3}" type="datetimeFigureOut">
              <a:rPr lang="en-US" smtClean="0"/>
              <a:pPr/>
              <a:t>1/18/2023</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586B75A-687E-405C-8A0B-8D00578BA2C3}" type="datetimeFigureOut">
              <a:rPr lang="en-US" smtClean="0"/>
              <a:pPr/>
              <a:t>1/18/2023</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Housing Price Predication &amp; Analysis Project</a:t>
            </a:r>
            <a:endParaRPr lang="en-IN" sz="4800" dirty="0"/>
          </a:p>
        </p:txBody>
      </p:sp>
      <p:sp>
        <p:nvSpPr>
          <p:cNvPr id="3" name="Subtitle 2"/>
          <p:cNvSpPr>
            <a:spLocks noGrp="1"/>
          </p:cNvSpPr>
          <p:nvPr>
            <p:ph type="subTitle" idx="1"/>
          </p:nvPr>
        </p:nvSpPr>
        <p:spPr>
          <a:xfrm>
            <a:off x="680322" y="5357611"/>
            <a:ext cx="8144134" cy="1094704"/>
          </a:xfrm>
        </p:spPr>
        <p:txBody>
          <a:bodyPr>
            <a:normAutofit/>
          </a:bodyPr>
          <a:lstStyle/>
          <a:p>
            <a:r>
              <a:rPr lang="en-US" b="1" dirty="0" smtClean="0"/>
              <a:t>By- </a:t>
            </a:r>
            <a:r>
              <a:rPr lang="en-US" b="1" dirty="0" smtClean="0"/>
              <a:t>Vinayak Patil</a:t>
            </a:r>
            <a:endParaRPr lang="en-US" b="1" dirty="0"/>
          </a:p>
          <a:p>
            <a:r>
              <a:rPr lang="en-US" b="1" dirty="0" smtClean="0"/>
              <a:t>Internship Batch No- </a:t>
            </a:r>
            <a:r>
              <a:rPr lang="en-US" b="1" dirty="0" smtClean="0"/>
              <a:t>34</a:t>
            </a:r>
            <a:endParaRPr lang="en-IN" b="1" dirty="0"/>
          </a:p>
          <a:p>
            <a:endParaRPr lang="en-IN" dirty="0"/>
          </a:p>
        </p:txBody>
      </p:sp>
      <p:pic>
        <p:nvPicPr>
          <p:cNvPr id="4" name="Picture 3">
            <a:extLst>
              <a:ext uri="{FF2B5EF4-FFF2-40B4-BE49-F238E27FC236}">
                <a16:creationId xmlns=""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491309" y="267911"/>
            <a:ext cx="3287530" cy="2126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716750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Observations:</a:t>
            </a:r>
            <a:endParaRPr lang="en-IN" sz="4000" dirty="0"/>
          </a:p>
        </p:txBody>
      </p:sp>
      <p:sp>
        <p:nvSpPr>
          <p:cNvPr id="3" name="Content Placeholder 2"/>
          <p:cNvSpPr>
            <a:spLocks noGrp="1"/>
          </p:cNvSpPr>
          <p:nvPr>
            <p:ph idx="1"/>
          </p:nvPr>
        </p:nvSpPr>
        <p:spPr/>
        <p:txBody>
          <a:bodyPr>
            <a:normAutofit/>
          </a:bodyPr>
          <a:lstStyle/>
          <a:p>
            <a:pPr algn="just"/>
            <a:r>
              <a:rPr lang="en-IN" sz="2000" dirty="0"/>
              <a:t>For </a:t>
            </a:r>
            <a:r>
              <a:rPr lang="en-IN" sz="2000" dirty="0" err="1"/>
              <a:t>MSSubClass</a:t>
            </a:r>
            <a:r>
              <a:rPr lang="en-IN" sz="2000" dirty="0"/>
              <a:t> class 20 and 60, </a:t>
            </a:r>
            <a:r>
              <a:rPr lang="en-IN" sz="2000" dirty="0" err="1"/>
              <a:t>SalePrice</a:t>
            </a:r>
            <a:r>
              <a:rPr lang="en-IN" sz="2000" dirty="0"/>
              <a:t> is high and maximum </a:t>
            </a:r>
            <a:r>
              <a:rPr lang="en-IN" sz="2000" dirty="0" err="1"/>
              <a:t>MSZoning</a:t>
            </a:r>
            <a:r>
              <a:rPr lang="en-IN" sz="2000" dirty="0"/>
              <a:t> is Residential Low Density</a:t>
            </a:r>
          </a:p>
          <a:p>
            <a:pPr algn="just"/>
            <a:r>
              <a:rPr lang="en-IN" sz="2000" dirty="0"/>
              <a:t>79.5% of house are in Residential Low Density followed by 14 % of house are in Residential Medium Density area.</a:t>
            </a:r>
          </a:p>
          <a:p>
            <a:pPr algn="just"/>
            <a:r>
              <a:rPr lang="en-IN" sz="2000" dirty="0" smtClean="0"/>
              <a:t>Floating </a:t>
            </a:r>
            <a:r>
              <a:rPr lang="en-IN" sz="2000" dirty="0"/>
              <a:t>Village Residential is only 4.5% </a:t>
            </a:r>
          </a:p>
          <a:p>
            <a:pPr algn="just"/>
            <a:r>
              <a:rPr lang="en-IN" sz="2000" dirty="0" smtClean="0"/>
              <a:t>Very </a:t>
            </a:r>
            <a:r>
              <a:rPr lang="en-IN" sz="2000" dirty="0"/>
              <a:t>few house (0.8%) are in Commercial zone.</a:t>
            </a:r>
          </a:p>
        </p:txBody>
      </p:sp>
    </p:spTree>
    <p:extLst>
      <p:ext uri="{BB962C8B-B14F-4D97-AF65-F5344CB8AC3E}">
        <p14:creationId xmlns:p14="http://schemas.microsoft.com/office/powerpoint/2010/main" xmlns="" val="2098466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Observations</a:t>
            </a:r>
            <a:r>
              <a:rPr lang="en-US" dirty="0" smtClean="0"/>
              <a:t>:</a:t>
            </a:r>
            <a:endParaRPr lang="en-IN" dirty="0"/>
          </a:p>
        </p:txBody>
      </p:sp>
      <p:sp>
        <p:nvSpPr>
          <p:cNvPr id="4" name="Text Placeholder 3"/>
          <p:cNvSpPr>
            <a:spLocks noGrp="1"/>
          </p:cNvSpPr>
          <p:nvPr>
            <p:ph type="body" sz="half" idx="2"/>
          </p:nvPr>
        </p:nvSpPr>
        <p:spPr>
          <a:xfrm>
            <a:off x="680321" y="2336873"/>
            <a:ext cx="5527295" cy="3599315"/>
          </a:xfrm>
        </p:spPr>
        <p:txBody>
          <a:bodyPr>
            <a:normAutofit/>
          </a:bodyPr>
          <a:lstStyle/>
          <a:p>
            <a:pPr algn="just"/>
            <a:r>
              <a:rPr lang="en-IN" sz="2000" dirty="0"/>
              <a:t>1. Max property have overall condition rating of either 6 to 7.</a:t>
            </a:r>
          </a:p>
          <a:p>
            <a:pPr algn="just"/>
            <a:r>
              <a:rPr lang="en-IN" sz="2000" dirty="0"/>
              <a:t>2. Average selling price for RL zone property is 200000-500000.</a:t>
            </a:r>
          </a:p>
          <a:p>
            <a:pPr algn="just"/>
            <a:r>
              <a:rPr lang="en-IN" sz="2000" dirty="0"/>
              <a:t>3. In Commercial zone the property price is minimum.</a:t>
            </a:r>
          </a:p>
          <a:p>
            <a:pPr algn="just"/>
            <a:r>
              <a:rPr lang="en-IN" sz="2000" dirty="0"/>
              <a:t>4. Sale Price inside RL Zone is much higher than other zone.</a:t>
            </a:r>
          </a:p>
          <a:p>
            <a:pPr algn="just"/>
            <a:r>
              <a:rPr lang="en-IN" sz="2000" dirty="0"/>
              <a:t>5. It is clear that if </a:t>
            </a:r>
            <a:r>
              <a:rPr lang="en-IN" sz="2000" dirty="0" err="1"/>
              <a:t>OverallQual</a:t>
            </a:r>
            <a:r>
              <a:rPr lang="en-IN" sz="2000" dirty="0"/>
              <a:t> increased, </a:t>
            </a:r>
            <a:r>
              <a:rPr lang="en-IN" sz="2000" dirty="0" err="1"/>
              <a:t>SalePrice</a:t>
            </a:r>
            <a:r>
              <a:rPr lang="en-IN" sz="2000" dirty="0"/>
              <a:t> also increased</a:t>
            </a:r>
            <a:r>
              <a:rPr lang="en-IN" sz="2000" dirty="0" smtClean="0"/>
              <a:t>.</a:t>
            </a:r>
            <a:endParaRPr lang="en-IN" sz="2000" dirty="0"/>
          </a:p>
        </p:txBody>
      </p:sp>
      <p:pic>
        <p:nvPicPr>
          <p:cNvPr id="6" name="Picture 5"/>
          <p:cNvPicPr/>
          <p:nvPr/>
        </p:nvPicPr>
        <p:blipFill>
          <a:blip r:embed="rId2">
            <a:extLst>
              <a:ext uri="{28A0092B-C50C-407E-A947-70E740481C1C}">
                <a14:useLocalDpi xmlns:a14="http://schemas.microsoft.com/office/drawing/2010/main" xmlns="" val="0"/>
              </a:ext>
            </a:extLst>
          </a:blip>
          <a:srcRect/>
          <a:stretch>
            <a:fillRect/>
          </a:stretch>
        </p:blipFill>
        <p:spPr bwMode="auto">
          <a:xfrm>
            <a:off x="6441506" y="2336873"/>
            <a:ext cx="4466900" cy="2673010"/>
          </a:xfrm>
          <a:prstGeom prst="rect">
            <a:avLst/>
          </a:prstGeom>
          <a:noFill/>
          <a:ln>
            <a:noFill/>
          </a:ln>
        </p:spPr>
      </p:pic>
    </p:spTree>
    <p:extLst>
      <p:ext uri="{BB962C8B-B14F-4D97-AF65-F5344CB8AC3E}">
        <p14:creationId xmlns:p14="http://schemas.microsoft.com/office/powerpoint/2010/main" xmlns="" val="268752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19" y="4662152"/>
            <a:ext cx="9613862" cy="1043188"/>
          </a:xfrm>
        </p:spPr>
        <p:txBody>
          <a:bodyPr anchor="t">
            <a:normAutofit/>
          </a:bodyPr>
          <a:lstStyle/>
          <a:p>
            <a:r>
              <a:rPr lang="en-IN" sz="2000" dirty="0">
                <a:solidFill>
                  <a:schemeClr val="tx1"/>
                </a:solidFill>
              </a:rPr>
              <a:t>1. Average </a:t>
            </a:r>
            <a:r>
              <a:rPr lang="en-IN" sz="2000" dirty="0" err="1">
                <a:solidFill>
                  <a:schemeClr val="tx1"/>
                </a:solidFill>
              </a:rPr>
              <a:t>LotFrontage</a:t>
            </a:r>
            <a:r>
              <a:rPr lang="en-IN" sz="2000" dirty="0">
                <a:solidFill>
                  <a:schemeClr val="tx1"/>
                </a:solidFill>
              </a:rPr>
              <a:t> is around 50-80</a:t>
            </a:r>
            <a:br>
              <a:rPr lang="en-IN" sz="2000" dirty="0">
                <a:solidFill>
                  <a:schemeClr val="tx1"/>
                </a:solidFill>
              </a:rPr>
            </a:br>
            <a:r>
              <a:rPr lang="en-IN" sz="2000" dirty="0">
                <a:solidFill>
                  <a:schemeClr val="tx1"/>
                </a:solidFill>
              </a:rPr>
              <a:t>2. A lot of outliers are present.</a:t>
            </a:r>
            <a:br>
              <a:rPr lang="en-IN" sz="2000" dirty="0">
                <a:solidFill>
                  <a:schemeClr val="tx1"/>
                </a:solidFill>
              </a:rPr>
            </a:br>
            <a:r>
              <a:rPr lang="en-IN" sz="2000" dirty="0">
                <a:solidFill>
                  <a:schemeClr val="tx1"/>
                </a:solidFill>
              </a:rPr>
              <a:t>3. There is No Significant relationship found between </a:t>
            </a:r>
            <a:r>
              <a:rPr lang="en-IN" sz="2000" dirty="0" err="1">
                <a:solidFill>
                  <a:schemeClr val="tx1"/>
                </a:solidFill>
              </a:rPr>
              <a:t>SalePrice</a:t>
            </a:r>
            <a:r>
              <a:rPr lang="en-IN" sz="2000" dirty="0">
                <a:solidFill>
                  <a:schemeClr val="tx1"/>
                </a:solidFill>
              </a:rPr>
              <a:t> &amp; </a:t>
            </a:r>
            <a:r>
              <a:rPr lang="en-IN" sz="2000" dirty="0" err="1">
                <a:solidFill>
                  <a:schemeClr val="tx1"/>
                </a:solidFill>
              </a:rPr>
              <a:t>LotFrontage</a:t>
            </a:r>
            <a:r>
              <a:rPr lang="en-IN" sz="2000" dirty="0">
                <a:solidFill>
                  <a:schemeClr val="tx1"/>
                </a:solidFill>
              </a:rPr>
              <a:t>.</a:t>
            </a:r>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775" y="1700032"/>
            <a:ext cx="4034419" cy="227526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xmlns="" val="0"/>
              </a:ext>
            </a:extLst>
          </a:blip>
          <a:srcRect/>
          <a:stretch>
            <a:fillRect/>
          </a:stretch>
        </p:blipFill>
        <p:spPr bwMode="auto">
          <a:xfrm>
            <a:off x="6779686" y="1649822"/>
            <a:ext cx="4158807" cy="2220972"/>
          </a:xfrm>
          <a:prstGeom prst="rect">
            <a:avLst/>
          </a:prstGeom>
          <a:noFill/>
          <a:ln>
            <a:noFill/>
          </a:ln>
        </p:spPr>
      </p:pic>
    </p:spTree>
    <p:extLst>
      <p:ext uri="{BB962C8B-B14F-4D97-AF65-F5344CB8AC3E}">
        <p14:creationId xmlns:p14="http://schemas.microsoft.com/office/powerpoint/2010/main" xmlns="" val="2722662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p:cNvPicPr>
          <p:nvPr/>
        </p:nvPicPr>
        <p:blipFill>
          <a:blip r:embed="rId2">
            <a:extLst>
              <a:ext uri="{28A0092B-C50C-407E-A947-70E740481C1C}">
                <a14:useLocalDpi xmlns:a14="http://schemas.microsoft.com/office/drawing/2010/main" xmlns="" val="0"/>
              </a:ext>
            </a:extLst>
          </a:blip>
          <a:srcRect/>
          <a:stretch>
            <a:fillRect/>
          </a:stretch>
        </p:blipFill>
        <p:spPr bwMode="auto">
          <a:xfrm>
            <a:off x="757596" y="495523"/>
            <a:ext cx="7162912" cy="2505253"/>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8613709" y="3353783"/>
            <a:ext cx="3088005" cy="1914525"/>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xmlns="" val="0"/>
              </a:ext>
            </a:extLst>
          </a:blip>
          <a:srcRect/>
          <a:stretch>
            <a:fillRect/>
          </a:stretch>
        </p:blipFill>
        <p:spPr bwMode="auto">
          <a:xfrm>
            <a:off x="757596" y="3237874"/>
            <a:ext cx="7265942" cy="2441709"/>
          </a:xfrm>
          <a:prstGeom prst="rect">
            <a:avLst/>
          </a:prstGeom>
          <a:noFill/>
          <a:ln>
            <a:noFill/>
          </a:ln>
        </p:spPr>
      </p:pic>
    </p:spTree>
    <p:extLst>
      <p:ext uri="{BB962C8B-B14F-4D97-AF65-F5344CB8AC3E}">
        <p14:creationId xmlns:p14="http://schemas.microsoft.com/office/powerpoint/2010/main" xmlns="" val="3553192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5" name="Content Placeholder 4"/>
          <p:cNvSpPr>
            <a:spLocks noGrp="1"/>
          </p:cNvSpPr>
          <p:nvPr>
            <p:ph idx="1"/>
          </p:nvPr>
        </p:nvSpPr>
        <p:spPr/>
        <p:txBody>
          <a:bodyPr>
            <a:normAutofit/>
          </a:bodyPr>
          <a:lstStyle/>
          <a:p>
            <a:pPr algn="just"/>
            <a:r>
              <a:rPr lang="en-IN" sz="2000" dirty="0" smtClean="0"/>
              <a:t>Average </a:t>
            </a:r>
            <a:r>
              <a:rPr lang="en-IN" sz="2000" dirty="0" err="1"/>
              <a:t>LotArea</a:t>
            </a:r>
            <a:r>
              <a:rPr lang="en-IN" sz="2000" dirty="0"/>
              <a:t> is around 0-25000</a:t>
            </a:r>
          </a:p>
          <a:p>
            <a:pPr algn="just"/>
            <a:r>
              <a:rPr lang="en-IN" sz="2000" dirty="0" smtClean="0"/>
              <a:t>A </a:t>
            </a:r>
            <a:r>
              <a:rPr lang="en-IN" sz="2000" dirty="0"/>
              <a:t>lot of outliers are present.</a:t>
            </a:r>
          </a:p>
          <a:p>
            <a:pPr algn="just"/>
            <a:r>
              <a:rPr lang="en-IN" sz="2000" dirty="0" smtClean="0"/>
              <a:t>As </a:t>
            </a:r>
            <a:r>
              <a:rPr lang="en-IN" sz="2000" dirty="0" err="1"/>
              <a:t>OverallQual</a:t>
            </a:r>
            <a:r>
              <a:rPr lang="en-IN" sz="2000" dirty="0"/>
              <a:t> increased, </a:t>
            </a:r>
            <a:r>
              <a:rPr lang="en-IN" sz="2000" dirty="0" err="1"/>
              <a:t>saling</a:t>
            </a:r>
            <a:r>
              <a:rPr lang="en-IN" sz="2000" dirty="0"/>
              <a:t> price of the property also increased.</a:t>
            </a:r>
          </a:p>
          <a:p>
            <a:pPr algn="just"/>
            <a:r>
              <a:rPr lang="en-IN" sz="2000" dirty="0" smtClean="0"/>
              <a:t>No </a:t>
            </a:r>
            <a:r>
              <a:rPr lang="en-IN" sz="2000" dirty="0"/>
              <a:t>relation is found between </a:t>
            </a:r>
            <a:r>
              <a:rPr lang="en-IN" sz="2000" dirty="0" err="1"/>
              <a:t>LotArea</a:t>
            </a:r>
            <a:r>
              <a:rPr lang="en-IN" sz="2000" dirty="0"/>
              <a:t> and </a:t>
            </a:r>
            <a:r>
              <a:rPr lang="en-IN" sz="2000" dirty="0" err="1"/>
              <a:t>SalePrice</a:t>
            </a:r>
            <a:r>
              <a:rPr lang="en-IN" sz="2000" dirty="0"/>
              <a:t> with respect to </a:t>
            </a:r>
            <a:r>
              <a:rPr lang="en-IN" sz="2000" dirty="0" err="1"/>
              <a:t>LotShape</a:t>
            </a:r>
            <a:r>
              <a:rPr lang="en-IN" sz="2000" dirty="0"/>
              <a:t>.</a:t>
            </a:r>
          </a:p>
          <a:p>
            <a:pPr algn="just"/>
            <a:r>
              <a:rPr lang="en-IN" sz="2000" dirty="0"/>
              <a:t> Min </a:t>
            </a:r>
            <a:r>
              <a:rPr lang="en-IN" sz="2000" dirty="0" err="1"/>
              <a:t>LotShape</a:t>
            </a:r>
            <a:r>
              <a:rPr lang="en-IN" sz="2000" dirty="0"/>
              <a:t> is Irregular.</a:t>
            </a:r>
          </a:p>
          <a:p>
            <a:pPr algn="just"/>
            <a:r>
              <a:rPr lang="en-IN" sz="2000" dirty="0" smtClean="0"/>
              <a:t>63.4</a:t>
            </a:r>
            <a:r>
              <a:rPr lang="en-IN" sz="2000" dirty="0"/>
              <a:t>% </a:t>
            </a:r>
            <a:r>
              <a:rPr lang="en-IN" sz="2000" dirty="0" err="1"/>
              <a:t>LotShape</a:t>
            </a:r>
            <a:r>
              <a:rPr lang="en-IN" sz="2000" dirty="0"/>
              <a:t> is Regular followed by Slightly irregular and there is some outliers also with very high price range</a:t>
            </a:r>
          </a:p>
          <a:p>
            <a:pPr algn="just"/>
            <a:r>
              <a:rPr lang="en-IN" sz="2000" dirty="0" smtClean="0"/>
              <a:t>There </a:t>
            </a:r>
            <a:r>
              <a:rPr lang="en-IN" sz="2000" dirty="0"/>
              <a:t>is no relationship between </a:t>
            </a:r>
            <a:r>
              <a:rPr lang="en-IN" sz="2000" dirty="0" err="1"/>
              <a:t>LotShape</a:t>
            </a:r>
            <a:r>
              <a:rPr lang="en-IN" sz="2000" dirty="0"/>
              <a:t> and selling price.</a:t>
            </a:r>
          </a:p>
          <a:p>
            <a:endParaRPr lang="en-IN" dirty="0"/>
          </a:p>
          <a:p>
            <a:endParaRPr lang="en-IN" dirty="0"/>
          </a:p>
        </p:txBody>
      </p:sp>
    </p:spTree>
    <p:extLst>
      <p:ext uri="{BB962C8B-B14F-4D97-AF65-F5344CB8AC3E}">
        <p14:creationId xmlns:p14="http://schemas.microsoft.com/office/powerpoint/2010/main" xmlns="" val="3505425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874744" y="570166"/>
            <a:ext cx="6298788" cy="2353337"/>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4024138" y="3663082"/>
            <a:ext cx="6948662" cy="2467261"/>
          </a:xfrm>
          <a:prstGeom prst="rect">
            <a:avLst/>
          </a:prstGeom>
          <a:noFill/>
          <a:ln>
            <a:noFill/>
          </a:ln>
        </p:spPr>
      </p:pic>
    </p:spTree>
    <p:extLst>
      <p:ext uri="{BB962C8B-B14F-4D97-AF65-F5344CB8AC3E}">
        <p14:creationId xmlns:p14="http://schemas.microsoft.com/office/powerpoint/2010/main" xmlns="" val="1067286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a:xfrm>
            <a:off x="680321" y="2279561"/>
            <a:ext cx="9613861" cy="3656628"/>
          </a:xfrm>
        </p:spPr>
        <p:txBody>
          <a:bodyPr>
            <a:normAutofit/>
          </a:bodyPr>
          <a:lstStyle/>
          <a:p>
            <a:pPr algn="just"/>
            <a:r>
              <a:rPr lang="en-IN" sz="2000" dirty="0"/>
              <a:t>72.1% of house comes with inside Lot configuration</a:t>
            </a:r>
            <a:r>
              <a:rPr lang="en-IN" sz="2000" dirty="0" smtClean="0"/>
              <a:t>.</a:t>
            </a:r>
          </a:p>
          <a:p>
            <a:pPr algn="just"/>
            <a:r>
              <a:rPr lang="en-IN" sz="2000" dirty="0"/>
              <a:t>Cheapest property are in Inside lot configuration.</a:t>
            </a:r>
          </a:p>
          <a:p>
            <a:pPr algn="just"/>
            <a:r>
              <a:rPr lang="en-IN" sz="2000" dirty="0" smtClean="0"/>
              <a:t>Only </a:t>
            </a:r>
            <a:r>
              <a:rPr lang="en-IN" sz="2000" dirty="0"/>
              <a:t>2 are in Frontage on 3 sides of property.</a:t>
            </a:r>
          </a:p>
          <a:p>
            <a:pPr algn="just"/>
            <a:r>
              <a:rPr lang="en-IN" sz="2000" dirty="0"/>
              <a:t>95% </a:t>
            </a:r>
            <a:r>
              <a:rPr lang="en-IN" sz="2000" dirty="0" err="1"/>
              <a:t>LandSlope</a:t>
            </a:r>
            <a:r>
              <a:rPr lang="en-IN" sz="2000" dirty="0"/>
              <a:t> is Gentle slope.</a:t>
            </a:r>
          </a:p>
          <a:p>
            <a:pPr algn="just"/>
            <a:r>
              <a:rPr lang="en-IN" sz="2000" dirty="0" smtClean="0"/>
              <a:t>1</a:t>
            </a:r>
            <a:r>
              <a:rPr lang="en-IN" sz="2000" dirty="0"/>
              <a:t>% properties come with severe slope and the average price is high compare to Gentle slope</a:t>
            </a:r>
            <a:r>
              <a:rPr lang="en-IN" sz="2000" dirty="0" smtClean="0"/>
              <a:t>.</a:t>
            </a:r>
          </a:p>
          <a:p>
            <a:pPr algn="just"/>
            <a:r>
              <a:rPr lang="en-IN" sz="2000" dirty="0"/>
              <a:t>Max </a:t>
            </a:r>
            <a:r>
              <a:rPr lang="en-IN" sz="2000" dirty="0" err="1"/>
              <a:t>Neighborhood</a:t>
            </a:r>
            <a:r>
              <a:rPr lang="en-IN" sz="2000" dirty="0"/>
              <a:t> is Names with 182 </a:t>
            </a:r>
            <a:r>
              <a:rPr lang="en-IN" sz="2000" dirty="0" smtClean="0"/>
              <a:t>values</a:t>
            </a:r>
          </a:p>
          <a:p>
            <a:pPr algn="just"/>
            <a:r>
              <a:rPr lang="en-IN" sz="2000" dirty="0"/>
              <a:t>Around 90% property is in Level land contour type. It is quite obvious also</a:t>
            </a:r>
            <a:r>
              <a:rPr lang="en-IN" sz="2000" dirty="0" smtClean="0"/>
              <a:t>!!</a:t>
            </a:r>
          </a:p>
          <a:p>
            <a:pPr algn="just"/>
            <a:r>
              <a:rPr lang="en-IN" sz="2000" dirty="0"/>
              <a:t>Banked area is the less costly area compare to others.</a:t>
            </a:r>
          </a:p>
          <a:p>
            <a:pPr algn="just"/>
            <a:endParaRPr lang="en-IN" sz="2000" dirty="0"/>
          </a:p>
        </p:txBody>
      </p:sp>
    </p:spTree>
    <p:extLst>
      <p:ext uri="{BB962C8B-B14F-4D97-AF65-F5344CB8AC3E}">
        <p14:creationId xmlns:p14="http://schemas.microsoft.com/office/powerpoint/2010/main" xmlns="" val="3821279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0143" y="744219"/>
            <a:ext cx="6508544" cy="2514135"/>
          </a:xfrm>
          <a:prstGeom prst="rect">
            <a:avLst/>
          </a:prstGeom>
          <a:noFill/>
          <a:ln>
            <a:noFill/>
          </a:ln>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Picture 20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82849" y="3699920"/>
            <a:ext cx="8011675" cy="261072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3943208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p:txBody>
          <a:bodyPr/>
          <a:lstStyle/>
          <a:p>
            <a:r>
              <a:rPr lang="en-IN" dirty="0"/>
              <a:t>Max </a:t>
            </a:r>
            <a:r>
              <a:rPr lang="en-IN" dirty="0" err="1"/>
              <a:t>OverallQual</a:t>
            </a:r>
            <a:r>
              <a:rPr lang="en-IN" dirty="0"/>
              <a:t> is with rating 5-7.</a:t>
            </a:r>
          </a:p>
          <a:p>
            <a:r>
              <a:rPr lang="en-IN" dirty="0" smtClean="0"/>
              <a:t>For </a:t>
            </a:r>
            <a:r>
              <a:rPr lang="en-IN" dirty="0" err="1"/>
              <a:t>OverallCond</a:t>
            </a:r>
            <a:r>
              <a:rPr lang="en-IN" dirty="0"/>
              <a:t> the max value is 5.</a:t>
            </a:r>
          </a:p>
          <a:p>
            <a:r>
              <a:rPr lang="en-IN" dirty="0" smtClean="0"/>
              <a:t>As </a:t>
            </a:r>
            <a:r>
              <a:rPr lang="en-IN" dirty="0"/>
              <a:t>usual if Overall Quality is increased, price is also increased.</a:t>
            </a:r>
          </a:p>
          <a:p>
            <a:r>
              <a:rPr lang="en-IN" dirty="0" smtClean="0"/>
              <a:t>Price </a:t>
            </a:r>
            <a:r>
              <a:rPr lang="en-IN" dirty="0"/>
              <a:t>is max for </a:t>
            </a:r>
            <a:r>
              <a:rPr lang="en-IN" dirty="0" err="1"/>
              <a:t>OverallCond</a:t>
            </a:r>
            <a:r>
              <a:rPr lang="en-IN" dirty="0"/>
              <a:t> </a:t>
            </a:r>
            <a:r>
              <a:rPr lang="en-IN" dirty="0" smtClean="0"/>
              <a:t>5</a:t>
            </a:r>
            <a:endParaRPr lang="en-IN" dirty="0"/>
          </a:p>
          <a:p>
            <a:endParaRPr lang="en-IN" dirty="0"/>
          </a:p>
        </p:txBody>
      </p:sp>
    </p:spTree>
    <p:extLst>
      <p:ext uri="{BB962C8B-B14F-4D97-AF65-F5344CB8AC3E}">
        <p14:creationId xmlns:p14="http://schemas.microsoft.com/office/powerpoint/2010/main" xmlns="" val="583190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2153543" y="947545"/>
            <a:ext cx="7866219" cy="2465356"/>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2153543" y="3472438"/>
            <a:ext cx="7969251" cy="2477601"/>
          </a:xfrm>
          <a:prstGeom prst="rect">
            <a:avLst/>
          </a:prstGeom>
          <a:noFill/>
          <a:ln>
            <a:noFill/>
          </a:ln>
        </p:spPr>
      </p:pic>
    </p:spTree>
    <p:extLst>
      <p:ext uri="{BB962C8B-B14F-4D97-AF65-F5344CB8AC3E}">
        <p14:creationId xmlns:p14="http://schemas.microsoft.com/office/powerpoint/2010/main" xmlns="" val="3782393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fontScale="90000"/>
          </a:bodyPr>
          <a:lstStyle/>
          <a:p>
            <a:pPr algn="ctr"/>
            <a:r>
              <a:rPr lang="en-US" dirty="0"/>
              <a:t>Introduction to Housing Price </a:t>
            </a:r>
            <a:r>
              <a:rPr lang="en-US" dirty="0" smtClean="0"/>
              <a:t>Prediction</a:t>
            </a:r>
            <a:r>
              <a:rPr lang="en-US" dirty="0"/>
              <a:t/>
            </a:r>
            <a:br>
              <a:rPr lang="en-US" dirty="0"/>
            </a:br>
            <a:endParaRPr lang="en-IN" dirty="0"/>
          </a:p>
        </p:txBody>
      </p:sp>
      <p:sp>
        <p:nvSpPr>
          <p:cNvPr id="3" name="Content Placeholder 2"/>
          <p:cNvSpPr>
            <a:spLocks noGrp="1"/>
          </p:cNvSpPr>
          <p:nvPr>
            <p:ph idx="1"/>
          </p:nvPr>
        </p:nvSpPr>
        <p:spPr>
          <a:xfrm>
            <a:off x="6568224" y="2446986"/>
            <a:ext cx="4971245" cy="2820473"/>
          </a:xfrm>
        </p:spPr>
        <p:txBody>
          <a:bodyPr>
            <a:normAutofit fontScale="62500" lnSpcReduction="20000"/>
          </a:bodyPr>
          <a:lstStyle/>
          <a:p>
            <a:pPr marL="0" indent="0">
              <a:buNone/>
            </a:pPr>
            <a:endParaRPr lang="en-US" dirty="0" smtClean="0"/>
          </a:p>
          <a:p>
            <a:pPr marL="0" indent="0">
              <a:buNone/>
            </a:pPr>
            <a:endParaRPr lang="en-US" dirty="0"/>
          </a:p>
          <a:p>
            <a:pPr marL="0" indent="0" algn="just">
              <a:buNone/>
            </a:pPr>
            <a:r>
              <a:rPr lang="en-IN" dirty="0" smtClean="0">
                <a:solidFill>
                  <a:schemeClr val="tx1"/>
                </a:solidFill>
              </a:rPr>
              <a:t>Now </a:t>
            </a:r>
            <a:r>
              <a:rPr lang="en-IN" dirty="0">
                <a:solidFill>
                  <a:schemeClr val="tx1"/>
                </a:solidFill>
              </a:rPr>
              <a:t>a day’s data science has a very important role to solve the problems to help the companies to increase the total revenue and profits. So it will be very useful to making a realistic machine learning model in the domain of real estate to predict the selling price of the property and the future scenario of the price that is how it is increased.  </a:t>
            </a:r>
          </a:p>
        </p:txBody>
      </p:sp>
      <p:pic>
        <p:nvPicPr>
          <p:cNvPr id="1026" name="Picture 2" descr="House Price Predicting Analysis. You can find the note book and code… | by  Mohammad Roufa | Mediu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0321" y="2446986"/>
            <a:ext cx="5421854" cy="38385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8845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p:txBody>
          <a:bodyPr>
            <a:normAutofit/>
          </a:bodyPr>
          <a:lstStyle/>
          <a:p>
            <a:pPr algn="just"/>
            <a:r>
              <a:rPr lang="en-IN" sz="2400" dirty="0"/>
              <a:t>1. 78.3% house is with Gable </a:t>
            </a:r>
            <a:r>
              <a:rPr lang="en-IN" sz="2400" dirty="0" err="1"/>
              <a:t>RoofStyle</a:t>
            </a:r>
            <a:r>
              <a:rPr lang="en-IN" sz="2400" dirty="0"/>
              <a:t> followed by 19.3 % house is with Hip Style.</a:t>
            </a:r>
          </a:p>
          <a:p>
            <a:pPr algn="just"/>
            <a:r>
              <a:rPr lang="en-IN" sz="2400" dirty="0"/>
              <a:t>2. 98% material is Standard (Composite) Shingle and other 7 types are only 2% </a:t>
            </a:r>
            <a:r>
              <a:rPr lang="en-IN" sz="2400" dirty="0" err="1"/>
              <a:t>togetherly</a:t>
            </a:r>
            <a:r>
              <a:rPr lang="en-IN" sz="2400" dirty="0"/>
              <a:t>.</a:t>
            </a:r>
          </a:p>
          <a:p>
            <a:pPr algn="just"/>
            <a:r>
              <a:rPr lang="en-IN" sz="2400" dirty="0"/>
              <a:t>3. Around 33% material is Vinyl Siding as Exterior covering on house for both Exterior1st and Exterior2nd.</a:t>
            </a:r>
          </a:p>
          <a:p>
            <a:pPr algn="just"/>
            <a:r>
              <a:rPr lang="en-IN" sz="2400" dirty="0"/>
              <a:t>4. Around 60% of house comes with None as Masonry veneer type. Maybe there is some mistake during entry the data.</a:t>
            </a:r>
          </a:p>
          <a:p>
            <a:pPr algn="just"/>
            <a:r>
              <a:rPr lang="en-IN" sz="2400" dirty="0"/>
              <a:t>5. Around 60% of house comes with Average quality of the material on the exterior</a:t>
            </a:r>
            <a:r>
              <a:rPr lang="en-IN" sz="2400" dirty="0" smtClean="0"/>
              <a:t>.</a:t>
            </a:r>
          </a:p>
          <a:p>
            <a:pPr marL="0" indent="0">
              <a:buNone/>
            </a:pPr>
            <a:endParaRPr lang="en-IN" dirty="0" smtClean="0"/>
          </a:p>
        </p:txBody>
      </p:sp>
    </p:spTree>
    <p:extLst>
      <p:ext uri="{BB962C8B-B14F-4D97-AF65-F5344CB8AC3E}">
        <p14:creationId xmlns:p14="http://schemas.microsoft.com/office/powerpoint/2010/main" xmlns="" val="2745356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a:bodyPr>
          <a:lstStyle/>
          <a:p>
            <a:r>
              <a:rPr lang="en-IN" sz="2400" dirty="0"/>
              <a:t>6. 87.5% of house comes with Average/Typical as the present condition of the material on the exterior.</a:t>
            </a:r>
          </a:p>
          <a:p>
            <a:r>
              <a:rPr lang="en-IN" sz="2400" dirty="0"/>
              <a:t>7. Around 44% of house comes with both Cinder Block and Poured </a:t>
            </a:r>
            <a:r>
              <a:rPr lang="en-IN" sz="2400" dirty="0" smtClean="0"/>
              <a:t>Contrite </a:t>
            </a:r>
            <a:r>
              <a:rPr lang="en-IN" sz="2400" dirty="0"/>
              <a:t>both Type of foundation.</a:t>
            </a:r>
          </a:p>
          <a:p>
            <a:r>
              <a:rPr lang="en-IN" sz="2400" dirty="0"/>
              <a:t>8. Hip style Roof are much costly than rest of the roof style.</a:t>
            </a:r>
          </a:p>
          <a:p>
            <a:r>
              <a:rPr lang="en-IN" sz="2400" dirty="0"/>
              <a:t>9. Wood Shingles is much costly than rest of the roof material.</a:t>
            </a:r>
          </a:p>
          <a:p>
            <a:r>
              <a:rPr lang="en-IN" sz="2400" dirty="0"/>
              <a:t>10. Cement Board is much costly than rest of the Exterior covering on house.</a:t>
            </a:r>
          </a:p>
          <a:p>
            <a:r>
              <a:rPr lang="en-IN" sz="2400" dirty="0"/>
              <a:t>11. The house made with stone as Masonry veneer is most costlier type.</a:t>
            </a:r>
          </a:p>
          <a:p>
            <a:r>
              <a:rPr lang="en-IN" sz="2400" dirty="0"/>
              <a:t>12. Very obviously costlier house come with Excellent and Good exterior quality.</a:t>
            </a:r>
          </a:p>
          <a:p>
            <a:r>
              <a:rPr lang="en-IN" sz="2400" dirty="0"/>
              <a:t>13. </a:t>
            </a:r>
            <a:r>
              <a:rPr lang="en-IN" sz="2400" dirty="0" err="1"/>
              <a:t>Pconc</a:t>
            </a:r>
            <a:r>
              <a:rPr lang="en-IN" sz="2400" dirty="0"/>
              <a:t> foundation are mostly use in costly housing properties.</a:t>
            </a:r>
          </a:p>
          <a:p>
            <a:endParaRPr lang="en-IN" dirty="0"/>
          </a:p>
        </p:txBody>
      </p:sp>
    </p:spTree>
    <p:extLst>
      <p:ext uri="{BB962C8B-B14F-4D97-AF65-F5344CB8AC3E}">
        <p14:creationId xmlns:p14="http://schemas.microsoft.com/office/powerpoint/2010/main" xmlns="" val="3643730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10" y="587091"/>
            <a:ext cx="9613861" cy="868251"/>
          </a:xfrm>
        </p:spPr>
        <p:txBody>
          <a:bodyPr>
            <a:normAutofit fontScale="90000"/>
          </a:bodyPr>
          <a:lstStyle/>
          <a:p>
            <a:r>
              <a:rPr lang="en-IN" sz="2000" dirty="0" smtClean="0"/>
              <a:t/>
            </a:r>
            <a:br>
              <a:rPr lang="en-IN" sz="2000" dirty="0" smtClean="0"/>
            </a:br>
            <a:r>
              <a:rPr lang="en-IN" sz="2200" dirty="0" smtClean="0">
                <a:solidFill>
                  <a:schemeClr val="accent1"/>
                </a:solidFill>
              </a:rPr>
              <a:t>Visualising </a:t>
            </a:r>
            <a:r>
              <a:rPr lang="en-IN" sz="2200" dirty="0">
                <a:solidFill>
                  <a:schemeClr val="accent1"/>
                </a:solidFill>
              </a:rPr>
              <a:t>different type of count plot and the relationship between these features ('</a:t>
            </a:r>
            <a:r>
              <a:rPr lang="en-IN" sz="2200" dirty="0" err="1">
                <a:solidFill>
                  <a:schemeClr val="accent1"/>
                </a:solidFill>
              </a:rPr>
              <a:t>BsmtQual</a:t>
            </a:r>
            <a:r>
              <a:rPr lang="en-IN" sz="2200" dirty="0">
                <a:solidFill>
                  <a:schemeClr val="accent1"/>
                </a:solidFill>
              </a:rPr>
              <a:t>', '</a:t>
            </a:r>
            <a:r>
              <a:rPr lang="en-IN" sz="2200" dirty="0" err="1">
                <a:solidFill>
                  <a:schemeClr val="accent1"/>
                </a:solidFill>
              </a:rPr>
              <a:t>BsmtCond</a:t>
            </a:r>
            <a:r>
              <a:rPr lang="en-IN" sz="2200" dirty="0">
                <a:solidFill>
                  <a:schemeClr val="accent1"/>
                </a:solidFill>
              </a:rPr>
              <a:t>', '</a:t>
            </a:r>
            <a:r>
              <a:rPr lang="en-IN" sz="2200" dirty="0" err="1">
                <a:solidFill>
                  <a:schemeClr val="accent1"/>
                </a:solidFill>
              </a:rPr>
              <a:t>BsmtExposure</a:t>
            </a:r>
            <a:r>
              <a:rPr lang="en-IN" sz="2200" dirty="0">
                <a:solidFill>
                  <a:schemeClr val="accent1"/>
                </a:solidFill>
              </a:rPr>
              <a:t>', 'BsmtFinType1', 'BsmtFinType2', 'Heating', '</a:t>
            </a:r>
            <a:r>
              <a:rPr lang="en-IN" sz="2200" dirty="0" err="1">
                <a:solidFill>
                  <a:schemeClr val="accent1"/>
                </a:solidFill>
              </a:rPr>
              <a:t>HeatingQC</a:t>
            </a:r>
            <a:r>
              <a:rPr lang="en-IN" sz="2200" dirty="0">
                <a:solidFill>
                  <a:schemeClr val="accent1"/>
                </a:solidFill>
              </a:rPr>
              <a:t>',  '</a:t>
            </a:r>
            <a:r>
              <a:rPr lang="en-IN" sz="2200" dirty="0" err="1">
                <a:solidFill>
                  <a:schemeClr val="accent1"/>
                </a:solidFill>
              </a:rPr>
              <a:t>CentralAir</a:t>
            </a:r>
            <a:r>
              <a:rPr lang="en-IN" sz="2200" dirty="0">
                <a:solidFill>
                  <a:schemeClr val="accent1"/>
                </a:solidFill>
              </a:rPr>
              <a:t>') and Sale Price (target variable), we get the following </a:t>
            </a:r>
            <a:r>
              <a:rPr lang="en-IN" sz="2200" dirty="0" smtClean="0">
                <a:solidFill>
                  <a:schemeClr val="accent1"/>
                </a:solidFill>
              </a:rPr>
              <a:t>observations.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2400" dirty="0"/>
              <a:t>1. Good and Typical are the maximum used basement height.</a:t>
            </a:r>
          </a:p>
          <a:p>
            <a:r>
              <a:rPr lang="en-IN" sz="2400" dirty="0"/>
              <a:t>2. Max number of house is No Exposure with respect to Refers to walkout or garden level walls.</a:t>
            </a:r>
          </a:p>
          <a:p>
            <a:r>
              <a:rPr lang="en-IN" sz="2400" dirty="0"/>
              <a:t>3. Most of the housing type are Good Living Quarters or </a:t>
            </a:r>
            <a:r>
              <a:rPr lang="en-IN" sz="2400" dirty="0" err="1"/>
              <a:t>Unfinshed</a:t>
            </a:r>
            <a:r>
              <a:rPr lang="en-IN" sz="2400" dirty="0"/>
              <a:t>.</a:t>
            </a:r>
          </a:p>
          <a:p>
            <a:r>
              <a:rPr lang="en-IN" sz="2400" dirty="0"/>
              <a:t>4. For maximum case, the Type of heating is Gas forced warm air furnace</a:t>
            </a:r>
          </a:p>
          <a:p>
            <a:r>
              <a:rPr lang="en-IN" sz="2400" dirty="0"/>
              <a:t>5. Max House is Central air conditioning.</a:t>
            </a:r>
          </a:p>
          <a:p>
            <a:r>
              <a:rPr lang="en-IN" sz="2400" dirty="0"/>
              <a:t>6. It is very obvious that </a:t>
            </a:r>
            <a:r>
              <a:rPr lang="en-IN" sz="2400" dirty="0" err="1"/>
              <a:t>Execellent</a:t>
            </a:r>
            <a:r>
              <a:rPr lang="en-IN" sz="2400" dirty="0"/>
              <a:t> type is much costlier than other types of height of the basement, Heating quality and condition.</a:t>
            </a:r>
          </a:p>
          <a:p>
            <a:r>
              <a:rPr lang="en-IN" sz="2400" dirty="0"/>
              <a:t>7. Central air conditioned housing proper is much costlier than non AC.</a:t>
            </a:r>
          </a:p>
          <a:p>
            <a:r>
              <a:rPr lang="en-IN" sz="2400" dirty="0"/>
              <a:t>8. For maximum case, the Type of heating is Gas forced warm air furnace and it is the costlier type among rest of them.</a:t>
            </a:r>
          </a:p>
        </p:txBody>
      </p:sp>
    </p:spTree>
    <p:extLst>
      <p:ext uri="{BB962C8B-B14F-4D97-AF65-F5344CB8AC3E}">
        <p14:creationId xmlns:p14="http://schemas.microsoft.com/office/powerpoint/2010/main" xmlns="" val="2526978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2752616" y="788121"/>
            <a:ext cx="6220922" cy="2586144"/>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3741322" y="4034208"/>
            <a:ext cx="3483726" cy="2212045"/>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xmlns="" val="0"/>
              </a:ext>
            </a:extLst>
          </a:blip>
          <a:srcRect/>
          <a:stretch>
            <a:fillRect/>
          </a:stretch>
        </p:blipFill>
        <p:spPr bwMode="auto">
          <a:xfrm>
            <a:off x="7225048" y="4034208"/>
            <a:ext cx="3406811" cy="2212045"/>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xmlns="" val="0"/>
              </a:ext>
            </a:extLst>
          </a:blip>
          <a:srcRect/>
          <a:stretch>
            <a:fillRect/>
          </a:stretch>
        </p:blipFill>
        <p:spPr bwMode="auto">
          <a:xfrm>
            <a:off x="723514" y="4141742"/>
            <a:ext cx="2779539" cy="1885571"/>
          </a:xfrm>
          <a:prstGeom prst="rect">
            <a:avLst/>
          </a:prstGeom>
          <a:noFill/>
          <a:ln>
            <a:noFill/>
          </a:ln>
        </p:spPr>
      </p:pic>
    </p:spTree>
    <p:extLst>
      <p:ext uri="{BB962C8B-B14F-4D97-AF65-F5344CB8AC3E}">
        <p14:creationId xmlns:p14="http://schemas.microsoft.com/office/powerpoint/2010/main" xmlns="" val="2202264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p:txBody>
          <a:bodyPr/>
          <a:lstStyle/>
          <a:p>
            <a:pPr algn="just"/>
            <a:r>
              <a:rPr lang="en-IN" sz="2400" dirty="0"/>
              <a:t>1. The selling price of new property is higher than old one.</a:t>
            </a:r>
          </a:p>
          <a:p>
            <a:pPr algn="just"/>
            <a:r>
              <a:rPr lang="en-IN" sz="2400" dirty="0"/>
              <a:t>2. 10 years after Remodelling the properties, the price start decreasing.</a:t>
            </a:r>
          </a:p>
          <a:p>
            <a:pPr algn="just"/>
            <a:r>
              <a:rPr lang="en-IN" sz="2400" dirty="0"/>
              <a:t>3. The selling price of new garage is also higher than old one.</a:t>
            </a:r>
          </a:p>
          <a:p>
            <a:pPr algn="just"/>
            <a:r>
              <a:rPr lang="en-IN" sz="2400" dirty="0"/>
              <a:t>4</a:t>
            </a:r>
            <a:r>
              <a:rPr lang="en-IN" sz="2400" dirty="0" smtClean="0"/>
              <a:t>. </a:t>
            </a:r>
            <a:r>
              <a:rPr lang="en-IN" sz="2400" dirty="0"/>
              <a:t>Average </a:t>
            </a:r>
            <a:r>
              <a:rPr lang="en-IN" sz="2400" dirty="0" err="1"/>
              <a:t>SalePrice</a:t>
            </a:r>
            <a:r>
              <a:rPr lang="en-IN" sz="2400" dirty="0"/>
              <a:t> is 100000 to </a:t>
            </a:r>
            <a:r>
              <a:rPr lang="en-IN" sz="2400" dirty="0" smtClean="0"/>
              <a:t>300000.</a:t>
            </a:r>
            <a:endParaRPr lang="en-IN" sz="2400" dirty="0"/>
          </a:p>
          <a:p>
            <a:pPr algn="just"/>
            <a:r>
              <a:rPr lang="en-IN" sz="2400" dirty="0"/>
              <a:t>5</a:t>
            </a:r>
            <a:r>
              <a:rPr lang="en-IN" sz="2400" dirty="0" smtClean="0"/>
              <a:t>. </a:t>
            </a:r>
            <a:r>
              <a:rPr lang="en-IN" sz="2400" dirty="0"/>
              <a:t>As </a:t>
            </a:r>
            <a:r>
              <a:rPr lang="en-IN" sz="2400" dirty="0" err="1"/>
              <a:t>OverallQual</a:t>
            </a:r>
            <a:r>
              <a:rPr lang="en-IN" sz="2400" dirty="0"/>
              <a:t> increased, </a:t>
            </a:r>
            <a:r>
              <a:rPr lang="en-IN" sz="2400" dirty="0" err="1"/>
              <a:t>SalePrice</a:t>
            </a:r>
            <a:r>
              <a:rPr lang="en-IN" sz="2400" dirty="0"/>
              <a:t> is also </a:t>
            </a:r>
            <a:r>
              <a:rPr lang="en-IN" sz="2400" dirty="0" smtClean="0"/>
              <a:t>increased.</a:t>
            </a:r>
            <a:endParaRPr lang="en-IN" sz="2400" dirty="0"/>
          </a:p>
          <a:p>
            <a:pPr marL="0" indent="0">
              <a:buNone/>
            </a:pPr>
            <a:endParaRPr lang="en-IN" dirty="0"/>
          </a:p>
        </p:txBody>
      </p:sp>
    </p:spTree>
    <p:extLst>
      <p:ext uri="{BB962C8B-B14F-4D97-AF65-F5344CB8AC3E}">
        <p14:creationId xmlns:p14="http://schemas.microsoft.com/office/powerpoint/2010/main" xmlns="" val="1477454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Correlation:</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chor="t">
            <a:normAutofit/>
          </a:bodyPr>
          <a:lstStyle/>
          <a:p>
            <a:pPr algn="just"/>
            <a:r>
              <a:rPr lang="en-IN" sz="2000" dirty="0"/>
              <a:t>All the features are correlated with target. Overall quality and total ground area is highly correlated with target variable sales.</a:t>
            </a:r>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4868332" y="2336873"/>
            <a:ext cx="5737603" cy="3599313"/>
          </a:xfrm>
          <a:prstGeom prst="rect">
            <a:avLst/>
          </a:prstGeom>
          <a:noFill/>
          <a:ln>
            <a:noFill/>
          </a:ln>
        </p:spPr>
      </p:pic>
    </p:spTree>
    <p:extLst>
      <p:ext uri="{BB962C8B-B14F-4D97-AF65-F5344CB8AC3E}">
        <p14:creationId xmlns:p14="http://schemas.microsoft.com/office/powerpoint/2010/main" xmlns="" val="2441443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xmlns="" val="3405979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a:t>
            </a:r>
            <a:r>
              <a:rPr lang="en-US" dirty="0" smtClean="0"/>
              <a:t>Used</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a:ea typeface="Bahnschrift SemiLight" panose="020B0502040204020203" pitchFamily="34" charset="0"/>
                <a:cs typeface="Mangal" panose="02040503050203030202" pitchFamily="18" charset="0"/>
              </a:rPr>
              <a:t>The different regression algorithm used in this project to build ML model are as below</a:t>
            </a:r>
            <a:r>
              <a:rPr lang="en-IN" sz="2400" b="1" dirty="0" smtClean="0">
                <a:ea typeface="Bahnschrift SemiLight" panose="020B0502040204020203" pitchFamily="34" charset="0"/>
                <a:cs typeface="Mangal" panose="02040503050203030202" pitchFamily="18" charset="0"/>
              </a:rPr>
              <a:t>:</a:t>
            </a:r>
          </a:p>
          <a:p>
            <a:pPr marL="0" indent="0">
              <a:buNone/>
            </a:pPr>
            <a:endParaRPr lang="en-IN" sz="2000" dirty="0">
              <a:ea typeface="Bahnschrift SemiLight" panose="020B0502040204020203" pitchFamily="34" charset="0"/>
              <a:cs typeface="Mangal" panose="02040503050203030202" pitchFamily="18" charset="0"/>
            </a:endParaRPr>
          </a:p>
          <a:p>
            <a:pPr lvl="0"/>
            <a:r>
              <a:rPr lang="en-IN" sz="2000" dirty="0"/>
              <a:t>Linear Regression.</a:t>
            </a:r>
          </a:p>
          <a:p>
            <a:pPr lvl="0"/>
            <a:r>
              <a:rPr lang="en-IN" sz="2000" dirty="0" err="1"/>
              <a:t>DecisionTreeRegressor</a:t>
            </a:r>
            <a:endParaRPr lang="en-IN" sz="2000" dirty="0"/>
          </a:p>
          <a:p>
            <a:pPr lvl="0"/>
            <a:r>
              <a:rPr lang="en-IN" sz="2000" dirty="0" err="1"/>
              <a:t>KNeighborsRegressor</a:t>
            </a:r>
            <a:endParaRPr lang="en-IN" sz="2000" dirty="0"/>
          </a:p>
          <a:p>
            <a:pPr lvl="0"/>
            <a:r>
              <a:rPr lang="en-IN" sz="2000" dirty="0" err="1"/>
              <a:t>RandomForestRegressor</a:t>
            </a:r>
            <a:endParaRPr lang="en-IN" sz="2000" dirty="0"/>
          </a:p>
          <a:p>
            <a:pPr lvl="0"/>
            <a:r>
              <a:rPr lang="en-IN" sz="2000" dirty="0" err="1"/>
              <a:t>SupportVectorRegressor</a:t>
            </a:r>
            <a:endParaRPr lang="en-IN" sz="2000" dirty="0"/>
          </a:p>
          <a:p>
            <a:pPr lvl="0"/>
            <a:r>
              <a:rPr lang="en-IN" sz="2000" dirty="0" err="1"/>
              <a:t>GradientBoostingRegressor</a:t>
            </a:r>
            <a:endParaRPr lang="en-IN" sz="2000" dirty="0"/>
          </a:p>
          <a:p>
            <a:pPr lvl="0"/>
            <a:r>
              <a:rPr lang="en-IN" sz="2000" dirty="0" err="1"/>
              <a:t>AdaBoostRegressor</a:t>
            </a:r>
            <a:endParaRPr lang="en-IN" sz="2000" dirty="0"/>
          </a:p>
          <a:p>
            <a:pPr marL="0" indent="0">
              <a:buNone/>
            </a:pPr>
            <a:endParaRPr lang="en-IN" dirty="0"/>
          </a:p>
        </p:txBody>
      </p:sp>
    </p:spTree>
    <p:extLst>
      <p:ext uri="{BB962C8B-B14F-4D97-AF65-F5344CB8AC3E}">
        <p14:creationId xmlns:p14="http://schemas.microsoft.com/office/powerpoint/2010/main" xmlns="" val="1283693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Model Building Flow</a:t>
            </a:r>
            <a:endParaRPr lang="en-IN" dirty="0"/>
          </a:p>
        </p:txBody>
      </p:sp>
      <p:sp>
        <p:nvSpPr>
          <p:cNvPr id="3" name="Content Placeholder 2"/>
          <p:cNvSpPr>
            <a:spLocks noGrp="1"/>
          </p:cNvSpPr>
          <p:nvPr>
            <p:ph idx="1"/>
          </p:nvPr>
        </p:nvSpPr>
        <p:spPr/>
        <p:txBody>
          <a:bodyPr>
            <a:normAutofit/>
          </a:bodyPr>
          <a:lstStyle/>
          <a:p>
            <a:pPr marL="177800" indent="-177800" algn="just">
              <a:buFont typeface="Wingdings" panose="05000000000000000000" pitchFamily="2" charset="2"/>
              <a:buChar char="§"/>
            </a:pPr>
            <a:r>
              <a:rPr lang="en-US" sz="2200" dirty="0"/>
              <a:t>Standard Scaling of Data</a:t>
            </a:r>
          </a:p>
          <a:p>
            <a:pPr marL="177800" indent="-177800" algn="just">
              <a:buFont typeface="Wingdings" panose="05000000000000000000" pitchFamily="2" charset="2"/>
              <a:buChar char="§"/>
            </a:pPr>
            <a:r>
              <a:rPr lang="en-US" sz="2200" dirty="0"/>
              <a:t>Splitting Training Data Using </a:t>
            </a:r>
            <a:r>
              <a:rPr lang="en-US" sz="2200" dirty="0" err="1"/>
              <a:t>test_train_split</a:t>
            </a:r>
            <a:endParaRPr lang="en-US" sz="2200" dirty="0"/>
          </a:p>
          <a:p>
            <a:pPr marL="177800" indent="-177800" algn="just">
              <a:buFont typeface="Wingdings" panose="05000000000000000000" pitchFamily="2" charset="2"/>
              <a:buChar char="§"/>
            </a:pPr>
            <a:r>
              <a:rPr lang="en-US" sz="2200" dirty="0"/>
              <a:t>Finding Best Random state</a:t>
            </a:r>
          </a:p>
          <a:p>
            <a:pPr marL="177800" indent="-177800" algn="just">
              <a:buFont typeface="Wingdings" panose="05000000000000000000" pitchFamily="2" charset="2"/>
              <a:buChar char="§"/>
            </a:pPr>
            <a:r>
              <a:rPr lang="en-US" sz="2200" dirty="0"/>
              <a:t>Training ML Model on Different </a:t>
            </a:r>
            <a:r>
              <a:rPr lang="en-US" sz="2200" dirty="0" smtClean="0"/>
              <a:t>Algorithms</a:t>
            </a:r>
          </a:p>
          <a:p>
            <a:pPr marL="177800" indent="-177800" algn="just">
              <a:buFont typeface="Wingdings" panose="05000000000000000000" pitchFamily="2" charset="2"/>
              <a:buChar char="§"/>
            </a:pPr>
            <a:r>
              <a:rPr lang="en-IN" sz="2200" dirty="0"/>
              <a:t>Hyper Parameter </a:t>
            </a:r>
            <a:r>
              <a:rPr lang="en-IN" sz="2200" dirty="0" smtClean="0"/>
              <a:t>Tuning of every model</a:t>
            </a:r>
            <a:endParaRPr lang="en-US" sz="2200" dirty="0"/>
          </a:p>
          <a:p>
            <a:pPr marL="177800" indent="-177800" algn="just">
              <a:buFont typeface="Wingdings" panose="05000000000000000000" pitchFamily="2" charset="2"/>
              <a:buChar char="§"/>
            </a:pPr>
            <a:r>
              <a:rPr lang="en-IN" sz="2200" dirty="0" smtClean="0"/>
              <a:t>Apply 5 </a:t>
            </a:r>
            <a:r>
              <a:rPr lang="en-IN" sz="2200" dirty="0"/>
              <a:t>Fold Cross Validation </a:t>
            </a:r>
            <a:r>
              <a:rPr lang="en-IN" sz="2200" dirty="0" smtClean="0"/>
              <a:t>with every different </a:t>
            </a:r>
            <a:r>
              <a:rPr lang="en-IN" sz="2200" dirty="0"/>
              <a:t>Model</a:t>
            </a:r>
          </a:p>
          <a:p>
            <a:pPr marL="177800" indent="-177800" algn="just">
              <a:buFont typeface="Wingdings" panose="05000000000000000000" pitchFamily="2" charset="2"/>
              <a:buChar char="§"/>
            </a:pPr>
            <a:r>
              <a:rPr lang="en-IN" sz="2200" dirty="0"/>
              <a:t>Selection of Best Model Based on Evaluation </a:t>
            </a:r>
            <a:r>
              <a:rPr lang="en-IN" sz="2200" dirty="0" smtClean="0"/>
              <a:t>Criteria</a:t>
            </a:r>
            <a:endParaRPr lang="en-IN" sz="2200" dirty="0"/>
          </a:p>
          <a:p>
            <a:pPr marL="177800" indent="-177800" algn="just">
              <a:buFont typeface="Wingdings" panose="05000000000000000000" pitchFamily="2" charset="2"/>
              <a:buChar char="§"/>
            </a:pPr>
            <a:r>
              <a:rPr lang="en-IN" sz="2200" dirty="0"/>
              <a:t>Saving final </a:t>
            </a:r>
            <a:r>
              <a:rPr lang="en-IN" sz="2200" dirty="0" smtClean="0"/>
              <a:t>Model</a:t>
            </a:r>
          </a:p>
          <a:p>
            <a:pPr marL="177800" indent="-177800" algn="just">
              <a:buFont typeface="Wingdings" panose="05000000000000000000" pitchFamily="2" charset="2"/>
              <a:buChar char="§"/>
            </a:pPr>
            <a:r>
              <a:rPr lang="en-US" sz="2200" dirty="0" smtClean="0"/>
              <a:t>Find best contributed feature among all of the features.</a:t>
            </a:r>
            <a:endParaRPr lang="en-IN" sz="2200" dirty="0"/>
          </a:p>
          <a:p>
            <a:pPr marL="177800" indent="-177800" algn="just">
              <a:buFont typeface="Wingdings" panose="05000000000000000000" pitchFamily="2" charset="2"/>
              <a:buChar char="§"/>
            </a:pPr>
            <a:r>
              <a:rPr lang="en-IN" sz="2200" dirty="0"/>
              <a:t>Predicating Test Dataset using Final Model</a:t>
            </a:r>
          </a:p>
          <a:p>
            <a:endParaRPr lang="en-IN" dirty="0"/>
          </a:p>
        </p:txBody>
      </p:sp>
    </p:spTree>
    <p:extLst>
      <p:ext uri="{BB962C8B-B14F-4D97-AF65-F5344CB8AC3E}">
        <p14:creationId xmlns:p14="http://schemas.microsoft.com/office/powerpoint/2010/main" xmlns="" val="3079156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 and Conclusions of the Study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42867298"/>
              </p:ext>
            </p:extLst>
          </p:nvPr>
        </p:nvGraphicFramePr>
        <p:xfrm>
          <a:off x="1790163" y="2266681"/>
          <a:ext cx="7933386" cy="3940935"/>
        </p:xfrm>
        <a:graphic>
          <a:graphicData uri="http://schemas.openxmlformats.org/drawingml/2006/table">
            <a:tbl>
              <a:tblPr firstRow="1" firstCol="1" bandRow="1">
                <a:tableStyleId>{93296810-A885-4BE3-A3E7-6D5BEEA58F35}</a:tableStyleId>
              </a:tblPr>
              <a:tblGrid>
                <a:gridCol w="2195192"/>
                <a:gridCol w="1383730"/>
                <a:gridCol w="1383730"/>
                <a:gridCol w="1383730"/>
                <a:gridCol w="1587004"/>
              </a:tblGrid>
              <a:tr h="660819">
                <a:tc gridSpan="5">
                  <a:txBody>
                    <a:bodyPr/>
                    <a:lstStyle/>
                    <a:p>
                      <a:pPr algn="ctr">
                        <a:lnSpc>
                          <a:spcPct val="107000"/>
                        </a:lnSpc>
                        <a:spcAft>
                          <a:spcPts val="0"/>
                        </a:spcAft>
                      </a:pPr>
                      <a:r>
                        <a:rPr lang="en-IN" sz="1400" dirty="0">
                          <a:effectLst/>
                        </a:rPr>
                        <a:t>Tables of Findings using different algorithms after Hyper Parameter Tuning</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78237">
                <a:tc>
                  <a:txBody>
                    <a:bodyPr/>
                    <a:lstStyle/>
                    <a:p>
                      <a:pPr algn="ctr">
                        <a:lnSpc>
                          <a:spcPct val="107000"/>
                        </a:lnSpc>
                        <a:spcAft>
                          <a:spcPts val="0"/>
                        </a:spcAft>
                      </a:pPr>
                      <a:r>
                        <a:rPr lang="en-IN" sz="1400">
                          <a:effectLst/>
                        </a:rPr>
                        <a:t>Algorithm</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R2 Score</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RMSE Value</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CV Score</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Standard Deviation</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r>
              <a:tr h="239753">
                <a:tc>
                  <a:txBody>
                    <a:bodyPr/>
                    <a:lstStyle/>
                    <a:p>
                      <a:pPr>
                        <a:lnSpc>
                          <a:spcPct val="107000"/>
                        </a:lnSpc>
                        <a:spcAft>
                          <a:spcPts val="0"/>
                        </a:spcAft>
                      </a:pPr>
                      <a:r>
                        <a:rPr lang="en-IN" sz="1400">
                          <a:effectLst/>
                        </a:rPr>
                        <a:t>Linear Regression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0.882</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25567  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0.789  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0.052 </a:t>
                      </a:r>
                      <a:endParaRPr lang="en-IN" sz="1400">
                        <a:effectLst/>
                        <a:latin typeface="Arial Black" panose="020B0A04020102020204" pitchFamily="34" charset="0"/>
                        <a:cs typeface="Times New Roman" panose="02020603050405020304" pitchFamily="18" charset="0"/>
                      </a:endParaRPr>
                    </a:p>
                  </a:txBody>
                  <a:tcPr marL="68580" marR="68580" marT="0" marB="0"/>
                </a:tc>
              </a:tr>
              <a:tr h="495655">
                <a:tc>
                  <a:txBody>
                    <a:bodyPr/>
                    <a:lstStyle/>
                    <a:p>
                      <a:pPr>
                        <a:lnSpc>
                          <a:spcPct val="107000"/>
                        </a:lnSpc>
                        <a:spcAft>
                          <a:spcPts val="0"/>
                        </a:spcAft>
                      </a:pPr>
                      <a:r>
                        <a:rPr lang="en-IN" sz="1400">
                          <a:effectLst/>
                        </a:rPr>
                        <a:t>Decision Tree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0.788  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34209  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0.738  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0.052 </a:t>
                      </a:r>
                      <a:endParaRPr lang="en-IN" sz="1400">
                        <a:effectLst/>
                        <a:latin typeface="Arial Black" panose="020B0A04020102020204" pitchFamily="34" charset="0"/>
                        <a:cs typeface="Times New Roman" panose="02020603050405020304" pitchFamily="18" charset="0"/>
                      </a:endParaRPr>
                    </a:p>
                  </a:txBody>
                  <a:tcPr marL="68580" marR="68580" marT="0" marB="0"/>
                </a:tc>
              </a:tr>
              <a:tr h="495655">
                <a:tc>
                  <a:txBody>
                    <a:bodyPr/>
                    <a:lstStyle/>
                    <a:p>
                      <a:pPr>
                        <a:lnSpc>
                          <a:spcPct val="107000"/>
                        </a:lnSpc>
                        <a:spcAft>
                          <a:spcPts val="0"/>
                        </a:spcAft>
                      </a:pPr>
                      <a:r>
                        <a:rPr lang="en-IN" sz="1400">
                          <a:effectLst/>
                        </a:rPr>
                        <a:t>KNeighbors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0.862  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27563  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0.790  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0.030  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r>
              <a:tr h="495655">
                <a:tc>
                  <a:txBody>
                    <a:bodyPr/>
                    <a:lstStyle/>
                    <a:p>
                      <a:pPr>
                        <a:lnSpc>
                          <a:spcPct val="107000"/>
                        </a:lnSpc>
                        <a:spcAft>
                          <a:spcPts val="0"/>
                        </a:spcAft>
                      </a:pPr>
                      <a:r>
                        <a:rPr lang="en-IN" sz="1400">
                          <a:effectLst/>
                        </a:rPr>
                        <a:t>Random Forest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0.904  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22967  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0.829</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r>
                        <a:rPr lang="en-IN" sz="1400">
                          <a:effectLst/>
                        </a:rPr>
                        <a:t>0.035</a:t>
                      </a:r>
                      <a:endParaRPr lang="en-IN" sz="1400">
                        <a:effectLst/>
                        <a:latin typeface="Arial Black" panose="020B0A04020102020204" pitchFamily="34" charset="0"/>
                        <a:cs typeface="Times New Roman" panose="02020603050405020304" pitchFamily="18" charset="0"/>
                      </a:endParaRPr>
                    </a:p>
                  </a:txBody>
                  <a:tcPr marL="68580" marR="68580" marT="0" marB="0"/>
                </a:tc>
              </a:tr>
              <a:tr h="239753">
                <a:tc>
                  <a:txBody>
                    <a:bodyPr/>
                    <a:lstStyle/>
                    <a:p>
                      <a:pPr>
                        <a:lnSpc>
                          <a:spcPct val="107000"/>
                        </a:lnSpc>
                        <a:spcAft>
                          <a:spcPts val="0"/>
                        </a:spcAft>
                      </a:pPr>
                      <a:r>
                        <a:rPr lang="en-IN" sz="1400">
                          <a:effectLst/>
                        </a:rPr>
                        <a:t>SVR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0.632</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45080  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0.595  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0.038</a:t>
                      </a:r>
                      <a:endParaRPr lang="en-IN" sz="1400" dirty="0">
                        <a:effectLst/>
                        <a:latin typeface="Arial Black" panose="020B0A04020102020204" pitchFamily="34" charset="0"/>
                        <a:cs typeface="Times New Roman" panose="02020603050405020304" pitchFamily="18" charset="0"/>
                      </a:endParaRPr>
                    </a:p>
                  </a:txBody>
                  <a:tcPr marL="68580" marR="68580" marT="0" marB="0"/>
                </a:tc>
              </a:tr>
              <a:tr h="495655">
                <a:tc>
                  <a:txBody>
                    <a:bodyPr/>
                    <a:lstStyle/>
                    <a:p>
                      <a:pPr>
                        <a:lnSpc>
                          <a:spcPct val="107000"/>
                        </a:lnSpc>
                        <a:spcAft>
                          <a:spcPts val="0"/>
                        </a:spcAft>
                      </a:pPr>
                      <a:r>
                        <a:rPr lang="en-IN" sz="1400">
                          <a:effectLst/>
                        </a:rPr>
                        <a:t>Gradient Boosting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0.924  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20445  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0.853</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0.035  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r>
              <a:tr h="239753">
                <a:tc>
                  <a:txBody>
                    <a:bodyPr/>
                    <a:lstStyle/>
                    <a:p>
                      <a:pPr>
                        <a:lnSpc>
                          <a:spcPct val="107000"/>
                        </a:lnSpc>
                        <a:spcAft>
                          <a:spcPts val="0"/>
                        </a:spcAft>
                      </a:pPr>
                      <a:r>
                        <a:rPr lang="en-IN" sz="1400">
                          <a:effectLst/>
                        </a:rPr>
                        <a:t>Ada Boost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0.824  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31123  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0.766</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0.049  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127926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573" y="648725"/>
            <a:ext cx="9613861" cy="908147"/>
          </a:xfrm>
        </p:spPr>
        <p:txBody>
          <a:bodyPr/>
          <a:lstStyle/>
          <a:p>
            <a:pPr algn="ctr"/>
            <a:r>
              <a:rPr lang="en-US" dirty="0"/>
              <a:t>Problem Statement </a:t>
            </a:r>
            <a:endParaRPr lang="en-IN" dirty="0"/>
          </a:p>
        </p:txBody>
      </p:sp>
      <p:sp>
        <p:nvSpPr>
          <p:cNvPr id="3" name="Content Placeholder 2"/>
          <p:cNvSpPr>
            <a:spLocks noGrp="1"/>
          </p:cNvSpPr>
          <p:nvPr>
            <p:ph idx="1"/>
          </p:nvPr>
        </p:nvSpPr>
        <p:spPr>
          <a:xfrm>
            <a:off x="901521" y="2472744"/>
            <a:ext cx="9890975" cy="3825025"/>
          </a:xfrm>
        </p:spPr>
        <p:txBody>
          <a:bodyPr>
            <a:normAutofit/>
          </a:bodyPr>
          <a:lstStyle/>
          <a:p>
            <a:pPr marL="0" indent="0" algn="just">
              <a:buNone/>
            </a:pPr>
            <a:r>
              <a:rPr lang="en-IN"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r>
              <a:rPr lang="en-IN" sz="2000" dirty="0"/>
              <a:t>We are required to build a model using Machine Learning in order to predict the actual value of the prospective properties and decide whether to invest in them or not. </a:t>
            </a:r>
            <a:r>
              <a:rPr lang="en-IN" sz="2000" b="1" dirty="0"/>
              <a:t>For this company wants to know</a:t>
            </a:r>
            <a:r>
              <a:rPr lang="en-IN" sz="2000" dirty="0" smtClean="0"/>
              <a:t>:</a:t>
            </a:r>
          </a:p>
          <a:p>
            <a:pPr marL="0" indent="0" algn="just">
              <a:buNone/>
            </a:pPr>
            <a:endParaRPr lang="en-IN" sz="2000" dirty="0"/>
          </a:p>
          <a:p>
            <a:pPr lvl="0" algn="just"/>
            <a:r>
              <a:rPr lang="en-IN" sz="2000" dirty="0"/>
              <a:t>Which variables are important to predict the price of variable?</a:t>
            </a:r>
          </a:p>
          <a:p>
            <a:pPr lvl="0" algn="just"/>
            <a:r>
              <a:rPr lang="en-IN" sz="2000" dirty="0"/>
              <a:t>How do these variables describe the price of the house?</a:t>
            </a:r>
          </a:p>
          <a:p>
            <a:pPr marL="0" indent="0">
              <a:buNone/>
            </a:pPr>
            <a:endParaRPr lang="en-IN" sz="2000" dirty="0"/>
          </a:p>
        </p:txBody>
      </p:sp>
    </p:spTree>
    <p:extLst>
      <p:ext uri="{BB962C8B-B14F-4D97-AF65-F5344CB8AC3E}">
        <p14:creationId xmlns:p14="http://schemas.microsoft.com/office/powerpoint/2010/main" xmlns="" val="2509973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914401" y="2336873"/>
            <a:ext cx="9002331" cy="3599316"/>
          </a:xfrm>
        </p:spPr>
        <p:txBody>
          <a:bodyPr>
            <a:normAutofit/>
          </a:bodyPr>
          <a:lstStyle/>
          <a:p>
            <a:pPr marL="0" indent="0" algn="just">
              <a:buNone/>
            </a:pPr>
            <a:r>
              <a:rPr lang="en-IN" sz="2400" dirty="0"/>
              <a:t>Here Gradient Boosting </a:t>
            </a:r>
            <a:r>
              <a:rPr lang="en-IN" sz="2400" dirty="0" err="1"/>
              <a:t>Regressor</a:t>
            </a:r>
            <a:r>
              <a:rPr lang="en-IN" sz="2400" dirty="0"/>
              <a:t> giving maximum R2 Score, minimum RMSE Value, Maximum CV Score and minimum Standard Deviation. So Gradient Boosting </a:t>
            </a:r>
            <a:r>
              <a:rPr lang="en-IN" sz="2400" dirty="0" err="1"/>
              <a:t>Regressor</a:t>
            </a:r>
            <a:r>
              <a:rPr lang="en-IN" sz="2400" dirty="0"/>
              <a:t> is selected as best model. The final R2 Score is 0.924 that is 92.4%.</a:t>
            </a:r>
          </a:p>
        </p:txBody>
      </p:sp>
    </p:spTree>
    <p:extLst>
      <p:ext uri="{BB962C8B-B14F-4D97-AF65-F5344CB8AC3E}">
        <p14:creationId xmlns:p14="http://schemas.microsoft.com/office/powerpoint/2010/main" xmlns="" val="1313460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698" y="731152"/>
            <a:ext cx="9613861" cy="894008"/>
          </a:xfrm>
        </p:spPr>
        <p:txBody>
          <a:bodyPr>
            <a:normAutofit fontScale="90000"/>
          </a:bodyPr>
          <a:lstStyle/>
          <a:p>
            <a:pPr algn="ctr"/>
            <a:r>
              <a:rPr lang="en-IN" b="1" dirty="0"/>
              <a:t>Limitations of this work and Scope for Future Work</a:t>
            </a:r>
            <a:br>
              <a:rPr lang="en-IN" b="1" dirty="0"/>
            </a:br>
            <a:endParaRPr lang="en-IN" dirty="0"/>
          </a:p>
        </p:txBody>
      </p:sp>
      <p:sp>
        <p:nvSpPr>
          <p:cNvPr id="3" name="Content Placeholder 2"/>
          <p:cNvSpPr>
            <a:spLocks noGrp="1"/>
          </p:cNvSpPr>
          <p:nvPr>
            <p:ph idx="1"/>
          </p:nvPr>
        </p:nvSpPr>
        <p:spPr>
          <a:xfrm>
            <a:off x="680321" y="2562895"/>
            <a:ext cx="9613861" cy="3373293"/>
          </a:xfrm>
        </p:spPr>
        <p:txBody>
          <a:bodyPr>
            <a:normAutofit/>
          </a:bodyPr>
          <a:lstStyle/>
          <a:p>
            <a:pPr lvl="0" algn="just"/>
            <a:r>
              <a:rPr lang="en-IN" sz="2400" dirty="0"/>
              <a:t>Some additional features can be added to the dataset. For this addition we can able to perform some more advance model of ML.</a:t>
            </a:r>
          </a:p>
          <a:p>
            <a:pPr lvl="0" algn="just"/>
            <a:r>
              <a:rPr lang="en-IN" sz="2400" dirty="0"/>
              <a:t>Artificial Neural Network can be used create more accurate model.</a:t>
            </a:r>
          </a:p>
          <a:p>
            <a:pPr lvl="0" algn="just"/>
            <a:r>
              <a:rPr lang="en-IN" sz="2400" dirty="0"/>
              <a:t>The model will be more accurate if the dataset (set of observations) is bigger.</a:t>
            </a:r>
          </a:p>
          <a:p>
            <a:pPr lvl="0" algn="just"/>
            <a:r>
              <a:rPr lang="en-IN" sz="2400" dirty="0"/>
              <a:t>The model will be more accurate if there is no missing data</a:t>
            </a:r>
            <a:r>
              <a:rPr lang="en-IN" sz="2400" dirty="0" smtClean="0"/>
              <a:t>.</a:t>
            </a:r>
            <a:endParaRPr lang="en-IN" sz="2400" dirty="0"/>
          </a:p>
        </p:txBody>
      </p:sp>
    </p:spTree>
    <p:extLst>
      <p:ext uri="{BB962C8B-B14F-4D97-AF65-F5344CB8AC3E}">
        <p14:creationId xmlns:p14="http://schemas.microsoft.com/office/powerpoint/2010/main" xmlns="" val="2135002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p14="http://schemas.microsoft.com/office/powerpoint/2010/main" xmlns="" val="147018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85" y="309091"/>
            <a:ext cx="9839459" cy="1080938"/>
          </a:xfrm>
        </p:spPr>
        <p:txBody>
          <a:bodyPr>
            <a:normAutofit fontScale="90000"/>
          </a:bodyPr>
          <a:lstStyle/>
          <a:p>
            <a:pPr algn="ctr"/>
            <a:r>
              <a:rPr lang="en-IN" dirty="0"/>
              <a:t>Conceptual Background of the </a:t>
            </a:r>
            <a:r>
              <a:rPr lang="en-IN" dirty="0" smtClean="0"/>
              <a:t>Domain Problem</a:t>
            </a:r>
            <a:endParaRPr lang="en-IN" dirty="0"/>
          </a:p>
        </p:txBody>
      </p:sp>
      <p:sp>
        <p:nvSpPr>
          <p:cNvPr id="3" name="Content Placeholder 2"/>
          <p:cNvSpPr>
            <a:spLocks noGrp="1"/>
          </p:cNvSpPr>
          <p:nvPr>
            <p:ph idx="1"/>
          </p:nvPr>
        </p:nvSpPr>
        <p:spPr>
          <a:xfrm>
            <a:off x="914400" y="2653047"/>
            <a:ext cx="9379782" cy="3283141"/>
          </a:xfrm>
        </p:spPr>
        <p:txBody>
          <a:bodyPr>
            <a:normAutofit/>
          </a:bodyPr>
          <a:lstStyle/>
          <a:p>
            <a:pPr marL="0" indent="0" algn="just">
              <a:buNone/>
            </a:pPr>
            <a:r>
              <a:rPr lang="en-IN" sz="2000" dirty="0"/>
              <a:t>Predictive modelling, Market mix modelling, recommendation systems are some of the machine learning techniques used for achieving the business goals for housing companies. Our problem is related to one such housing </a:t>
            </a:r>
            <a:r>
              <a:rPr lang="en-IN" sz="2000" dirty="0" smtClean="0"/>
              <a:t>company.</a:t>
            </a:r>
          </a:p>
          <a:p>
            <a:pPr marL="0" indent="0" algn="just">
              <a:buNone/>
            </a:pPr>
            <a:r>
              <a:rPr lang="en-IN" sz="2000" dirty="0"/>
              <a:t>It is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xmlns="" val="258555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103" y="361342"/>
            <a:ext cx="9122205" cy="1080938"/>
          </a:xfrm>
        </p:spPr>
        <p:txBody>
          <a:bodyPr>
            <a:normAutofit fontScale="90000"/>
          </a:bodyPr>
          <a:lstStyle/>
          <a:p>
            <a:pPr algn="ctr"/>
            <a:r>
              <a:rPr lang="en-IN" dirty="0" smtClean="0"/>
              <a:t>Mathematical </a:t>
            </a:r>
            <a:r>
              <a:rPr lang="en-IN" dirty="0"/>
              <a:t>Modelling of the Problem</a:t>
            </a:r>
          </a:p>
        </p:txBody>
      </p:sp>
      <p:sp>
        <p:nvSpPr>
          <p:cNvPr id="3" name="Content Placeholder 2"/>
          <p:cNvSpPr>
            <a:spLocks noGrp="1"/>
          </p:cNvSpPr>
          <p:nvPr>
            <p:ph idx="1"/>
          </p:nvPr>
        </p:nvSpPr>
        <p:spPr>
          <a:xfrm>
            <a:off x="680321" y="2588653"/>
            <a:ext cx="9613861" cy="3347535"/>
          </a:xfrm>
        </p:spPr>
        <p:txBody>
          <a:bodyPr>
            <a:normAutofit/>
          </a:bodyPr>
          <a:lstStyle/>
          <a:p>
            <a:pPr algn="just"/>
            <a:r>
              <a:rPr lang="en-IN" sz="2000" dirty="0"/>
              <a:t>The goal of this project is to predict the price of house with the help of regression-based algorithm. In this project different types of algorithms are used.  The algorithms are used with their own mathematical equation on background. </a:t>
            </a:r>
          </a:p>
          <a:p>
            <a:pPr algn="just"/>
            <a:r>
              <a:rPr lang="en-IN" sz="2000" dirty="0"/>
              <a:t>This project have two separate data set for training &amp; testing. First different steps of data pre-processing is performed over the training and testing data like data cleaning, data visualization, relationship between features with label. After this, unnecessary feature are removed. In model building Final model is select based on Accuracy score, RMSE value, </a:t>
            </a:r>
            <a:r>
              <a:rPr lang="en-IN" sz="2000" dirty="0" smtClean="0"/>
              <a:t>Hyper parameter </a:t>
            </a:r>
            <a:r>
              <a:rPr lang="en-IN" sz="2000" dirty="0"/>
              <a:t>tuning and Cross Validation score of different algorithms. Then find the most important feature among all features.</a:t>
            </a:r>
          </a:p>
          <a:p>
            <a:pPr algn="just"/>
            <a:endParaRPr lang="en-IN" dirty="0"/>
          </a:p>
        </p:txBody>
      </p:sp>
    </p:spTree>
    <p:extLst>
      <p:ext uri="{BB962C8B-B14F-4D97-AF65-F5344CB8AC3E}">
        <p14:creationId xmlns:p14="http://schemas.microsoft.com/office/powerpoint/2010/main" xmlns="" val="4125380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Data Sources and their formats</a:t>
            </a:r>
          </a:p>
        </p:txBody>
      </p:sp>
      <p:sp>
        <p:nvSpPr>
          <p:cNvPr id="3" name="Content Placeholder 2"/>
          <p:cNvSpPr>
            <a:spLocks noGrp="1"/>
          </p:cNvSpPr>
          <p:nvPr>
            <p:ph idx="1"/>
          </p:nvPr>
        </p:nvSpPr>
        <p:spPr>
          <a:xfrm>
            <a:off x="680321" y="2511379"/>
            <a:ext cx="9613861" cy="3424809"/>
          </a:xfrm>
        </p:spPr>
        <p:txBody>
          <a:bodyPr>
            <a:normAutofit/>
          </a:bodyPr>
          <a:lstStyle/>
          <a:p>
            <a:pPr algn="just"/>
            <a:r>
              <a:rPr lang="en-IN" sz="2000" dirty="0"/>
              <a:t>Training data is used to train the model. It has 1168 rows and 81 columns. The model will train with the help of this dataset. It has 80 independent features and one dependent or target variable  </a:t>
            </a:r>
            <a:r>
              <a:rPr lang="en-IN" sz="2000" dirty="0" smtClean="0"/>
              <a:t>(</a:t>
            </a:r>
            <a:r>
              <a:rPr lang="en-IN" sz="2000" dirty="0" err="1" smtClean="0"/>
              <a:t>SalePrice</a:t>
            </a:r>
            <a:r>
              <a:rPr lang="en-IN" sz="2000" dirty="0" smtClean="0"/>
              <a:t>).</a:t>
            </a:r>
            <a:endParaRPr lang="en-IN" sz="2000" dirty="0"/>
          </a:p>
          <a:p>
            <a:pPr algn="just"/>
            <a:r>
              <a:rPr lang="en-IN" sz="2000" dirty="0"/>
              <a:t>In other hand test data has 292 rows and 80 columns. After determine the proper model, the model is applied to predict the </a:t>
            </a:r>
            <a:r>
              <a:rPr lang="en-IN" sz="2000" dirty="0" smtClean="0"/>
              <a:t>target </a:t>
            </a:r>
            <a:r>
              <a:rPr lang="en-IN" sz="2000" dirty="0"/>
              <a:t>variable for the test </a:t>
            </a:r>
            <a:r>
              <a:rPr lang="en-IN" sz="2000" dirty="0" smtClean="0"/>
              <a:t>data.</a:t>
            </a:r>
          </a:p>
          <a:p>
            <a:pPr algn="just"/>
            <a:r>
              <a:rPr lang="en-IN" sz="2000" dirty="0"/>
              <a:t>To determine the data format, info() method is used. There are total 43 categorical columns among 81 </a:t>
            </a:r>
            <a:r>
              <a:rPr lang="en-IN" sz="2000" dirty="0" smtClean="0"/>
              <a:t>columns.</a:t>
            </a:r>
            <a:endParaRPr lang="en-IN" sz="2000" dirty="0"/>
          </a:p>
        </p:txBody>
      </p:sp>
    </p:spTree>
    <p:extLst>
      <p:ext uri="{BB962C8B-B14F-4D97-AF65-F5344CB8AC3E}">
        <p14:creationId xmlns:p14="http://schemas.microsoft.com/office/powerpoint/2010/main" xmlns="" val="373364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xmlns="" val="865502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 Tasks Perform</a:t>
            </a:r>
            <a:endParaRPr lang="en-IN" dirty="0"/>
          </a:p>
        </p:txBody>
      </p:sp>
      <p:sp>
        <p:nvSpPr>
          <p:cNvPr id="3" name="Content Placeholder 2"/>
          <p:cNvSpPr>
            <a:spLocks noGrp="1"/>
          </p:cNvSpPr>
          <p:nvPr>
            <p:ph idx="1"/>
          </p:nvPr>
        </p:nvSpPr>
        <p:spPr/>
        <p:txBody>
          <a:bodyPr>
            <a:normAutofit/>
          </a:bodyPr>
          <a:lstStyle/>
          <a:p>
            <a:pPr marL="273050" indent="-273050" algn="just">
              <a:buFont typeface="Wingdings" panose="05000000000000000000" pitchFamily="2" charset="2"/>
              <a:buChar char="§"/>
            </a:pPr>
            <a:r>
              <a:rPr lang="en-US" sz="2200" dirty="0" smtClean="0"/>
              <a:t>Check the </a:t>
            </a:r>
            <a:r>
              <a:rPr lang="en-US" sz="2200" dirty="0"/>
              <a:t>presence of duplicate or any data error.</a:t>
            </a:r>
          </a:p>
          <a:p>
            <a:pPr marL="273050" indent="-273050" algn="just">
              <a:buFont typeface="Wingdings" panose="05000000000000000000" pitchFamily="2" charset="2"/>
              <a:buChar char="§"/>
            </a:pPr>
            <a:r>
              <a:rPr lang="en-US" sz="2200" dirty="0"/>
              <a:t>Missing values present in data </a:t>
            </a:r>
            <a:r>
              <a:rPr lang="en-US" sz="2200" dirty="0" smtClean="0"/>
              <a:t>set.</a:t>
            </a:r>
            <a:endParaRPr lang="en-US" sz="2200" dirty="0"/>
          </a:p>
          <a:p>
            <a:pPr marL="273050" indent="-273050" algn="just">
              <a:buFont typeface="Wingdings" panose="05000000000000000000" pitchFamily="2" charset="2"/>
              <a:buChar char="§"/>
            </a:pPr>
            <a:r>
              <a:rPr lang="en-US" sz="2200" dirty="0"/>
              <a:t>Imputation of missing value with mean, median or mode is performed.</a:t>
            </a:r>
          </a:p>
          <a:p>
            <a:pPr marL="273050" indent="-273050" algn="just">
              <a:buFont typeface="Wingdings" panose="05000000000000000000" pitchFamily="2" charset="2"/>
              <a:buChar char="§"/>
            </a:pPr>
            <a:r>
              <a:rPr lang="en-US" sz="2200" dirty="0"/>
              <a:t>Feature Engineering for extraction of few new features out of existing features.</a:t>
            </a:r>
          </a:p>
          <a:p>
            <a:pPr marL="273050" indent="-273050" algn="just">
              <a:buFont typeface="Wingdings" panose="05000000000000000000" pitchFamily="2" charset="2"/>
              <a:buChar char="§"/>
            </a:pPr>
            <a:r>
              <a:rPr lang="en-US" sz="2200" dirty="0"/>
              <a:t>Feature selection</a:t>
            </a:r>
          </a:p>
          <a:p>
            <a:pPr marL="273050" indent="-273050" algn="just">
              <a:buFont typeface="Wingdings" panose="05000000000000000000" pitchFamily="2" charset="2"/>
              <a:buChar char="§"/>
            </a:pPr>
            <a:r>
              <a:rPr lang="en-US" sz="2200" dirty="0"/>
              <a:t>Label Encoding of Categorical features</a:t>
            </a:r>
          </a:p>
          <a:p>
            <a:pPr marL="273050" indent="-273050" algn="just">
              <a:buFont typeface="Wingdings" panose="05000000000000000000" pitchFamily="2" charset="2"/>
              <a:buChar char="§"/>
            </a:pPr>
            <a:r>
              <a:rPr lang="en-US" sz="2200" dirty="0"/>
              <a:t>Splitting of dataset into input &amp; target feature</a:t>
            </a:r>
          </a:p>
          <a:p>
            <a:pPr marL="273050" indent="-273050" algn="just">
              <a:buFont typeface="Wingdings" panose="05000000000000000000" pitchFamily="2" charset="2"/>
              <a:buChar char="§"/>
            </a:pPr>
            <a:r>
              <a:rPr lang="en-US" sz="2200" dirty="0"/>
              <a:t>Standard Scaling of </a:t>
            </a:r>
            <a:r>
              <a:rPr lang="en-US" sz="2200" dirty="0" smtClean="0"/>
              <a:t>data</a:t>
            </a:r>
          </a:p>
          <a:p>
            <a:pPr marL="273050" indent="-273050" algn="just">
              <a:buFont typeface="Wingdings" panose="05000000000000000000" pitchFamily="2" charset="2"/>
              <a:buChar char="§"/>
            </a:pPr>
            <a:r>
              <a:rPr lang="en-US" sz="2200" dirty="0" smtClean="0"/>
              <a:t>Finding Final model with respect to best R2 Score, RMSE</a:t>
            </a:r>
            <a:endParaRPr lang="en-IN" sz="2200" dirty="0"/>
          </a:p>
          <a:p>
            <a:pPr marL="0" indent="0">
              <a:buNone/>
            </a:pPr>
            <a:endParaRPr lang="en-IN" dirty="0"/>
          </a:p>
        </p:txBody>
      </p:sp>
    </p:spTree>
    <p:extLst>
      <p:ext uri="{BB962C8B-B14F-4D97-AF65-F5344CB8AC3E}">
        <p14:creationId xmlns:p14="http://schemas.microsoft.com/office/powerpoint/2010/main" xmlns="" val="3391022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966278" y="495402"/>
            <a:ext cx="3773147" cy="2363707"/>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2833353" y="3431786"/>
            <a:ext cx="6040191" cy="2595527"/>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xmlns="" val="0"/>
              </a:ext>
            </a:extLst>
          </a:blip>
          <a:srcRect/>
          <a:stretch>
            <a:fillRect/>
          </a:stretch>
        </p:blipFill>
        <p:spPr bwMode="auto">
          <a:xfrm>
            <a:off x="5999408" y="591490"/>
            <a:ext cx="3762777" cy="2267620"/>
          </a:xfrm>
          <a:prstGeom prst="rect">
            <a:avLst/>
          </a:prstGeom>
          <a:noFill/>
          <a:ln>
            <a:noFill/>
          </a:ln>
        </p:spPr>
      </p:pic>
    </p:spTree>
    <p:extLst>
      <p:ext uri="{BB962C8B-B14F-4D97-AF65-F5344CB8AC3E}">
        <p14:creationId xmlns:p14="http://schemas.microsoft.com/office/powerpoint/2010/main" xmlns="" val="24665573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118</TotalTime>
  <Words>1688</Words>
  <Application>Microsoft Office PowerPoint</Application>
  <PresentationFormat>Custom</PresentationFormat>
  <Paragraphs>172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Module</vt:lpstr>
      <vt:lpstr>Housing Price Predication &amp; Analysis Project</vt:lpstr>
      <vt:lpstr>Introduction to Housing Price Prediction </vt:lpstr>
      <vt:lpstr>Problem Statement </vt:lpstr>
      <vt:lpstr>Conceptual Background of the Domain Problem</vt:lpstr>
      <vt:lpstr>Mathematical Modelling of the Problem</vt:lpstr>
      <vt:lpstr>Data Sources and their formats</vt:lpstr>
      <vt:lpstr>Exploratory Data Analysis</vt:lpstr>
      <vt:lpstr>Project Flow Tasks Perform</vt:lpstr>
      <vt:lpstr>Slide 9</vt:lpstr>
      <vt:lpstr>Observations:</vt:lpstr>
      <vt:lpstr>Observations:</vt:lpstr>
      <vt:lpstr>1. Average LotFrontage is around 50-80 2. A lot of outliers are present. 3. There is No Significant relationship found between SalePrice &amp; LotFrontage.</vt:lpstr>
      <vt:lpstr>Slide 13</vt:lpstr>
      <vt:lpstr>Observations:</vt:lpstr>
      <vt:lpstr>Slide 15</vt:lpstr>
      <vt:lpstr>Observations:</vt:lpstr>
      <vt:lpstr>Slide 17</vt:lpstr>
      <vt:lpstr>Observations:</vt:lpstr>
      <vt:lpstr>Slide 19</vt:lpstr>
      <vt:lpstr>Observations:</vt:lpstr>
      <vt:lpstr>Continue…</vt:lpstr>
      <vt:lpstr> Visualising different type of count plot and the relationship between these features ('BsmtQual', 'BsmtCond', 'BsmtExposure', 'BsmtFinType1', 'BsmtFinType2', 'Heating', 'HeatingQC',  'CentralAir') and Sale Price (target variable), we get the following observations. </vt:lpstr>
      <vt:lpstr>Slide 23</vt:lpstr>
      <vt:lpstr>Observations:</vt:lpstr>
      <vt:lpstr>Correlation:</vt:lpstr>
      <vt:lpstr>Machine Learning Model Building</vt:lpstr>
      <vt:lpstr>Machine Learning Algorithm Used</vt:lpstr>
      <vt:lpstr>ML Model Building Flow</vt:lpstr>
      <vt:lpstr>Key Findings and Conclusions of the Study</vt:lpstr>
      <vt:lpstr>Conclusion:</vt:lpstr>
      <vt:lpstr>Limitations of this work and Scope for Future Work </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hp</cp:lastModifiedBy>
  <cp:revision>52</cp:revision>
  <dcterms:created xsi:type="dcterms:W3CDTF">2022-10-22T10:42:16Z</dcterms:created>
  <dcterms:modified xsi:type="dcterms:W3CDTF">2023-01-18T07:41:12Z</dcterms:modified>
</cp:coreProperties>
</file>