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5" r:id="rId5"/>
    <p:sldId id="268" r:id="rId6"/>
    <p:sldId id="269" r:id="rId7"/>
    <p:sldId id="271" r:id="rId8"/>
    <p:sldId id="261" r:id="rId9"/>
    <p:sldId id="277" r:id="rId10"/>
    <p:sldId id="262" r:id="rId11"/>
    <p:sldId id="272" r:id="rId12"/>
    <p:sldId id="273" r:id="rId13"/>
    <p:sldId id="263" r:id="rId14"/>
    <p:sldId id="275" r:id="rId15"/>
    <p:sldId id="264" r:id="rId16"/>
    <p:sldId id="266" r:id="rId17"/>
    <p:sldId id="27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C894F0-A214-4261-8C0B-08E0BEDBD205}" v="315" dt="2024-08-03T07:12:56.235"/>
    <p1510:client id="{967010D1-27E0-4174-A273-0DE6B2C60D06}" v="316" dt="2024-08-03T07:30:10.204"/>
    <p1510:client id="{DA6069D6-8936-4DDE-8F42-9DD45051CA32}" v="437" dt="2024-08-03T11:16:07.575"/>
    <p1510:client id="{EE80822A-C310-443F-8156-993313A8BFCC}" v="33" dt="2024-08-02T12:25:19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A42B8-ACE9-37CE-0027-079664562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CBEE5D-7628-41B9-0D0E-1206FAD8A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80062-390F-1AFE-3B92-587D34B3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82A5-538A-43E5-A6BE-15761ACAD42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5C7DB-71AB-EDDB-0E11-04250EB3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415AE-F720-FB57-2F48-3C5BEC0E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42F5-F420-4696-B335-58016BF62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240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4731A-4935-6B6F-C71B-61CFD568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F19452-C804-87A5-7E06-55F848FEF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00623-0A83-C428-2F44-BB7E9C13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82A5-538A-43E5-A6BE-15761ACAD42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3431D-4E11-4012-946E-D52E1EDD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75BF19-27F6-96CA-83BE-609FBCF1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42F5-F420-4696-B335-58016BF62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9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A661AC-A17C-38FC-DA54-CC002BD45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7E70A-F0BF-2192-29C9-6D03CFCE0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842129-6905-F19B-92FA-8AC26CFD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82A5-538A-43E5-A6BE-15761ACAD42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0F5A7F-2093-4182-31A5-87D2556D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8CC4F8-44F7-3F99-45D8-F13D13EB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42F5-F420-4696-B335-58016BF62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82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6A4C4-77B0-BB33-A27D-C39403A98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7A5411-CA1F-EB13-F7A8-7107C1A5A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F43E6-2ECE-4D98-5E9C-25D3A0F0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82A5-538A-43E5-A6BE-15761ACAD42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577E9-2520-04C1-0364-D3DB59BB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9B5CA-1C91-562D-F9AA-16B5A8A6F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42F5-F420-4696-B335-58016BF62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8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AED85-ACE1-2078-6190-F6FAED283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1AC9F2-0216-A84F-4A90-8D6373192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7155B-6450-4457-2F81-B7C117D8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82A5-538A-43E5-A6BE-15761ACAD42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33744-9AFF-2D7A-E357-2DA7CB34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F5164-43F8-1120-A70C-AD538583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42F5-F420-4696-B335-58016BF62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70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F0ADA-26C7-7DC4-2066-D3F7900C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A4CB23-3AC0-D679-894E-3095E69BB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678CE3-0457-83D4-EA90-EEEFDF27B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D39652-9A60-95F7-767E-2485E2D4B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82A5-538A-43E5-A6BE-15761ACAD42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8CEAD-4E60-FD41-D172-737E7A7D2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627C25-B4F3-8CEC-641E-1CD71808E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42F5-F420-4696-B335-58016BF62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77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1944A-E6A1-DA5F-B8B2-CA871FDB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CD0FC7-A50A-B4EC-BEF0-6747582A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C36CEB-00CC-388F-7385-083E46FF2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281F39-B901-B5F2-9ADD-576CFCDA2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DC7EDF6-4F36-76A2-7E21-1D7D6DA5C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440104D-56D4-A470-6224-91CBA7E58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82A5-538A-43E5-A6BE-15761ACAD42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86C1CE-6DEC-4932-B651-A9EF378A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1A59CE-E548-85DF-7728-49120FE6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42F5-F420-4696-B335-58016BF62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25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3B01B-F3F5-333D-6287-C2B0DB57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3B5FA1-B747-A315-EA09-8B0B48BE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82A5-538A-43E5-A6BE-15761ACAD42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25F3A6-38D6-F07C-C3E5-5CBBFDB2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61A271-87F5-C7BC-F453-AEBF0B7B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42F5-F420-4696-B335-58016BF62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96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CE7775-C317-BC3D-97A6-FD6EB70F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82A5-538A-43E5-A6BE-15761ACAD42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4C8DB-9B7C-A3E1-9097-675DB6BA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45598-56A0-80EE-0AEA-0D7045AF4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42F5-F420-4696-B335-58016BF62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91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0A14E2-8644-1411-51AB-6A7E61B86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01463-13E5-5564-6DF8-018941D48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DD83EE-BA85-A95C-0626-B4FC59196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7483DB-F572-669C-8441-95850D4B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82A5-538A-43E5-A6BE-15761ACAD42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ADBA6-5D8B-ACD6-4A00-4353E676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597C76-64F2-2DF9-BB44-E9065A45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42F5-F420-4696-B335-58016BF62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54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1606A6-45BB-1E77-955F-D90EFD77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71DD5B-81E8-B8FB-AA0C-49341245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49F8FC-5A3F-BDE9-2B4E-1CB8DED88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D2C39D-544B-B430-3F8F-B028D6FA8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282A5-538A-43E5-A6BE-15761ACAD42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E64A07-CC6B-8517-FB6E-341D3C9D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426D40-2CF7-EC0E-AF7A-049EDD87E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E42F5-F420-4696-B335-58016BF62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06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33F241-21F8-8A2E-DD00-7F8C58C8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0BE8FB-CC0E-39F8-B290-89A4F0E8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52B76-5BEB-F79F-C590-29E7057E7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282A5-538A-43E5-A6BE-15761ACAD42D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C5D30D-C700-2BF3-F794-05D98C3D9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1AB26B-5B07-44E5-D80E-65B6C5731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E42F5-F420-4696-B335-58016BF62B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78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unomia-bpf/KEN" TargetMode="External"/><Relationship Id="rId2" Type="http://schemas.openxmlformats.org/officeDocument/2006/relationships/hyperlink" Target="https://github.com/eunomia-bpf/GPTtra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E1FD9-4566-F309-62EF-C443B04D0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zh-CN"/>
              <a:t>Kernel Extensions Large Language Model Agent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0DFA00-8E42-AB08-A3B3-2BC6988D1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4417" y="3783497"/>
            <a:ext cx="7401339" cy="477078"/>
          </a:xfrm>
        </p:spPr>
        <p:txBody>
          <a:bodyPr/>
          <a:lstStyle/>
          <a:p>
            <a:r>
              <a:rPr lang="en-US" altLang="zh-CN" b="1" i="0">
                <a:effectLst/>
                <a:highlight>
                  <a:srgbClr val="FFFFFF"/>
                </a:highlight>
                <a:latin typeface="__Raleway_b0d5a1"/>
              </a:rPr>
              <a:t>Yusheng Zheng</a:t>
            </a:r>
            <a:r>
              <a:rPr lang="en-US" altLang="zh-CN" b="0" i="0">
                <a:effectLst/>
                <a:highlight>
                  <a:srgbClr val="FFFFFF"/>
                </a:highlight>
                <a:latin typeface="__Raleway_b0d5a1"/>
              </a:rPr>
              <a:t>, </a:t>
            </a:r>
            <a:r>
              <a:rPr lang="en-US" altLang="zh-CN" b="0" i="0" err="1">
                <a:effectLst/>
                <a:highlight>
                  <a:srgbClr val="FFFFFF"/>
                </a:highlight>
                <a:latin typeface="__Raleway_b0d5a1"/>
              </a:rPr>
              <a:t>Yiwei</a:t>
            </a:r>
            <a:r>
              <a:rPr lang="en-US" altLang="zh-CN" b="0" i="0">
                <a:effectLst/>
                <a:highlight>
                  <a:srgbClr val="FFFFFF"/>
                </a:highlight>
                <a:latin typeface="__Raleway_b0d5a1"/>
              </a:rPr>
              <a:t> Yang, </a:t>
            </a:r>
            <a:r>
              <a:rPr lang="en-US" altLang="zh-CN" b="0" i="0" err="1">
                <a:effectLst/>
                <a:highlight>
                  <a:srgbClr val="FFFFFF"/>
                </a:highlight>
                <a:latin typeface="__Raleway_b0d5a1"/>
              </a:rPr>
              <a:t>Maolin</a:t>
            </a:r>
            <a:r>
              <a:rPr lang="en-US" altLang="zh-CN" b="0" i="0">
                <a:effectLst/>
                <a:highlight>
                  <a:srgbClr val="FFFFFF"/>
                </a:highlight>
                <a:latin typeface="__Raleway_b0d5a1"/>
              </a:rPr>
              <a:t> Chen, Andrew Quinn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5BFF89-9B32-64F6-A899-1ED8AF5AE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4992458"/>
            <a:ext cx="4820788" cy="1538682"/>
          </a:xfrm>
          <a:prstGeom prst="rect">
            <a:avLst/>
          </a:prstGeom>
        </p:spPr>
      </p:pic>
      <p:pic>
        <p:nvPicPr>
          <p:cNvPr id="4" name="图片 3" descr="图标&#10;&#10;已自动生成说明">
            <a:extLst>
              <a:ext uri="{FF2B5EF4-FFF2-40B4-BE49-F238E27FC236}">
                <a16:creationId xmlns:a16="http://schemas.microsoft.com/office/drawing/2014/main" id="{0D9C1DC7-559D-E97D-F704-B3DBD6208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488" y="5402475"/>
            <a:ext cx="2015025" cy="3550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5059F3D-8AE0-5FE1-5F75-B679A5C90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772" y="5857317"/>
            <a:ext cx="1994672" cy="3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8629B-276A-30F0-5EA0-2A830FA6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71" y="166342"/>
            <a:ext cx="10515600" cy="1325563"/>
          </a:xfrm>
        </p:spPr>
        <p:txBody>
          <a:bodyPr/>
          <a:lstStyle/>
          <a:p>
            <a:r>
              <a:rPr lang="en-US" altLang="zh-CN">
                <a:ea typeface="等线 Light"/>
              </a:rPr>
              <a:t>Prompt template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A1E44FF-969E-8904-EB08-4EDFA30CC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240" y="1493872"/>
            <a:ext cx="7628164" cy="5129027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CF12C3A-691A-38B4-7DD6-2C08D52F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871" y="1577664"/>
            <a:ext cx="3257370" cy="1712705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In context learning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98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06C7E-BF40-BA54-40B6-7CDCF09F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等线 Light"/>
              </a:rPr>
              <a:t>Vector DB</a:t>
            </a:r>
            <a:endParaRPr lang="zh-CN" altLang="en-US">
              <a:ea typeface="等线 Ligh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3790C-6605-E449-E256-D57E77990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5" y="1701731"/>
            <a:ext cx="4734339" cy="27487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ea typeface="等线"/>
              </a:rPr>
              <a:t>Query: Trace </a:t>
            </a:r>
            <a:r>
              <a:rPr lang="en-US" altLang="zh-CN" err="1">
                <a:ea typeface="等线"/>
              </a:rPr>
              <a:t>tcp_connect</a:t>
            </a:r>
            <a:r>
              <a:rPr lang="en-US" altLang="zh-CN">
                <a:ea typeface="等线"/>
              </a:rPr>
              <a:t> events for both IPv4 and IPv6 connection attempts, display the source and destination IP </a:t>
            </a:r>
            <a:r>
              <a:rPr lang="en-US" altLang="zh-CN" err="1">
                <a:ea typeface="等线"/>
              </a:rPr>
              <a:t>addresse</a:t>
            </a:r>
            <a:r>
              <a:rPr lang="en-US" altLang="zh-CN">
                <a:ea typeface="等线"/>
              </a:rPr>
              <a:t>. </a:t>
            </a:r>
            <a:endParaRPr lang="en-US" altLang="zh-CN"/>
          </a:p>
          <a:p>
            <a:r>
              <a:rPr lang="en-US" altLang="zh-CN"/>
              <a:t>Results:</a:t>
            </a:r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4" name="图片 3" descr="文本&#10;&#10;已自动生成说明">
            <a:extLst>
              <a:ext uri="{FF2B5EF4-FFF2-40B4-BE49-F238E27FC236}">
                <a16:creationId xmlns:a16="http://schemas.microsoft.com/office/drawing/2014/main" id="{07AAEC08-85BD-2C69-767A-82C761AEF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532" y="557696"/>
            <a:ext cx="6005805" cy="538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776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06C7E-BF40-BA54-40B6-7CDCF09F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等线 Light"/>
              </a:rPr>
              <a:t>Vector DB: attach and helpers Spec</a:t>
            </a:r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0FD7B7-265C-A60E-0C54-C2E6B2CFE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ea typeface="等线"/>
              </a:rPr>
              <a:t>Generated Spec with LLM from source code once</a:t>
            </a:r>
          </a:p>
          <a:p>
            <a:r>
              <a:rPr lang="en-US" altLang="zh-CN">
                <a:ea typeface="等线"/>
              </a:rPr>
              <a:t>Get related attach and helper Spec from vector DB</a:t>
            </a:r>
            <a:endParaRPr lang="zh-CN" altLang="en-US">
              <a:ea typeface="等线"/>
            </a:endParaRPr>
          </a:p>
        </p:txBody>
      </p:sp>
      <p:pic>
        <p:nvPicPr>
          <p:cNvPr id="4" name="图片 3" descr="文本&#10;&#10;已自动生成说明">
            <a:extLst>
              <a:ext uri="{FF2B5EF4-FFF2-40B4-BE49-F238E27FC236}">
                <a16:creationId xmlns:a16="http://schemas.microsoft.com/office/drawing/2014/main" id="{00D88826-2AF1-9557-174C-ECA0E2A87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43" y="3214342"/>
            <a:ext cx="3330576" cy="21134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B25146-AA8B-7D10-3B09-6AE18E5E40B1}"/>
              </a:ext>
            </a:extLst>
          </p:cNvPr>
          <p:cNvSpPr txBox="1"/>
          <p:nvPr/>
        </p:nvSpPr>
        <p:spPr>
          <a:xfrm>
            <a:off x="807720" y="5760719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ea typeface="等线"/>
              </a:rPr>
              <a:t>Kernel source code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AA501E3-C7DA-EE51-8106-7C7F665A8860}"/>
              </a:ext>
            </a:extLst>
          </p:cNvPr>
          <p:cNvSpPr/>
          <p:nvPr/>
        </p:nvSpPr>
        <p:spPr>
          <a:xfrm>
            <a:off x="4097351" y="3819717"/>
            <a:ext cx="1783079" cy="3657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5219788-6338-20C4-3BDF-402A3C00AFF5}"/>
              </a:ext>
            </a:extLst>
          </p:cNvPr>
          <p:cNvSpPr txBox="1"/>
          <p:nvPr/>
        </p:nvSpPr>
        <p:spPr>
          <a:xfrm>
            <a:off x="4159415" y="3242806"/>
            <a:ext cx="16609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>
                <a:ea typeface="等线"/>
              </a:rPr>
              <a:t>GPT-4</a:t>
            </a:r>
          </a:p>
        </p:txBody>
      </p:sp>
      <p:pic>
        <p:nvPicPr>
          <p:cNvPr id="9" name="图片 8" descr="文本&#10;&#10;已自动生成说明">
            <a:extLst>
              <a:ext uri="{FF2B5EF4-FFF2-40B4-BE49-F238E27FC236}">
                <a16:creationId xmlns:a16="http://schemas.microsoft.com/office/drawing/2014/main" id="{2EDD1AA2-37F5-C60A-219F-06C4D29A0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21" y="2815949"/>
            <a:ext cx="5288583" cy="34127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84C8681-E869-703B-0F76-C70051375C79}"/>
              </a:ext>
            </a:extLst>
          </p:cNvPr>
          <p:cNvSpPr txBox="1"/>
          <p:nvPr/>
        </p:nvSpPr>
        <p:spPr>
          <a:xfrm>
            <a:off x="6097546" y="6230066"/>
            <a:ext cx="362667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ea typeface="等线"/>
              </a:rPr>
              <a:t>Spec and description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380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EC513-14DF-D7B4-4CDC-EE28C598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Symbolic Verifier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1E64360-04FF-A160-98B5-F71EEB8877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977" y="1636536"/>
            <a:ext cx="5365617" cy="4351338"/>
          </a:xfrm>
        </p:spPr>
      </p:pic>
      <p:sp>
        <p:nvSpPr>
          <p:cNvPr id="4" name="内容占位符 4">
            <a:extLst>
              <a:ext uri="{FF2B5EF4-FFF2-40B4-BE49-F238E27FC236}">
                <a16:creationId xmlns:a16="http://schemas.microsoft.com/office/drawing/2014/main" id="{307F58B8-B6E3-53D7-C3B4-90CE9BCEDDBC}"/>
              </a:ext>
            </a:extLst>
          </p:cNvPr>
          <p:cNvSpPr txBox="1">
            <a:spLocks/>
          </p:cNvSpPr>
          <p:nvPr/>
        </p:nvSpPr>
        <p:spPr>
          <a:xfrm>
            <a:off x="5661622" y="1856569"/>
            <a:ext cx="634116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ea typeface="等线"/>
              </a:rPr>
              <a:t>Read from template </a:t>
            </a:r>
            <a:endParaRPr lang="en-US" altLang="zh-CN" sz="2400">
              <a:ea typeface="等线" panose="02010600030101010101" pitchFamily="2" charset="-122"/>
            </a:endParaRPr>
          </a:p>
          <a:p>
            <a:r>
              <a:rPr lang="en-US" altLang="zh-CN" sz="2400">
                <a:ea typeface="等线"/>
              </a:rPr>
              <a:t>Use LLM to generate Hoare constraints</a:t>
            </a:r>
          </a:p>
          <a:p>
            <a:r>
              <a:rPr lang="en-US" altLang="zh-CN" sz="2400">
                <a:ea typeface="等线"/>
              </a:rPr>
              <a:t>Verify by </a:t>
            </a:r>
            <a:r>
              <a:rPr lang="en-US" altLang="zh-CN" sz="2400" err="1">
                <a:ea typeface="等线"/>
              </a:rPr>
              <a:t>SeaHorn</a:t>
            </a:r>
            <a:r>
              <a:rPr lang="en-US" altLang="zh-CN" sz="2400">
                <a:ea typeface="等线"/>
              </a:rPr>
              <a:t> for semantic correctness</a:t>
            </a:r>
          </a:p>
          <a:p>
            <a:r>
              <a:rPr lang="en-US" altLang="zh-CN" sz="2400">
                <a:ea typeface="等线"/>
              </a:rPr>
              <a:t>Output feedback to LLM</a:t>
            </a:r>
          </a:p>
        </p:txBody>
      </p:sp>
    </p:spTree>
    <p:extLst>
      <p:ext uri="{BB962C8B-B14F-4D97-AF65-F5344CB8AC3E}">
        <p14:creationId xmlns:p14="http://schemas.microsoft.com/office/powerpoint/2010/main" val="55916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45468-512E-73D4-38D0-500DF3428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Results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2E0310-FC8B-C102-A3AB-E193B7579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523" y="1290615"/>
            <a:ext cx="6744641" cy="2619741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107C9A3-FD2F-638B-AB97-C1A5F7A3B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008"/>
            <a:ext cx="5761383" cy="44337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ea typeface="等线"/>
              </a:rPr>
              <a:t>For </a:t>
            </a:r>
            <a:r>
              <a:rPr lang="en-US" altLang="zh-CN" err="1">
                <a:ea typeface="等线"/>
              </a:rPr>
              <a:t>bpftrace</a:t>
            </a:r>
            <a:r>
              <a:rPr lang="en-US" altLang="zh-CN">
                <a:ea typeface="等线"/>
              </a:rPr>
              <a:t>:</a:t>
            </a:r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r>
              <a:rPr lang="en-US" altLang="zh-CN" err="1">
                <a:ea typeface="等线"/>
              </a:rPr>
              <a:t>Codellama</a:t>
            </a:r>
            <a:r>
              <a:rPr lang="en-US" altLang="zh-CN">
                <a:ea typeface="等线"/>
              </a:rPr>
              <a:t> (Based on llama2) </a:t>
            </a:r>
            <a:r>
              <a:rPr lang="en-US">
                <a:ea typeface="等线"/>
              </a:rPr>
              <a:t>bpftrace</a:t>
            </a:r>
            <a:r>
              <a:rPr lang="en-US" altLang="zh-CN">
                <a:ea typeface="等线"/>
              </a:rPr>
              <a:t>: 40%</a:t>
            </a:r>
          </a:p>
          <a:p>
            <a:r>
              <a:rPr lang="en-US">
                <a:ea typeface="等线"/>
              </a:rPr>
              <a:t>GPT-4 </a:t>
            </a:r>
            <a:r>
              <a:rPr lang="en-US" err="1">
                <a:ea typeface="等线"/>
              </a:rPr>
              <a:t>libbpf</a:t>
            </a:r>
            <a:r>
              <a:rPr lang="en-US">
                <a:ea typeface="等线"/>
              </a:rPr>
              <a:t> feedback: 37.5%</a:t>
            </a:r>
            <a:endParaRPr lang="en-US" altLang="zh-CN">
              <a:ea typeface="等线"/>
            </a:endParaRPr>
          </a:p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B528B9-4574-C0BC-BD32-3C6DB8BB9451}"/>
              </a:ext>
            </a:extLst>
          </p:cNvPr>
          <p:cNvSpPr txBox="1"/>
          <p:nvPr/>
        </p:nvSpPr>
        <p:spPr>
          <a:xfrm>
            <a:off x="8255464" y="6042127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Tested with gpt-4 API in 2023-09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11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E0CF9-144A-03F7-7B63-8A4DBA49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Limitations and Future work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EEDF9-EFC0-D99F-7869-C5C2F840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>
                <a:ea typeface="等线"/>
              </a:rPr>
              <a:t>How to generate larger and better </a:t>
            </a:r>
            <a:r>
              <a:rPr lang="en-US" altLang="zh-CN" err="1">
                <a:ea typeface="等线"/>
              </a:rPr>
              <a:t>eBPF</a:t>
            </a:r>
            <a:r>
              <a:rPr lang="en-US" altLang="zh-CN">
                <a:ea typeface="等线"/>
              </a:rPr>
              <a:t>?</a:t>
            </a:r>
          </a:p>
          <a:p>
            <a:r>
              <a:rPr lang="en-US" altLang="zh-CN">
                <a:latin typeface="等线"/>
                <a:ea typeface="等线"/>
              </a:rPr>
              <a:t>Limitations:</a:t>
            </a:r>
          </a:p>
          <a:p>
            <a:pPr lvl="1"/>
            <a:r>
              <a:rPr lang="en-US">
                <a:ea typeface="等线"/>
              </a:rPr>
              <a:t>Small programs and tasks: &lt;100 lines</a:t>
            </a:r>
          </a:p>
          <a:p>
            <a:pPr lvl="1"/>
            <a:r>
              <a:rPr lang="en-US">
                <a:ea typeface="等线"/>
              </a:rPr>
              <a:t>Context window limit from LLM</a:t>
            </a:r>
            <a:endParaRPr lang="en-US"/>
          </a:p>
          <a:p>
            <a:pPr lvl="1"/>
            <a:r>
              <a:rPr lang="en-US">
                <a:ea typeface="等线"/>
              </a:rPr>
              <a:t>Dataset small</a:t>
            </a:r>
          </a:p>
          <a:p>
            <a:r>
              <a:rPr lang="en-US" altLang="zh-CN">
                <a:ea typeface="等线"/>
              </a:rPr>
              <a:t>Possible solution:</a:t>
            </a:r>
          </a:p>
          <a:p>
            <a:pPr lvl="1"/>
            <a:r>
              <a:rPr lang="en-US" altLang="zh-CN">
                <a:ea typeface="等线"/>
              </a:rPr>
              <a:t>Split the task</a:t>
            </a:r>
            <a:endParaRPr lang="en-US">
              <a:ea typeface="等线"/>
            </a:endParaRPr>
          </a:p>
          <a:p>
            <a:pPr lvl="1"/>
            <a:r>
              <a:rPr lang="en-US" altLang="zh-CN">
                <a:ea typeface="等线"/>
              </a:rPr>
              <a:t>Like </a:t>
            </a:r>
            <a:r>
              <a:rPr lang="en-US" altLang="zh-CN" err="1">
                <a:ea typeface="等线"/>
              </a:rPr>
              <a:t>AutoGPT</a:t>
            </a:r>
            <a:endParaRPr lang="en-US" altLang="zh-CN">
              <a:ea typeface="等线"/>
            </a:endParaRPr>
          </a:p>
          <a:p>
            <a:pPr lvl="1"/>
            <a:r>
              <a:rPr lang="en-US" altLang="zh-CN">
                <a:ea typeface="等线"/>
              </a:rPr>
              <a:t>Ask user in iteration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74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E0CF9-144A-03F7-7B63-8A4DBA49D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Limitations and Future work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EEDF9-EFC0-D99F-7869-C5C2F8401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altLang="zh-CN">
                <a:ea typeface="等线"/>
              </a:rPr>
              <a:t>Verification may not cover all behavior</a:t>
            </a:r>
            <a:endParaRPr lang="zh-CN"/>
          </a:p>
          <a:p>
            <a:pPr lvl="2">
              <a:spcBef>
                <a:spcPts val="500"/>
              </a:spcBef>
            </a:pPr>
            <a:r>
              <a:rPr lang="en-US">
                <a:ea typeface="等线"/>
              </a:rPr>
              <a:t>More background and description </a:t>
            </a:r>
          </a:p>
          <a:p>
            <a:pPr lvl="3">
              <a:spcBef>
                <a:spcPts val="500"/>
              </a:spcBef>
            </a:pPr>
            <a:r>
              <a:rPr lang="en-US">
                <a:ea typeface="等线"/>
              </a:rPr>
              <a:t>Generate better Hoare contract.</a:t>
            </a:r>
          </a:p>
          <a:p>
            <a:pPr lvl="3">
              <a:spcBef>
                <a:spcPts val="500"/>
              </a:spcBef>
            </a:pPr>
            <a:r>
              <a:rPr lang="en-US">
                <a:ea typeface="等线"/>
              </a:rPr>
              <a:t>Use more Software Engineering efforts like counterexample generation. </a:t>
            </a:r>
          </a:p>
          <a:p>
            <a:pPr lvl="2">
              <a:spcBef>
                <a:spcPts val="500"/>
              </a:spcBef>
            </a:pPr>
            <a:r>
              <a:rPr lang="en-US">
                <a:ea typeface="等线"/>
              </a:rPr>
              <a:t>Test driven development</a:t>
            </a:r>
            <a:endParaRPr lang="en-US"/>
          </a:p>
          <a:p>
            <a:pPr marL="685800">
              <a:spcBef>
                <a:spcPts val="500"/>
              </a:spcBef>
            </a:pPr>
            <a:r>
              <a:rPr lang="en-US" altLang="zh-CN" sz="2400">
                <a:ea typeface="等线"/>
              </a:rPr>
              <a:t>Security Vulnerabilities</a:t>
            </a:r>
          </a:p>
          <a:p>
            <a:pPr lvl="2"/>
            <a:r>
              <a:rPr lang="en-US">
                <a:ea typeface="等线"/>
              </a:rPr>
              <a:t>Might contain security flaws</a:t>
            </a:r>
          </a:p>
          <a:p>
            <a:pPr lvl="2"/>
            <a:r>
              <a:rPr lang="en-US" err="1">
                <a:ea typeface="等线"/>
              </a:rPr>
              <a:t>eBPF</a:t>
            </a:r>
            <a:r>
              <a:rPr lang="en-US">
                <a:ea typeface="等线"/>
              </a:rPr>
              <a:t> runs in the kernel</a:t>
            </a:r>
          </a:p>
          <a:p>
            <a:endParaRPr lang="en-US" altLang="zh-CN">
              <a:ea typeface="等线" panose="02010600030101010101" pitchFamily="2" charset="-122"/>
            </a:endParaRPr>
          </a:p>
          <a:p>
            <a:pPr lvl="1"/>
            <a:endParaRPr lang="zh-CN" altLang="en-US"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36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67503-5C83-0ED7-31D4-C8719B8E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Thanks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396A9-0EDE-F344-DE27-C357D6E3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>
                <a:ea typeface="等线"/>
              </a:rPr>
              <a:t>Opensource repo:</a:t>
            </a:r>
          </a:p>
          <a:p>
            <a:r>
              <a:rPr lang="zh-CN" dirty="0">
                <a:ea typeface="+mn-lt"/>
                <a:cs typeface="+mn-lt"/>
                <a:hlinkClick r:id="rId2"/>
              </a:rPr>
              <a:t>https://github.com/eunomia-bpf/GPTtrace</a:t>
            </a:r>
            <a:endParaRPr lang="zh-CN" altLang="en-US" dirty="0">
              <a:ea typeface="+mn-lt"/>
              <a:cs typeface="+mn-lt"/>
            </a:endParaRPr>
          </a:p>
          <a:p>
            <a:r>
              <a:rPr lang="en-US" altLang="zh-CN" dirty="0">
                <a:ea typeface="+mn-lt"/>
                <a:cs typeface="+mn-lt"/>
                <a:hlinkClick r:id="rId3"/>
              </a:rPr>
              <a:t>https://github.com/eunomia-bpf/KEN</a:t>
            </a:r>
            <a:endParaRPr lang="zh-CN" alt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zh-CN" dirty="0">
              <a:ea typeface="+mn-lt"/>
              <a:cs typeface="+mn-lt"/>
            </a:endParaRPr>
          </a:p>
          <a:p>
            <a:endParaRPr lang="zh-CN" altLang="en-US" dirty="0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170878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23E3A-6E6A-C071-5064-72752966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eBPF</a:t>
            </a:r>
            <a:r>
              <a:rPr lang="en-US" altLang="zh-CN"/>
              <a:t> May be hard to write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F8DC4-57F0-11F2-FD85-B85C2E1F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2498"/>
            <a:ext cx="8742219" cy="3210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ea typeface="等线"/>
              </a:rPr>
              <a:t>For no kernel background junior developer</a:t>
            </a:r>
            <a:endParaRPr lang="en-US" altLang="zh-CN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zh-CN">
                <a:latin typeface="等线"/>
                <a:ea typeface="等线"/>
                <a:cs typeface="Arial"/>
              </a:rPr>
              <a:t>DevOps debugging the kernel network stack</a:t>
            </a:r>
            <a:endParaRPr lang="en-US" altLang="zh-CN">
              <a:latin typeface="等线"/>
              <a:ea typeface="等线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zh-CN">
                <a:latin typeface="等线"/>
                <a:ea typeface="等线"/>
                <a:cs typeface="Arial"/>
              </a:rPr>
              <a:t>Security engineer monitoring the system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zh-CN">
                <a:latin typeface="等线"/>
                <a:ea typeface="等线"/>
                <a:cs typeface="Arial"/>
              </a:rPr>
              <a:t>Developer write network function in </a:t>
            </a:r>
            <a:r>
              <a:rPr lang="en-US" altLang="zh-CN" err="1">
                <a:latin typeface="等线"/>
                <a:ea typeface="等线"/>
                <a:cs typeface="Arial"/>
              </a:rPr>
              <a:t>xdp</a:t>
            </a:r>
            <a:r>
              <a:rPr lang="en-US" altLang="zh-CN">
                <a:latin typeface="等线"/>
                <a:ea typeface="等线"/>
                <a:cs typeface="Arial"/>
              </a:rPr>
              <a:t> or socket</a:t>
            </a:r>
          </a:p>
          <a:p>
            <a:r>
              <a:rPr lang="en-US" altLang="zh-CN">
                <a:ea typeface="等线"/>
              </a:rPr>
              <a:t>Similar For AI and LLM</a:t>
            </a:r>
            <a:endParaRPr lang="zh-CN" altLang="en-US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48039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0D6BC-A91F-DC1B-F066-D042E15F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63" y="762988"/>
            <a:ext cx="5529470" cy="913710"/>
          </a:xfrm>
        </p:spPr>
        <p:txBody>
          <a:bodyPr>
            <a:normAutofit/>
          </a:bodyPr>
          <a:lstStyle/>
          <a:p>
            <a:r>
              <a:rPr lang="en-US" altLang="zh-CN" b="1" i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Hallucinations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BD3118-53D6-4A4E-23CB-A4EF52F17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62988"/>
            <a:ext cx="5801837" cy="5207116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3E0251E-CD5C-D4A7-4E26-FCB5C49A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6287" cy="34818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ea typeface="等线"/>
              </a:rPr>
              <a:t>Wrong API and helpers</a:t>
            </a:r>
            <a:endParaRPr lang="zh-CN" altLang="en-US">
              <a:ea typeface="等线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57F56C-EFBA-8032-E55B-50ED6BB89E6C}"/>
              </a:ext>
            </a:extLst>
          </p:cNvPr>
          <p:cNvSpPr txBox="1"/>
          <p:nvPr/>
        </p:nvSpPr>
        <p:spPr>
          <a:xfrm>
            <a:off x="296517" y="6611970"/>
            <a:ext cx="4035079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sz="1000">
                <a:ea typeface="等线"/>
              </a:rPr>
              <a:t>https://chatgpt.com/share/6f3b6aca-e1b3-427b-b18d-38d8bcdf85c1</a:t>
            </a:r>
            <a:endParaRPr lang="zh-CN" altLang="en-US" sz="1000">
              <a:ea typeface="等线"/>
            </a:endParaRPr>
          </a:p>
        </p:txBody>
      </p:sp>
      <p:pic>
        <p:nvPicPr>
          <p:cNvPr id="3" name="图片 2" descr="QR 代码&#10;&#10;已自动生成说明">
            <a:extLst>
              <a:ext uri="{FF2B5EF4-FFF2-40B4-BE49-F238E27FC236}">
                <a16:creationId xmlns:a16="http://schemas.microsoft.com/office/drawing/2014/main" id="{7AC11F1A-73AE-A873-DFF0-68AC1D1C8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394" y="5615470"/>
            <a:ext cx="1047474" cy="109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8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0D6BC-A91F-DC1B-F066-D042E15F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63" y="762988"/>
            <a:ext cx="5529470" cy="913710"/>
          </a:xfrm>
        </p:spPr>
        <p:txBody>
          <a:bodyPr>
            <a:normAutofit/>
          </a:bodyPr>
          <a:lstStyle/>
          <a:p>
            <a:r>
              <a:rPr lang="en-US" altLang="zh-CN" b="1" i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Hallucinations</a:t>
            </a:r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3E0251E-CD5C-D4A7-4E26-FCB5C49A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16287" cy="3481871"/>
          </a:xfrm>
        </p:spPr>
        <p:txBody>
          <a:bodyPr/>
          <a:lstStyle/>
          <a:p>
            <a:r>
              <a:rPr lang="en-US" altLang="zh-CN"/>
              <a:t>Wrong attach point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EB027C-C0FB-4474-26CF-5AC8CFBC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31" y="2439138"/>
            <a:ext cx="8620691" cy="33987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0F8A41-9EBD-6454-54DE-CF0D33D3A7DD}"/>
              </a:ext>
            </a:extLst>
          </p:cNvPr>
          <p:cNvSpPr txBox="1"/>
          <p:nvPr/>
        </p:nvSpPr>
        <p:spPr>
          <a:xfrm>
            <a:off x="8104255" y="6611970"/>
            <a:ext cx="5751470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CN" sz="1000">
                <a:ea typeface="等线"/>
              </a:rPr>
              <a:t>https://chatgpt.com/share/796109a6-c1ce-4309-af70-934dad15ecb5</a:t>
            </a:r>
            <a:endParaRPr lang="zh-CN" altLang="en-US" sz="1000">
              <a:ea typeface="等线"/>
            </a:endParaRPr>
          </a:p>
        </p:txBody>
      </p:sp>
      <p:pic>
        <p:nvPicPr>
          <p:cNvPr id="3" name="图片 2" descr="文本&#10;&#10;已自动生成说明">
            <a:extLst>
              <a:ext uri="{FF2B5EF4-FFF2-40B4-BE49-F238E27FC236}">
                <a16:creationId xmlns:a16="http://schemas.microsoft.com/office/drawing/2014/main" id="{E5AAB5C3-7C01-AA31-55AF-F322D1AE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525" y="250538"/>
            <a:ext cx="6778950" cy="1940925"/>
          </a:xfrm>
          <a:prstGeom prst="rect">
            <a:avLst/>
          </a:prstGeom>
        </p:spPr>
      </p:pic>
      <p:pic>
        <p:nvPicPr>
          <p:cNvPr id="5" name="图片 4" descr="QR 代码&#10;&#10;已自动生成说明">
            <a:extLst>
              <a:ext uri="{FF2B5EF4-FFF2-40B4-BE49-F238E27FC236}">
                <a16:creationId xmlns:a16="http://schemas.microsoft.com/office/drawing/2014/main" id="{08736C55-E36D-0184-8E71-B66545AE8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5767" y="5569225"/>
            <a:ext cx="963682" cy="9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7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0D6BC-A91F-DC1B-F066-D042E15F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63" y="762988"/>
            <a:ext cx="5529470" cy="913710"/>
          </a:xfrm>
        </p:spPr>
        <p:txBody>
          <a:bodyPr>
            <a:normAutofit/>
          </a:bodyPr>
          <a:lstStyle/>
          <a:p>
            <a:r>
              <a:rPr lang="en-US" altLang="zh-CN" b="1" i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Verifier limitation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33CD4CF-90C1-73C9-B498-91AC63A37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72" y="2047026"/>
            <a:ext cx="9415670" cy="404798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ACA5EC7-821A-6945-C500-882846ED6D23}"/>
              </a:ext>
            </a:extLst>
          </p:cNvPr>
          <p:cNvSpPr txBox="1"/>
          <p:nvPr/>
        </p:nvSpPr>
        <p:spPr>
          <a:xfrm>
            <a:off x="8076647" y="6479449"/>
            <a:ext cx="3977371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sz="1000">
                <a:ea typeface="等线"/>
              </a:rPr>
              <a:t>https://chatgpt.com/share/f7e8f41c-c191-41f5-ba28-0e7e2856d889</a:t>
            </a:r>
            <a:endParaRPr lang="zh-CN" altLang="en-US" sz="1000">
              <a:ea typeface="等线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8E44FA-4985-68B5-BDE1-0AA3199E4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129" y="5427179"/>
            <a:ext cx="1066524" cy="105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38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0D6BC-A91F-DC1B-F066-D042E15F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63" y="762988"/>
            <a:ext cx="5529470" cy="913710"/>
          </a:xfrm>
        </p:spPr>
        <p:txBody>
          <a:bodyPr>
            <a:normAutofit/>
          </a:bodyPr>
          <a:lstStyle/>
          <a:p>
            <a:r>
              <a:rPr lang="en-US" altLang="zh-CN" b="1" i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Incorrect behavior</a:t>
            </a:r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3E0251E-CD5C-D4A7-4E26-FCB5C49A3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63" y="1876468"/>
            <a:ext cx="4416287" cy="3481871"/>
          </a:xfrm>
        </p:spPr>
        <p:txBody>
          <a:bodyPr/>
          <a:lstStyle/>
          <a:p>
            <a:r>
              <a:rPr lang="en-US" altLang="zh-CN"/>
              <a:t>Successful pass the compiler and verifier</a:t>
            </a:r>
          </a:p>
          <a:p>
            <a:pPr lvl="1"/>
            <a:r>
              <a:rPr lang="en-US" altLang="zh-CN"/>
              <a:t>Not consider IPv6</a:t>
            </a:r>
          </a:p>
          <a:p>
            <a:pPr lvl="1"/>
            <a:r>
              <a:rPr lang="en-US" altLang="zh-CN"/>
              <a:t>Port Byte Order:</a:t>
            </a:r>
          </a:p>
          <a:p>
            <a:pPr lvl="1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9018DE-7298-4508-7B2F-19F1351F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4135" y="294879"/>
            <a:ext cx="7238862" cy="58905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9923FB0-C1B9-B3F7-2D3A-047046462824}"/>
              </a:ext>
            </a:extLst>
          </p:cNvPr>
          <p:cNvSpPr txBox="1"/>
          <p:nvPr/>
        </p:nvSpPr>
        <p:spPr>
          <a:xfrm>
            <a:off x="180560" y="6584362"/>
            <a:ext cx="3977371" cy="2462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CN" sz="1000">
                <a:ea typeface="等线"/>
              </a:rPr>
              <a:t>https://chatgpt.com/share/5c793353-3ab2-4907-8f82-ec4bccc62a1f</a:t>
            </a:r>
            <a:endParaRPr lang="zh-CN" altLang="en-US" sz="1000">
              <a:ea typeface="等线"/>
            </a:endParaRPr>
          </a:p>
        </p:txBody>
      </p:sp>
      <p:pic>
        <p:nvPicPr>
          <p:cNvPr id="3" name="图片 2" descr="QR 代码&#10;&#10;已自动生成说明">
            <a:extLst>
              <a:ext uri="{FF2B5EF4-FFF2-40B4-BE49-F238E27FC236}">
                <a16:creationId xmlns:a16="http://schemas.microsoft.com/office/drawing/2014/main" id="{A9CCB026-6ACE-BFF6-C1C8-437F24ED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7" y="5559149"/>
            <a:ext cx="1017519" cy="102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3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5F842-9AD4-5906-143A-E1839602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rgbClr val="242424"/>
                </a:solidFill>
                <a:highlight>
                  <a:srgbClr val="FFFFFF"/>
                </a:highlight>
                <a:latin typeface="sohne"/>
                <a:ea typeface="等线 Light"/>
              </a:rPr>
              <a:t>Retrieval-Augmented</a:t>
            </a:r>
            <a:r>
              <a:rPr lang="en-US" altLang="zh-CN" i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  <a:ea typeface="等线 Light"/>
              </a:rPr>
              <a:t> Generation (RAG)</a:t>
            </a:r>
            <a:endParaRPr lang="zh-CN" altLang="en-US">
              <a:ea typeface="等线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8B879A-641A-703A-6D2D-CF68EC9A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514" y="1716473"/>
            <a:ext cx="6761470" cy="4512402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0FFAC89-6F50-B901-92C3-D25F4A0A6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490" y="1710213"/>
            <a:ext cx="4416287" cy="34818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>
                <a:latin typeface="等线"/>
                <a:ea typeface="等线"/>
                <a:cs typeface="Arial"/>
              </a:rPr>
              <a:t>fine-tuning or RAG?</a:t>
            </a:r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>
                <a:ea typeface="等线"/>
                <a:cs typeface="Arial"/>
              </a:rPr>
              <a:t>Data in</a:t>
            </a:r>
            <a:r>
              <a:rPr lang="en-US" altLang="zh-CN">
                <a:latin typeface="等线"/>
                <a:ea typeface="等线"/>
                <a:cs typeface="Arial"/>
              </a:rPr>
              <a:t>sufficient</a:t>
            </a:r>
          </a:p>
          <a:p>
            <a:r>
              <a:rPr lang="en-US" altLang="zh-CN" err="1">
                <a:ea typeface="等线"/>
                <a:cs typeface="Arial"/>
              </a:rPr>
              <a:t>eBPF</a:t>
            </a:r>
            <a:r>
              <a:rPr lang="en-US" altLang="zh-CN">
                <a:ea typeface="等线"/>
                <a:cs typeface="Arial"/>
              </a:rPr>
              <a:t> need kernel info when deployed</a:t>
            </a:r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74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5A9FD-BE51-FB51-48C7-2B4ACE2A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等线 Light"/>
              </a:rPr>
              <a:t>Agent Workflow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3CDC668-22C1-CEE4-B5BC-2682842A0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433" y="802241"/>
            <a:ext cx="6035046" cy="525240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D0FAF5A-A906-0F5A-95DD-BB67FC95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435" y="1454563"/>
            <a:ext cx="3813313" cy="412826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lvl="1" indent="0">
              <a:buNone/>
            </a:pPr>
            <a:endParaRPr lang="en-US" altLang="zh-CN"/>
          </a:p>
          <a:p>
            <a:pPr lvl="1"/>
            <a:r>
              <a:rPr lang="en-US" altLang="zh-CN"/>
              <a:t>Plans:</a:t>
            </a:r>
          </a:p>
          <a:p>
            <a:pPr lvl="2"/>
            <a:r>
              <a:rPr lang="en-US" altLang="zh-CN"/>
              <a:t>Workflow</a:t>
            </a:r>
          </a:p>
          <a:p>
            <a:pPr lvl="2"/>
            <a:r>
              <a:rPr lang="en-US" altLang="zh-CN"/>
              <a:t>Feedback</a:t>
            </a:r>
          </a:p>
          <a:p>
            <a:pPr lvl="2"/>
            <a:r>
              <a:rPr lang="en-US" altLang="zh-CN" err="1"/>
              <a:t>ReAct</a:t>
            </a:r>
            <a:r>
              <a:rPr lang="en-US" altLang="zh-CN"/>
              <a:t>(Thought, Action, Observation)</a:t>
            </a:r>
          </a:p>
          <a:p>
            <a:pPr lvl="1"/>
            <a:r>
              <a:rPr lang="en-US" altLang="zh-CN"/>
              <a:t>Tools:</a:t>
            </a:r>
          </a:p>
          <a:p>
            <a:pPr lvl="2"/>
            <a:r>
              <a:rPr lang="en-US" altLang="zh-CN">
                <a:ea typeface="等线"/>
              </a:rPr>
              <a:t>clang</a:t>
            </a:r>
          </a:p>
          <a:p>
            <a:pPr lvl="2"/>
            <a:r>
              <a:rPr lang="en-US" altLang="zh-CN">
                <a:ea typeface="等线"/>
              </a:rPr>
              <a:t>Seahorn</a:t>
            </a:r>
          </a:p>
          <a:p>
            <a:pPr lvl="2"/>
            <a:r>
              <a:rPr lang="en-US" altLang="zh-CN" err="1"/>
              <a:t>bpftrace</a:t>
            </a:r>
            <a:endParaRPr lang="en-US" altLang="zh-CN"/>
          </a:p>
          <a:p>
            <a:pPr lvl="1"/>
            <a:r>
              <a:rPr lang="en-US" altLang="zh-CN"/>
              <a:t>Memory:</a:t>
            </a:r>
          </a:p>
          <a:p>
            <a:pPr lvl="2"/>
            <a:r>
              <a:rPr lang="en-US" altLang="zh-CN"/>
              <a:t>Short term in-context memory</a:t>
            </a:r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lvl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A359B-3D32-5DA4-B82C-3BD94AEA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等线 Light"/>
              </a:rPr>
              <a:t>Example: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943B5-D1F3-C3E2-071F-0343C8C6F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>
                <a:ea typeface="等线"/>
              </a:rPr>
              <a:t>User:</a:t>
            </a:r>
            <a:endParaRPr lang="zh-CN" altLang="en-US">
              <a:ea typeface="等线" panose="02010600030101010101" pitchFamily="2" charset="-122"/>
            </a:endParaRPr>
          </a:p>
          <a:p>
            <a:pPr marL="0" indent="0">
              <a:buNone/>
            </a:pPr>
            <a:br>
              <a:rPr lang="zh-CN" altLang="en-US">
                <a:ea typeface="等线"/>
              </a:rPr>
            </a:br>
            <a:r>
              <a:rPr lang="zh-CN" altLang="en-US">
                <a:ea typeface="+mn-lt"/>
                <a:cs typeface="+mn-lt"/>
              </a:rPr>
              <a:t>"Trace tcp_connect events for both IPv4 and IPv6 connection attempts, display the source and destination IP addresse."</a:t>
            </a:r>
            <a:endParaRPr lang="zh-CN" altLang="en-US"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255392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17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Kernel Extensions Large Language Model Agent</vt:lpstr>
      <vt:lpstr>eBPF May be hard to write</vt:lpstr>
      <vt:lpstr>Hallucinations</vt:lpstr>
      <vt:lpstr>Hallucinations</vt:lpstr>
      <vt:lpstr>Verifier limitation</vt:lpstr>
      <vt:lpstr>Incorrect behavior</vt:lpstr>
      <vt:lpstr>Retrieval-Augmented Generation (RAG)</vt:lpstr>
      <vt:lpstr>Agent Workflow</vt:lpstr>
      <vt:lpstr>Example:</vt:lpstr>
      <vt:lpstr>Prompt template</vt:lpstr>
      <vt:lpstr>Vector DB</vt:lpstr>
      <vt:lpstr>Vector DB: attach and helpers Spec</vt:lpstr>
      <vt:lpstr>Symbolic Verifier</vt:lpstr>
      <vt:lpstr>Results</vt:lpstr>
      <vt:lpstr>Limitations and Future work</vt:lpstr>
      <vt:lpstr>Limitations and Future work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Kernel Extensions Large Language Model Agent</dc:title>
  <dc:creator>x yunwei</dc:creator>
  <cp:revision>3</cp:revision>
  <dcterms:created xsi:type="dcterms:W3CDTF">2024-08-01T14:02:50Z</dcterms:created>
  <dcterms:modified xsi:type="dcterms:W3CDTF">2024-11-02T07:11:06Z</dcterms:modified>
</cp:coreProperties>
</file>