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8"/>
  </p:notesMasterIdLst>
  <p:sldIdLst>
    <p:sldId id="256" r:id="rId2"/>
    <p:sldId id="257" r:id="rId3"/>
    <p:sldId id="258" r:id="rId4"/>
    <p:sldId id="259" r:id="rId5"/>
    <p:sldId id="272" r:id="rId6"/>
    <p:sldId id="262" r:id="rId7"/>
    <p:sldId id="265" r:id="rId8"/>
    <p:sldId id="275" r:id="rId9"/>
    <p:sldId id="266" r:id="rId10"/>
    <p:sldId id="263" r:id="rId11"/>
    <p:sldId id="268" r:id="rId12"/>
    <p:sldId id="273" r:id="rId13"/>
    <p:sldId id="270" r:id="rId14"/>
    <p:sldId id="271" r:id="rId15"/>
    <p:sldId id="269"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46071-7ED8-675B-8468-34072991CD51}" v="62" dt="2021-04-08T02:32:23.055"/>
    <p1510:client id="{0DDE1191-399D-09B1-03A1-08450F6AEE83}" v="5" dt="2021-03-20T03:47:04.235"/>
    <p1510:client id="{1478BB9F-00E2-0000-A272-E31884D881F7}" v="129" dt="2021-04-06T04:05:22.062"/>
    <p1510:client id="{148A6E39-C3C8-70FD-0E8C-102EA52C7530}" v="9" dt="2021-04-08T12:49:25.591"/>
    <p1510:client id="{380DFE72-BFDF-4EA1-9F4F-5CCF15499850}" v="9" dt="2021-03-20T03:46:57.330"/>
    <p1510:client id="{3C7C57DF-2B7A-B39B-B767-8D7E8531AD0F}" v="847" dt="2021-04-08T03:46:49.617"/>
    <p1510:client id="{41F707A9-173E-66DD-4810-93F88DCA4DB3}" v="29" dt="2021-04-08T10:19:58.557"/>
    <p1510:client id="{43B89112-9D35-6672-BA6A-D4C4B399F246}" v="296" dt="2021-04-07T18:28:54.001"/>
    <p1510:client id="{5777BB9F-B0BF-0000-B3CE-380D8C833DF1}" v="358" dt="2021-04-06T04:24:30.068"/>
    <p1510:client id="{5E974568-9C22-401A-158F-460D8782DEE5}" v="6" dt="2021-04-07T02:07:32.245"/>
    <p1510:client id="{92E3A930-CDE0-CFCE-C86E-E75E96015A2A}" v="801" dt="2021-04-07T09:53:16.856"/>
    <p1510:client id="{C99B5038-7D55-BAFC-4E3B-70FE098EDFAA}" v="1060" dt="2021-04-07T01:04:54.852"/>
    <p1510:client id="{DF095F0B-8A5B-4956-98D6-47DCFAE2A744}" v="161" dt="2021-04-07T21:52:45.269"/>
    <p1510:client id="{E5DFCB45-16CB-C9D2-4ED8-F7A0C1771DF3}" v="18" dt="2021-04-07T23:55:13.365"/>
    <p1510:client id="{ED33ADCC-1EDA-F4A4-A7F0-30276AE758A4}" v="11" dt="2021-04-08T17:06:42.358"/>
    <p1510:client id="{FD0EE5DF-E37E-A005-5DD9-C7E5621D0DB0}" v="68" dt="2021-04-08T14:20:17.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7C90D-6D93-4AF3-A7A7-344640544C6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18DDF53-848F-4140-8599-9B0B30D3FC0B}">
      <dgm:prSet/>
      <dgm:spPr/>
      <dgm:t>
        <a:bodyPr/>
        <a:lstStyle/>
        <a:p>
          <a:r>
            <a:rPr lang="en-US"/>
            <a:t>We want to analyze the relationship between suicide rates and GDP per capita to see if the country's economy and social stability impact suicide rates. </a:t>
          </a:r>
        </a:p>
      </dgm:t>
    </dgm:pt>
    <dgm:pt modelId="{69D48B47-4376-4082-9EF7-D169FE298AEB}" type="parTrans" cxnId="{FD8DB948-2E61-40D7-A392-2FF7E76D10B2}">
      <dgm:prSet/>
      <dgm:spPr/>
      <dgm:t>
        <a:bodyPr/>
        <a:lstStyle/>
        <a:p>
          <a:endParaRPr lang="en-US"/>
        </a:p>
      </dgm:t>
    </dgm:pt>
    <dgm:pt modelId="{D96B0D97-EBC9-4100-95FF-C6B8FCFFC6BA}" type="sibTrans" cxnId="{FD8DB948-2E61-40D7-A392-2FF7E76D10B2}">
      <dgm:prSet/>
      <dgm:spPr/>
      <dgm:t>
        <a:bodyPr/>
        <a:lstStyle/>
        <a:p>
          <a:endParaRPr lang="en-US"/>
        </a:p>
      </dgm:t>
    </dgm:pt>
    <dgm:pt modelId="{61A7B143-6392-4AD6-A0A0-62F77D3659E4}">
      <dgm:prSet/>
      <dgm:spPr/>
      <dgm:t>
        <a:bodyPr/>
        <a:lstStyle/>
        <a:p>
          <a:r>
            <a:rPr lang="en-US"/>
            <a:t>We try to explore the relationship between suicide rates and age groups to look at the stresses and challenges faced by different age groups and find solutions to reduce the corresponding suicide rates. </a:t>
          </a:r>
        </a:p>
      </dgm:t>
    </dgm:pt>
    <dgm:pt modelId="{83204CC8-48DB-4F8B-9AEE-DE4659A77819}" type="parTrans" cxnId="{5B6FAE23-790A-42E2-8BB1-DD4B2AC3B7D6}">
      <dgm:prSet/>
      <dgm:spPr/>
      <dgm:t>
        <a:bodyPr/>
        <a:lstStyle/>
        <a:p>
          <a:endParaRPr lang="en-US"/>
        </a:p>
      </dgm:t>
    </dgm:pt>
    <dgm:pt modelId="{32FDB866-90CD-4723-B958-6FCE8E199C1F}" type="sibTrans" cxnId="{5B6FAE23-790A-42E2-8BB1-DD4B2AC3B7D6}">
      <dgm:prSet/>
      <dgm:spPr/>
      <dgm:t>
        <a:bodyPr/>
        <a:lstStyle/>
        <a:p>
          <a:endParaRPr lang="en-US"/>
        </a:p>
      </dgm:t>
    </dgm:pt>
    <dgm:pt modelId="{D921513C-1FF5-49EF-9DE4-D72950AFECB2}">
      <dgm:prSet/>
      <dgm:spPr/>
      <dgm:t>
        <a:bodyPr/>
        <a:lstStyle/>
        <a:p>
          <a:r>
            <a:rPr lang="en-US"/>
            <a:t>We wish to focus on the relationship between Canada's suicide rates and different years, gender and age. We combine some relevant information to analyze some of Canada's social problems.</a:t>
          </a:r>
        </a:p>
      </dgm:t>
    </dgm:pt>
    <dgm:pt modelId="{CE78AD6D-1948-4912-B6C0-EEA7EED85EFC}" type="parTrans" cxnId="{B2CCD698-9D93-40A8-88A6-D03A7F9A5433}">
      <dgm:prSet/>
      <dgm:spPr/>
      <dgm:t>
        <a:bodyPr/>
        <a:lstStyle/>
        <a:p>
          <a:endParaRPr lang="en-US"/>
        </a:p>
      </dgm:t>
    </dgm:pt>
    <dgm:pt modelId="{9CE9006D-4312-4885-9E00-542D4CBA890E}" type="sibTrans" cxnId="{B2CCD698-9D93-40A8-88A6-D03A7F9A5433}">
      <dgm:prSet/>
      <dgm:spPr/>
      <dgm:t>
        <a:bodyPr/>
        <a:lstStyle/>
        <a:p>
          <a:endParaRPr lang="en-US"/>
        </a:p>
      </dgm:t>
    </dgm:pt>
    <dgm:pt modelId="{AE20B7BA-9555-497B-A8C5-AEE219EAE2B0}" type="pres">
      <dgm:prSet presAssocID="{8DD7C90D-6D93-4AF3-A7A7-344640544C69}" presName="linear" presStyleCnt="0">
        <dgm:presLayoutVars>
          <dgm:animLvl val="lvl"/>
          <dgm:resizeHandles val="exact"/>
        </dgm:presLayoutVars>
      </dgm:prSet>
      <dgm:spPr/>
    </dgm:pt>
    <dgm:pt modelId="{156CD30F-33F6-4D4C-B7A5-D46A0ADA0F28}" type="pres">
      <dgm:prSet presAssocID="{318DDF53-848F-4140-8599-9B0B30D3FC0B}" presName="parentText" presStyleLbl="node1" presStyleIdx="0" presStyleCnt="3">
        <dgm:presLayoutVars>
          <dgm:chMax val="0"/>
          <dgm:bulletEnabled val="1"/>
        </dgm:presLayoutVars>
      </dgm:prSet>
      <dgm:spPr/>
    </dgm:pt>
    <dgm:pt modelId="{CF707DC4-512E-4814-BDA4-79658A63DAE0}" type="pres">
      <dgm:prSet presAssocID="{D96B0D97-EBC9-4100-95FF-C6B8FCFFC6BA}" presName="spacer" presStyleCnt="0"/>
      <dgm:spPr/>
    </dgm:pt>
    <dgm:pt modelId="{3CAE0665-F752-4D51-9BDD-C337047C79DA}" type="pres">
      <dgm:prSet presAssocID="{61A7B143-6392-4AD6-A0A0-62F77D3659E4}" presName="parentText" presStyleLbl="node1" presStyleIdx="1" presStyleCnt="3">
        <dgm:presLayoutVars>
          <dgm:chMax val="0"/>
          <dgm:bulletEnabled val="1"/>
        </dgm:presLayoutVars>
      </dgm:prSet>
      <dgm:spPr/>
    </dgm:pt>
    <dgm:pt modelId="{5587E3AF-4715-42EA-9637-9F8751791F4C}" type="pres">
      <dgm:prSet presAssocID="{32FDB866-90CD-4723-B958-6FCE8E199C1F}" presName="spacer" presStyleCnt="0"/>
      <dgm:spPr/>
    </dgm:pt>
    <dgm:pt modelId="{B8990B1E-F8C0-452A-ADE5-5EDC9E33C999}" type="pres">
      <dgm:prSet presAssocID="{D921513C-1FF5-49EF-9DE4-D72950AFECB2}" presName="parentText" presStyleLbl="node1" presStyleIdx="2" presStyleCnt="3">
        <dgm:presLayoutVars>
          <dgm:chMax val="0"/>
          <dgm:bulletEnabled val="1"/>
        </dgm:presLayoutVars>
      </dgm:prSet>
      <dgm:spPr/>
    </dgm:pt>
  </dgm:ptLst>
  <dgm:cxnLst>
    <dgm:cxn modelId="{750C7510-2DF8-45DA-9E0E-78BE70493665}" type="presOf" srcId="{D921513C-1FF5-49EF-9DE4-D72950AFECB2}" destId="{B8990B1E-F8C0-452A-ADE5-5EDC9E33C999}" srcOrd="0" destOrd="0" presId="urn:microsoft.com/office/officeart/2005/8/layout/vList2"/>
    <dgm:cxn modelId="{2E4B8515-A16F-4EB7-A8F9-63DD35FE6A45}" type="presOf" srcId="{61A7B143-6392-4AD6-A0A0-62F77D3659E4}" destId="{3CAE0665-F752-4D51-9BDD-C337047C79DA}" srcOrd="0" destOrd="0" presId="urn:microsoft.com/office/officeart/2005/8/layout/vList2"/>
    <dgm:cxn modelId="{5B6FAE23-790A-42E2-8BB1-DD4B2AC3B7D6}" srcId="{8DD7C90D-6D93-4AF3-A7A7-344640544C69}" destId="{61A7B143-6392-4AD6-A0A0-62F77D3659E4}" srcOrd="1" destOrd="0" parTransId="{83204CC8-48DB-4F8B-9AEE-DE4659A77819}" sibTransId="{32FDB866-90CD-4723-B958-6FCE8E199C1F}"/>
    <dgm:cxn modelId="{FD8DB948-2E61-40D7-A392-2FF7E76D10B2}" srcId="{8DD7C90D-6D93-4AF3-A7A7-344640544C69}" destId="{318DDF53-848F-4140-8599-9B0B30D3FC0B}" srcOrd="0" destOrd="0" parTransId="{69D48B47-4376-4082-9EF7-D169FE298AEB}" sibTransId="{D96B0D97-EBC9-4100-95FF-C6B8FCFFC6BA}"/>
    <dgm:cxn modelId="{85F1C17F-4ABA-4D0F-B4DD-FD8BC0186194}" type="presOf" srcId="{8DD7C90D-6D93-4AF3-A7A7-344640544C69}" destId="{AE20B7BA-9555-497B-A8C5-AEE219EAE2B0}" srcOrd="0" destOrd="0" presId="urn:microsoft.com/office/officeart/2005/8/layout/vList2"/>
    <dgm:cxn modelId="{B2CCD698-9D93-40A8-88A6-D03A7F9A5433}" srcId="{8DD7C90D-6D93-4AF3-A7A7-344640544C69}" destId="{D921513C-1FF5-49EF-9DE4-D72950AFECB2}" srcOrd="2" destOrd="0" parTransId="{CE78AD6D-1948-4912-B6C0-EEA7EED85EFC}" sibTransId="{9CE9006D-4312-4885-9E00-542D4CBA890E}"/>
    <dgm:cxn modelId="{137605DD-3EF1-4F89-BED3-1BD5A071BD36}" type="presOf" srcId="{318DDF53-848F-4140-8599-9B0B30D3FC0B}" destId="{156CD30F-33F6-4D4C-B7A5-D46A0ADA0F28}" srcOrd="0" destOrd="0" presId="urn:microsoft.com/office/officeart/2005/8/layout/vList2"/>
    <dgm:cxn modelId="{50E9CDE5-C785-42B9-A6E1-E328BB39F12F}" type="presParOf" srcId="{AE20B7BA-9555-497B-A8C5-AEE219EAE2B0}" destId="{156CD30F-33F6-4D4C-B7A5-D46A0ADA0F28}" srcOrd="0" destOrd="0" presId="urn:microsoft.com/office/officeart/2005/8/layout/vList2"/>
    <dgm:cxn modelId="{928AE71D-4714-4D4C-80AE-0691D908E45C}" type="presParOf" srcId="{AE20B7BA-9555-497B-A8C5-AEE219EAE2B0}" destId="{CF707DC4-512E-4814-BDA4-79658A63DAE0}" srcOrd="1" destOrd="0" presId="urn:microsoft.com/office/officeart/2005/8/layout/vList2"/>
    <dgm:cxn modelId="{70228304-7213-46CC-939C-93C1D96856D0}" type="presParOf" srcId="{AE20B7BA-9555-497B-A8C5-AEE219EAE2B0}" destId="{3CAE0665-F752-4D51-9BDD-C337047C79DA}" srcOrd="2" destOrd="0" presId="urn:microsoft.com/office/officeart/2005/8/layout/vList2"/>
    <dgm:cxn modelId="{7D9EC424-ECEF-43BF-8848-DB56B20E5DE7}" type="presParOf" srcId="{AE20B7BA-9555-497B-A8C5-AEE219EAE2B0}" destId="{5587E3AF-4715-42EA-9637-9F8751791F4C}" srcOrd="3" destOrd="0" presId="urn:microsoft.com/office/officeart/2005/8/layout/vList2"/>
    <dgm:cxn modelId="{947F06CE-E8CF-429D-AA11-DB2030B53BE4}" type="presParOf" srcId="{AE20B7BA-9555-497B-A8C5-AEE219EAE2B0}" destId="{B8990B1E-F8C0-452A-ADE5-5EDC9E33C99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E492B5-186D-4CB2-BDF9-25CA599C9B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9102E4-6442-49A0-B999-04487C5942A0}">
      <dgm:prSet/>
      <dgm:spPr/>
      <dgm:t>
        <a:bodyPr/>
        <a:lstStyle/>
        <a:p>
          <a:r>
            <a:rPr lang="en-US"/>
            <a:t>In the developed countries, the mean suicide rate of women over the age of 75 is 10.913, which is higher than the women of other age groups. And the mean suicide rate of men over the age of 75 is 41.561, which is higher than the men of other age groups. Besides, men have higher suicide rates than women in all different age groups. </a:t>
          </a:r>
        </a:p>
      </dgm:t>
    </dgm:pt>
    <dgm:pt modelId="{CE879D58-8861-4191-96B2-57471D6FAE30}" type="parTrans" cxnId="{FC8B39F1-0856-49AD-AADD-6734E37A122A}">
      <dgm:prSet/>
      <dgm:spPr/>
      <dgm:t>
        <a:bodyPr/>
        <a:lstStyle/>
        <a:p>
          <a:endParaRPr lang="en-US"/>
        </a:p>
      </dgm:t>
    </dgm:pt>
    <dgm:pt modelId="{E542E9E1-4344-4DD4-8FDA-5ADF63E2A28A}" type="sibTrans" cxnId="{FC8B39F1-0856-49AD-AADD-6734E37A122A}">
      <dgm:prSet/>
      <dgm:spPr/>
      <dgm:t>
        <a:bodyPr/>
        <a:lstStyle/>
        <a:p>
          <a:endParaRPr lang="en-US"/>
        </a:p>
      </dgm:t>
    </dgm:pt>
    <dgm:pt modelId="{C752F49B-87BF-42B7-BCCD-987E408C56F0}">
      <dgm:prSet/>
      <dgm:spPr/>
      <dgm:t>
        <a:bodyPr/>
        <a:lstStyle/>
        <a:p>
          <a:r>
            <a:rPr lang="en-US"/>
            <a:t>In addition, from the boxplot, we find that the age group of 5-14 years has the lowest suicide rate and the age group of 75+ years has the highest suicide rate.</a:t>
          </a:r>
        </a:p>
      </dgm:t>
    </dgm:pt>
    <dgm:pt modelId="{4D21E795-8EFF-4B7F-8531-FF5A0E2AA7F3}" type="parTrans" cxnId="{79BF8087-E058-4D9A-BD6B-444EACE8FB73}">
      <dgm:prSet/>
      <dgm:spPr/>
      <dgm:t>
        <a:bodyPr/>
        <a:lstStyle/>
        <a:p>
          <a:endParaRPr lang="en-US"/>
        </a:p>
      </dgm:t>
    </dgm:pt>
    <dgm:pt modelId="{51BB2FEA-4BD8-4054-8BDD-03EF0DD03C27}" type="sibTrans" cxnId="{79BF8087-E058-4D9A-BD6B-444EACE8FB73}">
      <dgm:prSet/>
      <dgm:spPr/>
      <dgm:t>
        <a:bodyPr/>
        <a:lstStyle/>
        <a:p>
          <a:endParaRPr lang="en-US"/>
        </a:p>
      </dgm:t>
    </dgm:pt>
    <dgm:pt modelId="{E1A74034-68A2-42CB-8E69-B86C34687599}" type="pres">
      <dgm:prSet presAssocID="{20E492B5-186D-4CB2-BDF9-25CA599C9B7D}" presName="linear" presStyleCnt="0">
        <dgm:presLayoutVars>
          <dgm:animLvl val="lvl"/>
          <dgm:resizeHandles val="exact"/>
        </dgm:presLayoutVars>
      </dgm:prSet>
      <dgm:spPr/>
    </dgm:pt>
    <dgm:pt modelId="{233C7A18-380A-4585-B4D6-D03151F78724}" type="pres">
      <dgm:prSet presAssocID="{7E9102E4-6442-49A0-B999-04487C5942A0}" presName="parentText" presStyleLbl="node1" presStyleIdx="0" presStyleCnt="2">
        <dgm:presLayoutVars>
          <dgm:chMax val="0"/>
          <dgm:bulletEnabled val="1"/>
        </dgm:presLayoutVars>
      </dgm:prSet>
      <dgm:spPr/>
    </dgm:pt>
    <dgm:pt modelId="{356CC97C-22DB-4CDF-BB17-95FBE435D682}" type="pres">
      <dgm:prSet presAssocID="{E542E9E1-4344-4DD4-8FDA-5ADF63E2A28A}" presName="spacer" presStyleCnt="0"/>
      <dgm:spPr/>
    </dgm:pt>
    <dgm:pt modelId="{2B23950A-0AFE-4972-9058-064F278E8087}" type="pres">
      <dgm:prSet presAssocID="{C752F49B-87BF-42B7-BCCD-987E408C56F0}" presName="parentText" presStyleLbl="node1" presStyleIdx="1" presStyleCnt="2">
        <dgm:presLayoutVars>
          <dgm:chMax val="0"/>
          <dgm:bulletEnabled val="1"/>
        </dgm:presLayoutVars>
      </dgm:prSet>
      <dgm:spPr/>
    </dgm:pt>
  </dgm:ptLst>
  <dgm:cxnLst>
    <dgm:cxn modelId="{2868C00C-5F27-4262-A4FD-36A5CBDBAC63}" type="presOf" srcId="{C752F49B-87BF-42B7-BCCD-987E408C56F0}" destId="{2B23950A-0AFE-4972-9058-064F278E8087}" srcOrd="0" destOrd="0" presId="urn:microsoft.com/office/officeart/2005/8/layout/vList2"/>
    <dgm:cxn modelId="{62600B47-8967-451C-92AC-528D68D9DA74}" type="presOf" srcId="{7E9102E4-6442-49A0-B999-04487C5942A0}" destId="{233C7A18-380A-4585-B4D6-D03151F78724}" srcOrd="0" destOrd="0" presId="urn:microsoft.com/office/officeart/2005/8/layout/vList2"/>
    <dgm:cxn modelId="{2EE88B83-A99D-4604-AD28-55F22E26C4FD}" type="presOf" srcId="{20E492B5-186D-4CB2-BDF9-25CA599C9B7D}" destId="{E1A74034-68A2-42CB-8E69-B86C34687599}" srcOrd="0" destOrd="0" presId="urn:microsoft.com/office/officeart/2005/8/layout/vList2"/>
    <dgm:cxn modelId="{79BF8087-E058-4D9A-BD6B-444EACE8FB73}" srcId="{20E492B5-186D-4CB2-BDF9-25CA599C9B7D}" destId="{C752F49B-87BF-42B7-BCCD-987E408C56F0}" srcOrd="1" destOrd="0" parTransId="{4D21E795-8EFF-4B7F-8531-FF5A0E2AA7F3}" sibTransId="{51BB2FEA-4BD8-4054-8BDD-03EF0DD03C27}"/>
    <dgm:cxn modelId="{FC8B39F1-0856-49AD-AADD-6734E37A122A}" srcId="{20E492B5-186D-4CB2-BDF9-25CA599C9B7D}" destId="{7E9102E4-6442-49A0-B999-04487C5942A0}" srcOrd="0" destOrd="0" parTransId="{CE879D58-8861-4191-96B2-57471D6FAE30}" sibTransId="{E542E9E1-4344-4DD4-8FDA-5ADF63E2A28A}"/>
    <dgm:cxn modelId="{82A669AB-A94F-4994-A02A-1F64CBB44AC3}" type="presParOf" srcId="{E1A74034-68A2-42CB-8E69-B86C34687599}" destId="{233C7A18-380A-4585-B4D6-D03151F78724}" srcOrd="0" destOrd="0" presId="urn:microsoft.com/office/officeart/2005/8/layout/vList2"/>
    <dgm:cxn modelId="{8FC88769-66FD-4B2E-AB33-2AA20FEB6FFF}" type="presParOf" srcId="{E1A74034-68A2-42CB-8E69-B86C34687599}" destId="{356CC97C-22DB-4CDF-BB17-95FBE435D682}" srcOrd="1" destOrd="0" presId="urn:microsoft.com/office/officeart/2005/8/layout/vList2"/>
    <dgm:cxn modelId="{ABEED9F1-0905-4A8A-91C1-D4F197552A2D}" type="presParOf" srcId="{E1A74034-68A2-42CB-8E69-B86C34687599}" destId="{2B23950A-0AFE-4972-9058-064F278E808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C054B-0B67-4F0D-91AA-53D50ADF5C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28A2DBD-6675-4467-B748-471A5BF959EC}">
      <dgm:prSet/>
      <dgm:spPr/>
      <dgm:t>
        <a:bodyPr/>
        <a:lstStyle/>
        <a:p>
          <a:r>
            <a:rPr lang="en-US"/>
            <a:t>Two-way ANOVA means there are two independent variables: 'age' and 'sex'. Our dependent variable is ‘suicide rate’.  </a:t>
          </a:r>
        </a:p>
      </dgm:t>
    </dgm:pt>
    <dgm:pt modelId="{B433EC9F-2818-4493-8FCC-8419ADE1A976}" type="parTrans" cxnId="{A751645F-0B33-423C-A8DD-5A3317D42506}">
      <dgm:prSet/>
      <dgm:spPr/>
      <dgm:t>
        <a:bodyPr/>
        <a:lstStyle/>
        <a:p>
          <a:endParaRPr lang="en-US"/>
        </a:p>
      </dgm:t>
    </dgm:pt>
    <dgm:pt modelId="{88133C3A-B872-47CE-B4C4-B0B16B471DCA}" type="sibTrans" cxnId="{A751645F-0B33-423C-A8DD-5A3317D42506}">
      <dgm:prSet/>
      <dgm:spPr/>
      <dgm:t>
        <a:bodyPr/>
        <a:lstStyle/>
        <a:p>
          <a:endParaRPr lang="en-US"/>
        </a:p>
      </dgm:t>
    </dgm:pt>
    <dgm:pt modelId="{3E683FE4-1BD6-4E13-8854-417E56EBC956}">
      <dgm:prSet/>
      <dgm:spPr/>
      <dgm:t>
        <a:bodyPr/>
        <a:lstStyle/>
        <a:p>
          <a:r>
            <a:rPr lang="en-US"/>
            <a:t>We conducted ANOVA on our two main effects and their interaction. The p-values for all the effects and interactions are less than the common alpha value 0.05</a:t>
          </a:r>
        </a:p>
      </dgm:t>
    </dgm:pt>
    <dgm:pt modelId="{DEC54860-9143-40B7-BE48-2E9CDC520D83}" type="parTrans" cxnId="{733846F2-D804-46A0-B97B-7C5C72DF5187}">
      <dgm:prSet/>
      <dgm:spPr/>
      <dgm:t>
        <a:bodyPr/>
        <a:lstStyle/>
        <a:p>
          <a:endParaRPr lang="en-US"/>
        </a:p>
      </dgm:t>
    </dgm:pt>
    <dgm:pt modelId="{E09546FE-3996-473F-B3FD-4FFB890939A1}" type="sibTrans" cxnId="{733846F2-D804-46A0-B97B-7C5C72DF5187}">
      <dgm:prSet/>
      <dgm:spPr/>
      <dgm:t>
        <a:bodyPr/>
        <a:lstStyle/>
        <a:p>
          <a:endParaRPr lang="en-US"/>
        </a:p>
      </dgm:t>
    </dgm:pt>
    <dgm:pt modelId="{497AD085-BD2F-499A-9DCF-9EE5FEA1071F}">
      <dgm:prSet/>
      <dgm:spPr/>
      <dgm:t>
        <a:bodyPr/>
        <a:lstStyle/>
        <a:p>
          <a:r>
            <a:rPr lang="en-US"/>
            <a:t>The vairable ‘age’ significantly affects suicide rate</a:t>
          </a:r>
        </a:p>
      </dgm:t>
    </dgm:pt>
    <dgm:pt modelId="{C7994648-6719-4592-8723-62087CF667AC}" type="parTrans" cxnId="{90D9E17D-4926-44D4-8A96-02D3B8E7CE24}">
      <dgm:prSet/>
      <dgm:spPr/>
      <dgm:t>
        <a:bodyPr/>
        <a:lstStyle/>
        <a:p>
          <a:endParaRPr lang="en-US"/>
        </a:p>
      </dgm:t>
    </dgm:pt>
    <dgm:pt modelId="{9458312E-3B58-4290-AF3C-BBFB2565A359}" type="sibTrans" cxnId="{90D9E17D-4926-44D4-8A96-02D3B8E7CE24}">
      <dgm:prSet/>
      <dgm:spPr/>
      <dgm:t>
        <a:bodyPr/>
        <a:lstStyle/>
        <a:p>
          <a:endParaRPr lang="en-US"/>
        </a:p>
      </dgm:t>
    </dgm:pt>
    <dgm:pt modelId="{DEE0DD51-0ABA-47D9-9F22-8B6CA7D7ABA9}">
      <dgm:prSet/>
      <dgm:spPr/>
      <dgm:t>
        <a:bodyPr/>
        <a:lstStyle/>
        <a:p>
          <a:r>
            <a:rPr lang="en-US"/>
            <a:t>The variable ‘sex’ significantly affects suicide rate</a:t>
          </a:r>
        </a:p>
      </dgm:t>
    </dgm:pt>
    <dgm:pt modelId="{39297720-2AE2-4D98-9B9A-6D9830EB4583}" type="parTrans" cxnId="{CE5FA51B-FCD7-47B2-A6A5-32244182408E}">
      <dgm:prSet/>
      <dgm:spPr/>
      <dgm:t>
        <a:bodyPr/>
        <a:lstStyle/>
        <a:p>
          <a:endParaRPr lang="en-US"/>
        </a:p>
      </dgm:t>
    </dgm:pt>
    <dgm:pt modelId="{C6747980-748C-4180-8420-EBEF19C643E5}" type="sibTrans" cxnId="{CE5FA51B-FCD7-47B2-A6A5-32244182408E}">
      <dgm:prSet/>
      <dgm:spPr/>
      <dgm:t>
        <a:bodyPr/>
        <a:lstStyle/>
        <a:p>
          <a:endParaRPr lang="en-US"/>
        </a:p>
      </dgm:t>
    </dgm:pt>
    <dgm:pt modelId="{6BFA5F4B-4664-47D9-B779-6E4D31E63606}">
      <dgm:prSet/>
      <dgm:spPr/>
      <dgm:t>
        <a:bodyPr/>
        <a:lstStyle/>
        <a:p>
          <a:r>
            <a:rPr lang="en-US"/>
            <a:t>The interaction of age and sex significantly affects 'suicide rate'</a:t>
          </a:r>
        </a:p>
      </dgm:t>
    </dgm:pt>
    <dgm:pt modelId="{15DE812C-828B-44D5-997E-30956FEBFFC0}" type="parTrans" cxnId="{0D2ECEDB-A3C8-4556-BEB4-20420B5B5D07}">
      <dgm:prSet/>
      <dgm:spPr/>
      <dgm:t>
        <a:bodyPr/>
        <a:lstStyle/>
        <a:p>
          <a:endParaRPr lang="en-US"/>
        </a:p>
      </dgm:t>
    </dgm:pt>
    <dgm:pt modelId="{0BC09879-36DE-4C99-9289-3A57CE376502}" type="sibTrans" cxnId="{0D2ECEDB-A3C8-4556-BEB4-20420B5B5D07}">
      <dgm:prSet/>
      <dgm:spPr/>
      <dgm:t>
        <a:bodyPr/>
        <a:lstStyle/>
        <a:p>
          <a:endParaRPr lang="en-US"/>
        </a:p>
      </dgm:t>
    </dgm:pt>
    <dgm:pt modelId="{4C655511-7D14-4990-87CB-BAC84742F4B5}" type="pres">
      <dgm:prSet presAssocID="{9D7C054B-0B67-4F0D-91AA-53D50ADF5C1A}" presName="linear" presStyleCnt="0">
        <dgm:presLayoutVars>
          <dgm:animLvl val="lvl"/>
          <dgm:resizeHandles val="exact"/>
        </dgm:presLayoutVars>
      </dgm:prSet>
      <dgm:spPr/>
    </dgm:pt>
    <dgm:pt modelId="{D0B7A298-D369-4E94-A743-6790255D4FC3}" type="pres">
      <dgm:prSet presAssocID="{228A2DBD-6675-4467-B748-471A5BF959EC}" presName="parentText" presStyleLbl="node1" presStyleIdx="0" presStyleCnt="5">
        <dgm:presLayoutVars>
          <dgm:chMax val="0"/>
          <dgm:bulletEnabled val="1"/>
        </dgm:presLayoutVars>
      </dgm:prSet>
      <dgm:spPr/>
    </dgm:pt>
    <dgm:pt modelId="{04B86248-8439-4A11-A0FC-308795E8C2DB}" type="pres">
      <dgm:prSet presAssocID="{88133C3A-B872-47CE-B4C4-B0B16B471DCA}" presName="spacer" presStyleCnt="0"/>
      <dgm:spPr/>
    </dgm:pt>
    <dgm:pt modelId="{AFD4F90B-8819-4B29-B6E7-43FEE02A1EF7}" type="pres">
      <dgm:prSet presAssocID="{3E683FE4-1BD6-4E13-8854-417E56EBC956}" presName="parentText" presStyleLbl="node1" presStyleIdx="1" presStyleCnt="5">
        <dgm:presLayoutVars>
          <dgm:chMax val="0"/>
          <dgm:bulletEnabled val="1"/>
        </dgm:presLayoutVars>
      </dgm:prSet>
      <dgm:spPr/>
    </dgm:pt>
    <dgm:pt modelId="{78FD0662-E3C8-49AF-BAF4-DF75D88388A5}" type="pres">
      <dgm:prSet presAssocID="{E09546FE-3996-473F-B3FD-4FFB890939A1}" presName="spacer" presStyleCnt="0"/>
      <dgm:spPr/>
    </dgm:pt>
    <dgm:pt modelId="{391B63C0-BEF6-40A5-B6CF-C7C099793E32}" type="pres">
      <dgm:prSet presAssocID="{497AD085-BD2F-499A-9DCF-9EE5FEA1071F}" presName="parentText" presStyleLbl="node1" presStyleIdx="2" presStyleCnt="5">
        <dgm:presLayoutVars>
          <dgm:chMax val="0"/>
          <dgm:bulletEnabled val="1"/>
        </dgm:presLayoutVars>
      </dgm:prSet>
      <dgm:spPr/>
    </dgm:pt>
    <dgm:pt modelId="{A42F3357-EBF0-4D28-98B9-23DAADE8EAF4}" type="pres">
      <dgm:prSet presAssocID="{9458312E-3B58-4290-AF3C-BBFB2565A359}" presName="spacer" presStyleCnt="0"/>
      <dgm:spPr/>
    </dgm:pt>
    <dgm:pt modelId="{501939DE-81C1-4F79-9581-04E823220028}" type="pres">
      <dgm:prSet presAssocID="{DEE0DD51-0ABA-47D9-9F22-8B6CA7D7ABA9}" presName="parentText" presStyleLbl="node1" presStyleIdx="3" presStyleCnt="5">
        <dgm:presLayoutVars>
          <dgm:chMax val="0"/>
          <dgm:bulletEnabled val="1"/>
        </dgm:presLayoutVars>
      </dgm:prSet>
      <dgm:spPr/>
    </dgm:pt>
    <dgm:pt modelId="{744C1D82-5BA3-4253-910D-58D068FFBC71}" type="pres">
      <dgm:prSet presAssocID="{C6747980-748C-4180-8420-EBEF19C643E5}" presName="spacer" presStyleCnt="0"/>
      <dgm:spPr/>
    </dgm:pt>
    <dgm:pt modelId="{EFAE17ED-C4E9-4139-BF0E-2154C93A46DC}" type="pres">
      <dgm:prSet presAssocID="{6BFA5F4B-4664-47D9-B779-6E4D31E63606}" presName="parentText" presStyleLbl="node1" presStyleIdx="4" presStyleCnt="5">
        <dgm:presLayoutVars>
          <dgm:chMax val="0"/>
          <dgm:bulletEnabled val="1"/>
        </dgm:presLayoutVars>
      </dgm:prSet>
      <dgm:spPr/>
    </dgm:pt>
  </dgm:ptLst>
  <dgm:cxnLst>
    <dgm:cxn modelId="{CE5FA51B-FCD7-47B2-A6A5-32244182408E}" srcId="{9D7C054B-0B67-4F0D-91AA-53D50ADF5C1A}" destId="{DEE0DD51-0ABA-47D9-9F22-8B6CA7D7ABA9}" srcOrd="3" destOrd="0" parTransId="{39297720-2AE2-4D98-9B9A-6D9830EB4583}" sibTransId="{C6747980-748C-4180-8420-EBEF19C643E5}"/>
    <dgm:cxn modelId="{A51B601D-36FE-4AE3-9612-E8FCD58107B7}" type="presOf" srcId="{3E683FE4-1BD6-4E13-8854-417E56EBC956}" destId="{AFD4F90B-8819-4B29-B6E7-43FEE02A1EF7}" srcOrd="0" destOrd="0" presId="urn:microsoft.com/office/officeart/2005/8/layout/vList2"/>
    <dgm:cxn modelId="{A751645F-0B33-423C-A8DD-5A3317D42506}" srcId="{9D7C054B-0B67-4F0D-91AA-53D50ADF5C1A}" destId="{228A2DBD-6675-4467-B748-471A5BF959EC}" srcOrd="0" destOrd="0" parTransId="{B433EC9F-2818-4493-8FCC-8419ADE1A976}" sibTransId="{88133C3A-B872-47CE-B4C4-B0B16B471DCA}"/>
    <dgm:cxn modelId="{90D9E17D-4926-44D4-8A96-02D3B8E7CE24}" srcId="{9D7C054B-0B67-4F0D-91AA-53D50ADF5C1A}" destId="{497AD085-BD2F-499A-9DCF-9EE5FEA1071F}" srcOrd="2" destOrd="0" parTransId="{C7994648-6719-4592-8723-62087CF667AC}" sibTransId="{9458312E-3B58-4290-AF3C-BBFB2565A359}"/>
    <dgm:cxn modelId="{D24DD080-ED32-4ED7-B3E6-7BF8107BA60E}" type="presOf" srcId="{9D7C054B-0B67-4F0D-91AA-53D50ADF5C1A}" destId="{4C655511-7D14-4990-87CB-BAC84742F4B5}" srcOrd="0" destOrd="0" presId="urn:microsoft.com/office/officeart/2005/8/layout/vList2"/>
    <dgm:cxn modelId="{7DD12B8D-2DF2-4FCC-B545-68F55438A893}" type="presOf" srcId="{497AD085-BD2F-499A-9DCF-9EE5FEA1071F}" destId="{391B63C0-BEF6-40A5-B6CF-C7C099793E32}" srcOrd="0" destOrd="0" presId="urn:microsoft.com/office/officeart/2005/8/layout/vList2"/>
    <dgm:cxn modelId="{1A050ABD-9445-4539-85A2-A25C67D1D884}" type="presOf" srcId="{228A2DBD-6675-4467-B748-471A5BF959EC}" destId="{D0B7A298-D369-4E94-A743-6790255D4FC3}" srcOrd="0" destOrd="0" presId="urn:microsoft.com/office/officeart/2005/8/layout/vList2"/>
    <dgm:cxn modelId="{F6D177C2-0449-44B8-B91F-8BD591B3E9BE}" type="presOf" srcId="{6BFA5F4B-4664-47D9-B779-6E4D31E63606}" destId="{EFAE17ED-C4E9-4139-BF0E-2154C93A46DC}" srcOrd="0" destOrd="0" presId="urn:microsoft.com/office/officeart/2005/8/layout/vList2"/>
    <dgm:cxn modelId="{0D2ECEDB-A3C8-4556-BEB4-20420B5B5D07}" srcId="{9D7C054B-0B67-4F0D-91AA-53D50ADF5C1A}" destId="{6BFA5F4B-4664-47D9-B779-6E4D31E63606}" srcOrd="4" destOrd="0" parTransId="{15DE812C-828B-44D5-997E-30956FEBFFC0}" sibTransId="{0BC09879-36DE-4C99-9289-3A57CE376502}"/>
    <dgm:cxn modelId="{90A5C0F0-8020-44B3-BE9F-B312C3EFEACA}" type="presOf" srcId="{DEE0DD51-0ABA-47D9-9F22-8B6CA7D7ABA9}" destId="{501939DE-81C1-4F79-9581-04E823220028}" srcOrd="0" destOrd="0" presId="urn:microsoft.com/office/officeart/2005/8/layout/vList2"/>
    <dgm:cxn modelId="{733846F2-D804-46A0-B97B-7C5C72DF5187}" srcId="{9D7C054B-0B67-4F0D-91AA-53D50ADF5C1A}" destId="{3E683FE4-1BD6-4E13-8854-417E56EBC956}" srcOrd="1" destOrd="0" parTransId="{DEC54860-9143-40B7-BE48-2E9CDC520D83}" sibTransId="{E09546FE-3996-473F-B3FD-4FFB890939A1}"/>
    <dgm:cxn modelId="{84051FD0-D82C-4816-8302-6ED0FF36C4E0}" type="presParOf" srcId="{4C655511-7D14-4990-87CB-BAC84742F4B5}" destId="{D0B7A298-D369-4E94-A743-6790255D4FC3}" srcOrd="0" destOrd="0" presId="urn:microsoft.com/office/officeart/2005/8/layout/vList2"/>
    <dgm:cxn modelId="{6B7BD1D1-0869-4425-BA85-551616DDF984}" type="presParOf" srcId="{4C655511-7D14-4990-87CB-BAC84742F4B5}" destId="{04B86248-8439-4A11-A0FC-308795E8C2DB}" srcOrd="1" destOrd="0" presId="urn:microsoft.com/office/officeart/2005/8/layout/vList2"/>
    <dgm:cxn modelId="{B857969B-F707-41B4-BC3E-B410E42EEA76}" type="presParOf" srcId="{4C655511-7D14-4990-87CB-BAC84742F4B5}" destId="{AFD4F90B-8819-4B29-B6E7-43FEE02A1EF7}" srcOrd="2" destOrd="0" presId="urn:microsoft.com/office/officeart/2005/8/layout/vList2"/>
    <dgm:cxn modelId="{A3C8B6F6-821D-488A-AF6E-0BE0BD750CCF}" type="presParOf" srcId="{4C655511-7D14-4990-87CB-BAC84742F4B5}" destId="{78FD0662-E3C8-49AF-BAF4-DF75D88388A5}" srcOrd="3" destOrd="0" presId="urn:microsoft.com/office/officeart/2005/8/layout/vList2"/>
    <dgm:cxn modelId="{951F549E-84FE-421B-8A29-B0871EA95F16}" type="presParOf" srcId="{4C655511-7D14-4990-87CB-BAC84742F4B5}" destId="{391B63C0-BEF6-40A5-B6CF-C7C099793E32}" srcOrd="4" destOrd="0" presId="urn:microsoft.com/office/officeart/2005/8/layout/vList2"/>
    <dgm:cxn modelId="{5F9B782F-BE22-4C8D-B196-C6911117FEC2}" type="presParOf" srcId="{4C655511-7D14-4990-87CB-BAC84742F4B5}" destId="{A42F3357-EBF0-4D28-98B9-23DAADE8EAF4}" srcOrd="5" destOrd="0" presId="urn:microsoft.com/office/officeart/2005/8/layout/vList2"/>
    <dgm:cxn modelId="{EACEE404-6F4A-47DD-842C-A69311E8DD44}" type="presParOf" srcId="{4C655511-7D14-4990-87CB-BAC84742F4B5}" destId="{501939DE-81C1-4F79-9581-04E823220028}" srcOrd="6" destOrd="0" presId="urn:microsoft.com/office/officeart/2005/8/layout/vList2"/>
    <dgm:cxn modelId="{2F8F5155-BA87-4A93-9D52-E446E03BA1A4}" type="presParOf" srcId="{4C655511-7D14-4990-87CB-BAC84742F4B5}" destId="{744C1D82-5BA3-4253-910D-58D068FFBC71}" srcOrd="7" destOrd="0" presId="urn:microsoft.com/office/officeart/2005/8/layout/vList2"/>
    <dgm:cxn modelId="{F60362BC-BADD-4338-9D79-24DE2B6A9F95}" type="presParOf" srcId="{4C655511-7D14-4990-87CB-BAC84742F4B5}" destId="{EFAE17ED-C4E9-4139-BF0E-2154C93A46D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CD30F-33F6-4D4C-B7A5-D46A0ADA0F28}">
      <dsp:nvSpPr>
        <dsp:cNvPr id="0" name=""/>
        <dsp:cNvSpPr/>
      </dsp:nvSpPr>
      <dsp:spPr>
        <a:xfrm>
          <a:off x="0" y="74755"/>
          <a:ext cx="11033029" cy="12966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We want to analyze the relationship between suicide rates and GDP per capita to see if the country's economy and social stability impact suicide rates. </a:t>
          </a:r>
        </a:p>
      </dsp:txBody>
      <dsp:txXfrm>
        <a:off x="63297" y="138052"/>
        <a:ext cx="10906435" cy="1170058"/>
      </dsp:txXfrm>
    </dsp:sp>
    <dsp:sp modelId="{3CAE0665-F752-4D51-9BDD-C337047C79DA}">
      <dsp:nvSpPr>
        <dsp:cNvPr id="0" name=""/>
        <dsp:cNvSpPr/>
      </dsp:nvSpPr>
      <dsp:spPr>
        <a:xfrm>
          <a:off x="0" y="1446288"/>
          <a:ext cx="11033029" cy="1296652"/>
        </a:xfrm>
        <a:prstGeom prst="roundRect">
          <a:avLst/>
        </a:prstGeom>
        <a:solidFill>
          <a:schemeClr val="accent5">
            <a:hueOff val="-73221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We try to explore the relationship between suicide rates and age groups to look at the stresses and challenges faced by different age groups and find solutions to reduce the corresponding suicide rates. </a:t>
          </a:r>
        </a:p>
      </dsp:txBody>
      <dsp:txXfrm>
        <a:off x="63297" y="1509585"/>
        <a:ext cx="10906435" cy="1170058"/>
      </dsp:txXfrm>
    </dsp:sp>
    <dsp:sp modelId="{B8990B1E-F8C0-452A-ADE5-5EDC9E33C999}">
      <dsp:nvSpPr>
        <dsp:cNvPr id="0" name=""/>
        <dsp:cNvSpPr/>
      </dsp:nvSpPr>
      <dsp:spPr>
        <a:xfrm>
          <a:off x="0" y="2817820"/>
          <a:ext cx="11033029" cy="1296652"/>
        </a:xfrm>
        <a:prstGeom prst="roundRect">
          <a:avLst/>
        </a:prstGeom>
        <a:solidFill>
          <a:schemeClr val="accent5">
            <a:hueOff val="-146443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We wish to focus on the relationship between Canada's suicide rates and different years, gender and age. We combine some relevant information to analyze some of Canada's social problems.</a:t>
          </a:r>
        </a:p>
      </dsp:txBody>
      <dsp:txXfrm>
        <a:off x="63297" y="2881117"/>
        <a:ext cx="10906435" cy="1170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C7A18-380A-4585-B4D6-D03151F78724}">
      <dsp:nvSpPr>
        <dsp:cNvPr id="0" name=""/>
        <dsp:cNvSpPr/>
      </dsp:nvSpPr>
      <dsp:spPr>
        <a:xfrm>
          <a:off x="0" y="33741"/>
          <a:ext cx="5774378" cy="2744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the developed countries, the mean suicide rate of women over the age of 75 is 10.913, which is higher than the women of other age groups. And the mean suicide rate of men over the age of 75 is 41.561, which is higher than the men of other age groups. Besides, men have higher suicide rates than women in all different age groups. </a:t>
          </a:r>
        </a:p>
      </dsp:txBody>
      <dsp:txXfrm>
        <a:off x="133991" y="167732"/>
        <a:ext cx="5506396" cy="2476838"/>
      </dsp:txXfrm>
    </dsp:sp>
    <dsp:sp modelId="{2B23950A-0AFE-4972-9058-064F278E8087}">
      <dsp:nvSpPr>
        <dsp:cNvPr id="0" name=""/>
        <dsp:cNvSpPr/>
      </dsp:nvSpPr>
      <dsp:spPr>
        <a:xfrm>
          <a:off x="0" y="2844802"/>
          <a:ext cx="5774378" cy="2744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addition, from the boxplot, we find that the age group of 5-14 years has the lowest suicide rate and the age group of 75+ years has the highest suicide rate.</a:t>
          </a:r>
        </a:p>
      </dsp:txBody>
      <dsp:txXfrm>
        <a:off x="133991" y="2978793"/>
        <a:ext cx="5506396" cy="24768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7A298-D369-4E94-A743-6790255D4FC3}">
      <dsp:nvSpPr>
        <dsp:cNvPr id="0" name=""/>
        <dsp:cNvSpPr/>
      </dsp:nvSpPr>
      <dsp:spPr>
        <a:xfrm>
          <a:off x="0" y="35328"/>
          <a:ext cx="6247132" cy="1006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Two-way ANOVA means there are two independent variables: 'age' and 'sex'. Our dependent variable is ‘suicide rate’.  </a:t>
          </a:r>
        </a:p>
      </dsp:txBody>
      <dsp:txXfrm>
        <a:off x="49119" y="84447"/>
        <a:ext cx="6148894" cy="907962"/>
      </dsp:txXfrm>
    </dsp:sp>
    <dsp:sp modelId="{AFD4F90B-8819-4B29-B6E7-43FEE02A1EF7}">
      <dsp:nvSpPr>
        <dsp:cNvPr id="0" name=""/>
        <dsp:cNvSpPr/>
      </dsp:nvSpPr>
      <dsp:spPr>
        <a:xfrm>
          <a:off x="0" y="1099128"/>
          <a:ext cx="6247132" cy="1006200"/>
        </a:xfrm>
        <a:prstGeom prst="roundRect">
          <a:avLst/>
        </a:prstGeom>
        <a:solidFill>
          <a:schemeClr val="accent2">
            <a:hueOff val="-376815"/>
            <a:satOff val="903"/>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conducted ANOVA on our two main effects and their interaction. The p-values for all the effects and interactions are less than the common alpha value 0.05</a:t>
          </a:r>
        </a:p>
      </dsp:txBody>
      <dsp:txXfrm>
        <a:off x="49119" y="1148247"/>
        <a:ext cx="6148894" cy="907962"/>
      </dsp:txXfrm>
    </dsp:sp>
    <dsp:sp modelId="{391B63C0-BEF6-40A5-B6CF-C7C099793E32}">
      <dsp:nvSpPr>
        <dsp:cNvPr id="0" name=""/>
        <dsp:cNvSpPr/>
      </dsp:nvSpPr>
      <dsp:spPr>
        <a:xfrm>
          <a:off x="0" y="2162928"/>
          <a:ext cx="6247132" cy="1006200"/>
        </a:xfrm>
        <a:prstGeom prst="roundRect">
          <a:avLst/>
        </a:prstGeom>
        <a:solidFill>
          <a:schemeClr val="accent2">
            <a:hueOff val="-753631"/>
            <a:satOff val="1806"/>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vairable ‘age’ significantly affects suicide rate</a:t>
          </a:r>
        </a:p>
      </dsp:txBody>
      <dsp:txXfrm>
        <a:off x="49119" y="2212047"/>
        <a:ext cx="6148894" cy="907962"/>
      </dsp:txXfrm>
    </dsp:sp>
    <dsp:sp modelId="{501939DE-81C1-4F79-9581-04E823220028}">
      <dsp:nvSpPr>
        <dsp:cNvPr id="0" name=""/>
        <dsp:cNvSpPr/>
      </dsp:nvSpPr>
      <dsp:spPr>
        <a:xfrm>
          <a:off x="0" y="3226728"/>
          <a:ext cx="6247132" cy="1006200"/>
        </a:xfrm>
        <a:prstGeom prst="roundRect">
          <a:avLst/>
        </a:prstGeom>
        <a:solidFill>
          <a:schemeClr val="accent2">
            <a:hueOff val="-1130446"/>
            <a:satOff val="2710"/>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variable ‘sex’ significantly affects suicide rate</a:t>
          </a:r>
        </a:p>
      </dsp:txBody>
      <dsp:txXfrm>
        <a:off x="49119" y="3275847"/>
        <a:ext cx="6148894" cy="907962"/>
      </dsp:txXfrm>
    </dsp:sp>
    <dsp:sp modelId="{EFAE17ED-C4E9-4139-BF0E-2154C93A46DC}">
      <dsp:nvSpPr>
        <dsp:cNvPr id="0" name=""/>
        <dsp:cNvSpPr/>
      </dsp:nvSpPr>
      <dsp:spPr>
        <a:xfrm>
          <a:off x="0" y="4290528"/>
          <a:ext cx="6247132" cy="1006200"/>
        </a:xfrm>
        <a:prstGeom prst="roundRect">
          <a:avLst/>
        </a:prstGeom>
        <a:solidFill>
          <a:schemeClr val="accent2">
            <a:hueOff val="-1507261"/>
            <a:satOff val="3613"/>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interaction of age and sex significantly affects 'suicide rate'</a:t>
          </a:r>
        </a:p>
      </dsp:txBody>
      <dsp:txXfrm>
        <a:off x="49119" y="4339647"/>
        <a:ext cx="6148894" cy="9079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A14F2-C84A-4C3B-BA43-FF353A9D427C}" type="datetimeFigureOut">
              <a:rPr lang="en-US"/>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6CAF3-D564-4B7D-A690-1CB814CEC174}" type="slidenum">
              <a:rPr lang="en-US"/>
              <a:t>‹#›</a:t>
            </a:fld>
            <a:endParaRPr lang="en-US"/>
          </a:p>
        </p:txBody>
      </p:sp>
    </p:spTree>
    <p:extLst>
      <p:ext uri="{BB962C8B-B14F-4D97-AF65-F5344CB8AC3E}">
        <p14:creationId xmlns:p14="http://schemas.microsoft.com/office/powerpoint/2010/main" val="45346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Now there is more and more news about suicide, which has aroused people's attention. We can analyze some social problems by analyzing the suicide rate and its related data. The suicide rate is an important indicator to analyze social issues in the world, as well as potential reasons for suicide that can lead to its growth or decline. In the world, the global suicide rate has been increasing in recent years. In particular, in 2014, nearly 781,000 people in the world die from suicide, while in 2017, this number was nearly 793,000 (Our World in Data, n.d.). Therefore, this huge number of suicide data has caught our attention and we are interested in this topic.</a:t>
            </a:r>
          </a:p>
          <a:p>
            <a:br>
              <a:rPr lang="en-US">
                <a:cs typeface="+mn-lt"/>
              </a:rPr>
            </a:br>
            <a:r>
              <a:rPr lang="en-US"/>
              <a:t>The data set being analyzed is titled “</a:t>
            </a:r>
            <a:r>
              <a:rPr lang="en-US">
                <a:hlinkClick r:id="rId3"/>
              </a:rPr>
              <a:t>Suicide Rates Overview 1985 to 2016</a:t>
            </a:r>
            <a:r>
              <a:rPr lang="en-US"/>
              <a:t>” on Kaggle. It is collected for the purpose of recording the relationship between suicide rates and GDP, age group, and sexuality among different countries over the years from 1985 to 2016. There is a total of 27921 rows with 11 columns representing the country, year, sex (male/female), age, suicide number, population, suicide rate, HDI, GDP, GDP per capita, and generation. </a:t>
            </a:r>
            <a:endParaRPr lang="en-US">
              <a:cs typeface="Calibri" panose="020F0502020204030204"/>
            </a:endParaRPr>
          </a:p>
          <a:p>
            <a:br>
              <a:rPr lang="en-US"/>
            </a:br>
            <a:endParaRPr lang="en-US"/>
          </a:p>
        </p:txBody>
      </p:sp>
      <p:sp>
        <p:nvSpPr>
          <p:cNvPr id="4" name="Slide Number Placeholder 3"/>
          <p:cNvSpPr>
            <a:spLocks noGrp="1"/>
          </p:cNvSpPr>
          <p:nvPr>
            <p:ph type="sldNum" sz="quarter" idx="5"/>
          </p:nvPr>
        </p:nvSpPr>
        <p:spPr/>
        <p:txBody>
          <a:bodyPr/>
          <a:lstStyle/>
          <a:p>
            <a:fld id="{8D76CAF3-D564-4B7D-A690-1CB814CEC174}" type="slidenum">
              <a:rPr lang="en-US"/>
              <a:t>2</a:t>
            </a:fld>
            <a:endParaRPr lang="en-US"/>
          </a:p>
        </p:txBody>
      </p:sp>
    </p:spTree>
    <p:extLst>
      <p:ext uri="{BB962C8B-B14F-4D97-AF65-F5344CB8AC3E}">
        <p14:creationId xmlns:p14="http://schemas.microsoft.com/office/powerpoint/2010/main" val="190407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on our study's original purpose and the dataset collected, we raised three research questions: </a:t>
            </a:r>
          </a:p>
          <a:p>
            <a:r>
              <a:rPr lang="en-US"/>
              <a:t>3.1. We want to analyze the relationship between suicide rates and GDP per capita to see if the country's economy and social stability impact suicide rates. </a:t>
            </a:r>
          </a:p>
          <a:p>
            <a:r>
              <a:rPr lang="en-US"/>
              <a:t>3.2. We try to explore the relationship between suicide rates and age groups to look at the stresses and challenges faced by different age groups and find solutions to reduce the corresponding suicide rates. </a:t>
            </a:r>
          </a:p>
          <a:p>
            <a:r>
              <a:rPr lang="en-US"/>
              <a:t>3.3. We wish to focus on the relationship between Canada's suicide rates and different years, gender and age. We combine some relevant information to analyze some of Canada's social problems.</a:t>
            </a:r>
          </a:p>
          <a:p>
            <a:br>
              <a:rPr lang="en-US"/>
            </a:br>
            <a:endParaRPr lang="en-US"/>
          </a:p>
        </p:txBody>
      </p:sp>
      <p:sp>
        <p:nvSpPr>
          <p:cNvPr id="4" name="Slide Number Placeholder 3"/>
          <p:cNvSpPr>
            <a:spLocks noGrp="1"/>
          </p:cNvSpPr>
          <p:nvPr>
            <p:ph type="sldNum" sz="quarter" idx="5"/>
          </p:nvPr>
        </p:nvSpPr>
        <p:spPr/>
        <p:txBody>
          <a:bodyPr/>
          <a:lstStyle/>
          <a:p>
            <a:fld id="{8D76CAF3-D564-4B7D-A690-1CB814CEC174}" type="slidenum">
              <a:rPr lang="en-US"/>
              <a:t>3</a:t>
            </a:fld>
            <a:endParaRPr lang="en-US"/>
          </a:p>
        </p:txBody>
      </p:sp>
    </p:spTree>
    <p:extLst>
      <p:ext uri="{BB962C8B-B14F-4D97-AF65-F5344CB8AC3E}">
        <p14:creationId xmlns:p14="http://schemas.microsoft.com/office/powerpoint/2010/main" val="204291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Graph 1,  2 and 3 corresponds to the relationship between power and effect size for our main effects ‘age’, ‘sex’ and their interaction with the large sample size of 27800. Our power behaves pretty well with the main effects since the sample size for each group is large enough and we can see that our sample size is relatively powerful in finding out small effect sizes. </a:t>
            </a:r>
          </a:p>
          <a:p>
            <a:br>
              <a:rPr lang="en-US"/>
            </a:br>
            <a:endParaRPr lang="en-US"/>
          </a:p>
        </p:txBody>
      </p:sp>
      <p:sp>
        <p:nvSpPr>
          <p:cNvPr id="4" name="Slide Number Placeholder 3"/>
          <p:cNvSpPr>
            <a:spLocks noGrp="1"/>
          </p:cNvSpPr>
          <p:nvPr>
            <p:ph type="sldNum" sz="quarter" idx="5"/>
          </p:nvPr>
        </p:nvSpPr>
        <p:spPr/>
        <p:txBody>
          <a:bodyPr/>
          <a:lstStyle/>
          <a:p>
            <a:fld id="{8D76CAF3-D564-4B7D-A690-1CB814CEC174}" type="slidenum">
              <a:rPr lang="en-US"/>
              <a:t>8</a:t>
            </a:fld>
            <a:endParaRPr lang="en-US"/>
          </a:p>
        </p:txBody>
      </p:sp>
    </p:spTree>
    <p:extLst>
      <p:ext uri="{BB962C8B-B14F-4D97-AF65-F5344CB8AC3E}">
        <p14:creationId xmlns:p14="http://schemas.microsoft.com/office/powerpoint/2010/main" val="118220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April 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873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April 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5251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April 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327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April 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2356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April 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5893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April 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127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April 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453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April 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3822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April 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424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April 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06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April 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0745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April 8, 2021</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7196605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network created with lines and dots">
            <a:extLst>
              <a:ext uri="{FF2B5EF4-FFF2-40B4-BE49-F238E27FC236}">
                <a16:creationId xmlns:a16="http://schemas.microsoft.com/office/drawing/2014/main" id="{487C36FD-DDE6-49B9-846A-4B39A1F0F1C9}"/>
              </a:ext>
            </a:extLst>
          </p:cNvPr>
          <p:cNvPicPr>
            <a:picLocks noChangeAspect="1"/>
          </p:cNvPicPr>
          <p:nvPr/>
        </p:nvPicPr>
        <p:blipFill rotWithShape="1">
          <a:blip r:embed="rId2"/>
          <a:srcRect l="53753" r="8617"/>
          <a:stretch/>
        </p:blipFill>
        <p:spPr>
          <a:xfrm>
            <a:off x="-1" y="10"/>
            <a:ext cx="4587901" cy="6857990"/>
          </a:xfrm>
          <a:prstGeom prst="rect">
            <a:avLst/>
          </a:prstGeom>
        </p:spPr>
      </p:pic>
      <p:sp>
        <p:nvSpPr>
          <p:cNvPr id="24" name="Rectangle 27">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31">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3">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34268" y="768485"/>
            <a:ext cx="6831486" cy="3169674"/>
          </a:xfrm>
        </p:spPr>
        <p:txBody>
          <a:bodyPr>
            <a:normAutofit/>
          </a:bodyPr>
          <a:lstStyle/>
          <a:p>
            <a:pPr algn="r"/>
            <a:r>
              <a:rPr lang="en-US">
                <a:solidFill>
                  <a:schemeClr val="bg1"/>
                </a:solidFill>
              </a:rPr>
              <a:t>Project for the study of suicide rate</a:t>
            </a:r>
          </a:p>
        </p:txBody>
      </p:sp>
      <p:sp>
        <p:nvSpPr>
          <p:cNvPr id="3" name="Subtitle 2"/>
          <p:cNvSpPr>
            <a:spLocks noGrp="1"/>
          </p:cNvSpPr>
          <p:nvPr>
            <p:ph type="subTitle" idx="1"/>
          </p:nvPr>
        </p:nvSpPr>
        <p:spPr>
          <a:xfrm>
            <a:off x="4119713" y="4834881"/>
            <a:ext cx="7915507" cy="1141157"/>
          </a:xfrm>
        </p:spPr>
        <p:txBody>
          <a:bodyPr vert="horz" lIns="0" tIns="0" rIns="0" bIns="0" rtlCol="0" anchor="t">
            <a:noAutofit/>
          </a:bodyPr>
          <a:lstStyle/>
          <a:p>
            <a:pPr algn="r"/>
            <a:r>
              <a:rPr lang="en-US" sz="1400" b="1">
                <a:solidFill>
                  <a:schemeClr val="bg1"/>
                </a:solidFill>
                <a:latin typeface="Arial"/>
                <a:cs typeface="Arial"/>
              </a:rPr>
              <a:t>By GROUP 10:</a:t>
            </a:r>
            <a:endParaRPr lang="en-US" sz="1400">
              <a:solidFill>
                <a:schemeClr val="bg1"/>
              </a:solidFill>
              <a:latin typeface="Tw Cen MT"/>
              <a:cs typeface="Arial"/>
            </a:endParaRPr>
          </a:p>
          <a:p>
            <a:pPr algn="r"/>
            <a:r>
              <a:rPr lang="en-US" sz="1400" b="1">
                <a:solidFill>
                  <a:schemeClr val="bg1"/>
                </a:solidFill>
                <a:latin typeface="Arial"/>
                <a:cs typeface="Arial"/>
              </a:rPr>
              <a:t> JIANING XU, HUMPHREY ZHANG, JUNZHEN LAO </a:t>
            </a:r>
            <a:endParaRPr lang="en-US" sz="140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3684524" y="123"/>
            <a:ext cx="8511638" cy="1473797"/>
          </a:xfrm>
        </p:spPr>
        <p:txBody>
          <a:bodyPr anchor="t">
            <a:normAutofit/>
          </a:bodyPr>
          <a:lstStyle/>
          <a:p>
            <a:pPr algn="r"/>
            <a:r>
              <a:rPr lang="en-US" sz="2000"/>
              <a:t>Research question 2 – POST HOC TEST</a:t>
            </a:r>
          </a:p>
        </p:txBody>
      </p:sp>
      <p:sp>
        <p:nvSpPr>
          <p:cNvPr id="23" name="Rectangle 22">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B36EE398-954A-41AD-8F45-146B7AC3CFDB}"/>
              </a:ext>
            </a:extLst>
          </p:cNvPr>
          <p:cNvPicPr>
            <a:picLocks noChangeAspect="1"/>
          </p:cNvPicPr>
          <p:nvPr/>
        </p:nvPicPr>
        <p:blipFill rotWithShape="1">
          <a:blip r:embed="rId2"/>
          <a:srcRect t="7430" r="3514" b="-229"/>
          <a:stretch/>
        </p:blipFill>
        <p:spPr>
          <a:xfrm>
            <a:off x="-5013" y="577092"/>
            <a:ext cx="6035221" cy="2633978"/>
          </a:xfrm>
          <a:prstGeom prst="rect">
            <a:avLst/>
          </a:prstGeom>
        </p:spPr>
      </p:pic>
      <p:pic>
        <p:nvPicPr>
          <p:cNvPr id="5" name="Picture 5">
            <a:extLst>
              <a:ext uri="{FF2B5EF4-FFF2-40B4-BE49-F238E27FC236}">
                <a16:creationId xmlns:a16="http://schemas.microsoft.com/office/drawing/2014/main" id="{53D161C0-AAAD-41F8-9AC6-630BD9C1A429}"/>
              </a:ext>
            </a:extLst>
          </p:cNvPr>
          <p:cNvPicPr>
            <a:picLocks noChangeAspect="1"/>
          </p:cNvPicPr>
          <p:nvPr/>
        </p:nvPicPr>
        <p:blipFill rotWithShape="1">
          <a:blip r:embed="rId3"/>
          <a:srcRect l="3111" t="21875" r="2370" b="2083"/>
          <a:stretch/>
        </p:blipFill>
        <p:spPr>
          <a:xfrm>
            <a:off x="6413026" y="611007"/>
            <a:ext cx="4745677" cy="675425"/>
          </a:xfrm>
          <a:prstGeom prst="rect">
            <a:avLst/>
          </a:prstGeom>
        </p:spPr>
      </p:pic>
      <p:pic>
        <p:nvPicPr>
          <p:cNvPr id="6" name="Picture 6" descr="Chart, scatter chart&#10;&#10;Description automatically generated">
            <a:extLst>
              <a:ext uri="{FF2B5EF4-FFF2-40B4-BE49-F238E27FC236}">
                <a16:creationId xmlns:a16="http://schemas.microsoft.com/office/drawing/2014/main" id="{6726C4C4-785C-4FD6-940B-2A5850B50122}"/>
              </a:ext>
            </a:extLst>
          </p:cNvPr>
          <p:cNvPicPr>
            <a:picLocks noChangeAspect="1"/>
          </p:cNvPicPr>
          <p:nvPr/>
        </p:nvPicPr>
        <p:blipFill rotWithShape="1">
          <a:blip r:embed="rId4"/>
          <a:srcRect l="3237" t="7688" r="3188"/>
          <a:stretch/>
        </p:blipFill>
        <p:spPr>
          <a:xfrm>
            <a:off x="-3777" y="3785273"/>
            <a:ext cx="6106593" cy="3068347"/>
          </a:xfrm>
          <a:prstGeom prst="rect">
            <a:avLst/>
          </a:prstGeom>
        </p:spPr>
      </p:pic>
      <p:sp>
        <p:nvSpPr>
          <p:cNvPr id="3" name="TextBox 2">
            <a:extLst>
              <a:ext uri="{FF2B5EF4-FFF2-40B4-BE49-F238E27FC236}">
                <a16:creationId xmlns:a16="http://schemas.microsoft.com/office/drawing/2014/main" id="{3D7215BF-2E83-4AE5-ABDD-FEB5CF8CA07A}"/>
              </a:ext>
            </a:extLst>
          </p:cNvPr>
          <p:cNvSpPr txBox="1"/>
          <p:nvPr/>
        </p:nvSpPr>
        <p:spPr>
          <a:xfrm>
            <a:off x="-110358" y="3208846"/>
            <a:ext cx="63311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ea typeface="+mn-lt"/>
                <a:cs typeface="+mn-lt"/>
              </a:rPr>
              <a:t>perform multiple pairwise comparison (Tukey HSD) for interaction effect </a:t>
            </a:r>
            <a:endParaRPr lang="en-US" sz="1600">
              <a:ea typeface="+mn-lt"/>
              <a:cs typeface="+mn-lt"/>
            </a:endParaRPr>
          </a:p>
          <a:p>
            <a:r>
              <a:rPr lang="en-US" sz="1600" b="1">
                <a:ea typeface="+mn-lt"/>
                <a:cs typeface="+mn-lt"/>
              </a:rPr>
              <a:t>     between age and sex</a:t>
            </a:r>
            <a:endParaRPr lang="en-US" sz="1600"/>
          </a:p>
        </p:txBody>
      </p:sp>
      <p:sp>
        <p:nvSpPr>
          <p:cNvPr id="7" name="TextBox 6">
            <a:extLst>
              <a:ext uri="{FF2B5EF4-FFF2-40B4-BE49-F238E27FC236}">
                <a16:creationId xmlns:a16="http://schemas.microsoft.com/office/drawing/2014/main" id="{F2CEB66B-AE6D-4C98-BE4C-3B6BA2867DEE}"/>
              </a:ext>
            </a:extLst>
          </p:cNvPr>
          <p:cNvSpPr txBox="1"/>
          <p:nvPr/>
        </p:nvSpPr>
        <p:spPr>
          <a:xfrm>
            <a:off x="-2518" y="286517"/>
            <a:ext cx="74553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ea typeface="+mn-lt"/>
                <a:cs typeface="+mn-lt"/>
              </a:rPr>
              <a:t>perform multiple pairwise comparison (Tukey HSD) for main effects 'age'</a:t>
            </a:r>
            <a:endParaRPr lang="en-US" sz="1600"/>
          </a:p>
        </p:txBody>
      </p:sp>
      <p:cxnSp>
        <p:nvCxnSpPr>
          <p:cNvPr id="9" name="Straight Arrow Connector 8">
            <a:extLst>
              <a:ext uri="{FF2B5EF4-FFF2-40B4-BE49-F238E27FC236}">
                <a16:creationId xmlns:a16="http://schemas.microsoft.com/office/drawing/2014/main" id="{0D15FC49-B940-4D57-AE23-F04D1E8BF089}"/>
              </a:ext>
            </a:extLst>
          </p:cNvPr>
          <p:cNvCxnSpPr/>
          <p:nvPr/>
        </p:nvCxnSpPr>
        <p:spPr>
          <a:xfrm>
            <a:off x="6314620" y="454791"/>
            <a:ext cx="8759" cy="6284621"/>
          </a:xfrm>
          <a:prstGeom prst="straightConnector1">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1321C4-8D39-4AB4-B39A-3E4D38D427E5}"/>
              </a:ext>
            </a:extLst>
          </p:cNvPr>
          <p:cNvSpPr txBox="1"/>
          <p:nvPr/>
        </p:nvSpPr>
        <p:spPr>
          <a:xfrm>
            <a:off x="6368596" y="317953"/>
            <a:ext cx="69069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ea typeface="+mn-lt"/>
                <a:cs typeface="+mn-lt"/>
              </a:rPr>
              <a:t>perform multiple pairwise comparison (Tukey HSD) for main effects 'sex'</a:t>
            </a:r>
            <a:endParaRPr lang="en-US" sz="1400">
              <a:ea typeface="+mn-lt"/>
              <a:cs typeface="+mn-lt"/>
            </a:endParaRPr>
          </a:p>
          <a:p>
            <a:pPr algn="l"/>
            <a:endParaRPr lang="en-US"/>
          </a:p>
        </p:txBody>
      </p:sp>
      <p:sp>
        <p:nvSpPr>
          <p:cNvPr id="11" name="TextBox 10">
            <a:extLst>
              <a:ext uri="{FF2B5EF4-FFF2-40B4-BE49-F238E27FC236}">
                <a16:creationId xmlns:a16="http://schemas.microsoft.com/office/drawing/2014/main" id="{5165CFDE-F466-4D58-8AE2-EA4F7CD74E0B}"/>
              </a:ext>
            </a:extLst>
          </p:cNvPr>
          <p:cNvSpPr txBox="1"/>
          <p:nvPr/>
        </p:nvSpPr>
        <p:spPr>
          <a:xfrm>
            <a:off x="6302829" y="1349827"/>
            <a:ext cx="589098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mn-lt"/>
                <a:cs typeface="+mn-lt"/>
              </a:rPr>
              <a:t>The mean suicide rate difference is significant between different age groups. </a:t>
            </a:r>
            <a:r>
              <a:rPr lang="en-US" sz="2000">
                <a:ea typeface="+mn-lt"/>
                <a:cs typeface="+mn-lt"/>
              </a:rPr>
              <a:t>(Graph a)</a:t>
            </a:r>
          </a:p>
          <a:p>
            <a:pPr marL="285750" indent="-285750">
              <a:buFont typeface="Arial"/>
              <a:buChar char="•"/>
            </a:pPr>
            <a:endParaRPr lang="en-US" sz="2000">
              <a:ea typeface="+mn-lt"/>
              <a:cs typeface="+mn-lt"/>
            </a:endParaRPr>
          </a:p>
          <a:p>
            <a:pPr marL="285750" indent="-285750">
              <a:buFont typeface="Arial"/>
              <a:buChar char="•"/>
            </a:pPr>
            <a:r>
              <a:rPr lang="en-US" sz="2400">
                <a:ea typeface="+mn-lt"/>
                <a:cs typeface="+mn-lt"/>
              </a:rPr>
              <a:t>There is a significant difference in the means of suicide rate between male and female.</a:t>
            </a:r>
            <a:r>
              <a:rPr lang="en-US" sz="2800">
                <a:ea typeface="+mn-lt"/>
                <a:cs typeface="+mn-lt"/>
              </a:rPr>
              <a:t> </a:t>
            </a:r>
            <a:r>
              <a:rPr lang="en-US" sz="2000">
                <a:ea typeface="+mn-lt"/>
                <a:cs typeface="+mn-lt"/>
              </a:rPr>
              <a:t>(Graph b)</a:t>
            </a:r>
          </a:p>
          <a:p>
            <a:pPr marL="285750" indent="-285750">
              <a:buFont typeface="Arial"/>
              <a:buChar char="•"/>
            </a:pPr>
            <a:endParaRPr lang="en-US" sz="2000">
              <a:ea typeface="+mn-lt"/>
              <a:cs typeface="+mn-lt"/>
            </a:endParaRPr>
          </a:p>
          <a:p>
            <a:pPr marL="285750" indent="-285750">
              <a:buFont typeface="Arial"/>
              <a:buChar char="•"/>
            </a:pPr>
            <a:r>
              <a:rPr lang="en-US" sz="2400">
                <a:ea typeface="+mn-lt"/>
                <a:cs typeface="+mn-lt"/>
              </a:rPr>
              <a:t>All the suicide rates for female is much lower than male no matter the age, except when the age is between 5-14 years.</a:t>
            </a:r>
            <a:r>
              <a:rPr lang="en-US" sz="2800">
                <a:ea typeface="+mn-lt"/>
                <a:cs typeface="+mn-lt"/>
              </a:rPr>
              <a:t> </a:t>
            </a:r>
            <a:r>
              <a:rPr lang="en-US" sz="2000">
                <a:ea typeface="+mn-lt"/>
                <a:cs typeface="+mn-lt"/>
              </a:rPr>
              <a:t>(Graph c)</a:t>
            </a:r>
          </a:p>
          <a:p>
            <a:pPr marL="285750" indent="-285750">
              <a:buFont typeface="Arial"/>
              <a:buChar char="•"/>
            </a:pPr>
            <a:endParaRPr lang="en-US" sz="2000">
              <a:ea typeface="+mn-lt"/>
              <a:cs typeface="+mn-lt"/>
            </a:endParaRPr>
          </a:p>
          <a:p>
            <a:pPr marL="285750" indent="-285750">
              <a:buFont typeface="Arial"/>
              <a:buChar char="•"/>
            </a:pPr>
            <a:r>
              <a:rPr lang="en-US" sz="2400">
                <a:ea typeface="+mn-lt"/>
                <a:cs typeface="+mn-lt"/>
              </a:rPr>
              <a:t>The suicide rate for male 75+ years is much higher than other groups. </a:t>
            </a:r>
            <a:r>
              <a:rPr lang="en-US" sz="2000">
                <a:ea typeface="+mn-lt"/>
                <a:cs typeface="+mn-lt"/>
              </a:rPr>
              <a:t>(Graph c)</a:t>
            </a:r>
          </a:p>
          <a:p>
            <a:br>
              <a:rPr lang="en-US"/>
            </a:br>
            <a:endParaRPr lang="en-US"/>
          </a:p>
          <a:p>
            <a:pPr>
              <a:buFont typeface="Arial"/>
              <a:buChar char="•"/>
            </a:pPr>
            <a:endParaRPr lang="en-US">
              <a:ea typeface="+mn-lt"/>
              <a:cs typeface="+mn-lt"/>
            </a:endParaRPr>
          </a:p>
        </p:txBody>
      </p:sp>
      <p:sp>
        <p:nvSpPr>
          <p:cNvPr id="12" name="TextBox 11">
            <a:extLst>
              <a:ext uri="{FF2B5EF4-FFF2-40B4-BE49-F238E27FC236}">
                <a16:creationId xmlns:a16="http://schemas.microsoft.com/office/drawing/2014/main" id="{163CB90C-508C-49A1-A315-99398B0DE031}"/>
              </a:ext>
            </a:extLst>
          </p:cNvPr>
          <p:cNvSpPr txBox="1"/>
          <p:nvPr/>
        </p:nvSpPr>
        <p:spPr>
          <a:xfrm>
            <a:off x="5041900" y="2665184"/>
            <a:ext cx="11375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Graph a</a:t>
            </a:r>
          </a:p>
        </p:txBody>
      </p:sp>
      <p:sp>
        <p:nvSpPr>
          <p:cNvPr id="16" name="TextBox 15">
            <a:extLst>
              <a:ext uri="{FF2B5EF4-FFF2-40B4-BE49-F238E27FC236}">
                <a16:creationId xmlns:a16="http://schemas.microsoft.com/office/drawing/2014/main" id="{873AF72E-331F-44D0-B154-4758FFBE0724}"/>
              </a:ext>
            </a:extLst>
          </p:cNvPr>
          <p:cNvSpPr txBox="1"/>
          <p:nvPr/>
        </p:nvSpPr>
        <p:spPr>
          <a:xfrm>
            <a:off x="5041899" y="6293755"/>
            <a:ext cx="11375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Graph c</a:t>
            </a:r>
          </a:p>
        </p:txBody>
      </p:sp>
      <p:sp>
        <p:nvSpPr>
          <p:cNvPr id="17" name="TextBox 16">
            <a:extLst>
              <a:ext uri="{FF2B5EF4-FFF2-40B4-BE49-F238E27FC236}">
                <a16:creationId xmlns:a16="http://schemas.microsoft.com/office/drawing/2014/main" id="{95F5D9D7-F2D5-4E0A-980C-A620E59614F7}"/>
              </a:ext>
            </a:extLst>
          </p:cNvPr>
          <p:cNvSpPr txBox="1"/>
          <p:nvPr/>
        </p:nvSpPr>
        <p:spPr>
          <a:xfrm>
            <a:off x="11056256" y="896255"/>
            <a:ext cx="11375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Graph b</a:t>
            </a:r>
          </a:p>
        </p:txBody>
      </p:sp>
    </p:spTree>
    <p:extLst>
      <p:ext uri="{BB962C8B-B14F-4D97-AF65-F5344CB8AC3E}">
        <p14:creationId xmlns:p14="http://schemas.microsoft.com/office/powerpoint/2010/main" val="24803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1491692" y="245221"/>
            <a:ext cx="9501954" cy="1473797"/>
          </a:xfrm>
        </p:spPr>
        <p:txBody>
          <a:bodyPr anchor="t">
            <a:normAutofit/>
          </a:bodyPr>
          <a:lstStyle/>
          <a:p>
            <a:pPr algn="r"/>
            <a:r>
              <a:rPr lang="en-US" sz="4000"/>
              <a:t>Research question 3 – </a:t>
            </a:r>
            <a:br>
              <a:rPr lang="en-US" sz="4000">
                <a:ea typeface="+mj-lt"/>
                <a:cs typeface="+mj-lt"/>
              </a:rPr>
            </a:br>
            <a:r>
              <a:rPr lang="en-US" sz="1800" b="0">
                <a:latin typeface="Arial"/>
                <a:ea typeface="+mj-lt"/>
                <a:cs typeface="+mj-lt"/>
              </a:rPr>
              <a:t>Is there any relationship between the suicides rates, years, gender and age?</a:t>
            </a:r>
          </a:p>
          <a:p>
            <a:pPr algn="r"/>
            <a:endParaRPr lang="en-US" sz="4000"/>
          </a:p>
        </p:txBody>
      </p:sp>
      <p:sp>
        <p:nvSpPr>
          <p:cNvPr id="23" name="Rectangle 22">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58D3085-D743-41BA-B52B-E2E2D0CE28FC}"/>
              </a:ext>
            </a:extLst>
          </p:cNvPr>
          <p:cNvPicPr>
            <a:picLocks noChangeAspect="1"/>
          </p:cNvPicPr>
          <p:nvPr/>
        </p:nvPicPr>
        <p:blipFill>
          <a:blip r:embed="rId2"/>
          <a:stretch>
            <a:fillRect/>
          </a:stretch>
        </p:blipFill>
        <p:spPr>
          <a:xfrm>
            <a:off x="50395" y="2106911"/>
            <a:ext cx="6897665" cy="3735363"/>
          </a:xfrm>
          <a:prstGeom prst="rect">
            <a:avLst/>
          </a:prstGeom>
        </p:spPr>
      </p:pic>
      <p:sp>
        <p:nvSpPr>
          <p:cNvPr id="5" name="TextBox 4">
            <a:extLst>
              <a:ext uri="{FF2B5EF4-FFF2-40B4-BE49-F238E27FC236}">
                <a16:creationId xmlns:a16="http://schemas.microsoft.com/office/drawing/2014/main" id="{AEC18EB3-4288-464F-8B3B-DA510916C691}"/>
              </a:ext>
            </a:extLst>
          </p:cNvPr>
          <p:cNvSpPr txBox="1"/>
          <p:nvPr/>
        </p:nvSpPr>
        <p:spPr>
          <a:xfrm>
            <a:off x="7344256" y="2107453"/>
            <a:ext cx="4684733" cy="3000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100"/>
              <a:t>Any trend for year?</a:t>
            </a:r>
          </a:p>
          <a:p>
            <a:pPr marL="285750" indent="-285750">
              <a:buFont typeface="Arial"/>
              <a:buChar char="•"/>
            </a:pPr>
            <a:endParaRPr lang="en-US" sz="2100"/>
          </a:p>
          <a:p>
            <a:pPr marL="285750" indent="-285750">
              <a:buFont typeface="Arial"/>
              <a:buChar char="•"/>
            </a:pPr>
            <a:endParaRPr lang="en-US" sz="2100"/>
          </a:p>
          <a:p>
            <a:pPr marL="285750" indent="-285750">
              <a:buFont typeface="Arial"/>
              <a:buChar char="•"/>
            </a:pPr>
            <a:endParaRPr lang="en-US" sz="2100"/>
          </a:p>
          <a:p>
            <a:pPr marL="285750" indent="-285750">
              <a:buFont typeface="Arial"/>
              <a:buChar char="•"/>
            </a:pPr>
            <a:r>
              <a:rPr lang="en-US" sz="2100"/>
              <a:t>A large gap between male and female</a:t>
            </a:r>
          </a:p>
          <a:p>
            <a:pPr marL="285750" indent="-285750">
              <a:buFont typeface="Arial"/>
              <a:buChar char="•"/>
            </a:pPr>
            <a:endParaRPr lang="en-US" sz="2100"/>
          </a:p>
          <a:p>
            <a:pPr marL="285750" indent="-285750">
              <a:buFont typeface="Arial"/>
              <a:buChar char="•"/>
            </a:pPr>
            <a:endParaRPr lang="en-US" sz="2100"/>
          </a:p>
          <a:p>
            <a:pPr marL="285750" indent="-285750">
              <a:buFont typeface="Arial"/>
              <a:buChar char="•"/>
            </a:pPr>
            <a:endParaRPr lang="en-US" sz="2100"/>
          </a:p>
          <a:p>
            <a:pPr marL="285750" indent="-285750">
              <a:buFont typeface="Arial"/>
              <a:buChar char="•"/>
            </a:pPr>
            <a:r>
              <a:rPr lang="en-US" sz="2100"/>
              <a:t>How about the age?</a:t>
            </a:r>
          </a:p>
        </p:txBody>
      </p:sp>
    </p:spTree>
    <p:extLst>
      <p:ext uri="{BB962C8B-B14F-4D97-AF65-F5344CB8AC3E}">
        <p14:creationId xmlns:p14="http://schemas.microsoft.com/office/powerpoint/2010/main" val="364456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B27D20-67FC-4DC0-B4AE-6CC87FC19186}"/>
              </a:ext>
            </a:extLst>
          </p:cNvPr>
          <p:cNvSpPr>
            <a:spLocks noGrp="1"/>
          </p:cNvSpPr>
          <p:nvPr>
            <p:ph type="title"/>
          </p:nvPr>
        </p:nvSpPr>
        <p:spPr>
          <a:xfrm>
            <a:off x="4325" y="245220"/>
            <a:ext cx="12188536" cy="1223961"/>
          </a:xfrm>
        </p:spPr>
        <p:txBody>
          <a:bodyPr anchor="t">
            <a:normAutofit/>
          </a:bodyPr>
          <a:lstStyle/>
          <a:p>
            <a:pPr algn="r"/>
            <a:r>
              <a:rPr lang="en-US"/>
              <a:t>Research question 3 – power analysis</a:t>
            </a:r>
          </a:p>
        </p:txBody>
      </p:sp>
      <p:pic>
        <p:nvPicPr>
          <p:cNvPr id="6" name="Picture 6">
            <a:extLst>
              <a:ext uri="{FF2B5EF4-FFF2-40B4-BE49-F238E27FC236}">
                <a16:creationId xmlns:a16="http://schemas.microsoft.com/office/drawing/2014/main" id="{37C103DD-FB9D-413B-881D-221D28912C61}"/>
              </a:ext>
            </a:extLst>
          </p:cNvPr>
          <p:cNvPicPr>
            <a:picLocks noChangeAspect="1"/>
          </p:cNvPicPr>
          <p:nvPr/>
        </p:nvPicPr>
        <p:blipFill>
          <a:blip r:embed="rId2"/>
          <a:stretch>
            <a:fillRect/>
          </a:stretch>
        </p:blipFill>
        <p:spPr>
          <a:xfrm>
            <a:off x="92732" y="1469795"/>
            <a:ext cx="3964489" cy="2047688"/>
          </a:xfrm>
          <a:prstGeom prst="rect">
            <a:avLst/>
          </a:prstGeom>
        </p:spPr>
      </p:pic>
      <p:sp>
        <p:nvSpPr>
          <p:cNvPr id="7" name="TextBox 6">
            <a:extLst>
              <a:ext uri="{FF2B5EF4-FFF2-40B4-BE49-F238E27FC236}">
                <a16:creationId xmlns:a16="http://schemas.microsoft.com/office/drawing/2014/main" id="{FA73B8ED-A135-4BF2-B942-B564C5E0FEE8}"/>
              </a:ext>
            </a:extLst>
          </p:cNvPr>
          <p:cNvSpPr txBox="1"/>
          <p:nvPr/>
        </p:nvSpPr>
        <p:spPr>
          <a:xfrm>
            <a:off x="96118" y="10997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age</a:t>
            </a:r>
          </a:p>
        </p:txBody>
      </p:sp>
      <p:pic>
        <p:nvPicPr>
          <p:cNvPr id="8" name="Picture 8">
            <a:extLst>
              <a:ext uri="{FF2B5EF4-FFF2-40B4-BE49-F238E27FC236}">
                <a16:creationId xmlns:a16="http://schemas.microsoft.com/office/drawing/2014/main" id="{8197753A-28CD-4031-AF3F-BE631FE06147}"/>
              </a:ext>
            </a:extLst>
          </p:cNvPr>
          <p:cNvPicPr>
            <a:picLocks noChangeAspect="1"/>
          </p:cNvPicPr>
          <p:nvPr/>
        </p:nvPicPr>
        <p:blipFill>
          <a:blip r:embed="rId3"/>
          <a:stretch>
            <a:fillRect/>
          </a:stretch>
        </p:blipFill>
        <p:spPr>
          <a:xfrm>
            <a:off x="4060577" y="1473321"/>
            <a:ext cx="3964489" cy="2037250"/>
          </a:xfrm>
          <a:prstGeom prst="rect">
            <a:avLst/>
          </a:prstGeom>
        </p:spPr>
      </p:pic>
      <p:sp>
        <p:nvSpPr>
          <p:cNvPr id="9" name="TextBox 8">
            <a:extLst>
              <a:ext uri="{FF2B5EF4-FFF2-40B4-BE49-F238E27FC236}">
                <a16:creationId xmlns:a16="http://schemas.microsoft.com/office/drawing/2014/main" id="{BACE254B-742C-4D08-A02D-FC0149905C71}"/>
              </a:ext>
            </a:extLst>
          </p:cNvPr>
          <p:cNvSpPr txBox="1"/>
          <p:nvPr/>
        </p:nvSpPr>
        <p:spPr>
          <a:xfrm>
            <a:off x="4055498" y="109989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gender</a:t>
            </a:r>
          </a:p>
        </p:txBody>
      </p:sp>
      <p:pic>
        <p:nvPicPr>
          <p:cNvPr id="10" name="Picture 10">
            <a:extLst>
              <a:ext uri="{FF2B5EF4-FFF2-40B4-BE49-F238E27FC236}">
                <a16:creationId xmlns:a16="http://schemas.microsoft.com/office/drawing/2014/main" id="{3E7E0C20-F4FA-4976-BB7E-8813826D0A84}"/>
              </a:ext>
            </a:extLst>
          </p:cNvPr>
          <p:cNvPicPr>
            <a:picLocks noChangeAspect="1"/>
          </p:cNvPicPr>
          <p:nvPr/>
        </p:nvPicPr>
        <p:blipFill>
          <a:blip r:embed="rId4"/>
          <a:stretch>
            <a:fillRect/>
          </a:stretch>
        </p:blipFill>
        <p:spPr>
          <a:xfrm>
            <a:off x="8022921" y="1472757"/>
            <a:ext cx="4092428" cy="2038943"/>
          </a:xfrm>
          <a:prstGeom prst="rect">
            <a:avLst/>
          </a:prstGeom>
        </p:spPr>
      </p:pic>
      <p:sp>
        <p:nvSpPr>
          <p:cNvPr id="11" name="TextBox 10">
            <a:extLst>
              <a:ext uri="{FF2B5EF4-FFF2-40B4-BE49-F238E27FC236}">
                <a16:creationId xmlns:a16="http://schemas.microsoft.com/office/drawing/2014/main" id="{78D00278-81C6-430A-98DB-A82DCC5A28CB}"/>
              </a:ext>
            </a:extLst>
          </p:cNvPr>
          <p:cNvSpPr txBox="1"/>
          <p:nvPr/>
        </p:nvSpPr>
        <p:spPr>
          <a:xfrm>
            <a:off x="8025037" y="10997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years</a:t>
            </a:r>
          </a:p>
        </p:txBody>
      </p:sp>
      <p:pic>
        <p:nvPicPr>
          <p:cNvPr id="12" name="Picture 12">
            <a:extLst>
              <a:ext uri="{FF2B5EF4-FFF2-40B4-BE49-F238E27FC236}">
                <a16:creationId xmlns:a16="http://schemas.microsoft.com/office/drawing/2014/main" id="{92F2020B-7DA3-4485-843D-6754B3412790}"/>
              </a:ext>
            </a:extLst>
          </p:cNvPr>
          <p:cNvPicPr>
            <a:picLocks noChangeAspect="1"/>
          </p:cNvPicPr>
          <p:nvPr/>
        </p:nvPicPr>
        <p:blipFill>
          <a:blip r:embed="rId5"/>
          <a:stretch>
            <a:fillRect/>
          </a:stretch>
        </p:blipFill>
        <p:spPr>
          <a:xfrm>
            <a:off x="100913" y="4283637"/>
            <a:ext cx="4050956" cy="2049239"/>
          </a:xfrm>
          <a:prstGeom prst="rect">
            <a:avLst/>
          </a:prstGeom>
        </p:spPr>
      </p:pic>
      <p:sp>
        <p:nvSpPr>
          <p:cNvPr id="13" name="TextBox 12">
            <a:extLst>
              <a:ext uri="{FF2B5EF4-FFF2-40B4-BE49-F238E27FC236}">
                <a16:creationId xmlns:a16="http://schemas.microsoft.com/office/drawing/2014/main" id="{2F0911EB-187B-4AFE-9BB7-4C8C0BE493A3}"/>
              </a:ext>
            </a:extLst>
          </p:cNvPr>
          <p:cNvSpPr txBox="1"/>
          <p:nvPr/>
        </p:nvSpPr>
        <p:spPr>
          <a:xfrm>
            <a:off x="96118" y="39109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age </a:t>
            </a:r>
            <a:r>
              <a:rPr lang="en-US">
                <a:ea typeface="+mn-lt"/>
                <a:cs typeface="+mn-lt"/>
              </a:rPr>
              <a:t>and </a:t>
            </a:r>
            <a:r>
              <a:rPr lang="en-US"/>
              <a:t>gender</a:t>
            </a:r>
          </a:p>
        </p:txBody>
      </p:sp>
      <p:pic>
        <p:nvPicPr>
          <p:cNvPr id="14" name="Picture 14">
            <a:extLst>
              <a:ext uri="{FF2B5EF4-FFF2-40B4-BE49-F238E27FC236}">
                <a16:creationId xmlns:a16="http://schemas.microsoft.com/office/drawing/2014/main" id="{6E331786-FEAB-4868-9850-009D19D30304}"/>
              </a:ext>
            </a:extLst>
          </p:cNvPr>
          <p:cNvPicPr>
            <a:picLocks noChangeAspect="1"/>
          </p:cNvPicPr>
          <p:nvPr/>
        </p:nvPicPr>
        <p:blipFill>
          <a:blip r:embed="rId6"/>
          <a:stretch>
            <a:fillRect/>
          </a:stretch>
        </p:blipFill>
        <p:spPr>
          <a:xfrm>
            <a:off x="4147751" y="4283637"/>
            <a:ext cx="3968578" cy="2038942"/>
          </a:xfrm>
          <a:prstGeom prst="rect">
            <a:avLst/>
          </a:prstGeom>
        </p:spPr>
      </p:pic>
      <p:sp>
        <p:nvSpPr>
          <p:cNvPr id="15" name="TextBox 14">
            <a:extLst>
              <a:ext uri="{FF2B5EF4-FFF2-40B4-BE49-F238E27FC236}">
                <a16:creationId xmlns:a16="http://schemas.microsoft.com/office/drawing/2014/main" id="{9CD727AD-18B9-42FD-8E41-BBE213CA16B9}"/>
              </a:ext>
            </a:extLst>
          </p:cNvPr>
          <p:cNvSpPr txBox="1"/>
          <p:nvPr/>
        </p:nvSpPr>
        <p:spPr>
          <a:xfrm>
            <a:off x="4147751" y="39521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age and years</a:t>
            </a:r>
          </a:p>
        </p:txBody>
      </p:sp>
      <p:pic>
        <p:nvPicPr>
          <p:cNvPr id="16" name="Picture 16">
            <a:extLst>
              <a:ext uri="{FF2B5EF4-FFF2-40B4-BE49-F238E27FC236}">
                <a16:creationId xmlns:a16="http://schemas.microsoft.com/office/drawing/2014/main" id="{30FC9F72-2B37-47D7-BC34-B8B261CB6140}"/>
              </a:ext>
            </a:extLst>
          </p:cNvPr>
          <p:cNvPicPr>
            <a:picLocks noChangeAspect="1"/>
          </p:cNvPicPr>
          <p:nvPr/>
        </p:nvPicPr>
        <p:blipFill>
          <a:blip r:embed="rId7"/>
          <a:stretch>
            <a:fillRect/>
          </a:stretch>
        </p:blipFill>
        <p:spPr>
          <a:xfrm>
            <a:off x="8112211" y="4283637"/>
            <a:ext cx="4040659" cy="2038942"/>
          </a:xfrm>
          <a:prstGeom prst="rect">
            <a:avLst/>
          </a:prstGeom>
        </p:spPr>
      </p:pic>
      <p:sp>
        <p:nvSpPr>
          <p:cNvPr id="17" name="TextBox 16">
            <a:extLst>
              <a:ext uri="{FF2B5EF4-FFF2-40B4-BE49-F238E27FC236}">
                <a16:creationId xmlns:a16="http://schemas.microsoft.com/office/drawing/2014/main" id="{396D86FD-9CEE-46F7-A121-14370B63C0E7}"/>
              </a:ext>
            </a:extLst>
          </p:cNvPr>
          <p:cNvSpPr txBox="1"/>
          <p:nvPr/>
        </p:nvSpPr>
        <p:spPr>
          <a:xfrm>
            <a:off x="8019535" y="3952103"/>
            <a:ext cx="3422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gender and years</a:t>
            </a:r>
          </a:p>
        </p:txBody>
      </p:sp>
    </p:spTree>
    <p:extLst>
      <p:ext uri="{BB962C8B-B14F-4D97-AF65-F5344CB8AC3E}">
        <p14:creationId xmlns:p14="http://schemas.microsoft.com/office/powerpoint/2010/main" val="225075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4325" y="245220"/>
            <a:ext cx="12188536" cy="1223961"/>
          </a:xfrm>
        </p:spPr>
        <p:txBody>
          <a:bodyPr anchor="t">
            <a:normAutofit/>
          </a:bodyPr>
          <a:lstStyle/>
          <a:p>
            <a:pPr algn="r"/>
            <a:r>
              <a:rPr lang="en-US" sz="4000"/>
              <a:t>Research question 3 – ANOVA RESULT</a:t>
            </a:r>
          </a:p>
        </p:txBody>
      </p:sp>
      <p:sp>
        <p:nvSpPr>
          <p:cNvPr id="23" name="Rectangle 22">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3F0978-DE2A-4C8B-9DD1-6B2194588170}"/>
              </a:ext>
            </a:extLst>
          </p:cNvPr>
          <p:cNvSpPr txBox="1"/>
          <p:nvPr/>
        </p:nvSpPr>
        <p:spPr>
          <a:xfrm>
            <a:off x="6926503" y="3250874"/>
            <a:ext cx="5266544" cy="3000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100"/>
              <a:t>Parameters that are statistically significant:</a:t>
            </a:r>
            <a:br>
              <a:rPr lang="en-US" sz="2100"/>
            </a:br>
            <a:r>
              <a:rPr lang="en-US" sz="2100"/>
              <a:t>Year</a:t>
            </a:r>
          </a:p>
          <a:p>
            <a:r>
              <a:rPr lang="en-US" sz="2100"/>
              <a:t>    Age</a:t>
            </a:r>
          </a:p>
          <a:p>
            <a:r>
              <a:rPr lang="en-US" sz="2100"/>
              <a:t>    Sex</a:t>
            </a:r>
            <a:endParaRPr lang="en-US"/>
          </a:p>
          <a:p>
            <a:r>
              <a:rPr lang="en-US" sz="2100"/>
              <a:t>    Year &amp; Sex</a:t>
            </a:r>
            <a:endParaRPr lang="en-US"/>
          </a:p>
          <a:p>
            <a:r>
              <a:rPr lang="en-US" sz="2100"/>
              <a:t>    Sex &amp; Age</a:t>
            </a:r>
            <a:endParaRPr lang="en-US"/>
          </a:p>
          <a:p>
            <a:endParaRPr lang="en-US" sz="2100"/>
          </a:p>
          <a:p>
            <a:pPr marL="285750" indent="-285750">
              <a:buFont typeface="Arial"/>
              <a:buChar char="•"/>
            </a:pPr>
            <a:r>
              <a:rPr lang="en-US" sz="2100"/>
              <a:t>Parameters that are statistically insignificant:</a:t>
            </a:r>
            <a:br>
              <a:rPr lang="en-US" sz="2100"/>
            </a:br>
            <a:r>
              <a:rPr lang="en-US" sz="2100"/>
              <a:t>Year &amp; Age</a:t>
            </a:r>
          </a:p>
        </p:txBody>
      </p:sp>
      <p:pic>
        <p:nvPicPr>
          <p:cNvPr id="5" name="Picture 5">
            <a:extLst>
              <a:ext uri="{FF2B5EF4-FFF2-40B4-BE49-F238E27FC236}">
                <a16:creationId xmlns:a16="http://schemas.microsoft.com/office/drawing/2014/main" id="{3A5DF780-F19F-49D2-8ED6-48DE879FE122}"/>
              </a:ext>
            </a:extLst>
          </p:cNvPr>
          <p:cNvPicPr>
            <a:picLocks noChangeAspect="1"/>
          </p:cNvPicPr>
          <p:nvPr/>
        </p:nvPicPr>
        <p:blipFill>
          <a:blip r:embed="rId2"/>
          <a:stretch>
            <a:fillRect/>
          </a:stretch>
        </p:blipFill>
        <p:spPr>
          <a:xfrm>
            <a:off x="464128" y="1715409"/>
            <a:ext cx="6206836" cy="3554182"/>
          </a:xfrm>
          <a:prstGeom prst="rect">
            <a:avLst/>
          </a:prstGeom>
        </p:spPr>
      </p:pic>
      <p:sp>
        <p:nvSpPr>
          <p:cNvPr id="3" name="TextBox 2">
            <a:extLst>
              <a:ext uri="{FF2B5EF4-FFF2-40B4-BE49-F238E27FC236}">
                <a16:creationId xmlns:a16="http://schemas.microsoft.com/office/drawing/2014/main" id="{1E7283C5-2298-4136-A9E7-E76A88251C1E}"/>
              </a:ext>
            </a:extLst>
          </p:cNvPr>
          <p:cNvSpPr txBox="1"/>
          <p:nvPr/>
        </p:nvSpPr>
        <p:spPr>
          <a:xfrm>
            <a:off x="6928022" y="1017371"/>
            <a:ext cx="52660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We conducted a three-way ANOVA for our analysis.</a:t>
            </a:r>
          </a:p>
          <a:p>
            <a:endParaRPr lang="en-US" sz="2000"/>
          </a:p>
          <a:p>
            <a:r>
              <a:rPr lang="en-US" sz="2000"/>
              <a:t>Our dependent variable is the suicide rates, and the independent variables are the years, gender, age group, and their two-way interactions</a:t>
            </a:r>
          </a:p>
        </p:txBody>
      </p:sp>
    </p:spTree>
    <p:extLst>
      <p:ext uri="{BB962C8B-B14F-4D97-AF65-F5344CB8AC3E}">
        <p14:creationId xmlns:p14="http://schemas.microsoft.com/office/powerpoint/2010/main" val="296983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4323" y="245221"/>
            <a:ext cx="12188536" cy="1473797"/>
          </a:xfrm>
        </p:spPr>
        <p:txBody>
          <a:bodyPr anchor="t">
            <a:normAutofit/>
          </a:bodyPr>
          <a:lstStyle/>
          <a:p>
            <a:pPr algn="r"/>
            <a:r>
              <a:rPr lang="en-US" sz="4000"/>
              <a:t>Research question 3 – POST HOC TEST</a:t>
            </a:r>
          </a:p>
        </p:txBody>
      </p:sp>
      <p:sp>
        <p:nvSpPr>
          <p:cNvPr id="3" name="Content Placeholder 2">
            <a:extLst>
              <a:ext uri="{FF2B5EF4-FFF2-40B4-BE49-F238E27FC236}">
                <a16:creationId xmlns:a16="http://schemas.microsoft.com/office/drawing/2014/main" id="{E33748C8-B320-4756-9BDE-A8B8D7D8E4B8}"/>
              </a:ext>
            </a:extLst>
          </p:cNvPr>
          <p:cNvSpPr>
            <a:spLocks noGrp="1"/>
          </p:cNvSpPr>
          <p:nvPr>
            <p:ph idx="1"/>
          </p:nvPr>
        </p:nvSpPr>
        <p:spPr>
          <a:xfrm>
            <a:off x="6105993" y="942116"/>
            <a:ext cx="6030078" cy="2127663"/>
          </a:xfrm>
        </p:spPr>
        <p:txBody>
          <a:bodyPr vert="horz" lIns="0" tIns="0" rIns="0" bIns="0" rtlCol="0" anchor="t">
            <a:normAutofit fontScale="85000" lnSpcReduction="10000"/>
          </a:bodyPr>
          <a:lstStyle/>
          <a:p>
            <a:pPr marL="342900" indent="-342900"/>
            <a:r>
              <a:rPr lang="en-US"/>
              <a:t>Gender &amp; Age:</a:t>
            </a:r>
            <a:br>
              <a:rPr lang="en-US"/>
            </a:br>
            <a:r>
              <a:rPr lang="en-US">
                <a:ea typeface="+mn-lt"/>
                <a:cs typeface="+mn-lt"/>
              </a:rPr>
              <a:t>All of the differences in suicide rates are statistically significant between female and male no matter if the ages are the same or not. The only exception happens between 5-14 years, that the difference for female and male is statistically insignificant.</a:t>
            </a:r>
            <a:endParaRPr lang="en-US"/>
          </a:p>
          <a:p>
            <a:endParaRPr lang="en-US"/>
          </a:p>
        </p:txBody>
      </p:sp>
      <p:sp>
        <p:nvSpPr>
          <p:cNvPr id="23" name="Rectangle 22">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FF92E6B-8B20-4900-8DE4-0E8419D54627}"/>
              </a:ext>
            </a:extLst>
          </p:cNvPr>
          <p:cNvPicPr>
            <a:picLocks noChangeAspect="1"/>
          </p:cNvPicPr>
          <p:nvPr/>
        </p:nvPicPr>
        <p:blipFill>
          <a:blip r:embed="rId2"/>
          <a:stretch>
            <a:fillRect/>
          </a:stretch>
        </p:blipFill>
        <p:spPr>
          <a:xfrm>
            <a:off x="5923613" y="3084041"/>
            <a:ext cx="6265887" cy="3388147"/>
          </a:xfrm>
          <a:prstGeom prst="rect">
            <a:avLst/>
          </a:prstGeom>
        </p:spPr>
      </p:pic>
      <p:pic>
        <p:nvPicPr>
          <p:cNvPr id="5" name="Picture 5">
            <a:extLst>
              <a:ext uri="{FF2B5EF4-FFF2-40B4-BE49-F238E27FC236}">
                <a16:creationId xmlns:a16="http://schemas.microsoft.com/office/drawing/2014/main" id="{EAEA9613-79B8-49A9-BB82-F1F46E5BB6B6}"/>
              </a:ext>
            </a:extLst>
          </p:cNvPr>
          <p:cNvPicPr>
            <a:picLocks noChangeAspect="1"/>
          </p:cNvPicPr>
          <p:nvPr/>
        </p:nvPicPr>
        <p:blipFill>
          <a:blip r:embed="rId3"/>
          <a:stretch>
            <a:fillRect/>
          </a:stretch>
        </p:blipFill>
        <p:spPr>
          <a:xfrm>
            <a:off x="152400" y="1742954"/>
            <a:ext cx="5366478" cy="4896093"/>
          </a:xfrm>
          <a:prstGeom prst="rect">
            <a:avLst/>
          </a:prstGeom>
        </p:spPr>
      </p:pic>
      <p:sp>
        <p:nvSpPr>
          <p:cNvPr id="6" name="TextBox 5">
            <a:extLst>
              <a:ext uri="{FF2B5EF4-FFF2-40B4-BE49-F238E27FC236}">
                <a16:creationId xmlns:a16="http://schemas.microsoft.com/office/drawing/2014/main" id="{1872813C-0C23-4FBE-8481-88398381965F}"/>
              </a:ext>
            </a:extLst>
          </p:cNvPr>
          <p:cNvSpPr txBox="1"/>
          <p:nvPr/>
        </p:nvSpPr>
        <p:spPr>
          <a:xfrm>
            <a:off x="152400" y="939383"/>
            <a:ext cx="467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Year &amp; Gender:</a:t>
            </a:r>
            <a:br>
              <a:rPr lang="en-US" sz="2000">
                <a:ea typeface="+mn-lt"/>
                <a:cs typeface="+mn-lt"/>
              </a:rPr>
            </a:br>
            <a:r>
              <a:rPr lang="en-US" sz="2000">
                <a:ea typeface="+mn-lt"/>
                <a:cs typeface="+mn-lt"/>
              </a:rPr>
              <a:t>Nothing particular in general.</a:t>
            </a:r>
            <a:endParaRPr lang="en-US" sz="2000"/>
          </a:p>
        </p:txBody>
      </p:sp>
    </p:spTree>
    <p:extLst>
      <p:ext uri="{BB962C8B-B14F-4D97-AF65-F5344CB8AC3E}">
        <p14:creationId xmlns:p14="http://schemas.microsoft.com/office/powerpoint/2010/main" val="2139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1058-6A4C-4584-AC87-B2A32DBC9E04}"/>
              </a:ext>
            </a:extLst>
          </p:cNvPr>
          <p:cNvSpPr>
            <a:spLocks noGrp="1"/>
          </p:cNvSpPr>
          <p:nvPr>
            <p:ph type="title"/>
          </p:nvPr>
        </p:nvSpPr>
        <p:spPr>
          <a:xfrm>
            <a:off x="962747" y="140890"/>
            <a:ext cx="10241280" cy="616603"/>
          </a:xfrm>
        </p:spPr>
        <p:txBody>
          <a:bodyPr/>
          <a:lstStyle/>
          <a:p>
            <a:r>
              <a:rPr lang="en-US"/>
              <a:t>Results and discussions</a:t>
            </a:r>
          </a:p>
        </p:txBody>
      </p:sp>
      <p:sp>
        <p:nvSpPr>
          <p:cNvPr id="3" name="Content Placeholder 2">
            <a:extLst>
              <a:ext uri="{FF2B5EF4-FFF2-40B4-BE49-F238E27FC236}">
                <a16:creationId xmlns:a16="http://schemas.microsoft.com/office/drawing/2014/main" id="{001BF4A2-CCC7-46D5-A1A3-7640A2477FC6}"/>
              </a:ext>
            </a:extLst>
          </p:cNvPr>
          <p:cNvSpPr>
            <a:spLocks noGrp="1"/>
          </p:cNvSpPr>
          <p:nvPr>
            <p:ph idx="1"/>
          </p:nvPr>
        </p:nvSpPr>
        <p:spPr>
          <a:xfrm>
            <a:off x="970005" y="1031048"/>
            <a:ext cx="10241280" cy="2250000"/>
          </a:xfrm>
        </p:spPr>
        <p:txBody>
          <a:bodyPr vert="horz" lIns="0" tIns="0" rIns="0" bIns="0" rtlCol="0" anchor="t">
            <a:noAutofit/>
          </a:bodyPr>
          <a:lstStyle/>
          <a:p>
            <a:r>
              <a:rPr lang="en-US" sz="2000"/>
              <a:t>Countries with higher GDP per capita tends to have higher suicide rates.</a:t>
            </a:r>
          </a:p>
          <a:p>
            <a:r>
              <a:rPr lang="en-US" sz="2000" dirty="0">
                <a:ea typeface="+mn-lt"/>
                <a:cs typeface="+mn-lt"/>
              </a:rPr>
              <a:t>Among those countries with the GDP per capita higher than $12000, their suicide rates have relationships with both age and gender. </a:t>
            </a:r>
          </a:p>
          <a:p>
            <a:r>
              <a:rPr lang="en-US" sz="2000" dirty="0">
                <a:ea typeface="+mn-lt"/>
                <a:cs typeface="+mn-lt"/>
              </a:rPr>
              <a:t>Canada's suicide rates has relation with different years, gender and age. And more specifically, male tends to have higher suicide rates than female after the age of 15.  </a:t>
            </a:r>
            <a:endParaRPr lang="en-US" sz="2000" dirty="0"/>
          </a:p>
          <a:p>
            <a:endParaRPr lang="en-US" sz="2000"/>
          </a:p>
        </p:txBody>
      </p:sp>
      <p:sp>
        <p:nvSpPr>
          <p:cNvPr id="4" name="TextBox 3">
            <a:extLst>
              <a:ext uri="{FF2B5EF4-FFF2-40B4-BE49-F238E27FC236}">
                <a16:creationId xmlns:a16="http://schemas.microsoft.com/office/drawing/2014/main" id="{229C1A50-8940-4B6A-8CBE-8BE7A0D8C8D6}"/>
              </a:ext>
            </a:extLst>
          </p:cNvPr>
          <p:cNvSpPr txBox="1"/>
          <p:nvPr/>
        </p:nvSpPr>
        <p:spPr>
          <a:xfrm>
            <a:off x="965886" y="3777047"/>
            <a:ext cx="10249928" cy="13431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a:lnSpc>
                <a:spcPct val="20000"/>
              </a:lnSpc>
              <a:spcBef>
                <a:spcPts val="1000"/>
              </a:spcBef>
            </a:pPr>
            <a:r>
              <a:rPr lang="en-US" sz="2000"/>
              <a:t>Any lessons or possible improvements?</a:t>
            </a:r>
            <a:endParaRPr lang="en-US"/>
          </a:p>
          <a:p>
            <a:pPr marL="228600">
              <a:lnSpc>
                <a:spcPct val="20000"/>
              </a:lnSpc>
              <a:spcBef>
                <a:spcPts val="1000"/>
              </a:spcBef>
            </a:pPr>
            <a:endParaRPr lang="en-US" sz="2000"/>
          </a:p>
          <a:p>
            <a:pPr marL="228600" indent="-285750">
              <a:lnSpc>
                <a:spcPct val="20000"/>
              </a:lnSpc>
              <a:spcBef>
                <a:spcPts val="1000"/>
              </a:spcBef>
              <a:buFont typeface="Arial"/>
              <a:buChar char="•"/>
            </a:pPr>
            <a:r>
              <a:rPr lang="en-US" sz="2000"/>
              <a:t>Power analysis is important.</a:t>
            </a:r>
          </a:p>
          <a:p>
            <a:pPr marL="228600" indent="-285750">
              <a:lnSpc>
                <a:spcPct val="20000"/>
              </a:lnSpc>
              <a:spcBef>
                <a:spcPts val="1000"/>
              </a:spcBef>
              <a:buFont typeface="Arial"/>
              <a:buChar char="•"/>
            </a:pPr>
            <a:endParaRPr lang="en-US" sz="2000"/>
          </a:p>
          <a:p>
            <a:pPr marL="228600" indent="-285750">
              <a:lnSpc>
                <a:spcPct val="20000"/>
              </a:lnSpc>
              <a:spcBef>
                <a:spcPts val="1000"/>
              </a:spcBef>
              <a:buFont typeface="Arial"/>
              <a:buChar char="•"/>
            </a:pPr>
            <a:r>
              <a:rPr lang="en-US" sz="2000"/>
              <a:t>Could try to do analysis on multiple datasets and conclude them together.</a:t>
            </a:r>
          </a:p>
          <a:p>
            <a:pPr marL="228600" indent="-285750">
              <a:lnSpc>
                <a:spcPct val="20000"/>
              </a:lnSpc>
              <a:spcBef>
                <a:spcPts val="1000"/>
              </a:spcBef>
              <a:buFont typeface="Arial"/>
              <a:buChar char="•"/>
            </a:pPr>
            <a:endParaRPr lang="en-US" sz="2000"/>
          </a:p>
          <a:p>
            <a:pPr marL="228600" indent="-285750">
              <a:lnSpc>
                <a:spcPct val="20000"/>
              </a:lnSpc>
              <a:spcBef>
                <a:spcPts val="1000"/>
              </a:spcBef>
              <a:buFont typeface="Arial"/>
              <a:buChar char="•"/>
            </a:pPr>
            <a:r>
              <a:rPr lang="en-US" sz="2000"/>
              <a:t>Could consider more possibly effecting variables such as employment rates or education levels.</a:t>
            </a:r>
          </a:p>
        </p:txBody>
      </p:sp>
    </p:spTree>
    <p:extLst>
      <p:ext uri="{BB962C8B-B14F-4D97-AF65-F5344CB8AC3E}">
        <p14:creationId xmlns:p14="http://schemas.microsoft.com/office/powerpoint/2010/main" val="181806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964A2F0-6824-406D-96FD-A580DE39D736}"/>
              </a:ext>
            </a:extLst>
          </p:cNvPr>
          <p:cNvSpPr txBox="1"/>
          <p:nvPr/>
        </p:nvSpPr>
        <p:spPr>
          <a:xfrm>
            <a:off x="4581727" y="833535"/>
            <a:ext cx="3025303" cy="5361991"/>
          </a:xfrm>
          <a:prstGeom prst="rect">
            <a:avLst/>
          </a:prstGeom>
        </p:spPr>
        <p:txBody>
          <a:bodyPr rot="0" spcFirstLastPara="0" vertOverflow="overflow" horzOverflow="overflow" vert="horz" lIns="0" tIns="0" rIns="0" bIns="0" numCol="1" spcCol="0" rtlCol="0" fromWordArt="0" anchor="ctr" anchorCtr="0" forceAA="0" compatLnSpc="1">
            <a:prstTxWarp prst="textNoShape">
              <a:avLst/>
            </a:prstTxWarp>
            <a:normAutofit/>
          </a:bodyPr>
          <a:lstStyle/>
          <a:p>
            <a:pPr algn="ctr">
              <a:lnSpc>
                <a:spcPct val="120000"/>
              </a:lnSpc>
              <a:spcAft>
                <a:spcPts val="600"/>
              </a:spcAft>
            </a:pPr>
            <a:r>
              <a:rPr lang="en-US" sz="5400"/>
              <a:t>Thank you!</a:t>
            </a:r>
          </a:p>
        </p:txBody>
      </p:sp>
      <p:pic>
        <p:nvPicPr>
          <p:cNvPr id="6" name="Picture 5" descr="Tying a bow in an arrangment of presents">
            <a:extLst>
              <a:ext uri="{FF2B5EF4-FFF2-40B4-BE49-F238E27FC236}">
                <a16:creationId xmlns:a16="http://schemas.microsoft.com/office/drawing/2014/main" id="{F3BE60FC-8ACA-4A85-A8D9-81EB20647450}"/>
              </a:ext>
            </a:extLst>
          </p:cNvPr>
          <p:cNvPicPr>
            <a:picLocks noChangeAspect="1"/>
          </p:cNvPicPr>
          <p:nvPr/>
        </p:nvPicPr>
        <p:blipFill rotWithShape="1">
          <a:blip r:embed="rId2"/>
          <a:srcRect l="31842" r="28481" b="-3"/>
          <a:stretch/>
        </p:blipFill>
        <p:spPr>
          <a:xfrm>
            <a:off x="8109502" y="10"/>
            <a:ext cx="4082498" cy="6857990"/>
          </a:xfrm>
          <a:prstGeom prst="rect">
            <a:avLst/>
          </a:prstGeom>
        </p:spPr>
      </p:pic>
    </p:spTree>
    <p:extLst>
      <p:ext uri="{BB962C8B-B14F-4D97-AF65-F5344CB8AC3E}">
        <p14:creationId xmlns:p14="http://schemas.microsoft.com/office/powerpoint/2010/main" val="396576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3A80B-5692-4180-8C66-2AAA92D497FE}"/>
              </a:ext>
            </a:extLst>
          </p:cNvPr>
          <p:cNvSpPr>
            <a:spLocks noGrp="1"/>
          </p:cNvSpPr>
          <p:nvPr>
            <p:ph type="title"/>
          </p:nvPr>
        </p:nvSpPr>
        <p:spPr>
          <a:xfrm>
            <a:off x="1371601" y="457199"/>
            <a:ext cx="9448800" cy="1061357"/>
          </a:xfrm>
        </p:spPr>
        <p:txBody>
          <a:bodyPr>
            <a:normAutofit/>
          </a:bodyPr>
          <a:lstStyle/>
          <a:p>
            <a:pPr>
              <a:lnSpc>
                <a:spcPct val="90000"/>
              </a:lnSpc>
            </a:pPr>
            <a:r>
              <a:rPr lang="en-US" sz="3700"/>
              <a:t>Introduction &amp; </a:t>
            </a:r>
            <a:r>
              <a:rPr lang="en-US" sz="3700">
                <a:ea typeface="+mj-lt"/>
                <a:cs typeface="+mj-lt"/>
              </a:rPr>
              <a:t>dataset description</a:t>
            </a:r>
            <a:endParaRPr lang="en-US" sz="3700"/>
          </a:p>
        </p:txBody>
      </p:sp>
      <p:sp>
        <p:nvSpPr>
          <p:cNvPr id="3" name="Content Placeholder 2">
            <a:extLst>
              <a:ext uri="{FF2B5EF4-FFF2-40B4-BE49-F238E27FC236}">
                <a16:creationId xmlns:a16="http://schemas.microsoft.com/office/drawing/2014/main" id="{B32ECD0C-8759-4F0F-94A2-7A8F3DE5C8BE}"/>
              </a:ext>
            </a:extLst>
          </p:cNvPr>
          <p:cNvSpPr>
            <a:spLocks noGrp="1"/>
          </p:cNvSpPr>
          <p:nvPr>
            <p:ph idx="1"/>
          </p:nvPr>
        </p:nvSpPr>
        <p:spPr>
          <a:xfrm>
            <a:off x="1371601" y="1887968"/>
            <a:ext cx="9448800" cy="3812746"/>
          </a:xfrm>
        </p:spPr>
        <p:txBody>
          <a:bodyPr vert="horz" lIns="0" tIns="0" rIns="0" bIns="0" rtlCol="0" anchor="t">
            <a:noAutofit/>
          </a:bodyPr>
          <a:lstStyle/>
          <a:p>
            <a:r>
              <a:rPr lang="en-US">
                <a:ea typeface="+mn-lt"/>
                <a:cs typeface="+mn-lt"/>
              </a:rPr>
              <a:t> In 2014, nearly 781,000 people in the world die from suicide, while in 2017, this number was nearly 793,000.</a:t>
            </a:r>
          </a:p>
          <a:p>
            <a:r>
              <a:rPr lang="en-US">
                <a:ea typeface="+mn-lt"/>
                <a:cs typeface="+mn-lt"/>
                <a:hlinkClick r:id="rId3"/>
              </a:rPr>
              <a:t>Suicide Rates Overview 1985 to 2016</a:t>
            </a:r>
            <a:r>
              <a:rPr lang="en-US">
                <a:ea typeface="+mn-lt"/>
                <a:cs typeface="+mn-lt"/>
              </a:rPr>
              <a:t>: It is collected for the purpose of recording the relationship between suicide rates and GDP, age group, and sexuality among different countries over the years from 1985 to 2016. </a:t>
            </a:r>
          </a:p>
          <a:p>
            <a:r>
              <a:rPr lang="en-US">
                <a:ea typeface="+mn-lt"/>
                <a:cs typeface="+mn-lt"/>
              </a:rPr>
              <a:t>There is a total of 27921 rows with 11 columns representing the country, year, sex (male/female), age, suicide number, population, suicide rate, HDI, GDP, GDP per capita, and generation. </a:t>
            </a:r>
          </a:p>
          <a:p>
            <a:endParaRPr lang="en-US" sz="1800"/>
          </a:p>
        </p:txBody>
      </p:sp>
      <p:sp>
        <p:nvSpPr>
          <p:cNvPr id="23" name="Rectangle 22">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0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C854F-C9CE-4879-B0D2-756294A227C9}"/>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ea typeface="+mj-lt"/>
                <a:cs typeface="+mj-lt"/>
              </a:rPr>
              <a:t>Research Question</a:t>
            </a:r>
            <a:endParaRPr lang="en-US" sz="3200">
              <a:solidFill>
                <a:schemeClr val="bg1"/>
              </a:solidFill>
            </a:endParaRPr>
          </a:p>
        </p:txBody>
      </p:sp>
      <p:graphicFrame>
        <p:nvGraphicFramePr>
          <p:cNvPr id="9" name="Content Placeholder 2">
            <a:extLst>
              <a:ext uri="{FF2B5EF4-FFF2-40B4-BE49-F238E27FC236}">
                <a16:creationId xmlns:a16="http://schemas.microsoft.com/office/drawing/2014/main" id="{D33A049C-D6D0-4399-976B-08D4D40C67AA}"/>
              </a:ext>
            </a:extLst>
          </p:cNvPr>
          <p:cNvGraphicFramePr>
            <a:graphicFrameLocks noGrp="1"/>
          </p:cNvGraphicFramePr>
          <p:nvPr>
            <p:ph idx="1"/>
            <p:extLst>
              <p:ext uri="{D42A27DB-BD31-4B8C-83A1-F6EECF244321}">
                <p14:modId xmlns:p14="http://schemas.microsoft.com/office/powerpoint/2010/main" val="131834173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866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5331295" y="146560"/>
            <a:ext cx="6602564" cy="1473797"/>
          </a:xfrm>
        </p:spPr>
        <p:txBody>
          <a:bodyPr anchor="t">
            <a:normAutofit/>
          </a:bodyPr>
          <a:lstStyle/>
          <a:p>
            <a:pPr algn="r"/>
            <a:r>
              <a:rPr lang="en-US" sz="2800"/>
              <a:t>Research question 1 – Descriptive STATISTICS</a:t>
            </a:r>
          </a:p>
        </p:txBody>
      </p:sp>
      <p:sp>
        <p:nvSpPr>
          <p:cNvPr id="23" name="Rectangle 22">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3670AFC2-EB2F-408F-9DD2-CF4E7AC19A6D}"/>
              </a:ext>
            </a:extLst>
          </p:cNvPr>
          <p:cNvPicPr>
            <a:picLocks noGrp="1" noChangeAspect="1"/>
          </p:cNvPicPr>
          <p:nvPr>
            <p:ph idx="1"/>
          </p:nvPr>
        </p:nvPicPr>
        <p:blipFill>
          <a:blip r:embed="rId2"/>
          <a:stretch>
            <a:fillRect/>
          </a:stretch>
        </p:blipFill>
        <p:spPr>
          <a:xfrm>
            <a:off x="-2623" y="2110"/>
            <a:ext cx="5529585" cy="3799492"/>
          </a:xfrm>
        </p:spPr>
      </p:pic>
      <p:pic>
        <p:nvPicPr>
          <p:cNvPr id="5" name="Picture 6" descr="Chart, scatter chart&#10;&#10;Description automatically generated">
            <a:extLst>
              <a:ext uri="{FF2B5EF4-FFF2-40B4-BE49-F238E27FC236}">
                <a16:creationId xmlns:a16="http://schemas.microsoft.com/office/drawing/2014/main" id="{DD51B343-0E41-4C9D-823E-F515E6FA45B1}"/>
              </a:ext>
            </a:extLst>
          </p:cNvPr>
          <p:cNvPicPr>
            <a:picLocks noChangeAspect="1"/>
          </p:cNvPicPr>
          <p:nvPr/>
        </p:nvPicPr>
        <p:blipFill>
          <a:blip r:embed="rId3"/>
          <a:stretch>
            <a:fillRect/>
          </a:stretch>
        </p:blipFill>
        <p:spPr>
          <a:xfrm>
            <a:off x="75633" y="3029151"/>
            <a:ext cx="5454493" cy="3330819"/>
          </a:xfrm>
          <a:prstGeom prst="rect">
            <a:avLst/>
          </a:prstGeom>
        </p:spPr>
      </p:pic>
    </p:spTree>
    <p:extLst>
      <p:ext uri="{BB962C8B-B14F-4D97-AF65-F5344CB8AC3E}">
        <p14:creationId xmlns:p14="http://schemas.microsoft.com/office/powerpoint/2010/main" val="279897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ext, table&#10;&#10;Description automatically generated">
            <a:extLst>
              <a:ext uri="{FF2B5EF4-FFF2-40B4-BE49-F238E27FC236}">
                <a16:creationId xmlns:a16="http://schemas.microsoft.com/office/drawing/2014/main" id="{0470F599-E559-4C63-8C0B-C9DF9E0B068C}"/>
              </a:ext>
            </a:extLst>
          </p:cNvPr>
          <p:cNvPicPr>
            <a:picLocks noGrp="1" noChangeAspect="1"/>
          </p:cNvPicPr>
          <p:nvPr>
            <p:ph idx="1"/>
          </p:nvPr>
        </p:nvPicPr>
        <p:blipFill>
          <a:blip r:embed="rId2"/>
          <a:stretch>
            <a:fillRect/>
          </a:stretch>
        </p:blipFill>
        <p:spPr>
          <a:xfrm>
            <a:off x="78229" y="-3219"/>
            <a:ext cx="4312804" cy="6314624"/>
          </a:xfrm>
        </p:spPr>
      </p:pic>
      <p:sp>
        <p:nvSpPr>
          <p:cNvPr id="5" name="Title 1">
            <a:extLst>
              <a:ext uri="{FF2B5EF4-FFF2-40B4-BE49-F238E27FC236}">
                <a16:creationId xmlns:a16="http://schemas.microsoft.com/office/drawing/2014/main" id="{7B00BD33-580B-4395-AA0D-3BB779F8861E}"/>
              </a:ext>
            </a:extLst>
          </p:cNvPr>
          <p:cNvSpPr txBox="1">
            <a:spLocks/>
          </p:cNvSpPr>
          <p:nvPr/>
        </p:nvSpPr>
        <p:spPr>
          <a:xfrm>
            <a:off x="2379212" y="-2643"/>
            <a:ext cx="9815751" cy="1473797"/>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r"/>
            <a:r>
              <a:rPr lang="en-US" sz="2000"/>
              <a:t>Research question 1 – Power analysis</a:t>
            </a:r>
          </a:p>
        </p:txBody>
      </p:sp>
    </p:spTree>
    <p:extLst>
      <p:ext uri="{BB962C8B-B14F-4D97-AF65-F5344CB8AC3E}">
        <p14:creationId xmlns:p14="http://schemas.microsoft.com/office/powerpoint/2010/main" val="96156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3614454" y="919778"/>
            <a:ext cx="7329225" cy="1473797"/>
          </a:xfrm>
        </p:spPr>
        <p:txBody>
          <a:bodyPr anchor="t">
            <a:normAutofit/>
          </a:bodyPr>
          <a:lstStyle/>
          <a:p>
            <a:pPr algn="r"/>
            <a:r>
              <a:rPr lang="en-US" sz="4000"/>
              <a:t>Research question 1 – METHODS &amp; RESULTS</a:t>
            </a:r>
          </a:p>
        </p:txBody>
      </p:sp>
      <p:sp>
        <p:nvSpPr>
          <p:cNvPr id="3" name="Content Placeholder 2">
            <a:extLst>
              <a:ext uri="{FF2B5EF4-FFF2-40B4-BE49-F238E27FC236}">
                <a16:creationId xmlns:a16="http://schemas.microsoft.com/office/drawing/2014/main" id="{E33748C8-B320-4756-9BDE-A8B8D7D8E4B8}"/>
              </a:ext>
            </a:extLst>
          </p:cNvPr>
          <p:cNvSpPr>
            <a:spLocks noGrp="1"/>
          </p:cNvSpPr>
          <p:nvPr>
            <p:ph idx="1"/>
          </p:nvPr>
        </p:nvSpPr>
        <p:spPr>
          <a:xfrm>
            <a:off x="1371600" y="2641001"/>
            <a:ext cx="7329225" cy="3151991"/>
          </a:xfrm>
        </p:spPr>
        <p:txBody>
          <a:bodyPr>
            <a:normAutofit/>
          </a:bodyPr>
          <a:lstStyle/>
          <a:p>
            <a:endParaRPr lang="en-US" sz="1800"/>
          </a:p>
        </p:txBody>
      </p:sp>
      <p:sp>
        <p:nvSpPr>
          <p:cNvPr id="23" name="Rectangle 22">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01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C53F8DC-E65E-42A4-ABA3-AB41274F3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6383202" y="1751"/>
            <a:ext cx="5812057" cy="794725"/>
          </a:xfrm>
        </p:spPr>
        <p:txBody>
          <a:bodyPr vert="horz" lIns="0" tIns="0" rIns="0" bIns="0" rtlCol="0" anchor="b">
            <a:normAutofit/>
          </a:bodyPr>
          <a:lstStyle/>
          <a:p>
            <a:pPr>
              <a:lnSpc>
                <a:spcPct val="90000"/>
              </a:lnSpc>
            </a:pPr>
            <a:r>
              <a:rPr lang="en-US" sz="2500"/>
              <a:t>Research question 2 – Descriptive STATISTICS</a:t>
            </a:r>
          </a:p>
        </p:txBody>
      </p:sp>
      <p:pic>
        <p:nvPicPr>
          <p:cNvPr id="4" name="Picture 4" descr="Table&#10;&#10;Description automatically generated">
            <a:extLst>
              <a:ext uri="{FF2B5EF4-FFF2-40B4-BE49-F238E27FC236}">
                <a16:creationId xmlns:a16="http://schemas.microsoft.com/office/drawing/2014/main" id="{63F45373-DFB4-4F4D-A408-78C8BDB71CC0}"/>
              </a:ext>
            </a:extLst>
          </p:cNvPr>
          <p:cNvPicPr>
            <a:picLocks noChangeAspect="1"/>
          </p:cNvPicPr>
          <p:nvPr/>
        </p:nvPicPr>
        <p:blipFill rotWithShape="1">
          <a:blip r:embed="rId2"/>
          <a:srcRect l="1581" t="4167" r="2569"/>
          <a:stretch/>
        </p:blipFill>
        <p:spPr>
          <a:xfrm>
            <a:off x="313766" y="57988"/>
            <a:ext cx="5386742" cy="3234337"/>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BF0D07B7-0AFA-4114-9913-CAC109CA48B1}"/>
              </a:ext>
            </a:extLst>
          </p:cNvPr>
          <p:cNvPicPr>
            <a:picLocks noChangeAspect="1"/>
          </p:cNvPicPr>
          <p:nvPr/>
        </p:nvPicPr>
        <p:blipFill rotWithShape="1">
          <a:blip r:embed="rId3"/>
          <a:srcRect l="1861" t="4995" r="5414" b="2778"/>
          <a:stretch/>
        </p:blipFill>
        <p:spPr>
          <a:xfrm>
            <a:off x="215153" y="3350992"/>
            <a:ext cx="5485355" cy="3057066"/>
          </a:xfrm>
          <a:prstGeom prst="rect">
            <a:avLst/>
          </a:prstGeom>
        </p:spPr>
      </p:pic>
      <p:sp>
        <p:nvSpPr>
          <p:cNvPr id="42" name="Rectangle 41">
            <a:extLst>
              <a:ext uri="{FF2B5EF4-FFF2-40B4-BE49-F238E27FC236}">
                <a16:creationId xmlns:a16="http://schemas.microsoft.com/office/drawing/2014/main" id="{3808F57C-E98A-4053-BD3D-4D04986CB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DD8121B-71ED-41BD-AA7C-9E5609999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TextBox 7">
            <a:extLst>
              <a:ext uri="{FF2B5EF4-FFF2-40B4-BE49-F238E27FC236}">
                <a16:creationId xmlns:a16="http://schemas.microsoft.com/office/drawing/2014/main" id="{0DFEE097-10C3-408E-8046-017628740733}"/>
              </a:ext>
            </a:extLst>
          </p:cNvPr>
          <p:cNvGraphicFramePr/>
          <p:nvPr>
            <p:extLst>
              <p:ext uri="{D42A27DB-BD31-4B8C-83A1-F6EECF244321}">
                <p14:modId xmlns:p14="http://schemas.microsoft.com/office/powerpoint/2010/main" val="3047763698"/>
              </p:ext>
            </p:extLst>
          </p:nvPr>
        </p:nvGraphicFramePr>
        <p:xfrm>
          <a:off x="6292492" y="797373"/>
          <a:ext cx="5774378" cy="5623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34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B27D20-67FC-4DC0-B4AE-6CC87FC19186}"/>
              </a:ext>
            </a:extLst>
          </p:cNvPr>
          <p:cNvSpPr>
            <a:spLocks noGrp="1"/>
          </p:cNvSpPr>
          <p:nvPr>
            <p:ph type="title"/>
          </p:nvPr>
        </p:nvSpPr>
        <p:spPr>
          <a:xfrm>
            <a:off x="4325" y="245220"/>
            <a:ext cx="12188536" cy="1223961"/>
          </a:xfrm>
        </p:spPr>
        <p:txBody>
          <a:bodyPr anchor="t">
            <a:normAutofit/>
          </a:bodyPr>
          <a:lstStyle/>
          <a:p>
            <a:pPr algn="r"/>
            <a:r>
              <a:rPr lang="en-US"/>
              <a:t>Research question 2 – power analysis</a:t>
            </a:r>
          </a:p>
        </p:txBody>
      </p:sp>
      <p:sp>
        <p:nvSpPr>
          <p:cNvPr id="7" name="TextBox 6">
            <a:extLst>
              <a:ext uri="{FF2B5EF4-FFF2-40B4-BE49-F238E27FC236}">
                <a16:creationId xmlns:a16="http://schemas.microsoft.com/office/drawing/2014/main" id="{FA73B8ED-A135-4BF2-B942-B564C5E0FEE8}"/>
              </a:ext>
            </a:extLst>
          </p:cNvPr>
          <p:cNvSpPr txBox="1"/>
          <p:nvPr/>
        </p:nvSpPr>
        <p:spPr>
          <a:xfrm>
            <a:off x="1671604" y="10894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age</a:t>
            </a:r>
          </a:p>
        </p:txBody>
      </p:sp>
      <p:sp>
        <p:nvSpPr>
          <p:cNvPr id="9" name="TextBox 8">
            <a:extLst>
              <a:ext uri="{FF2B5EF4-FFF2-40B4-BE49-F238E27FC236}">
                <a16:creationId xmlns:a16="http://schemas.microsoft.com/office/drawing/2014/main" id="{BACE254B-742C-4D08-A02D-FC0149905C71}"/>
              </a:ext>
            </a:extLst>
          </p:cNvPr>
          <p:cNvSpPr txBox="1"/>
          <p:nvPr/>
        </p:nvSpPr>
        <p:spPr>
          <a:xfrm>
            <a:off x="7865498" y="115137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sex</a:t>
            </a:r>
          </a:p>
        </p:txBody>
      </p:sp>
      <p:sp>
        <p:nvSpPr>
          <p:cNvPr id="13" name="TextBox 12">
            <a:extLst>
              <a:ext uri="{FF2B5EF4-FFF2-40B4-BE49-F238E27FC236}">
                <a16:creationId xmlns:a16="http://schemas.microsoft.com/office/drawing/2014/main" id="{2F0911EB-187B-4AFE-9BB7-4C8C0BE493A3}"/>
              </a:ext>
            </a:extLst>
          </p:cNvPr>
          <p:cNvSpPr txBox="1"/>
          <p:nvPr/>
        </p:nvSpPr>
        <p:spPr>
          <a:xfrm>
            <a:off x="1259713" y="400358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Power for age </a:t>
            </a:r>
            <a:r>
              <a:rPr lang="en-US">
                <a:ea typeface="+mn-lt"/>
                <a:cs typeface="+mn-lt"/>
              </a:rPr>
              <a:t>and </a:t>
            </a:r>
            <a:r>
              <a:rPr lang="en-US"/>
              <a:t>sex</a:t>
            </a:r>
          </a:p>
        </p:txBody>
      </p:sp>
      <p:pic>
        <p:nvPicPr>
          <p:cNvPr id="2" name="Picture 2" descr="Chart, line chart&#10;&#10;Description automatically generated">
            <a:extLst>
              <a:ext uri="{FF2B5EF4-FFF2-40B4-BE49-F238E27FC236}">
                <a16:creationId xmlns:a16="http://schemas.microsoft.com/office/drawing/2014/main" id="{DBA95361-12D5-4DBF-95FE-164DDAA76CC2}"/>
              </a:ext>
            </a:extLst>
          </p:cNvPr>
          <p:cNvPicPr>
            <a:picLocks noChangeAspect="1"/>
          </p:cNvPicPr>
          <p:nvPr/>
        </p:nvPicPr>
        <p:blipFill>
          <a:blip r:embed="rId3"/>
          <a:stretch>
            <a:fillRect/>
          </a:stretch>
        </p:blipFill>
        <p:spPr>
          <a:xfrm>
            <a:off x="306860" y="1467677"/>
            <a:ext cx="4658496" cy="2378051"/>
          </a:xfrm>
          <a:prstGeom prst="rect">
            <a:avLst/>
          </a:prstGeom>
        </p:spPr>
      </p:pic>
      <p:pic>
        <p:nvPicPr>
          <p:cNvPr id="3" name="Picture 3" descr="Chart, line chart&#10;&#10;Description automatically generated">
            <a:extLst>
              <a:ext uri="{FF2B5EF4-FFF2-40B4-BE49-F238E27FC236}">
                <a16:creationId xmlns:a16="http://schemas.microsoft.com/office/drawing/2014/main" id="{A8E6F227-90EA-44EF-8B5D-364CAB63B112}"/>
              </a:ext>
            </a:extLst>
          </p:cNvPr>
          <p:cNvPicPr>
            <a:picLocks noChangeAspect="1"/>
          </p:cNvPicPr>
          <p:nvPr/>
        </p:nvPicPr>
        <p:blipFill>
          <a:blip r:embed="rId4"/>
          <a:stretch>
            <a:fillRect/>
          </a:stretch>
        </p:blipFill>
        <p:spPr>
          <a:xfrm>
            <a:off x="6268995" y="1462637"/>
            <a:ext cx="4946820" cy="2511700"/>
          </a:xfrm>
          <a:prstGeom prst="rect">
            <a:avLst/>
          </a:prstGeom>
        </p:spPr>
      </p:pic>
      <p:pic>
        <p:nvPicPr>
          <p:cNvPr id="4" name="Picture 17" descr="Chart, line chart&#10;&#10;Description automatically generated">
            <a:extLst>
              <a:ext uri="{FF2B5EF4-FFF2-40B4-BE49-F238E27FC236}">
                <a16:creationId xmlns:a16="http://schemas.microsoft.com/office/drawing/2014/main" id="{B67604AE-477C-4E08-A857-59212B055516}"/>
              </a:ext>
            </a:extLst>
          </p:cNvPr>
          <p:cNvPicPr>
            <a:picLocks noChangeAspect="1"/>
          </p:cNvPicPr>
          <p:nvPr/>
        </p:nvPicPr>
        <p:blipFill>
          <a:blip r:embed="rId5"/>
          <a:stretch>
            <a:fillRect/>
          </a:stretch>
        </p:blipFill>
        <p:spPr>
          <a:xfrm>
            <a:off x="183292" y="4374575"/>
            <a:ext cx="4957118" cy="2361633"/>
          </a:xfrm>
          <a:prstGeom prst="rect">
            <a:avLst/>
          </a:prstGeom>
        </p:spPr>
      </p:pic>
    </p:spTree>
    <p:extLst>
      <p:ext uri="{BB962C8B-B14F-4D97-AF65-F5344CB8AC3E}">
        <p14:creationId xmlns:p14="http://schemas.microsoft.com/office/powerpoint/2010/main" val="1194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A1E1-C510-41C1-8385-D11CA6111D04}"/>
              </a:ext>
            </a:extLst>
          </p:cNvPr>
          <p:cNvSpPr>
            <a:spLocks noGrp="1"/>
          </p:cNvSpPr>
          <p:nvPr>
            <p:ph type="title"/>
          </p:nvPr>
        </p:nvSpPr>
        <p:spPr>
          <a:xfrm>
            <a:off x="7279341" y="0"/>
            <a:ext cx="4911393" cy="651289"/>
          </a:xfrm>
        </p:spPr>
        <p:txBody>
          <a:bodyPr vert="horz" lIns="0" tIns="0" rIns="0" bIns="0" rtlCol="0" anchor="b">
            <a:normAutofit/>
          </a:bodyPr>
          <a:lstStyle/>
          <a:p>
            <a:r>
              <a:rPr lang="en-US" sz="2000"/>
              <a:t>Research question 2 – ANOVA &amp; RESULTS</a:t>
            </a:r>
          </a:p>
        </p:txBody>
      </p:sp>
      <p:pic>
        <p:nvPicPr>
          <p:cNvPr id="8" name="Picture 8" descr="Table&#10;&#10;Description automatically generated">
            <a:extLst>
              <a:ext uri="{FF2B5EF4-FFF2-40B4-BE49-F238E27FC236}">
                <a16:creationId xmlns:a16="http://schemas.microsoft.com/office/drawing/2014/main" id="{53910797-FC9F-4198-A85B-5DE0128775A2}"/>
              </a:ext>
            </a:extLst>
          </p:cNvPr>
          <p:cNvPicPr>
            <a:picLocks noChangeAspect="1"/>
          </p:cNvPicPr>
          <p:nvPr/>
        </p:nvPicPr>
        <p:blipFill rotWithShape="1">
          <a:blip r:embed="rId2"/>
          <a:srcRect r="3639" b="382"/>
          <a:stretch/>
        </p:blipFill>
        <p:spPr>
          <a:xfrm>
            <a:off x="6581887" y="1705284"/>
            <a:ext cx="5439784" cy="2519007"/>
          </a:xfrm>
          <a:prstGeom prst="rect">
            <a:avLst/>
          </a:prstGeom>
        </p:spPr>
      </p:pic>
      <p:sp>
        <p:nvSpPr>
          <p:cNvPr id="68" name="Rectangle 7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7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extBox 5">
            <a:extLst>
              <a:ext uri="{FF2B5EF4-FFF2-40B4-BE49-F238E27FC236}">
                <a16:creationId xmlns:a16="http://schemas.microsoft.com/office/drawing/2014/main" id="{ED0CE6E8-E2B6-420C-838B-2CB17EAE092E}"/>
              </a:ext>
            </a:extLst>
          </p:cNvPr>
          <p:cNvGraphicFramePr/>
          <p:nvPr>
            <p:extLst>
              <p:ext uri="{D42A27DB-BD31-4B8C-83A1-F6EECF244321}">
                <p14:modId xmlns:p14="http://schemas.microsoft.com/office/powerpoint/2010/main" val="2986794767"/>
              </p:ext>
            </p:extLst>
          </p:nvPr>
        </p:nvGraphicFramePr>
        <p:xfrm>
          <a:off x="161366" y="597518"/>
          <a:ext cx="6247132" cy="5332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364950"/>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C2F31"/>
      </a:dk2>
      <a:lt2>
        <a:srgbClr val="F1F3F0"/>
      </a:lt2>
      <a:accent1>
        <a:srgbClr val="A74DC3"/>
      </a:accent1>
      <a:accent2>
        <a:srgbClr val="6B43B5"/>
      </a:accent2>
      <a:accent3>
        <a:srgbClr val="4D55C3"/>
      </a:accent3>
      <a:accent4>
        <a:srgbClr val="3B74B1"/>
      </a:accent4>
      <a:accent5>
        <a:srgbClr val="4DB8C3"/>
      </a:accent5>
      <a:accent6>
        <a:srgbClr val="3BB18C"/>
      </a:accent6>
      <a:hlink>
        <a:srgbClr val="3C95B5"/>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GradientRiseVTI</vt:lpstr>
      <vt:lpstr>Project for the study of suicide rate</vt:lpstr>
      <vt:lpstr>Introduction &amp; dataset description</vt:lpstr>
      <vt:lpstr>Research Question</vt:lpstr>
      <vt:lpstr>Research question 1 – Descriptive STATISTICS</vt:lpstr>
      <vt:lpstr>PowerPoint Presentation</vt:lpstr>
      <vt:lpstr>Research question 1 – METHODS &amp; RESULTS</vt:lpstr>
      <vt:lpstr>Research question 2 – Descriptive STATISTICS</vt:lpstr>
      <vt:lpstr>Research question 2 – power analysis</vt:lpstr>
      <vt:lpstr>Research question 2 – ANOVA &amp; RESULTS</vt:lpstr>
      <vt:lpstr>Research question 2 – POST HOC TEST</vt:lpstr>
      <vt:lpstr>Research question 3 –  Is there any relationship between the suicides rates, years, gender and age? </vt:lpstr>
      <vt:lpstr>Research question 3 – power analysis</vt:lpstr>
      <vt:lpstr>Research question 3 – ANOVA RESULT</vt:lpstr>
      <vt:lpstr>Research question 3 – POST HOC TEST</vt:lpstr>
      <vt:lpstr>Results and discussions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2021-03-20T03:44:34Z</dcterms:created>
  <dcterms:modified xsi:type="dcterms:W3CDTF">2021-04-08T17:07:02Z</dcterms:modified>
</cp:coreProperties>
</file>