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Proxima Nova"/>
      <p:regular r:id="rId47"/>
      <p:bold r:id="rId48"/>
      <p:italic r:id="rId49"/>
      <p:boldItalic r:id="rId50"/>
    </p:embeddedFont>
    <p:embeddedFont>
      <p:font typeface="Inconsolata"/>
      <p:regular r:id="rId51"/>
      <p:bold r:id="rId52"/>
    </p:embeddedFont>
    <p:embeddedFont>
      <p:font typeface="Oswald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">
          <p15:clr>
            <a:srgbClr val="9AA0A6"/>
          </p15:clr>
        </p15:guide>
        <p15:guide id="2" pos="130">
          <p15:clr>
            <a:srgbClr val="9AA0A6"/>
          </p15:clr>
        </p15:guide>
        <p15:guide id="3" orient="horz" pos="2914">
          <p15:clr>
            <a:srgbClr val="9AA0A6"/>
          </p15:clr>
        </p15:guide>
        <p15:guide id="4" pos="5649">
          <p15:clr>
            <a:srgbClr val="9AA0A6"/>
          </p15:clr>
        </p15:guide>
        <p15:guide id="5" orient="horz" pos="572">
          <p15:clr>
            <a:srgbClr val="9AA0A6"/>
          </p15:clr>
        </p15:guide>
        <p15:guide id="6" pos="3211">
          <p15:clr>
            <a:srgbClr val="9AA0A6"/>
          </p15:clr>
        </p15:guide>
        <p15:guide id="7" orient="horz" pos="735">
          <p15:clr>
            <a:srgbClr val="9AA0A6"/>
          </p15:clr>
        </p15:guide>
        <p15:guide id="8" pos="4709">
          <p15:clr>
            <a:srgbClr val="9AA0A6"/>
          </p15:clr>
        </p15:guide>
        <p15:guide id="9" orient="horz" pos="257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" orient="horz"/>
        <p:guide pos="130"/>
        <p:guide pos="2914" orient="horz"/>
        <p:guide pos="5649"/>
        <p:guide pos="572" orient="horz"/>
        <p:guide pos="3211"/>
        <p:guide pos="735" orient="horz"/>
        <p:guide pos="4709"/>
        <p:guide pos="257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bold.fntdata"/><Relationship Id="rId47" Type="http://schemas.openxmlformats.org/officeDocument/2006/relationships/font" Target="fonts/ProximaNova-regular.fntdata"/><Relationship Id="rId4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nconsolata-regular.fntdata"/><Relationship Id="rId50" Type="http://schemas.openxmlformats.org/officeDocument/2006/relationships/font" Target="fonts/ProximaNova-boldItalic.fntdata"/><Relationship Id="rId53" Type="http://schemas.openxmlformats.org/officeDocument/2006/relationships/font" Target="fonts/Oswald-regular.fntdata"/><Relationship Id="rId52" Type="http://schemas.openxmlformats.org/officeDocument/2006/relationships/font" Target="fonts/Inconsolat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2441247a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f2441247a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2441247ab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f2441247ab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f2441247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f2441247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f2441247ab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f2441247ab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f2441247a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f2441247a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2441247ab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2441247ab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f2441247ab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f2441247ab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f2faa450b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f2faa450b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2441247ab_0_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2441247ab_0_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f6e434c5e_0_1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f6e434c5e_0_1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7a84a9a2e_0_39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g47a84a9a2e_0_397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6b034c6d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6b034c6d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f6e434c5e_0_1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f6e434c5e_0_1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f6e434c5e_0_1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f6e434c5e_0_1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c10cb097a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6c10cb097a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6f6e434c5e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6f6e434c5e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6f6e434c5e_0_1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6f6e434c5e_0_1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6f6e434c5e_0_1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6f6e434c5e_0_1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6f6e434c5e_0_1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6f6e434c5e_0_1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accf7bc82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accf7bc82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6f6e434c5e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6f6e434c5e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f6e434c5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f6e434c5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6f6e434c5e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6f6e434c5e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6d040df1a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6d040df1a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6d040df1a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6d040df1a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6d040df1a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6d040df1a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8237717b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8237717b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8237717b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8237717b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8237717b5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8237717b5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8237717b5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8237717b5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efb21f04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efb21f04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6f6e434c5e_0_1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6f6e434c5e_0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f2441247ab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f2441247ab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6c10cb097a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6c10cb097a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2441247ab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2441247ab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2441247ab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2441247ab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2441247a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f2441247a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c10cb097a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c10cb097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2441247a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f2441247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574" y="17933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6574" y="179338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>
            <p:ph idx="4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7" name="Google Shape;237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9" name="Google Shape;239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41" name="Google Shape;24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4" name="Google Shape;24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8" name="Google Shape;248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9" name="Google Shape;249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Google Shape;260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2" name="Google Shape;262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5" name="Google Shape;265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7" name="Google Shape;267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3" name="Google Shape;273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6" name="Google Shape;276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1" name="Google Shape;281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2" name="Google Shape;282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3" name="Google Shape;283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34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/>
              <a:t>9</a:t>
            </a:r>
            <a:r>
              <a:rPr lang="en"/>
              <a:t> General Assembly</a:t>
            </a:r>
            <a:endParaRPr/>
          </a:p>
        </p:txBody>
      </p:sp>
      <p:pic>
        <p:nvPicPr>
          <p:cNvPr id="291" name="Google Shape;291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3" name="Google Shape;2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4"/>
          <p:cNvSpPr txBox="1"/>
          <p:nvPr>
            <p:ph idx="4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drive/folders/1K_Whx2c2PQK2QfQu7h9uyNjdLRaUSdRC?usp=sharing" TargetMode="External"/><Relationship Id="rId4" Type="http://schemas.openxmlformats.org/officeDocument/2006/relationships/hyperlink" Target="https://drive.google.com/drive/folders/1K_Whx2c2PQK2QfQu7h9uyNjdLRaUSdRC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rive.google.com/drive/folders/1VAZyify_6c48UlN4iKmBfIPh4AMYY6xM?usp=sharing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necolas.github.io/normalize.css/" TargetMode="External"/><Relationship Id="rId4" Type="http://schemas.openxmlformats.org/officeDocument/2006/relationships/hyperlink" Target="http://necolas.github.io/normalize.css/" TargetMode="External"/><Relationship Id="rId5" Type="http://schemas.openxmlformats.org/officeDocument/2006/relationships/hyperlink" Target="http://necolas.github.io/normalize.css/" TargetMode="External"/><Relationship Id="rId6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rive.google.com/drive/folders/1VAZyify_6c48UlN4iKmBfIPh4AMYY6xM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Layouts</a:t>
            </a:r>
            <a:endParaRPr/>
          </a:p>
        </p:txBody>
      </p:sp>
      <p:sp>
        <p:nvSpPr>
          <p:cNvPr id="300" name="Google Shape;300;p3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4"/>
          <p:cNvSpPr txBox="1"/>
          <p:nvPr>
            <p:ph idx="4294967295" type="body"/>
          </p:nvPr>
        </p:nvSpPr>
        <p:spPr>
          <a:xfrm>
            <a:off x="457200" y="853075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Classes and IDs are defined as attributes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</a:rPr>
              <a:t>They must start with a letter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</a:rPr>
              <a:t>They can contain letters, numbers, the hyphen (-), and underscore (_)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2" name="Google Shape;382;p4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83" name="Google Shape;383;p4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Class or ID</a:t>
            </a:r>
            <a:endParaRPr/>
          </a:p>
        </p:txBody>
      </p:sp>
      <p:sp>
        <p:nvSpPr>
          <p:cNvPr id="384" name="Google Shape;384;p44"/>
          <p:cNvSpPr txBox="1"/>
          <p:nvPr/>
        </p:nvSpPr>
        <p:spPr>
          <a:xfrm>
            <a:off x="1162650" y="2383450"/>
            <a:ext cx="68187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&lt;p class=”featuredText”&gt;Many Products&lt;/p&gt;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385" name="Google Shape;385;p44"/>
          <p:cNvCxnSpPr/>
          <p:nvPr/>
        </p:nvCxnSpPr>
        <p:spPr>
          <a:xfrm flipH="1" rot="10800000">
            <a:off x="1725375" y="2943325"/>
            <a:ext cx="587700" cy="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44"/>
          <p:cNvCxnSpPr/>
          <p:nvPr/>
        </p:nvCxnSpPr>
        <p:spPr>
          <a:xfrm>
            <a:off x="2799375" y="2943625"/>
            <a:ext cx="18792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44"/>
          <p:cNvSpPr txBox="1"/>
          <p:nvPr/>
        </p:nvSpPr>
        <p:spPr>
          <a:xfrm>
            <a:off x="2829299" y="2995775"/>
            <a:ext cx="18087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Class Name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8" name="Google Shape;388;p4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 txBox="1"/>
          <p:nvPr>
            <p:ph idx="4294967295" type="body"/>
          </p:nvPr>
        </p:nvSpPr>
        <p:spPr>
          <a:xfrm>
            <a:off x="457200" y="853075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Classes and IDs are defined as attributes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</a:rPr>
              <a:t>Id’s are UNIQUE on a page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Char char="●"/>
            </a:pPr>
            <a:r>
              <a:rPr lang="en">
                <a:solidFill>
                  <a:schemeClr val="dk1"/>
                </a:solidFill>
              </a:rPr>
              <a:t>Classes can be used many times on a page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4" name="Google Shape;394;p4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95" name="Google Shape;395;p4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 Class or ID</a:t>
            </a:r>
            <a:endParaRPr/>
          </a:p>
        </p:txBody>
      </p:sp>
      <p:sp>
        <p:nvSpPr>
          <p:cNvPr id="396" name="Google Shape;396;p45"/>
          <p:cNvSpPr txBox="1"/>
          <p:nvPr/>
        </p:nvSpPr>
        <p:spPr>
          <a:xfrm>
            <a:off x="1162650" y="2383450"/>
            <a:ext cx="68187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Inconsolata"/>
                <a:ea typeface="Inconsolata"/>
                <a:cs typeface="Inconsolata"/>
                <a:sym typeface="Inconsolata"/>
              </a:rPr>
              <a:t>&lt;p id=”theUsername”&gt;GaiusMarius&lt;/p&gt;</a:t>
            </a:r>
            <a:endParaRPr sz="2400"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397" name="Google Shape;397;p45"/>
          <p:cNvCxnSpPr/>
          <p:nvPr/>
        </p:nvCxnSpPr>
        <p:spPr>
          <a:xfrm>
            <a:off x="2294500" y="2943625"/>
            <a:ext cx="1765500" cy="12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45"/>
          <p:cNvSpPr txBox="1"/>
          <p:nvPr/>
        </p:nvSpPr>
        <p:spPr>
          <a:xfrm>
            <a:off x="2324424" y="2995775"/>
            <a:ext cx="18087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ID Name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4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6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Advanced Selectors</a:t>
            </a:r>
            <a:endParaRPr/>
          </a:p>
        </p:txBody>
      </p:sp>
      <p:sp>
        <p:nvSpPr>
          <p:cNvPr id="405" name="Google Shape;405;p4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Selectors Targeting Multiple Attributes</a:t>
            </a:r>
            <a:endParaRPr/>
          </a:p>
        </p:txBody>
      </p:sp>
      <p:sp>
        <p:nvSpPr>
          <p:cNvPr id="411" name="Google Shape;411;p47"/>
          <p:cNvSpPr txBox="1"/>
          <p:nvPr>
            <p:ph idx="4294967295" type="body"/>
          </p:nvPr>
        </p:nvSpPr>
        <p:spPr>
          <a:xfrm>
            <a:off x="457200" y="2407150"/>
            <a:ext cx="8219100" cy="17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also combine several selectors together in order to target only the elements that match all of the selectors included. The example above targets only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div</a:t>
            </a:r>
            <a:r>
              <a:rPr lang="en">
                <a:solidFill>
                  <a:schemeClr val="dk1"/>
                </a:solidFill>
              </a:rPr>
              <a:t> elements with 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.my-class</a:t>
            </a:r>
            <a:r>
              <a:rPr lang="en">
                <a:solidFill>
                  <a:schemeClr val="dk1"/>
                </a:solidFill>
              </a:rPr>
              <a:t> class.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2"/>
                </a:highlight>
              </a:rPr>
              <a:t>Notice that there is no space between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div</a:t>
            </a:r>
            <a:r>
              <a:rPr lang="en">
                <a:solidFill>
                  <a:schemeClr val="dk1"/>
                </a:solidFill>
                <a:highlight>
                  <a:schemeClr val="accent2"/>
                </a:highlight>
              </a:rPr>
              <a:t> and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.my-class</a:t>
            </a:r>
            <a:r>
              <a:rPr lang="en">
                <a:solidFill>
                  <a:schemeClr val="dk1"/>
                </a:solidFill>
                <a:highlight>
                  <a:schemeClr val="accent2"/>
                </a:highlight>
              </a:rPr>
              <a:t>.</a:t>
            </a:r>
            <a:endParaRPr b="1">
              <a:solidFill>
                <a:schemeClr val="dk1"/>
              </a:solidFill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2" name="Google Shape;412;p47"/>
          <p:cNvSpPr/>
          <p:nvPr/>
        </p:nvSpPr>
        <p:spPr>
          <a:xfrm>
            <a:off x="545200" y="1028375"/>
            <a:ext cx="8013000" cy="12678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div.my-class {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color: white;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text-decoration: underline;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13" name="Google Shape;413;p47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4" name="Google Shape;414;p4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8"/>
          <p:cNvSpPr txBox="1"/>
          <p:nvPr>
            <p:ph idx="4294967295" type="title"/>
          </p:nvPr>
        </p:nvSpPr>
        <p:spPr>
          <a:xfrm>
            <a:off x="747900" y="1767225"/>
            <a:ext cx="75159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Specific selectors override general selectors:</a:t>
            </a:r>
            <a:endParaRPr sz="2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800">
                <a:solidFill>
                  <a:srgbClr val="000000"/>
                </a:solidFill>
              </a:rPr>
              <a:t>ID &gt; Class &gt; Element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21" name="Google Shape;421;p48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2" name="Google Shape;422;p4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23" name="Google Shape;423;p4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!important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29" name="Google Shape;429;p49"/>
          <p:cNvSpPr txBox="1"/>
          <p:nvPr>
            <p:ph idx="4294967295" type="body"/>
          </p:nvPr>
        </p:nvSpPr>
        <p:spPr>
          <a:xfrm>
            <a:off x="462450" y="2428250"/>
            <a:ext cx="8219100" cy="21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Using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!important</a:t>
            </a:r>
            <a:r>
              <a:rPr lang="en">
                <a:solidFill>
                  <a:schemeClr val="dk1"/>
                </a:solidFill>
              </a:rPr>
              <a:t> makes this style jump out of the DOM tree order and take precedence over all other styles.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you use this in your work regularly, </a:t>
            </a:r>
            <a:r>
              <a:rPr b="1" lang="en">
                <a:solidFill>
                  <a:schemeClr val="dk1"/>
                </a:solidFill>
              </a:rPr>
              <a:t>code reviewers will not be happy</a:t>
            </a:r>
            <a:r>
              <a:rPr lang="en">
                <a:solidFill>
                  <a:schemeClr val="dk1"/>
                </a:solidFill>
              </a:rPr>
              <a:t>. This is considered a brute-force, last-resort approach when all other selectors have failed.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30" name="Google Shape;430;p49"/>
          <p:cNvSpPr/>
          <p:nvPr/>
        </p:nvSpPr>
        <p:spPr>
          <a:xfrm>
            <a:off x="545200" y="1028375"/>
            <a:ext cx="8013000" cy="12849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.make-it-white {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color: white </a:t>
            </a:r>
            <a:r>
              <a:rPr lang="en" sz="1800">
                <a:solidFill>
                  <a:schemeClr val="dk1"/>
                </a:solidFill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!important</a:t>
            </a: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text-decoration: underline;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8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1" name="Google Shape;431;p49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2" name="Google Shape;432;p4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Exploration</a:t>
            </a:r>
            <a:endParaRPr/>
          </a:p>
        </p:txBody>
      </p:sp>
      <p:sp>
        <p:nvSpPr>
          <p:cNvPr id="439" name="Google Shape;439;p50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30 minutes</a:t>
            </a:r>
            <a:endParaRPr/>
          </a:p>
        </p:txBody>
      </p:sp>
      <p:sp>
        <p:nvSpPr>
          <p:cNvPr id="440" name="Google Shape;440;p50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50"/>
          <p:cNvSpPr txBox="1"/>
          <p:nvPr>
            <p:ph idx="1" type="body"/>
          </p:nvPr>
        </p:nvSpPr>
        <p:spPr>
          <a:xfrm>
            <a:off x="457200" y="1143000"/>
            <a:ext cx="8229600" cy="1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exercise is to practice writing specific selectors to apply </a:t>
            </a:r>
            <a:r>
              <a:rPr lang="en"/>
              <a:t>styles</a:t>
            </a:r>
            <a:r>
              <a:rPr lang="en"/>
              <a:t>. </a:t>
            </a:r>
            <a:r>
              <a:rPr lang="en"/>
              <a:t>Remember, there’s more than one right answer!</a:t>
            </a:r>
            <a:endParaRPr/>
          </a:p>
        </p:txBody>
      </p:sp>
      <p:sp>
        <p:nvSpPr>
          <p:cNvPr id="442" name="Google Shape;442;p50"/>
          <p:cNvSpPr/>
          <p:nvPr/>
        </p:nvSpPr>
        <p:spPr>
          <a:xfrm>
            <a:off x="753200" y="2182203"/>
            <a:ext cx="3171300" cy="1976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https://drive.google.com/drive/folders/1K_Whx2c2PQK2QfQu7h9uyNjdLRaUSdRC?usp=sharing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3" name="Google Shape;443;p50"/>
          <p:cNvSpPr/>
          <p:nvPr/>
        </p:nvSpPr>
        <p:spPr>
          <a:xfrm>
            <a:off x="4238688" y="2860438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0"/>
          <p:cNvSpPr/>
          <p:nvPr/>
        </p:nvSpPr>
        <p:spPr>
          <a:xfrm>
            <a:off x="5219500" y="2182203"/>
            <a:ext cx="3171300" cy="2018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https://drive.google.com/drive/folders/1K_Whx2c2PQK2QfQu7h9uyNjdLRaUSdRC?usp=sharing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5" name="Google Shape;445;p50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1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Exploration</a:t>
            </a:r>
            <a:endParaRPr/>
          </a:p>
        </p:txBody>
      </p:sp>
      <p:sp>
        <p:nvSpPr>
          <p:cNvPr id="451" name="Google Shape;451;p51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30 minutes</a:t>
            </a:r>
            <a:endParaRPr/>
          </a:p>
        </p:txBody>
      </p:sp>
      <p:sp>
        <p:nvSpPr>
          <p:cNvPr id="452" name="Google Shape;452;p51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51"/>
          <p:cNvSpPr txBox="1"/>
          <p:nvPr>
            <p:ph idx="1" type="body"/>
          </p:nvPr>
        </p:nvSpPr>
        <p:spPr>
          <a:xfrm>
            <a:off x="457200" y="1143000"/>
            <a:ext cx="8229600" cy="1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 the exercise folder, open the README.md in Visual Studio Code for a list of specific styles to create</a:t>
            </a:r>
            <a:endParaRPr/>
          </a:p>
        </p:txBody>
      </p:sp>
      <p:sp>
        <p:nvSpPr>
          <p:cNvPr id="454" name="Google Shape;454;p51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2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Structuring HTML</a:t>
            </a:r>
            <a:endParaRPr/>
          </a:p>
        </p:txBody>
      </p:sp>
      <p:sp>
        <p:nvSpPr>
          <p:cNvPr id="460" name="Google Shape;460;p52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</a:t>
            </a:r>
            <a:r>
              <a:rPr lang="en"/>
              <a:t>DOM</a:t>
            </a:r>
            <a:r>
              <a:rPr lang="en"/>
              <a:t> Tree</a:t>
            </a:r>
            <a:endParaRPr/>
          </a:p>
        </p:txBody>
      </p:sp>
      <p:sp>
        <p:nvSpPr>
          <p:cNvPr id="466" name="Google Shape;466;p53"/>
          <p:cNvSpPr txBox="1"/>
          <p:nvPr/>
        </p:nvSpPr>
        <p:spPr>
          <a:xfrm>
            <a:off x="634350" y="3831463"/>
            <a:ext cx="78753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 visual diagram of a webpage’s HTML structure.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7" name="Google Shape;467;p5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68" name="Google Shape;46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416" y="779225"/>
            <a:ext cx="2623169" cy="288548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4294967295" type="body"/>
          </p:nvPr>
        </p:nvSpPr>
        <p:spPr>
          <a:xfrm>
            <a:off x="457200" y="1249850"/>
            <a:ext cx="55347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Link to files from HTML using relative paths.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Apply normalizing CSS to avoid browser default styling interference.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margins and padding to create spacing between elements.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Set the display property of elements to create page layouts.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06" name="Google Shape;306;p36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7" name="Google Shape;3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6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Today’s Learning Objectives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3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10" name="Google Shape;310;p3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Tree-Like Structures Can Be Visualized</a:t>
            </a:r>
            <a:endParaRPr/>
          </a:p>
        </p:txBody>
      </p:sp>
      <p:sp>
        <p:nvSpPr>
          <p:cNvPr id="475" name="Google Shape;475;p54"/>
          <p:cNvSpPr txBox="1"/>
          <p:nvPr/>
        </p:nvSpPr>
        <p:spPr>
          <a:xfrm>
            <a:off x="634350" y="853075"/>
            <a:ext cx="3937800" cy="3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&lt;main&gt;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	&lt;section class=”ichi”&gt;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		&lt;p&gt;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			Content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&lt;/p&gt;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	&lt;/section&gt;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	&lt;section class=”ni”&gt;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		&lt;p&gt;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			More content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		&lt;/p&gt;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	&lt;/section&gt;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Inconsolata"/>
                <a:ea typeface="Inconsolata"/>
                <a:cs typeface="Inconsolata"/>
                <a:sym typeface="Inconsolata"/>
              </a:rPr>
              <a:t>&lt;/main&gt;</a:t>
            </a:r>
            <a:endParaRPr b="1" sz="18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76" name="Google Shape;476;p54"/>
          <p:cNvSpPr/>
          <p:nvPr/>
        </p:nvSpPr>
        <p:spPr>
          <a:xfrm>
            <a:off x="4535125" y="975475"/>
            <a:ext cx="4221600" cy="3594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54"/>
          <p:cNvSpPr/>
          <p:nvPr/>
        </p:nvSpPr>
        <p:spPr>
          <a:xfrm>
            <a:off x="4737925" y="1187500"/>
            <a:ext cx="3816000" cy="13182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54"/>
          <p:cNvSpPr/>
          <p:nvPr/>
        </p:nvSpPr>
        <p:spPr>
          <a:xfrm>
            <a:off x="4737925" y="2750200"/>
            <a:ext cx="3816000" cy="14238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"/>
          <p:cNvSpPr/>
          <p:nvPr/>
        </p:nvSpPr>
        <p:spPr>
          <a:xfrm>
            <a:off x="5807175" y="1648375"/>
            <a:ext cx="1668600" cy="350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4"/>
          <p:cNvSpPr/>
          <p:nvPr/>
        </p:nvSpPr>
        <p:spPr>
          <a:xfrm>
            <a:off x="5807175" y="3286900"/>
            <a:ext cx="1668600" cy="350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4"/>
          <p:cNvSpPr txBox="1"/>
          <p:nvPr/>
        </p:nvSpPr>
        <p:spPr>
          <a:xfrm>
            <a:off x="3377400" y="2463175"/>
            <a:ext cx="53094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2" name="Google Shape;482;p54"/>
          <p:cNvSpPr txBox="1"/>
          <p:nvPr/>
        </p:nvSpPr>
        <p:spPr>
          <a:xfrm>
            <a:off x="8204525" y="4223100"/>
            <a:ext cx="6084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main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3" name="Google Shape;483;p54"/>
          <p:cNvSpPr txBox="1"/>
          <p:nvPr/>
        </p:nvSpPr>
        <p:spPr>
          <a:xfrm>
            <a:off x="7799700" y="3795100"/>
            <a:ext cx="8109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4" name="Google Shape;484;p54"/>
          <p:cNvSpPr txBox="1"/>
          <p:nvPr/>
        </p:nvSpPr>
        <p:spPr>
          <a:xfrm>
            <a:off x="7799700" y="2134638"/>
            <a:ext cx="8109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section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5" name="Google Shape;485;p54"/>
          <p:cNvSpPr txBox="1"/>
          <p:nvPr/>
        </p:nvSpPr>
        <p:spPr>
          <a:xfrm>
            <a:off x="7198875" y="1650288"/>
            <a:ext cx="2769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6" name="Google Shape;486;p54"/>
          <p:cNvSpPr txBox="1"/>
          <p:nvPr/>
        </p:nvSpPr>
        <p:spPr>
          <a:xfrm>
            <a:off x="7198875" y="3310750"/>
            <a:ext cx="2769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7" name="Google Shape;487;p5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88" name="Google Shape;488;p5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5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Page Structured?</a:t>
            </a:r>
            <a:endParaRPr/>
          </a:p>
        </p:txBody>
      </p:sp>
      <p:pic>
        <p:nvPicPr>
          <p:cNvPr id="494" name="Google Shape;49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300" y="1061175"/>
            <a:ext cx="5661399" cy="35107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5" name="Google Shape;495;p55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15 minutes</a:t>
            </a:r>
            <a:endParaRPr/>
          </a:p>
        </p:txBody>
      </p:sp>
      <p:sp>
        <p:nvSpPr>
          <p:cNvPr id="496" name="Google Shape;496;p5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Remember: HTML </a:t>
            </a:r>
            <a:r>
              <a:rPr lang="en"/>
              <a:t>Is Subjective (to Some Degree)</a:t>
            </a:r>
            <a:endParaRPr/>
          </a:p>
        </p:txBody>
      </p:sp>
      <p:pic>
        <p:nvPicPr>
          <p:cNvPr id="502" name="Google Shape;502;p56"/>
          <p:cNvPicPr preferRelativeResize="0"/>
          <p:nvPr/>
        </p:nvPicPr>
        <p:blipFill rotWithShape="1">
          <a:blip r:embed="rId3">
            <a:alphaModFix/>
          </a:blip>
          <a:srcRect b="4773" l="2656" r="2807" t="2719"/>
          <a:stretch/>
        </p:blipFill>
        <p:spPr>
          <a:xfrm>
            <a:off x="1469700" y="1009650"/>
            <a:ext cx="6193175" cy="34385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3" name="Google Shape;503;p5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04" name="Google Shape;504;p5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7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Box Model</a:t>
            </a:r>
            <a:endParaRPr/>
          </a:p>
        </p:txBody>
      </p:sp>
      <p:sp>
        <p:nvSpPr>
          <p:cNvPr id="510" name="Google Shape;510;p57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Box Model</a:t>
            </a:r>
            <a:endParaRPr sz="2400"/>
          </a:p>
        </p:txBody>
      </p:sp>
      <p:sp>
        <p:nvSpPr>
          <p:cNvPr id="516" name="Google Shape;516;p5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we discuss the details of the box model, you can reference the following CodePen for specific examples and illustrations of each concept: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8" name="Google Shape;518;p5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19" name="Google Shape;519;p58"/>
          <p:cNvSpPr/>
          <p:nvPr/>
        </p:nvSpPr>
        <p:spPr>
          <a:xfrm>
            <a:off x="838500" y="2066550"/>
            <a:ext cx="7467000" cy="1519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Reference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https://drive.google.com/drive/folders/1VAZyify_6c48UlN4iKmBfIPh4AMYY6xM?usp=sharing</a:t>
            </a:r>
            <a:endParaRPr sz="18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0" name="Google Shape;520;p5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58"/>
          <p:cNvSpPr txBox="1"/>
          <p:nvPr>
            <p:ph idx="4" type="subTitle"/>
          </p:nvPr>
        </p:nvSpPr>
        <p:spPr>
          <a:xfrm>
            <a:off x="7160380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Box Model</a:t>
            </a:r>
            <a:endParaRPr/>
          </a:p>
        </p:txBody>
      </p:sp>
      <p:sp>
        <p:nvSpPr>
          <p:cNvPr id="527" name="Google Shape;527;p5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grpSp>
        <p:nvGrpSpPr>
          <p:cNvPr id="528" name="Google Shape;528;p59"/>
          <p:cNvGrpSpPr/>
          <p:nvPr/>
        </p:nvGrpSpPr>
        <p:grpSpPr>
          <a:xfrm>
            <a:off x="2739175" y="890075"/>
            <a:ext cx="3665638" cy="3654400"/>
            <a:chOff x="3593500" y="890075"/>
            <a:chExt cx="3665638" cy="3654400"/>
          </a:xfrm>
        </p:grpSpPr>
        <p:sp>
          <p:nvSpPr>
            <p:cNvPr id="529" name="Google Shape;529;p59"/>
            <p:cNvSpPr/>
            <p:nvPr/>
          </p:nvSpPr>
          <p:spPr>
            <a:xfrm>
              <a:off x="3637000" y="927075"/>
              <a:ext cx="3601500" cy="36015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59"/>
            <p:cNvSpPr txBox="1"/>
            <p:nvPr/>
          </p:nvSpPr>
          <p:spPr>
            <a:xfrm>
              <a:off x="5000950" y="890075"/>
              <a:ext cx="8736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margin-top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31" name="Google Shape;531;p59"/>
            <p:cNvSpPr txBox="1"/>
            <p:nvPr/>
          </p:nvSpPr>
          <p:spPr>
            <a:xfrm>
              <a:off x="4929700" y="4241475"/>
              <a:ext cx="10161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margin-bottom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32" name="Google Shape;532;p59"/>
            <p:cNvSpPr/>
            <p:nvPr/>
          </p:nvSpPr>
          <p:spPr>
            <a:xfrm>
              <a:off x="3896500" y="1186575"/>
              <a:ext cx="3082500" cy="30825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59"/>
            <p:cNvSpPr/>
            <p:nvPr/>
          </p:nvSpPr>
          <p:spPr>
            <a:xfrm>
              <a:off x="4173100" y="1463025"/>
              <a:ext cx="2529300" cy="25296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59"/>
            <p:cNvSpPr txBox="1"/>
            <p:nvPr/>
          </p:nvSpPr>
          <p:spPr>
            <a:xfrm>
              <a:off x="5000950" y="1151775"/>
              <a:ext cx="8736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border-top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35" name="Google Shape;535;p59"/>
            <p:cNvSpPr txBox="1"/>
            <p:nvPr/>
          </p:nvSpPr>
          <p:spPr>
            <a:xfrm>
              <a:off x="5000950" y="1445600"/>
              <a:ext cx="8736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padding-top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36" name="Google Shape;536;p59"/>
            <p:cNvSpPr/>
            <p:nvPr/>
          </p:nvSpPr>
          <p:spPr>
            <a:xfrm>
              <a:off x="4465600" y="1753475"/>
              <a:ext cx="1944300" cy="19446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59"/>
            <p:cNvSpPr txBox="1"/>
            <p:nvPr/>
          </p:nvSpPr>
          <p:spPr>
            <a:xfrm>
              <a:off x="5000950" y="1811075"/>
              <a:ext cx="8736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width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38" name="Google Shape;538;p59"/>
            <p:cNvSpPr txBox="1"/>
            <p:nvPr/>
          </p:nvSpPr>
          <p:spPr>
            <a:xfrm>
              <a:off x="4844950" y="2176550"/>
              <a:ext cx="11856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background-color</a:t>
              </a:r>
              <a:endPara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39" name="Google Shape;539;p59"/>
            <p:cNvSpPr txBox="1"/>
            <p:nvPr/>
          </p:nvSpPr>
          <p:spPr>
            <a:xfrm>
              <a:off x="4733350" y="3698075"/>
              <a:ext cx="14088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padding-bottom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40" name="Google Shape;540;p59"/>
            <p:cNvSpPr txBox="1"/>
            <p:nvPr/>
          </p:nvSpPr>
          <p:spPr>
            <a:xfrm>
              <a:off x="4733350" y="3955475"/>
              <a:ext cx="14088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border-bottom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41" name="Google Shape;541;p59"/>
            <p:cNvSpPr txBox="1"/>
            <p:nvPr/>
          </p:nvSpPr>
          <p:spPr>
            <a:xfrm rot="-5400000">
              <a:off x="3783188" y="2574275"/>
              <a:ext cx="10161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padding-left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42" name="Google Shape;542;p59"/>
            <p:cNvSpPr txBox="1"/>
            <p:nvPr/>
          </p:nvSpPr>
          <p:spPr>
            <a:xfrm rot="-5400000">
              <a:off x="3040600" y="2574275"/>
              <a:ext cx="14088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margin-left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43" name="Google Shape;543;p59"/>
            <p:cNvSpPr txBox="1"/>
            <p:nvPr/>
          </p:nvSpPr>
          <p:spPr>
            <a:xfrm rot="-5400000">
              <a:off x="3310950" y="2574275"/>
              <a:ext cx="14088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border-left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44" name="Google Shape;544;p59"/>
            <p:cNvSpPr txBox="1"/>
            <p:nvPr/>
          </p:nvSpPr>
          <p:spPr>
            <a:xfrm rot="5400000">
              <a:off x="6053350" y="2574275"/>
              <a:ext cx="10161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padding-right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45" name="Google Shape;545;p59"/>
            <p:cNvSpPr txBox="1"/>
            <p:nvPr/>
          </p:nvSpPr>
          <p:spPr>
            <a:xfrm rot="5400000">
              <a:off x="6403238" y="2574275"/>
              <a:ext cx="14088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margin-right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46" name="Google Shape;546;p59"/>
            <p:cNvSpPr txBox="1"/>
            <p:nvPr/>
          </p:nvSpPr>
          <p:spPr>
            <a:xfrm rot="5400000">
              <a:off x="6132888" y="2574275"/>
              <a:ext cx="14088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border-right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47" name="Google Shape;547;p59"/>
            <p:cNvSpPr txBox="1"/>
            <p:nvPr/>
          </p:nvSpPr>
          <p:spPr>
            <a:xfrm rot="-5400000">
              <a:off x="4135788" y="2574275"/>
              <a:ext cx="1016100" cy="3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latin typeface="Proxima Nova"/>
                  <a:ea typeface="Proxima Nova"/>
                  <a:cs typeface="Proxima Nova"/>
                  <a:sym typeface="Proxima Nova"/>
                </a:rPr>
                <a:t>height</a:t>
              </a:r>
              <a:endParaRPr sz="1000"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548" name="Google Shape;548;p5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0"/>
          <p:cNvSpPr/>
          <p:nvPr/>
        </p:nvSpPr>
        <p:spPr>
          <a:xfrm>
            <a:off x="5406962" y="886584"/>
            <a:ext cx="3261158" cy="326115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54" name="Google Shape;554;p60"/>
          <p:cNvSpPr/>
          <p:nvPr/>
        </p:nvSpPr>
        <p:spPr>
          <a:xfrm>
            <a:off x="5641940" y="1121561"/>
            <a:ext cx="2791204" cy="2791204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55" name="Google Shape;555;p60"/>
          <p:cNvSpPr/>
          <p:nvPr/>
        </p:nvSpPr>
        <p:spPr>
          <a:xfrm>
            <a:off x="5892401" y="1371886"/>
            <a:ext cx="2290281" cy="2290553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56" name="Google Shape;556;p60"/>
          <p:cNvSpPr/>
          <p:nvPr/>
        </p:nvSpPr>
        <p:spPr>
          <a:xfrm>
            <a:off x="6157260" y="1634889"/>
            <a:ext cx="1760564" cy="1760835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57" name="Google Shape;557;p60"/>
          <p:cNvSpPr/>
          <p:nvPr/>
        </p:nvSpPr>
        <p:spPr>
          <a:xfrm>
            <a:off x="5632038" y="1120300"/>
            <a:ext cx="2790300" cy="793500"/>
          </a:xfrm>
          <a:prstGeom prst="rect">
            <a:avLst/>
          </a:prstGeom>
          <a:solidFill>
            <a:srgbClr val="FFDB00">
              <a:alpha val="564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60"/>
          <p:cNvSpPr/>
          <p:nvPr/>
        </p:nvSpPr>
        <p:spPr>
          <a:xfrm>
            <a:off x="5632050" y="1120300"/>
            <a:ext cx="750600" cy="2798100"/>
          </a:xfrm>
          <a:prstGeom prst="rect">
            <a:avLst/>
          </a:prstGeom>
          <a:solidFill>
            <a:srgbClr val="7DEBD9">
              <a:alpha val="508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Box Model Basics</a:t>
            </a:r>
            <a:endParaRPr/>
          </a:p>
        </p:txBody>
      </p:sp>
      <p:sp>
        <p:nvSpPr>
          <p:cNvPr id="560" name="Google Shape;560;p60"/>
          <p:cNvSpPr txBox="1"/>
          <p:nvPr>
            <p:ph idx="4294967295" type="body"/>
          </p:nvPr>
        </p:nvSpPr>
        <p:spPr>
          <a:xfrm>
            <a:off x="457200" y="914400"/>
            <a:ext cx="4695300" cy="3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element on a webpage is a box.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lements have a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padding</a:t>
            </a:r>
            <a:r>
              <a:rPr lang="en"/>
              <a:t>,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border</a:t>
            </a:r>
            <a:r>
              <a:rPr lang="en"/>
              <a:t>, and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margin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width + padding + border</a:t>
            </a:r>
            <a:r>
              <a:rPr b="1" lang="en"/>
              <a:t> </a:t>
            </a:r>
            <a:r>
              <a:rPr lang="en"/>
              <a:t>= actual </a:t>
            </a:r>
            <a:r>
              <a:rPr lang="en">
                <a:solidFill>
                  <a:schemeClr val="dk1"/>
                </a:solidFill>
              </a:rPr>
              <a:t>visible </a:t>
            </a:r>
            <a:r>
              <a:rPr lang="en"/>
              <a:t>width of an element's box.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height + padding + border</a:t>
            </a:r>
            <a:r>
              <a:rPr lang="en"/>
              <a:t> = actual visible height of an element's box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margin</a:t>
            </a:r>
            <a:r>
              <a:rPr lang="en"/>
              <a:t> is outside the box and does NOT count toward </a:t>
            </a:r>
            <a:r>
              <a:rPr lang="en">
                <a:solidFill>
                  <a:schemeClr val="dk1"/>
                </a:solidFill>
              </a:rPr>
              <a:t>visible </a:t>
            </a:r>
            <a:r>
              <a:rPr lang="en"/>
              <a:t>height and </a:t>
            </a:r>
            <a:r>
              <a:rPr lang="en">
                <a:solidFill>
                  <a:schemeClr val="dk1"/>
                </a:solidFill>
              </a:rPr>
              <a:t>visible </a:t>
            </a:r>
            <a:r>
              <a:rPr lang="en"/>
              <a:t>width.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6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62" name="Google Shape;562;p60"/>
          <p:cNvSpPr txBox="1"/>
          <p:nvPr/>
        </p:nvSpPr>
        <p:spPr>
          <a:xfrm>
            <a:off x="6642019" y="853080"/>
            <a:ext cx="791045" cy="274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margin-top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3" name="Google Shape;563;p60"/>
          <p:cNvSpPr txBox="1"/>
          <p:nvPr/>
        </p:nvSpPr>
        <p:spPr>
          <a:xfrm>
            <a:off x="6577502" y="3887773"/>
            <a:ext cx="920079" cy="274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margin-bottom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4" name="Google Shape;564;p60"/>
          <p:cNvSpPr txBox="1"/>
          <p:nvPr/>
        </p:nvSpPr>
        <p:spPr>
          <a:xfrm>
            <a:off x="6642019" y="1090050"/>
            <a:ext cx="791045" cy="274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border-top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5" name="Google Shape;565;p60"/>
          <p:cNvSpPr txBox="1"/>
          <p:nvPr/>
        </p:nvSpPr>
        <p:spPr>
          <a:xfrm>
            <a:off x="6609825" y="1356100"/>
            <a:ext cx="855426" cy="274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padding-top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6" name="Google Shape;566;p60"/>
          <p:cNvSpPr txBox="1"/>
          <p:nvPr/>
        </p:nvSpPr>
        <p:spPr>
          <a:xfrm>
            <a:off x="6642019" y="1601396"/>
            <a:ext cx="791045" cy="2743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width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7" name="Google Shape;567;p60"/>
          <p:cNvSpPr txBox="1"/>
          <p:nvPr/>
        </p:nvSpPr>
        <p:spPr>
          <a:xfrm>
            <a:off x="6399707" y="3395724"/>
            <a:ext cx="1275668" cy="274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padding-bottom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8" name="Google Shape;568;p60"/>
          <p:cNvSpPr txBox="1"/>
          <p:nvPr/>
        </p:nvSpPr>
        <p:spPr>
          <a:xfrm>
            <a:off x="6399707" y="3628800"/>
            <a:ext cx="1275668" cy="274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border-bottom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9" name="Google Shape;569;p60"/>
          <p:cNvSpPr txBox="1"/>
          <p:nvPr/>
        </p:nvSpPr>
        <p:spPr>
          <a:xfrm rot="-5400000">
            <a:off x="5539335" y="2378123"/>
            <a:ext cx="920079" cy="274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padding-left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0" name="Google Shape;570;p60"/>
          <p:cNvSpPr txBox="1"/>
          <p:nvPr/>
        </p:nvSpPr>
        <p:spPr>
          <a:xfrm rot="-5400000">
            <a:off x="4866922" y="2378123"/>
            <a:ext cx="1275668" cy="274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margin-left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1" name="Google Shape;571;p60"/>
          <p:cNvSpPr txBox="1"/>
          <p:nvPr/>
        </p:nvSpPr>
        <p:spPr>
          <a:xfrm rot="-5400000">
            <a:off x="5111724" y="2378123"/>
            <a:ext cx="1275668" cy="274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border-left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2" name="Google Shape;572;p60"/>
          <p:cNvSpPr txBox="1"/>
          <p:nvPr/>
        </p:nvSpPr>
        <p:spPr>
          <a:xfrm rot="5400000">
            <a:off x="7594967" y="2378123"/>
            <a:ext cx="920079" cy="2743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padding-right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3" name="Google Shape;573;p60"/>
          <p:cNvSpPr txBox="1"/>
          <p:nvPr/>
        </p:nvSpPr>
        <p:spPr>
          <a:xfrm rot="5400000">
            <a:off x="7911790" y="2378123"/>
            <a:ext cx="1275668" cy="2743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margin-right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4" name="Google Shape;574;p60"/>
          <p:cNvSpPr txBox="1"/>
          <p:nvPr/>
        </p:nvSpPr>
        <p:spPr>
          <a:xfrm rot="5400000">
            <a:off x="7666988" y="2378123"/>
            <a:ext cx="1275668" cy="2743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border-right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5" name="Google Shape;575;p60"/>
          <p:cNvSpPr txBox="1"/>
          <p:nvPr/>
        </p:nvSpPr>
        <p:spPr>
          <a:xfrm rot="-5400000">
            <a:off x="5802489" y="2378123"/>
            <a:ext cx="920079" cy="2743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height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6" name="Google Shape;576;p6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1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Display Property</a:t>
            </a:r>
            <a:endParaRPr/>
          </a:p>
        </p:txBody>
      </p:sp>
      <p:sp>
        <p:nvSpPr>
          <p:cNvPr id="582" name="Google Shape;582;p61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display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88" name="Google Shape;588;p62"/>
          <p:cNvSpPr txBox="1"/>
          <p:nvPr>
            <p:ph idx="4294967295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isplay</a:t>
            </a:r>
            <a:r>
              <a:rPr lang="en">
                <a:solidFill>
                  <a:schemeClr val="dk1"/>
                </a:solidFill>
              </a:rPr>
              <a:t> controls the behavior of the box in which content sits.</a:t>
            </a:r>
            <a:r>
              <a:rPr lang="en">
                <a:solidFill>
                  <a:schemeClr val="dk1"/>
                </a:solidFill>
              </a:rPr>
              <a:t> We’ll cover several of the most commonly used values of 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isplay</a:t>
            </a:r>
            <a:r>
              <a:rPr lang="en">
                <a:solidFill>
                  <a:schemeClr val="dk1"/>
                </a:solidFill>
              </a:rPr>
              <a:t> property: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Char char="●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block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Char char="●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inline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Char char="●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inline-block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Char char="●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none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589" name="Google Shape;589;p6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90" name="Google Shape;590;p6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vs. Inline Elements</a:t>
            </a:r>
            <a:endParaRPr/>
          </a:p>
        </p:txBody>
      </p:sp>
      <p:sp>
        <p:nvSpPr>
          <p:cNvPr id="596" name="Google Shape;596;p63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Block-level elements fill the width content flow.</a:t>
            </a:r>
            <a:endParaRPr/>
          </a:p>
          <a:p>
            <a:pPr indent="-330200" lvl="1" marL="137160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Inconsolata"/>
              <a:buChar char="○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div, section, h1-h6, ul, ol, nav, header, footer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Inline-level elements do NOT fill the width nor have discrete margin. </a:t>
            </a:r>
            <a:endParaRPr/>
          </a:p>
          <a:p>
            <a:pPr indent="-330200" lvl="1" marL="137160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Inconsolata"/>
              <a:buChar char="○"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span, img, button, sub, sup, b, em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lnSpc>
                <a:spcPct val="113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apply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display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: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block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;</a:t>
            </a:r>
            <a:r>
              <a:rPr lang="en"/>
              <a:t> to an inline element via CSS and it will become a block-level element (and vice versa).</a:t>
            </a:r>
            <a:endParaRPr/>
          </a:p>
          <a:p>
            <a:pPr indent="-342900" lvl="0" marL="457200" rtl="0" algn="l">
              <a:lnSpc>
                <a:spcPct val="113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Refer here for list of inline elements: </a:t>
            </a:r>
            <a:r>
              <a:rPr lang="en" u="sng">
                <a:solidFill>
                  <a:schemeClr val="lt2"/>
                </a:solidFill>
              </a:rPr>
              <a:t>https://developer.mozilla.org/en-US/docs/Web/HTML/Inline_elements</a:t>
            </a:r>
            <a:endParaRPr u="sng">
              <a:solidFill>
                <a:schemeClr val="lt2"/>
              </a:solidFill>
            </a:endParaRPr>
          </a:p>
        </p:txBody>
      </p:sp>
      <p:sp>
        <p:nvSpPr>
          <p:cNvPr id="597" name="Google Shape;597;p6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98" name="Google Shape;598;p6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Review</a:t>
            </a:r>
            <a:endParaRPr/>
          </a:p>
        </p:txBody>
      </p:sp>
      <p:sp>
        <p:nvSpPr>
          <p:cNvPr id="316" name="Google Shape;316;p37"/>
          <p:cNvSpPr txBox="1"/>
          <p:nvPr>
            <p:ph idx="1" type="body"/>
          </p:nvPr>
        </p:nvSpPr>
        <p:spPr>
          <a:xfrm>
            <a:off x="457200" y="1143000"/>
            <a:ext cx="5361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are the two major types of HTML tags?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are the three parts of a CSS declaration?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are some CSS selectors we’ve learned?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Who has explored some CSS properties since last class?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17" name="Google Shape;3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8800" y="1166963"/>
            <a:ext cx="3020401" cy="3020401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4"/>
          <p:cNvSpPr txBox="1"/>
          <p:nvPr>
            <p:ph idx="4294967295" type="body"/>
          </p:nvPr>
        </p:nvSpPr>
        <p:spPr>
          <a:xfrm>
            <a:off x="457200" y="1143000"/>
            <a:ext cx="43833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display: block;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Char char="●"/>
            </a:pPr>
            <a:r>
              <a:rPr lang="en">
                <a:solidFill>
                  <a:schemeClr val="dk1"/>
                </a:solidFill>
              </a:rPr>
              <a:t>This element takes up as much width as possible and the following element drops to a new line.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04" name="Google Shape;604;p6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Image source</a:t>
            </a:r>
            <a:r>
              <a:rPr lang="en"/>
              <a:t>; </a:t>
            </a:r>
            <a:r>
              <a:rPr lang="en"/>
              <a:t>css-tricks.com</a:t>
            </a:r>
            <a:endParaRPr/>
          </a:p>
        </p:txBody>
      </p:sp>
      <p:sp>
        <p:nvSpPr>
          <p:cNvPr id="605" name="Google Shape;605;p6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ositioning Elements: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block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606" name="Google Shape;60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548" y="1341975"/>
            <a:ext cx="3871852" cy="178204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7" name="Google Shape;607;p6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5"/>
          <p:cNvSpPr txBox="1"/>
          <p:nvPr>
            <p:ph idx="4294967295" type="body"/>
          </p:nvPr>
        </p:nvSpPr>
        <p:spPr>
          <a:xfrm>
            <a:off x="457200" y="1143000"/>
            <a:ext cx="43833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display: inline;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Char char="●"/>
            </a:pPr>
            <a:r>
              <a:rPr lang="en">
                <a:solidFill>
                  <a:schemeClr val="dk1"/>
                </a:solidFill>
              </a:rPr>
              <a:t>This element takes up only as much width as it needs. Padding and margins only work for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left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right</a:t>
            </a:r>
            <a:r>
              <a:rPr lang="en">
                <a:solidFill>
                  <a:schemeClr val="dk1"/>
                </a:solidFill>
              </a:rPr>
              <a:t>, not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top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bottom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Inconsolata"/>
              <a:buChar char="●"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top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bottom</a:t>
            </a:r>
            <a:r>
              <a:rPr lang="en">
                <a:solidFill>
                  <a:schemeClr val="dk1"/>
                </a:solidFill>
              </a:rPr>
              <a:t> spacing is controlled by 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line-height</a:t>
            </a:r>
            <a:r>
              <a:rPr lang="en">
                <a:solidFill>
                  <a:schemeClr val="dk1"/>
                </a:solidFill>
              </a:rPr>
              <a:t> property because the content is inline.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13" name="Google Shape;613;p6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Image source</a:t>
            </a:r>
            <a:r>
              <a:rPr lang="en">
                <a:solidFill>
                  <a:schemeClr val="dk1"/>
                </a:solidFill>
              </a:rPr>
              <a:t>; css-tricks.com</a:t>
            </a:r>
            <a:endParaRPr/>
          </a:p>
        </p:txBody>
      </p:sp>
      <p:sp>
        <p:nvSpPr>
          <p:cNvPr id="614" name="Google Shape;614;p6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Positioning Elements: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inline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15" name="Google Shape;615;p6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616" name="Google Shape;616;p65"/>
          <p:cNvPicPr preferRelativeResize="0"/>
          <p:nvPr/>
        </p:nvPicPr>
        <p:blipFill rotWithShape="1">
          <a:blip r:embed="rId3">
            <a:alphaModFix/>
          </a:blip>
          <a:srcRect b="0" l="1430" r="3864" t="4952"/>
          <a:stretch/>
        </p:blipFill>
        <p:spPr>
          <a:xfrm>
            <a:off x="4952550" y="1381700"/>
            <a:ext cx="3871850" cy="11096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p66"/>
          <p:cNvPicPr preferRelativeResize="0"/>
          <p:nvPr/>
        </p:nvPicPr>
        <p:blipFill rotWithShape="1">
          <a:blip r:embed="rId3">
            <a:alphaModFix/>
          </a:blip>
          <a:srcRect b="-5285" l="1362" r="1352" t="0"/>
          <a:stretch/>
        </p:blipFill>
        <p:spPr>
          <a:xfrm>
            <a:off x="4952550" y="1381700"/>
            <a:ext cx="3871850" cy="16472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2" name="Google Shape;622;p66"/>
          <p:cNvSpPr txBox="1"/>
          <p:nvPr>
            <p:ph idx="4294967295" type="body"/>
          </p:nvPr>
        </p:nvSpPr>
        <p:spPr>
          <a:xfrm>
            <a:off x="457200" y="1143000"/>
            <a:ext cx="43833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display: inline-block;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Char char="●"/>
            </a:pPr>
            <a:r>
              <a:rPr lang="en">
                <a:solidFill>
                  <a:schemeClr val="dk1"/>
                </a:solidFill>
              </a:rPr>
              <a:t>This combines the two concepts.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Inconsolata"/>
              <a:buChar char="●"/>
            </a:pPr>
            <a:r>
              <a:rPr lang="en">
                <a:solidFill>
                  <a:schemeClr val="dk1"/>
                </a:solidFill>
              </a:rPr>
              <a:t>Inline blocks display inline with other items but allow you to use all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margin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padding</a:t>
            </a: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height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width</a:t>
            </a:r>
            <a:r>
              <a:rPr lang="en">
                <a:solidFill>
                  <a:schemeClr val="dk1"/>
                </a:solidFill>
              </a:rPr>
              <a:t> properties.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3" name="Google Shape;623;p6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Image source</a:t>
            </a:r>
            <a:r>
              <a:rPr lang="en">
                <a:solidFill>
                  <a:schemeClr val="dk1"/>
                </a:solidFill>
              </a:rPr>
              <a:t>; css-tricks.com</a:t>
            </a:r>
            <a:endParaRPr/>
          </a:p>
        </p:txBody>
      </p:sp>
      <p:sp>
        <p:nvSpPr>
          <p:cNvPr id="624" name="Google Shape;624;p6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Positioning Elements: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inline-block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25" name="Google Shape;625;p6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7"/>
          <p:cNvSpPr txBox="1"/>
          <p:nvPr>
            <p:ph idx="4294967295" type="body"/>
          </p:nvPr>
        </p:nvSpPr>
        <p:spPr>
          <a:xfrm>
            <a:off x="457200" y="1143000"/>
            <a:ext cx="43833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display: none;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consolata"/>
              <a:buChar char="●"/>
            </a:pPr>
            <a:r>
              <a:rPr lang="en">
                <a:solidFill>
                  <a:schemeClr val="dk1"/>
                </a:solidFill>
              </a:rPr>
              <a:t>Nothing shows up at all. It's in the DOM the browser sees, but the user won't see it. You can use Chrome DevTools to see the browser’s view.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Inconsolata"/>
              <a:buChar char="●"/>
            </a:pPr>
            <a:r>
              <a:rPr lang="en">
                <a:solidFill>
                  <a:schemeClr val="dk1"/>
                </a:solidFill>
              </a:rPr>
              <a:t>This may seem useless now, but just wait until we hit JavaScript. You're going to love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display: none</a:t>
            </a:r>
            <a:r>
              <a:rPr lang="en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31" name="Google Shape;631;p6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Image source</a:t>
            </a:r>
            <a:r>
              <a:rPr lang="en">
                <a:solidFill>
                  <a:schemeClr val="dk1"/>
                </a:solidFill>
              </a:rPr>
              <a:t>; css-tricks.com</a:t>
            </a:r>
            <a:endParaRPr/>
          </a:p>
        </p:txBody>
      </p:sp>
      <p:sp>
        <p:nvSpPr>
          <p:cNvPr id="632" name="Google Shape;632;p6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Positioning Elements: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none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633" name="Google Shape;633;p6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634" name="Google Shape;63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550" y="1381700"/>
            <a:ext cx="3871850" cy="1647225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8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Normalizing CSS</a:t>
            </a:r>
            <a:endParaRPr/>
          </a:p>
        </p:txBody>
      </p:sp>
      <p:sp>
        <p:nvSpPr>
          <p:cNvPr id="640" name="Google Shape;640;p68"/>
          <p:cNvSpPr txBox="1"/>
          <p:nvPr>
            <p:ph idx="1" type="subTitle"/>
          </p:nvPr>
        </p:nvSpPr>
        <p:spPr>
          <a:xfrm>
            <a:off x="530375" y="124316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Normalizing Output</a:t>
            </a:r>
            <a:endParaRPr/>
          </a:p>
        </p:txBody>
      </p:sp>
      <p:sp>
        <p:nvSpPr>
          <p:cNvPr id="646" name="Google Shape;646;p69"/>
          <p:cNvSpPr txBox="1"/>
          <p:nvPr>
            <p:ph idx="1" type="body"/>
          </p:nvPr>
        </p:nvSpPr>
        <p:spPr>
          <a:xfrm>
            <a:off x="457200" y="1143000"/>
            <a:ext cx="46398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Browsers all have their own </a:t>
            </a:r>
            <a:r>
              <a:rPr b="1" lang="en"/>
              <a:t>unique</a:t>
            </a:r>
            <a:r>
              <a:rPr lang="en"/>
              <a:t> ways of rendering things.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smart people have compared and contrasted these very minor differences and </a:t>
            </a:r>
            <a:r>
              <a:rPr b="1" lang="en"/>
              <a:t>fixed them for you</a:t>
            </a:r>
            <a:r>
              <a:rPr lang="en"/>
              <a:t> — how nice!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There are many of these fixes, but we’ll make your life simple and point you to </a:t>
            </a:r>
            <a:r>
              <a:rPr b="1" lang="en"/>
              <a:t>the most popular one</a:t>
            </a:r>
            <a:r>
              <a:rPr lang="en"/>
              <a:t>, Normalize CSS: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http://necolas.github.io/normalize.css/</a:t>
            </a:r>
            <a:r>
              <a:rPr lang="en">
                <a:uFill>
                  <a:noFill/>
                </a:uFill>
                <a:hlinkClick r:id="rId4"/>
              </a:rPr>
              <a:t>.</a:t>
            </a:r>
            <a:r>
              <a:rPr lang="en" u="sng">
                <a:solidFill>
                  <a:schemeClr val="hlink"/>
                </a:solidFill>
                <a:hlinkClick r:id="rId5"/>
              </a:rPr>
              <a:t> </a:t>
            </a:r>
            <a:endParaRPr/>
          </a:p>
        </p:txBody>
      </p:sp>
      <p:pic>
        <p:nvPicPr>
          <p:cNvPr id="647" name="Google Shape;647;p69"/>
          <p:cNvPicPr preferRelativeResize="0"/>
          <p:nvPr/>
        </p:nvPicPr>
        <p:blipFill rotWithShape="1">
          <a:blip r:embed="rId6">
            <a:alphaModFix/>
          </a:blip>
          <a:srcRect b="11317" l="0" r="0" t="14952"/>
          <a:stretch/>
        </p:blipFill>
        <p:spPr>
          <a:xfrm>
            <a:off x="5301125" y="1166975"/>
            <a:ext cx="3550674" cy="2617926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6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49" name="Google Shape;649;p69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7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Normalize</a:t>
            </a:r>
            <a:endParaRPr/>
          </a:p>
        </p:txBody>
      </p:sp>
      <p:sp>
        <p:nvSpPr>
          <p:cNvPr id="655" name="Google Shape;655;p70"/>
          <p:cNvSpPr txBox="1"/>
          <p:nvPr>
            <p:ph idx="1" type="body"/>
          </p:nvPr>
        </p:nvSpPr>
        <p:spPr>
          <a:xfrm>
            <a:off x="457200" y="1143000"/>
            <a:ext cx="5058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Inconsolata"/>
                <a:ea typeface="Inconsolata"/>
                <a:cs typeface="Inconsolata"/>
                <a:sym typeface="Inconsolata"/>
              </a:rPr>
              <a:t>&lt;head&gt;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Inconsolata"/>
                <a:ea typeface="Inconsolata"/>
                <a:cs typeface="Inconsolata"/>
                <a:sym typeface="Inconsolata"/>
              </a:rPr>
              <a:t>  &lt;title&gt;Something Unique&lt;/title&gt;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Inconsolata"/>
                <a:ea typeface="Inconsolata"/>
                <a:cs typeface="Inconsolata"/>
                <a:sym typeface="Inconsolata"/>
              </a:rPr>
              <a:t>  &lt;link rel="stylesheet" href="css/normalize.css"&gt;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Inconsolata"/>
                <a:ea typeface="Inconsolata"/>
                <a:cs typeface="Inconsolata"/>
                <a:sym typeface="Inconsolata"/>
              </a:rPr>
              <a:t>  &lt;link rel="stylesheet" href="css/main.css"&gt;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Inconsolata"/>
                <a:ea typeface="Inconsolata"/>
                <a:cs typeface="Inconsolata"/>
                <a:sym typeface="Inconsolata"/>
              </a:rPr>
              <a:t>&lt;/head&gt;</a:t>
            </a:r>
            <a:endParaRPr b="1" sz="14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Download Normalize.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Place Normalize CSS </a:t>
            </a:r>
            <a:r>
              <a:rPr b="1" lang="en" sz="1600">
                <a:highlight>
                  <a:schemeClr val="accent2"/>
                </a:highlight>
              </a:rPr>
              <a:t>before</a:t>
            </a:r>
            <a:r>
              <a:rPr lang="en" sz="1600"/>
              <a:t> your external CSS.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Code away like normal.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Note</a:t>
            </a:r>
            <a:r>
              <a:rPr lang="en" sz="1600"/>
              <a:t>: In CodePen (see image), you use Normalize as a “CSS Base” by clicking the gear in the CSS panel.</a:t>
            </a:r>
            <a:endParaRPr sz="1600"/>
          </a:p>
        </p:txBody>
      </p:sp>
      <p:pic>
        <p:nvPicPr>
          <p:cNvPr id="656" name="Google Shape;656;p70"/>
          <p:cNvPicPr preferRelativeResize="0"/>
          <p:nvPr/>
        </p:nvPicPr>
        <p:blipFill rotWithShape="1">
          <a:blip r:embed="rId3">
            <a:alphaModFix/>
          </a:blip>
          <a:srcRect b="1325" l="2857" r="3745" t="2659"/>
          <a:stretch/>
        </p:blipFill>
        <p:spPr>
          <a:xfrm>
            <a:off x="5847725" y="757725"/>
            <a:ext cx="2898299" cy="362805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7" name="Google Shape;657;p7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658" name="Google Shape;658;p7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1"/>
          <p:cNvSpPr txBox="1"/>
          <p:nvPr>
            <p:ph idx="4294967295" type="title"/>
          </p:nvPr>
        </p:nvSpPr>
        <p:spPr>
          <a:xfrm>
            <a:off x="762900" y="1816725"/>
            <a:ext cx="76182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2"/>
                </a:solidFill>
              </a:rPr>
              <a:t>Normalize</a:t>
            </a:r>
            <a:r>
              <a:rPr lang="en" sz="3200">
                <a:solidFill>
                  <a:srgbClr val="000000"/>
                </a:solidFill>
              </a:rPr>
              <a:t> vs. </a:t>
            </a:r>
            <a:r>
              <a:rPr lang="en" sz="3200">
                <a:solidFill>
                  <a:schemeClr val="lt2"/>
                </a:solidFill>
              </a:rPr>
              <a:t>Reset</a:t>
            </a:r>
            <a:endParaRPr sz="3200">
              <a:solidFill>
                <a:schemeClr val="lt2"/>
              </a:solidFill>
            </a:endParaRPr>
          </a:p>
        </p:txBody>
      </p:sp>
      <p:sp>
        <p:nvSpPr>
          <p:cNvPr id="664" name="Google Shape;664;p71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72"/>
          <p:cNvSpPr txBox="1"/>
          <p:nvPr>
            <p:ph idx="4294967295" type="title"/>
          </p:nvPr>
        </p:nvSpPr>
        <p:spPr>
          <a:xfrm>
            <a:off x="762900" y="1816725"/>
            <a:ext cx="7618200" cy="12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rgbClr val="000000"/>
                </a:solidFill>
              </a:rPr>
              <a:t>Use </a:t>
            </a:r>
            <a:r>
              <a:rPr lang="en" sz="3200">
                <a:solidFill>
                  <a:schemeClr val="dk2"/>
                </a:solidFill>
              </a:rPr>
              <a:t>Normalize </a:t>
            </a:r>
            <a:r>
              <a:rPr lang="en" sz="3200"/>
              <a:t>or </a:t>
            </a:r>
            <a:r>
              <a:rPr lang="en" sz="3200">
                <a:solidFill>
                  <a:schemeClr val="accent1"/>
                </a:solidFill>
              </a:rPr>
              <a:t>Reset </a:t>
            </a:r>
            <a:r>
              <a:rPr lang="en" sz="3200">
                <a:solidFill>
                  <a:srgbClr val="000000"/>
                </a:solidFill>
              </a:rPr>
              <a:t>on this week’s homework!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670" name="Google Shape;670;p72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7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Practicing the Box Model</a:t>
            </a:r>
            <a:endParaRPr/>
          </a:p>
        </p:txBody>
      </p:sp>
      <p:sp>
        <p:nvSpPr>
          <p:cNvPr id="676" name="Google Shape;676;p73"/>
          <p:cNvSpPr txBox="1"/>
          <p:nvPr>
            <p:ph idx="1" type="body"/>
          </p:nvPr>
        </p:nvSpPr>
        <p:spPr>
          <a:xfrm>
            <a:off x="457200" y="1143000"/>
            <a:ext cx="83490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what you have </a:t>
            </a:r>
            <a:r>
              <a:rPr lang="en"/>
              <a:t>learned</a:t>
            </a:r>
            <a:r>
              <a:rPr lang="en"/>
              <a:t> about the box model and selectors to create a style guide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Style guides are critical to all </a:t>
            </a:r>
            <a:r>
              <a:rPr lang="en"/>
              <a:t>large</a:t>
            </a:r>
            <a:r>
              <a:rPr lang="en"/>
              <a:t> scale projects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Open the project folder starter 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https://drive.google.com/drive/folders/1VAZyify_6c48UlN4iKmBfIPh4AMYY6xM?usp=sharing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The README.md file contains a list of necessary styles</a:t>
            </a:r>
            <a:endParaRPr/>
          </a:p>
        </p:txBody>
      </p:sp>
      <p:sp>
        <p:nvSpPr>
          <p:cNvPr id="677" name="Google Shape;677;p7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60 minutes</a:t>
            </a:r>
            <a:endParaRPr/>
          </a:p>
        </p:txBody>
      </p:sp>
      <p:sp>
        <p:nvSpPr>
          <p:cNvPr id="678" name="Google Shape;678;p7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8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Cascading: What Does It Mean?</a:t>
            </a:r>
            <a:endParaRPr/>
          </a:p>
        </p:txBody>
      </p:sp>
      <p:sp>
        <p:nvSpPr>
          <p:cNvPr id="324" name="Google Shape;324;p38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4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Key Takeaways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4" name="Google Shape;684;p74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Next Time</a:t>
            </a:r>
            <a:endParaRPr/>
          </a:p>
        </p:txBody>
      </p:sp>
      <p:sp>
        <p:nvSpPr>
          <p:cNvPr id="685" name="Google Shape;685;p74"/>
          <p:cNvSpPr txBox="1"/>
          <p:nvPr>
            <p:ph idx="1" type="subTitle"/>
          </p:nvPr>
        </p:nvSpPr>
        <p:spPr>
          <a:xfrm>
            <a:off x="457200" y="10957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Display and the Box Model</a:t>
            </a:r>
            <a:endParaRPr/>
          </a:p>
        </p:txBody>
      </p:sp>
      <p:sp>
        <p:nvSpPr>
          <p:cNvPr id="686" name="Google Shape;686;p74"/>
          <p:cNvSpPr txBox="1"/>
          <p:nvPr>
            <p:ph idx="3" type="body"/>
          </p:nvPr>
        </p:nvSpPr>
        <p:spPr>
          <a:xfrm>
            <a:off x="458325" y="1658675"/>
            <a:ext cx="36918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elements have three key properties affecting their size and spacing:</a:t>
            </a:r>
            <a:endParaRPr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○"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padding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○"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margin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nconsolata"/>
              <a:buChar char="○"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border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display</a:t>
            </a:r>
            <a:r>
              <a:rPr lang="en"/>
              <a:t> property is used to set elements next to or on top of each other.</a:t>
            </a:r>
            <a:endParaRPr/>
          </a:p>
        </p:txBody>
      </p:sp>
      <p:sp>
        <p:nvSpPr>
          <p:cNvPr id="687" name="Google Shape;687;p74"/>
          <p:cNvSpPr txBox="1"/>
          <p:nvPr>
            <p:ph idx="4" type="subTitle"/>
          </p:nvPr>
        </p:nvSpPr>
        <p:spPr>
          <a:xfrm>
            <a:off x="4864075" y="10957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Layouts With Flexbox</a:t>
            </a:r>
            <a:endParaRPr/>
          </a:p>
        </p:txBody>
      </p:sp>
      <p:sp>
        <p:nvSpPr>
          <p:cNvPr id="688" name="Google Shape;688;p74"/>
          <p:cNvSpPr txBox="1"/>
          <p:nvPr>
            <p:ph idx="5" type="body"/>
          </p:nvPr>
        </p:nvSpPr>
        <p:spPr>
          <a:xfrm>
            <a:off x="4864075" y="1702025"/>
            <a:ext cx="41031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Flexbox creates dynamic, responsive layouts.</a:t>
            </a:r>
            <a:endParaRPr/>
          </a:p>
        </p:txBody>
      </p:sp>
      <p:sp>
        <p:nvSpPr>
          <p:cNvPr id="689" name="Google Shape;689;p7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of the Document Tree as a Real Tree</a:t>
            </a:r>
            <a:endParaRPr/>
          </a:p>
        </p:txBody>
      </p:sp>
      <p:sp>
        <p:nvSpPr>
          <p:cNvPr id="330" name="Google Shape;330;p39"/>
          <p:cNvSpPr txBox="1"/>
          <p:nvPr>
            <p:ph idx="4294967295" type="body"/>
          </p:nvPr>
        </p:nvSpPr>
        <p:spPr>
          <a:xfrm>
            <a:off x="802375" y="1039000"/>
            <a:ext cx="3829800" cy="2917800"/>
          </a:xfrm>
          <a:prstGeom prst="rect">
            <a:avLst/>
          </a:prstGeom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&lt;main&gt;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2286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&lt;section&gt;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&lt;div class=“green-font”&gt;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685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Content A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&lt;/div&gt;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&lt;div&gt;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685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Content B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&lt;/div&gt;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2286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&lt;/section&gt;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&lt;/main&gt;</a:t>
            </a:r>
            <a:endParaRPr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31" name="Google Shape;331;p39"/>
          <p:cNvSpPr txBox="1"/>
          <p:nvPr/>
        </p:nvSpPr>
        <p:spPr>
          <a:xfrm>
            <a:off x="1343586" y="4043363"/>
            <a:ext cx="2188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DOM Tree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5458386" y="4043363"/>
            <a:ext cx="2188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Proxima Nova"/>
                <a:ea typeface="Proxima Nova"/>
                <a:cs typeface="Proxima Nova"/>
                <a:sym typeface="Proxima Nova"/>
              </a:rPr>
              <a:t>Real Tree</a:t>
            </a:r>
            <a:endParaRPr b="1"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39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4" name="Google Shape;33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188" y="1005475"/>
            <a:ext cx="2623169" cy="2885486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I Apply My Styles at Each of These Spots?</a:t>
            </a:r>
            <a:endParaRPr/>
          </a:p>
        </p:txBody>
      </p:sp>
      <p:sp>
        <p:nvSpPr>
          <p:cNvPr id="342" name="Google Shape;342;p40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3" name="Google Shape;343;p40"/>
          <p:cNvSpPr txBox="1"/>
          <p:nvPr/>
        </p:nvSpPr>
        <p:spPr>
          <a:xfrm>
            <a:off x="3924208" y="4227217"/>
            <a:ext cx="4430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&lt;main&gt;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344" name="Google Shape;344;p40"/>
          <p:cNvCxnSpPr/>
          <p:nvPr/>
        </p:nvCxnSpPr>
        <p:spPr>
          <a:xfrm>
            <a:off x="4875383" y="3595117"/>
            <a:ext cx="1097100" cy="632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pic>
        <p:nvPicPr>
          <p:cNvPr id="345" name="Google Shape;3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813" y="1157875"/>
            <a:ext cx="2623169" cy="2885486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0"/>
          <p:cNvSpPr txBox="1"/>
          <p:nvPr/>
        </p:nvSpPr>
        <p:spPr>
          <a:xfrm>
            <a:off x="1090550" y="4227217"/>
            <a:ext cx="4430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&lt;div class=“leaves”&gt;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347" name="Google Shape;347;p40"/>
          <p:cNvCxnSpPr>
            <a:endCxn id="346" idx="0"/>
          </p:cNvCxnSpPr>
          <p:nvPr/>
        </p:nvCxnSpPr>
        <p:spPr>
          <a:xfrm rot="5400000">
            <a:off x="2661800" y="2964817"/>
            <a:ext cx="1906200" cy="618600"/>
          </a:xfrm>
          <a:prstGeom prst="bentConnector3">
            <a:avLst>
              <a:gd fmla="val -4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8" name="Google Shape;348;p4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&lt;main&gt;</a:t>
            </a:r>
            <a:r>
              <a:rPr lang="en" sz="2000"/>
              <a:t> Styles the Whole Tree — </a:t>
            </a: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.leaves</a:t>
            </a:r>
            <a:r>
              <a:rPr lang="en" sz="2000"/>
              <a:t> Styles a Small Leaf</a:t>
            </a:r>
            <a:endParaRPr sz="2000"/>
          </a:p>
        </p:txBody>
      </p:sp>
      <p:sp>
        <p:nvSpPr>
          <p:cNvPr id="355" name="Google Shape;355;p41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6" name="Google Shape;356;p41"/>
          <p:cNvSpPr txBox="1"/>
          <p:nvPr/>
        </p:nvSpPr>
        <p:spPr>
          <a:xfrm>
            <a:off x="3924208" y="4227217"/>
            <a:ext cx="4430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&lt;main&gt;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357" name="Google Shape;35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813" y="1157875"/>
            <a:ext cx="2623169" cy="288548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1"/>
          <p:cNvSpPr txBox="1"/>
          <p:nvPr/>
        </p:nvSpPr>
        <p:spPr>
          <a:xfrm>
            <a:off x="1090550" y="4227217"/>
            <a:ext cx="44301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&lt;div class=“leaves”&gt;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cxnSp>
        <p:nvCxnSpPr>
          <p:cNvPr id="359" name="Google Shape;359;p41"/>
          <p:cNvCxnSpPr/>
          <p:nvPr/>
        </p:nvCxnSpPr>
        <p:spPr>
          <a:xfrm rot="5400000">
            <a:off x="2661800" y="2964817"/>
            <a:ext cx="1906200" cy="618600"/>
          </a:xfrm>
          <a:prstGeom prst="bentConnector3">
            <a:avLst>
              <a:gd fmla="val -495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60" name="Google Shape;360;p4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4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cxnSp>
        <p:nvCxnSpPr>
          <p:cNvPr id="362" name="Google Shape;362;p41"/>
          <p:cNvCxnSpPr/>
          <p:nvPr/>
        </p:nvCxnSpPr>
        <p:spPr>
          <a:xfrm>
            <a:off x="4875383" y="3595117"/>
            <a:ext cx="1097100" cy="6321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&amp; IDs</a:t>
            </a:r>
            <a:endParaRPr/>
          </a:p>
        </p:txBody>
      </p:sp>
      <p:sp>
        <p:nvSpPr>
          <p:cNvPr id="368" name="Google Shape;368;p42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&amp; ID</a:t>
            </a:r>
            <a:endParaRPr/>
          </a:p>
        </p:txBody>
      </p:sp>
      <p:sp>
        <p:nvSpPr>
          <p:cNvPr id="374" name="Google Shape;374;p4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75" name="Google Shape;375;p4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43"/>
          <p:cNvSpPr txBox="1"/>
          <p:nvPr/>
        </p:nvSpPr>
        <p:spPr>
          <a:xfrm>
            <a:off x="1025025" y="1616400"/>
            <a:ext cx="7002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With classes and ids we can target specific elements on a page, so we can manipulate it uniquely.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