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  <p:embeddedFont>
      <p:font typeface="Inconsolata"/>
      <p:regular r:id="rId59"/>
      <p:bold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pos="130">
          <p15:clr>
            <a:srgbClr val="9AA0A6"/>
          </p15:clr>
        </p15:guide>
        <p15:guide id="3" orient="horz" pos="2914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735">
          <p15:clr>
            <a:srgbClr val="9AA0A6"/>
          </p15:clr>
        </p15:guide>
        <p15:guide id="6" pos="3211">
          <p15:clr>
            <a:srgbClr val="9AA0A6"/>
          </p15:clr>
        </p15:guide>
        <p15:guide id="7" orient="horz" pos="2573">
          <p15:clr>
            <a:srgbClr val="9AA0A6"/>
          </p15:clr>
        </p15:guide>
        <p15:guide id="8" pos="4709">
          <p15:clr>
            <a:srgbClr val="9AA0A6"/>
          </p15:clr>
        </p15:guide>
        <p15:guide id="9" orient="horz" pos="5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8ADC6E-2FBD-490D-9313-655D6C203CAC}">
  <a:tblStyle styleId="{3C8ADC6E-2FBD-490D-9313-655D6C203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130"/>
        <p:guide pos="2914" orient="horz"/>
        <p:guide pos="5649"/>
        <p:guide pos="735" orient="horz"/>
        <p:guide pos="3211"/>
        <p:guide pos="2573" orient="horz"/>
        <p:guide pos="4709"/>
        <p:guide pos="5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Inconsolat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-bold.fntdata"/><Relationship Id="rId15" Type="http://schemas.openxmlformats.org/officeDocument/2006/relationships/slide" Target="slides/slide9.xml"/><Relationship Id="rId59" Type="http://schemas.openxmlformats.org/officeDocument/2006/relationships/font" Target="fonts/Inconsolata-regular.fntdata"/><Relationship Id="rId14" Type="http://schemas.openxmlformats.org/officeDocument/2006/relationships/slide" Target="slides/slide8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f9b87f5bf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f9b87f5bf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d1614b03c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d1614b03c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f9b87f5bf_0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f9b87f5bf_0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c1436eed9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c1436eed9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1b8ee5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1b8ee5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f9b87f5bf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f9b87f5bf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f9b87f5bf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f9b87f5bf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f9b87f5bf_0_2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f9b87f5bf_0_2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1436eed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1436eed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1b8ee5d5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1b8ee5d5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1614b03c_0_3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d1614b03c_0_347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1b8ee5d5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1b8ee5d5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1b8ee5d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1b8ee5d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f9b87f5bf_0_3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f9b87f5bf_0_3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44d3b53e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44d3b53e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f9b87f5bf_0_2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f9b87f5bf_0_2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f9b87f5bf_0_2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f9b87f5bf_0_2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44d3b53e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744d3b53e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44d3b53e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44d3b53e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f9b87f5bf_0_2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f9b87f5bf_0_2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f9b87f5bf_0_2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f9b87f5bf_0_2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c1436eed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c1436eed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44d3b53e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44d3b53e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f9b87f5bf_0_2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f9b87f5bf_0_2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f9b87f5bf_0_2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f9b87f5bf_0_2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c1436eed9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c1436eed9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44d3b53ec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44d3b53ec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f9b87f5bf_0_2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f9b87f5bf_0_2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f9b87f5bf_0_2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f9b87f5bf_0_2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f9b87f5bf_0_2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f9b87f5bf_0_2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1ac603c2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f1ac603c2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44d3b53ec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44d3b53ec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9b87f5bf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f9b87f5bf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44d3b53ec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44d3b53ec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c1436eed9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c1436eed9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1ac603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1ac603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1ac603c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1ac603c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f1ac603c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f1ac603c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f1ac603c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f1ac603c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f1b711f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f1b711f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f1ac603c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f1ac603c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9b87f5b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f9b87f5b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c1436eed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c1436eed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9b87f5bf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9b87f5bf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f9b87f5bf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f9b87f5bf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f9b87f5bf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f9b87f5bf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hyperlink" Target="https://drive.google.com/drive/folders/1MV5eLNCLhhXlCPYf02AJGkpxiOBJAF5N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hyperlink" Target="https://codepen.io/GAmarketing/pen/RwwoPg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rive.google.com/drive/folders/17FxK3LTFr24c2HIwe8xDHWxRRATVv5Jk?usp=sharin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hyperlink" Target="https://drive.google.com/drive/folders/1z0mMVm6FZjw5GcDDwnLWuzL9PW9pPMDn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rive.google.com/drive/folders/1Of4DhVVXy09EJVScp6_DDQy-ByuCwuQ3?usp=sharing" TargetMode="External"/><Relationship Id="rId4" Type="http://schemas.openxmlformats.org/officeDocument/2006/relationships/hyperlink" Target="https://drive.google.com/drive/folders/1vs3LrTOmOwH5Wix8ZXcRkJstCrD5UR_S?usp=shar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iu8NuEt_y9v2z3Ap_SABqPOErz5iuY6A?usp=sharing" TargetMode="External"/><Relationship Id="rId4" Type="http://schemas.openxmlformats.org/officeDocument/2006/relationships/hyperlink" Target="https://drive.google.com/drive/folders/1iu8NuEt_y9v2z3Ap_SABqPOErz5iuY6A?usp=sharing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/>
          <p:nvPr/>
        </p:nvSpPr>
        <p:spPr>
          <a:xfrm>
            <a:off x="3553625" y="991325"/>
            <a:ext cx="1543500" cy="35511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3920432" y="1281247"/>
            <a:ext cx="810000" cy="8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44"/>
          <p:cNvSpPr/>
          <p:nvPr/>
        </p:nvSpPr>
        <p:spPr>
          <a:xfrm>
            <a:off x="3920432" y="2343249"/>
            <a:ext cx="810000" cy="8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44"/>
          <p:cNvSpPr/>
          <p:nvPr/>
        </p:nvSpPr>
        <p:spPr>
          <a:xfrm>
            <a:off x="3920432" y="3405251"/>
            <a:ext cx="810000" cy="8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 Column...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flex-direction: column;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6" name="Google Shape;386;p4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/>
        </p:nvSpPr>
        <p:spPr>
          <a:xfrm>
            <a:off x="425100" y="1385450"/>
            <a:ext cx="82938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ED332F"/>
                </a:solidFill>
                <a:latin typeface="Proxima Nova"/>
                <a:ea typeface="Proxima Nova"/>
                <a:cs typeface="Proxima Nova"/>
                <a:sym typeface="Proxima Nova"/>
              </a:rPr>
              <a:t>But flexbox </a:t>
            </a:r>
            <a:r>
              <a:rPr b="1" lang="en" sz="3200">
                <a:latin typeface="Proxima Nova"/>
                <a:ea typeface="Proxima Nova"/>
                <a:cs typeface="Proxima Nova"/>
                <a:sym typeface="Proxima Nova"/>
              </a:rPr>
              <a:t>can’t</a:t>
            </a:r>
            <a:r>
              <a:rPr b="1" lang="en" sz="3200">
                <a:solidFill>
                  <a:srgbClr val="ED332F"/>
                </a:solidFill>
                <a:latin typeface="Proxima Nova"/>
                <a:ea typeface="Proxima Nova"/>
                <a:cs typeface="Proxima Nova"/>
                <a:sym typeface="Proxima Nova"/>
              </a:rPr>
              <a:t> be both!</a:t>
            </a:r>
            <a:endParaRPr b="1" sz="3200">
              <a:solidFill>
                <a:srgbClr val="ED332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ED332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45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Grid: A C</a:t>
            </a:r>
            <a:r>
              <a:rPr lang="en"/>
              <a:t>ousin of Flexbox</a:t>
            </a:r>
            <a:endParaRPr/>
          </a:p>
        </p:txBody>
      </p:sp>
      <p:sp>
        <p:nvSpPr>
          <p:cNvPr id="398" name="Google Shape;398;p46"/>
          <p:cNvSpPr txBox="1"/>
          <p:nvPr>
            <p:ph idx="4294967295" type="body"/>
          </p:nvPr>
        </p:nvSpPr>
        <p:spPr>
          <a:xfrm>
            <a:off x="457200" y="1143650"/>
            <a:ext cx="41700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Built with the modern web in mind.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Natively responsive.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Parent container → child Grid item relationship.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Much like flexbox, a parent (or “container”) element will define the layout for its children.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025" y="490975"/>
            <a:ext cx="3352624" cy="3352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CSS Grid</a:t>
            </a:r>
            <a:endParaRPr/>
          </a:p>
        </p:txBody>
      </p:sp>
      <p:sp>
        <p:nvSpPr>
          <p:cNvPr id="407" name="Google Shape;407;p4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Tracks</a:t>
            </a:r>
            <a:endParaRPr/>
          </a:p>
        </p:txBody>
      </p:sp>
      <p:sp>
        <p:nvSpPr>
          <p:cNvPr id="413" name="Google Shape;413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4" name="Google Shape;414;p48"/>
          <p:cNvSpPr txBox="1"/>
          <p:nvPr/>
        </p:nvSpPr>
        <p:spPr>
          <a:xfrm>
            <a:off x="2101650" y="3988400"/>
            <a:ext cx="4940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(That’s what the rows and columns are called.)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6" name="Google Shape;416;p48"/>
          <p:cNvGraphicFramePr/>
          <p:nvPr/>
        </p:nvGraphicFramePr>
        <p:xfrm>
          <a:off x="2749625" y="98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{3C8ADC6E-2FBD-490D-9313-655D6C203CAC}</a:tableStyleId>
              </a:tblPr>
              <a:tblGrid>
                <a:gridCol w="704000"/>
                <a:gridCol w="704000"/>
                <a:gridCol w="704000"/>
                <a:gridCol w="704000"/>
                <a:gridCol w="704000"/>
              </a:tblGrid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7" name="Google Shape;417;p48"/>
          <p:cNvSpPr/>
          <p:nvPr/>
        </p:nvSpPr>
        <p:spPr>
          <a:xfrm>
            <a:off x="2784300" y="1007875"/>
            <a:ext cx="624900" cy="23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8"/>
          <p:cNvSpPr/>
          <p:nvPr/>
        </p:nvSpPr>
        <p:spPr>
          <a:xfrm>
            <a:off x="2792750" y="1632850"/>
            <a:ext cx="3437400" cy="523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rid Tracks</a:t>
            </a:r>
            <a:endParaRPr/>
          </a:p>
        </p:txBody>
      </p:sp>
      <p:sp>
        <p:nvSpPr>
          <p:cNvPr id="424" name="Google Shape;424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5" name="Google Shape;425;p49"/>
          <p:cNvSpPr txBox="1"/>
          <p:nvPr/>
        </p:nvSpPr>
        <p:spPr>
          <a:xfrm>
            <a:off x="2101650" y="3988400"/>
            <a:ext cx="4940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(That’s what the rows and columns are called.)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49"/>
          <p:cNvSpPr/>
          <p:nvPr/>
        </p:nvSpPr>
        <p:spPr>
          <a:xfrm>
            <a:off x="1800600" y="995625"/>
            <a:ext cx="180300" cy="294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9"/>
          <p:cNvSpPr/>
          <p:nvPr/>
        </p:nvSpPr>
        <p:spPr>
          <a:xfrm>
            <a:off x="2873100" y="934925"/>
            <a:ext cx="180300" cy="30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9"/>
          <p:cNvSpPr/>
          <p:nvPr/>
        </p:nvSpPr>
        <p:spPr>
          <a:xfrm>
            <a:off x="3945600" y="934925"/>
            <a:ext cx="180300" cy="30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"/>
          <p:cNvSpPr/>
          <p:nvPr/>
        </p:nvSpPr>
        <p:spPr>
          <a:xfrm>
            <a:off x="5018100" y="934925"/>
            <a:ext cx="180300" cy="30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9"/>
          <p:cNvSpPr/>
          <p:nvPr/>
        </p:nvSpPr>
        <p:spPr>
          <a:xfrm>
            <a:off x="6090600" y="934925"/>
            <a:ext cx="180300" cy="30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9"/>
          <p:cNvSpPr/>
          <p:nvPr/>
        </p:nvSpPr>
        <p:spPr>
          <a:xfrm>
            <a:off x="7163100" y="934925"/>
            <a:ext cx="180300" cy="30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9"/>
          <p:cNvSpPr/>
          <p:nvPr/>
        </p:nvSpPr>
        <p:spPr>
          <a:xfrm rot="5400000">
            <a:off x="4482025" y="-1773050"/>
            <a:ext cx="180300" cy="55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9"/>
          <p:cNvSpPr/>
          <p:nvPr/>
        </p:nvSpPr>
        <p:spPr>
          <a:xfrm rot="5400000">
            <a:off x="4482025" y="-1058875"/>
            <a:ext cx="180300" cy="55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"/>
          <p:cNvSpPr/>
          <p:nvPr/>
        </p:nvSpPr>
        <p:spPr>
          <a:xfrm rot="5400000">
            <a:off x="4482025" y="-344700"/>
            <a:ext cx="180300" cy="55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9"/>
          <p:cNvSpPr/>
          <p:nvPr/>
        </p:nvSpPr>
        <p:spPr>
          <a:xfrm rot="5400000">
            <a:off x="4482025" y="369475"/>
            <a:ext cx="180300" cy="55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9"/>
          <p:cNvSpPr/>
          <p:nvPr/>
        </p:nvSpPr>
        <p:spPr>
          <a:xfrm rot="5400000">
            <a:off x="4482025" y="1083650"/>
            <a:ext cx="180300" cy="55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display:grid</a:t>
            </a:r>
            <a:r>
              <a:rPr lang="en"/>
              <a:t> on the Container Element</a:t>
            </a:r>
            <a:endParaRPr/>
          </a:p>
        </p:txBody>
      </p:sp>
      <p:sp>
        <p:nvSpPr>
          <p:cNvPr id="443" name="Google Shape;443;p50"/>
          <p:cNvSpPr txBox="1"/>
          <p:nvPr>
            <p:ph idx="4294967295" type="body"/>
          </p:nvPr>
        </p:nvSpPr>
        <p:spPr>
          <a:xfrm>
            <a:off x="457200" y="2584288"/>
            <a:ext cx="82191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display:flex</a:t>
            </a:r>
            <a:r>
              <a:rPr lang="en"/>
              <a:t>, Grid doesn’t give us much by default. We’ll have to define the template for our grid according to the rows and columns we want.</a:t>
            </a:r>
            <a:endParaRPr/>
          </a:p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45" name="Google Shape;445;p50"/>
          <p:cNvSpPr/>
          <p:nvPr/>
        </p:nvSpPr>
        <p:spPr>
          <a:xfrm>
            <a:off x="545200" y="1118450"/>
            <a:ext cx="80130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.container {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display: grid;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6" name="Google Shape;446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Think! What</a:t>
            </a:r>
            <a:r>
              <a:rPr lang="en"/>
              <a:t> Kind of Layout Do You Want?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53" name="Google Shape;4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25" y="1080400"/>
            <a:ext cx="2917649" cy="291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1"/>
          <p:cNvSpPr/>
          <p:nvPr/>
        </p:nvSpPr>
        <p:spPr>
          <a:xfrm>
            <a:off x="3864875" y="1647025"/>
            <a:ext cx="3572700" cy="1784400"/>
          </a:xfrm>
          <a:prstGeom prst="wedgeRoundRectCallout">
            <a:avLst>
              <a:gd fmla="val -64946" name="adj1"/>
              <a:gd fmla="val 18730" name="adj2"/>
              <a:gd fmla="val 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1"/>
          <p:cNvSpPr txBox="1"/>
          <p:nvPr/>
        </p:nvSpPr>
        <p:spPr>
          <a:xfrm>
            <a:off x="4218525" y="1887675"/>
            <a:ext cx="2714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 rows, 3 columns?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20 rows, 1 column?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9001 rows, 42 columns?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5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52"/>
          <p:cNvPicPr preferRelativeResize="0"/>
          <p:nvPr/>
        </p:nvPicPr>
        <p:blipFill rotWithShape="1">
          <a:blip r:embed="rId3">
            <a:alphaModFix/>
          </a:blip>
          <a:srcRect b="26165" l="530" r="-529" t="17648"/>
          <a:stretch/>
        </p:blipFill>
        <p:spPr>
          <a:xfrm>
            <a:off x="539350" y="2119400"/>
            <a:ext cx="3537899" cy="17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3" name="Google Shape;463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Your Rows and Columns</a:t>
            </a:r>
            <a:endParaRPr/>
          </a:p>
        </p:txBody>
      </p:sp>
      <p:sp>
        <p:nvSpPr>
          <p:cNvPr id="464" name="Google Shape;464;p52"/>
          <p:cNvSpPr txBox="1"/>
          <p:nvPr/>
        </p:nvSpPr>
        <p:spPr>
          <a:xfrm>
            <a:off x="714850" y="1694025"/>
            <a:ext cx="3186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the CSS property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grid-template-rows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5" name="Google Shape;46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076" y="2549925"/>
            <a:ext cx="2129248" cy="212927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2"/>
          <p:cNvSpPr txBox="1"/>
          <p:nvPr/>
        </p:nvSpPr>
        <p:spPr>
          <a:xfrm>
            <a:off x="5116100" y="1694025"/>
            <a:ext cx="3439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the CSS property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grid-template-columns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52"/>
          <p:cNvSpPr/>
          <p:nvPr/>
        </p:nvSpPr>
        <p:spPr>
          <a:xfrm>
            <a:off x="1182250" y="1166975"/>
            <a:ext cx="2252100" cy="4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Rows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52"/>
          <p:cNvSpPr/>
          <p:nvPr/>
        </p:nvSpPr>
        <p:spPr>
          <a:xfrm>
            <a:off x="5709650" y="1166975"/>
            <a:ext cx="2252100" cy="4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Columns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9" name="Google Shape;469;p52"/>
          <p:cNvCxnSpPr/>
          <p:nvPr/>
        </p:nvCxnSpPr>
        <p:spPr>
          <a:xfrm>
            <a:off x="4572000" y="1367600"/>
            <a:ext cx="23100" cy="3227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5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/>
          <p:nvPr/>
        </p:nvSpPr>
        <p:spPr>
          <a:xfrm>
            <a:off x="545200" y="1825125"/>
            <a:ext cx="8013000" cy="24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section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en" sz="20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class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"container"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2000">
              <a:solidFill>
                <a:srgbClr val="00A7B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en" sz="20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class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"item"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&lt;/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2000">
              <a:solidFill>
                <a:srgbClr val="00A7B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en" sz="20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class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00FF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"item"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&lt;/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2000">
              <a:solidFill>
                <a:srgbClr val="00A7B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en" sz="20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class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"item"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3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&lt;/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2000">
              <a:solidFill>
                <a:srgbClr val="00A7B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en" sz="20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class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"item"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4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&lt;/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2000">
              <a:solidFill>
                <a:srgbClr val="00A7B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&lt;/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section</a:t>
            </a:r>
            <a:r>
              <a:rPr lang="en" sz="2000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2000">
              <a:solidFill>
                <a:srgbClr val="00A7B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6" name="Google Shape;476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in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7" name="Google Shape;477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78" name="Google Shape;478;p53"/>
          <p:cNvSpPr txBox="1"/>
          <p:nvPr>
            <p:ph idx="4294967295" type="body"/>
          </p:nvPr>
        </p:nvSpPr>
        <p:spPr>
          <a:xfrm>
            <a:off x="510925" y="1025950"/>
            <a:ext cx="82191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 set of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&lt;div&gt;’</a:t>
            </a:r>
            <a:r>
              <a:rPr lang="en"/>
              <a:t>s inside of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&lt;section&gt;</a:t>
            </a:r>
            <a:r>
              <a:rPr lang="en"/>
              <a:t> tags.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5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Learning Objectives</a:t>
            </a:r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responsive layouts using CSS Grid properties.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Compare and contrast flexbox and Grid properties.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 fractional and percentage-based widths for elements.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in CSS</a:t>
            </a:r>
            <a:endParaRPr/>
          </a:p>
        </p:txBody>
      </p:sp>
      <p:sp>
        <p:nvSpPr>
          <p:cNvPr id="485" name="Google Shape;485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545200" y="1988000"/>
            <a:ext cx="8013000" cy="224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Inconsolata"/>
                <a:ea typeface="Inconsolata"/>
                <a:cs typeface="Inconsolata"/>
                <a:sym typeface="Inconsolata"/>
              </a:rPr>
              <a:t>/* 2 column, 1 row grid */</a:t>
            </a:r>
            <a:endParaRPr sz="2000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.container {</a:t>
            </a:r>
            <a:endParaRPr sz="20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display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grid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grid-template-columns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100px 100px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0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grid-template-rows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100px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7" name="Google Shape;487;p54"/>
          <p:cNvSpPr txBox="1"/>
          <p:nvPr>
            <p:ph idx="4294967295" type="body"/>
          </p:nvPr>
        </p:nvSpPr>
        <p:spPr>
          <a:xfrm>
            <a:off x="510925" y="1025950"/>
            <a:ext cx="82191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You’ll need to use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grid-template-columns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grid-template-rows</a:t>
            </a:r>
            <a:r>
              <a:rPr lang="en">
                <a:solidFill>
                  <a:schemeClr val="dk1"/>
                </a:solidFill>
              </a:rPr>
              <a:t> on the parent to create a simple grid.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Together Now!</a:t>
            </a:r>
            <a:endParaRPr/>
          </a:p>
        </p:txBody>
      </p:sp>
      <p:sp>
        <p:nvSpPr>
          <p:cNvPr id="494" name="Google Shape;494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95" name="Google Shape;495;p55"/>
          <p:cNvSpPr/>
          <p:nvPr/>
        </p:nvSpPr>
        <p:spPr>
          <a:xfrm>
            <a:off x="342775" y="1002750"/>
            <a:ext cx="4933200" cy="3401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/* 2 column, 1 row grid */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.container {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display: </a:t>
            </a:r>
            <a:r>
              <a:rPr lang="en" sz="18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grid;</a:t>
            </a:r>
            <a:endParaRPr sz="18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  grid-template-columns:</a:t>
            </a: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8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100px 100px</a:t>
            </a: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grid-template-rows:</a:t>
            </a: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8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100px</a:t>
            </a: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.item {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8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background-color:</a:t>
            </a: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8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orange</a:t>
            </a:r>
            <a:r>
              <a:rPr lang="en" sz="18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6" name="Google Shape;496;p5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575" y="1297900"/>
            <a:ext cx="3563225" cy="233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Grid Example</a:t>
            </a:r>
            <a:endParaRPr/>
          </a:p>
        </p:txBody>
      </p:sp>
      <p:sp>
        <p:nvSpPr>
          <p:cNvPr id="503" name="Google Shape;503;p5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 out the grid in this example as a reference </a:t>
            </a:r>
            <a:r>
              <a:rPr lang="en"/>
              <a:t>for</a:t>
            </a:r>
            <a:r>
              <a:rPr lang="en"/>
              <a:t> using CSS Grid properties.</a:t>
            </a:r>
            <a:endParaRPr/>
          </a:p>
        </p:txBody>
      </p:sp>
      <p:sp>
        <p:nvSpPr>
          <p:cNvPr id="504" name="Google Shape;504;p5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5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06" name="Google Shape;5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00" y="1210250"/>
            <a:ext cx="2050075" cy="31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6"/>
          <p:cNvSpPr/>
          <p:nvPr/>
        </p:nvSpPr>
        <p:spPr>
          <a:xfrm>
            <a:off x="565350" y="2328350"/>
            <a:ext cx="51117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https://drive.google.com/drive/folders/1MV5eLNCLhhXlCPYf02AJGkpxiOBJAF5N?usp=sharing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8" name="Google Shape;508;p5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Tracks </a:t>
            </a:r>
            <a:endParaRPr/>
          </a:p>
        </p:txBody>
      </p:sp>
      <p:sp>
        <p:nvSpPr>
          <p:cNvPr id="514" name="Google Shape;514;p5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Tracks</a:t>
            </a:r>
            <a:endParaRPr/>
          </a:p>
        </p:txBody>
      </p:sp>
      <p:sp>
        <p:nvSpPr>
          <p:cNvPr id="520" name="Google Shape;520;p58"/>
          <p:cNvSpPr txBox="1"/>
          <p:nvPr>
            <p:ph idx="4294967295" type="body"/>
          </p:nvPr>
        </p:nvSpPr>
        <p:spPr>
          <a:xfrm>
            <a:off x="457200" y="914400"/>
            <a:ext cx="79038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leave off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grid-template-rows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CSS Grid will automatically make the rows (conceptually, this is called the “implicit grid”).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don’t know how many rows our content will take, can we still define their height?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Turns out there’s a property called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grid-auto-rows</a:t>
            </a:r>
            <a:r>
              <a:rPr lang="en">
                <a:solidFill>
                  <a:schemeClr val="dk1"/>
                </a:solidFill>
              </a:rPr>
              <a:t> for just that purpose!</a:t>
            </a:r>
            <a:br>
              <a:rPr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22" name="Google Shape;522;p5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/>
          <p:nvPr/>
        </p:nvSpPr>
        <p:spPr>
          <a:xfrm>
            <a:off x="545200" y="1010250"/>
            <a:ext cx="8013000" cy="3401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/* 2 column, ?? row grid */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.container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display: grid;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grid-template-columns: 100px 100px;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.item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background-color: orange;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8" name="Google Shape;528;p5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Also Works</a:t>
            </a:r>
            <a:endParaRPr/>
          </a:p>
        </p:txBody>
      </p:sp>
      <p:sp>
        <p:nvSpPr>
          <p:cNvPr id="529" name="Google Shape;529;p5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30" name="Google Shape;530;p5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Implicit Tracks Example</a:t>
            </a:r>
            <a:endParaRPr/>
          </a:p>
        </p:txBody>
      </p:sp>
      <p:sp>
        <p:nvSpPr>
          <p:cNvPr id="536" name="Google Shape;536;p60"/>
          <p:cNvSpPr txBox="1"/>
          <p:nvPr>
            <p:ph idx="1" type="body"/>
          </p:nvPr>
        </p:nvSpPr>
        <p:spPr>
          <a:xfrm>
            <a:off x="457200" y="1143000"/>
            <a:ext cx="5496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 out the grid in </a:t>
            </a:r>
            <a:r>
              <a:rPr lang="en"/>
              <a:t>this</a:t>
            </a:r>
            <a:r>
              <a:rPr lang="en"/>
              <a:t> example, which uses implicit tracks for its rows.</a:t>
            </a:r>
            <a:endParaRPr/>
          </a:p>
        </p:txBody>
      </p:sp>
      <p:sp>
        <p:nvSpPr>
          <p:cNvPr id="537" name="Google Shape;537;p6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60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39" name="Google Shape;53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861" y="945537"/>
            <a:ext cx="1948550" cy="369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0"/>
          <p:cNvSpPr/>
          <p:nvPr/>
        </p:nvSpPr>
        <p:spPr>
          <a:xfrm>
            <a:off x="565350" y="2140800"/>
            <a:ext cx="51117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https://codepen.io/GAmarketing/pen/RwwoPgR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1" name="Google Shape;541;p6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Just Need Some </a:t>
            </a:r>
            <a:br>
              <a:rPr lang="en"/>
            </a:br>
            <a:r>
              <a:rPr lang="en"/>
              <a:t>Space: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7" name="Google Shape;547;p61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/>
          <p:nvPr/>
        </p:nvSpPr>
        <p:spPr>
          <a:xfrm>
            <a:off x="545200" y="1800425"/>
            <a:ext cx="8013000" cy="2611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.container {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display: grid;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grid-template-columns: 100px 100px;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gap: 20px;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.item {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background-color: orange;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3" name="Google Shape;553;p6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Gap (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rid-gap)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4" name="Google Shape;554;p62"/>
          <p:cNvSpPr txBox="1"/>
          <p:nvPr>
            <p:ph idx="4294967295" type="body"/>
          </p:nvPr>
        </p:nvSpPr>
        <p:spPr>
          <a:xfrm>
            <a:off x="457200" y="914400"/>
            <a:ext cx="82191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>
                <a:solidFill>
                  <a:schemeClr val="dk1"/>
                </a:solidFill>
              </a:rPr>
              <a:t> is the margin/padding of CSS Grid. If you want space between your grid items, you apply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>
                <a:solidFill>
                  <a:schemeClr val="dk1"/>
                </a:solidFill>
              </a:rPr>
              <a:t> to the container. So easy!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56" name="Google Shape;556;p6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/>
          <p:nvPr>
            <p:ph idx="4294967295" type="body"/>
          </p:nvPr>
        </p:nvSpPr>
        <p:spPr>
          <a:xfrm>
            <a:off x="457200" y="1143000"/>
            <a:ext cx="33099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is given one value, it applies an equal amount of space between rows and columns.</a:t>
            </a:r>
            <a:endParaRPr/>
          </a:p>
        </p:txBody>
      </p:sp>
      <p:sp>
        <p:nvSpPr>
          <p:cNvPr id="562" name="Google Shape;562;p6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/>
              <a:t> (Cont.)</a:t>
            </a:r>
            <a:endParaRPr/>
          </a:p>
        </p:txBody>
      </p:sp>
      <p:sp>
        <p:nvSpPr>
          <p:cNvPr id="563" name="Google Shape;563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64" name="Google Shape;5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701" y="1276100"/>
            <a:ext cx="4512400" cy="22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Warm-Up: The Bad Intern</a:t>
            </a:r>
            <a:endParaRPr/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Two-Value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gap</a:t>
            </a:r>
            <a:r>
              <a:rPr lang="en"/>
              <a:t> </a:t>
            </a:r>
            <a:endParaRPr/>
          </a:p>
        </p:txBody>
      </p:sp>
      <p:sp>
        <p:nvSpPr>
          <p:cNvPr id="571" name="Google Shape;571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72" name="Google Shape;572;p64"/>
          <p:cNvSpPr/>
          <p:nvPr/>
        </p:nvSpPr>
        <p:spPr>
          <a:xfrm>
            <a:off x="545200" y="1252175"/>
            <a:ext cx="8013000" cy="224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.grid01 {</a:t>
            </a:r>
            <a:endParaRPr sz="24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display</a:t>
            </a: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 sz="24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grid</a:t>
            </a: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grid-template-columns</a:t>
            </a: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 sz="24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100px 100px</a:t>
            </a: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 sz="24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25px 10px</a:t>
            </a: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3" name="Google Shape;573;p6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/>
          <p:nvPr/>
        </p:nvSpPr>
        <p:spPr>
          <a:xfrm>
            <a:off x="545200" y="1800425"/>
            <a:ext cx="8013000" cy="2611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.container {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display: grid;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grid-template-columns: 100px 100px;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gap: 20px 80px;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.item {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background-color: orange;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9" name="Google Shape;579;p6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/>
              <a:t> (Cont.)</a:t>
            </a:r>
            <a:endParaRPr/>
          </a:p>
        </p:txBody>
      </p:sp>
      <p:sp>
        <p:nvSpPr>
          <p:cNvPr id="580" name="Google Shape;580;p65"/>
          <p:cNvSpPr txBox="1"/>
          <p:nvPr>
            <p:ph idx="4294967295" type="body"/>
          </p:nvPr>
        </p:nvSpPr>
        <p:spPr>
          <a:xfrm>
            <a:off x="457200" y="914400"/>
            <a:ext cx="8219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Keep in mind: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>
                <a:solidFill>
                  <a:schemeClr val="dk1"/>
                </a:solidFill>
              </a:rPr>
              <a:t> can take two values, which set column and row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padding (respectively).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82" name="Google Shape;582;p6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6"/>
          <p:cNvSpPr txBox="1"/>
          <p:nvPr>
            <p:ph idx="4294967295" type="body"/>
          </p:nvPr>
        </p:nvSpPr>
        <p:spPr>
          <a:xfrm>
            <a:off x="457200" y="1143000"/>
            <a:ext cx="34542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 the difference when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/>
              <a:t> is given two values: Different amounts of space between rows and between columns. </a:t>
            </a:r>
            <a:endParaRPr/>
          </a:p>
        </p:txBody>
      </p:sp>
      <p:sp>
        <p:nvSpPr>
          <p:cNvPr id="588" name="Google Shape;588;p6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/>
              <a:t> (Cont.)</a:t>
            </a:r>
            <a:endParaRPr/>
          </a:p>
        </p:txBody>
      </p:sp>
      <p:sp>
        <p:nvSpPr>
          <p:cNvPr id="589" name="Google Shape;589;p6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90" name="Google Shape;590;p6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700" y="1276100"/>
            <a:ext cx="4512399" cy="234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/>
              <a:t> Example</a:t>
            </a:r>
            <a:endParaRPr/>
          </a:p>
        </p:txBody>
      </p:sp>
      <p:sp>
        <p:nvSpPr>
          <p:cNvPr id="597" name="Google Shape;597;p6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this code as a reference for incorporating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grid-gap</a:t>
            </a:r>
            <a:r>
              <a:rPr lang="en"/>
              <a:t> properties.</a:t>
            </a:r>
            <a:endParaRPr/>
          </a:p>
        </p:txBody>
      </p:sp>
      <p:sp>
        <p:nvSpPr>
          <p:cNvPr id="598" name="Google Shape;598;p6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67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00" name="Google Shape;600;p67"/>
          <p:cNvSpPr/>
          <p:nvPr/>
        </p:nvSpPr>
        <p:spPr>
          <a:xfrm>
            <a:off x="2016150" y="1917150"/>
            <a:ext cx="51117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https://drive.google.com/drive/folders/17FxK3LTFr24c2HIwe8xDHWxRRATVv5Jk?usp=sharing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1" name="Google Shape;601;p6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ractional Units With CSS Grid</a:t>
            </a:r>
            <a:endParaRPr/>
          </a:p>
        </p:txBody>
      </p:sp>
      <p:sp>
        <p:nvSpPr>
          <p:cNvPr id="607" name="Google Shape;607;p6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9"/>
          <p:cNvSpPr/>
          <p:nvPr/>
        </p:nvSpPr>
        <p:spPr>
          <a:xfrm>
            <a:off x="545200" y="2203825"/>
            <a:ext cx="8013000" cy="1840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.container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display: grid;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grid-template-columns: 1fr 1fr 1fr 1fr;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gap: 20px;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3" name="Google Shape;613;p6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</a:t>
            </a:r>
            <a:r>
              <a:rPr lang="en"/>
              <a:t> Units</a:t>
            </a:r>
            <a:endParaRPr/>
          </a:p>
        </p:txBody>
      </p:sp>
      <p:sp>
        <p:nvSpPr>
          <p:cNvPr id="614" name="Google Shape;614;p69"/>
          <p:cNvSpPr txBox="1"/>
          <p:nvPr>
            <p:ph idx="4294967295" type="body"/>
          </p:nvPr>
        </p:nvSpPr>
        <p:spPr>
          <a:xfrm>
            <a:off x="457200" y="914400"/>
            <a:ext cx="82191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accent1"/>
                </a:highlight>
              </a:rPr>
              <a:t>fractional unit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fr</a:t>
            </a:r>
            <a:r>
              <a:rPr lang="en">
                <a:solidFill>
                  <a:schemeClr val="dk1"/>
                </a:solidFill>
              </a:rPr>
              <a:t>) is a </a:t>
            </a:r>
            <a:r>
              <a:rPr lang="en">
                <a:solidFill>
                  <a:schemeClr val="dk1"/>
                </a:solidFill>
              </a:rPr>
              <a:t>new</a:t>
            </a:r>
            <a:r>
              <a:rPr lang="en">
                <a:solidFill>
                  <a:schemeClr val="dk1"/>
                </a:solidFill>
              </a:rPr>
              <a:t>er</a:t>
            </a:r>
            <a:r>
              <a:rPr lang="en">
                <a:solidFill>
                  <a:schemeClr val="dk1"/>
                </a:solidFill>
              </a:rPr>
              <a:t> unit to be used with CSS Grid (similar to percentages). It stands for fractions of a grid container, and it intelligently takes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gap</a:t>
            </a:r>
            <a:r>
              <a:rPr lang="en">
                <a:solidFill>
                  <a:schemeClr val="dk1"/>
                </a:solidFill>
              </a:rPr>
              <a:t> into account.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6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16" name="Google Shape;616;p6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Use Different Measurement Values Together?</a:t>
            </a:r>
            <a:endParaRPr/>
          </a:p>
        </p:txBody>
      </p:sp>
      <p:sp>
        <p:nvSpPr>
          <p:cNvPr id="622" name="Google Shape;622;p70"/>
          <p:cNvSpPr txBox="1"/>
          <p:nvPr>
            <p:ph idx="4294967295" type="body"/>
          </p:nvPr>
        </p:nvSpPr>
        <p:spPr>
          <a:xfrm>
            <a:off x="457200" y="1121575"/>
            <a:ext cx="44484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feel free to mix fixed-width and variable-width units such as pixels, 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fr</a:t>
            </a:r>
            <a:r>
              <a:rPr lang="en">
                <a:solidFill>
                  <a:schemeClr val="dk1"/>
                </a:solidFill>
              </a:rPr>
              <a:t>, and percentages.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They can be used together. When used together with fixed-width units,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fr</a:t>
            </a:r>
            <a:r>
              <a:rPr lang="en">
                <a:solidFill>
                  <a:schemeClr val="dk1"/>
                </a:solidFill>
              </a:rPr>
              <a:t> is saying: ‘Use the </a:t>
            </a:r>
            <a:r>
              <a:rPr lang="en">
                <a:solidFill>
                  <a:schemeClr val="dk1"/>
                </a:solidFill>
              </a:rPr>
              <a:t>remainder</a:t>
            </a:r>
            <a:r>
              <a:rPr lang="en">
                <a:solidFill>
                  <a:schemeClr val="dk1"/>
                </a:solidFill>
              </a:rPr>
              <a:t> of the space left over after the fixed-width units.’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7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24" name="Google Shape;624;p70"/>
          <p:cNvPicPr preferRelativeResize="0"/>
          <p:nvPr/>
        </p:nvPicPr>
        <p:blipFill rotWithShape="1">
          <a:blip r:embed="rId3">
            <a:alphaModFix/>
          </a:blip>
          <a:srcRect b="9967" l="0" r="0" t="21996"/>
          <a:stretch/>
        </p:blipFill>
        <p:spPr>
          <a:xfrm>
            <a:off x="5004525" y="1115525"/>
            <a:ext cx="3637699" cy="2474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fr</a:t>
            </a:r>
            <a:r>
              <a:rPr lang="en"/>
              <a:t> Unit Example</a:t>
            </a:r>
            <a:endParaRPr/>
          </a:p>
        </p:txBody>
      </p:sp>
      <p:sp>
        <p:nvSpPr>
          <p:cNvPr id="631" name="Google Shape;631;p7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code demonstrates how to use fractional units to generate this grid.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2" name="Google Shape;632;p7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71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34" name="Google Shape;63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550" y="1883075"/>
            <a:ext cx="4250250" cy="21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1"/>
          <p:cNvSpPr/>
          <p:nvPr/>
        </p:nvSpPr>
        <p:spPr>
          <a:xfrm>
            <a:off x="565350" y="2140800"/>
            <a:ext cx="3409500" cy="2000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https://drive.google.com/drive/folders/1z0mMVm6FZjw5GcDDwnLWuzL9PW9pPMDn?usp=sharing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7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Challenge</a:t>
            </a:r>
            <a:endParaRPr/>
          </a:p>
        </p:txBody>
      </p:sp>
      <p:sp>
        <p:nvSpPr>
          <p:cNvPr id="642" name="Google Shape;642;p72"/>
          <p:cNvSpPr txBox="1"/>
          <p:nvPr>
            <p:ph idx="1" type="body"/>
          </p:nvPr>
        </p:nvSpPr>
        <p:spPr>
          <a:xfrm>
            <a:off x="457200" y="1143000"/>
            <a:ext cx="82296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rebuild our layout challenges using CSS Grid.</a:t>
            </a:r>
            <a:endParaRPr/>
          </a:p>
        </p:txBody>
      </p:sp>
      <p:sp>
        <p:nvSpPr>
          <p:cNvPr id="643" name="Google Shape;643;p72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44" name="Google Shape;644;p72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20-30 minutes</a:t>
            </a:r>
            <a:endParaRPr/>
          </a:p>
        </p:txBody>
      </p:sp>
      <p:sp>
        <p:nvSpPr>
          <p:cNvPr id="645" name="Google Shape;645;p7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72"/>
          <p:cNvSpPr/>
          <p:nvPr/>
        </p:nvSpPr>
        <p:spPr>
          <a:xfrm>
            <a:off x="753200" y="2191128"/>
            <a:ext cx="3171300" cy="197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https://drive.google.com/drive/folders/1Of4DhVVXy09EJVScp6_DDQy-ByuCwuQ3?usp=sharing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7" name="Google Shape;647;p72"/>
          <p:cNvSpPr/>
          <p:nvPr/>
        </p:nvSpPr>
        <p:spPr>
          <a:xfrm>
            <a:off x="4238688" y="2792913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2"/>
          <p:cNvSpPr/>
          <p:nvPr/>
        </p:nvSpPr>
        <p:spPr>
          <a:xfrm>
            <a:off x="5219500" y="2191128"/>
            <a:ext cx="3171300" cy="197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https://drive.google.com/drive/folders/1vs3LrTOmOwH5Wix8ZXcRkJstCrD5UR_S?usp=sharing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3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Layout Methods</a:t>
            </a:r>
            <a:endParaRPr/>
          </a:p>
        </p:txBody>
      </p:sp>
      <p:sp>
        <p:nvSpPr>
          <p:cNvPr id="654" name="Google Shape;654;p73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Intern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Your client has had an intern work on a content page and something has gone horribly wrong.  They are now in a panic and have asked you to try to repair the damaged page.</a:t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753200" y="2487425"/>
            <a:ext cx="3171300" cy="198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https://drive.google.com/drive/folders/1iu8NuEt_y9v2z3Ap_SABqPOErz5iuY6A?usp=sharing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4238688" y="3089225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219500" y="2487425"/>
            <a:ext cx="3171300" cy="198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https://drive.google.com/drive/folders/1iu8NuEt_y9v2z3Ap_SABqPOErz5iuY6A?usp=sharing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3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4"/>
          <p:cNvSpPr txBox="1"/>
          <p:nvPr>
            <p:ph idx="4294967295" type="body"/>
          </p:nvPr>
        </p:nvSpPr>
        <p:spPr>
          <a:xfrm>
            <a:off x="457200" y="1117025"/>
            <a:ext cx="8219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use CSS Grid with flexbox and even floats. They all have a role to play and a purpose in your toolkit.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DB00"/>
                </a:highlight>
              </a:rPr>
              <a:t>Float</a:t>
            </a:r>
            <a:r>
              <a:rPr lang="en">
                <a:solidFill>
                  <a:schemeClr val="dk1"/>
                </a:solidFill>
              </a:rPr>
              <a:t> an image when you want text to wrap around 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Flexbox</a:t>
            </a:r>
            <a:r>
              <a:rPr lang="en">
                <a:solidFill>
                  <a:schemeClr val="dk1"/>
                </a:solidFill>
              </a:rPr>
              <a:t> works great for website navigation and big horizontal sections.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Grid</a:t>
            </a:r>
            <a:r>
              <a:rPr lang="en">
                <a:solidFill>
                  <a:schemeClr val="dk1"/>
                </a:solidFill>
              </a:rPr>
              <a:t> is a great tool for large, repetitive display patterns.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Experiment! There isn’t just a single way to build layouts; experience will help you select the right tool.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7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Layout Tools</a:t>
            </a:r>
            <a:endParaRPr/>
          </a:p>
        </p:txBody>
      </p:sp>
      <p:sp>
        <p:nvSpPr>
          <p:cNvPr id="661" name="Google Shape;661;p7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62" name="Google Shape;662;p7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5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8" name="Google Shape;668;p75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669" name="Google Shape;669;p75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Grids Use Two Dimensions</a:t>
            </a:r>
            <a:endParaRPr/>
          </a:p>
        </p:txBody>
      </p:sp>
      <p:sp>
        <p:nvSpPr>
          <p:cNvPr id="670" name="Google Shape;670;p75"/>
          <p:cNvSpPr txBox="1"/>
          <p:nvPr>
            <p:ph idx="3" type="body"/>
          </p:nvPr>
        </p:nvSpPr>
        <p:spPr>
          <a:xfrm>
            <a:off x="458325" y="1811075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rows and columns in either pixels or responsive units.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tracks can be used to expand patterns indefinitely.</a:t>
            </a:r>
            <a:endParaRPr/>
          </a:p>
        </p:txBody>
      </p:sp>
      <p:sp>
        <p:nvSpPr>
          <p:cNvPr id="671" name="Google Shape;671;p75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HTML + CSS Layouts Lab</a:t>
            </a:r>
            <a:endParaRPr/>
          </a:p>
        </p:txBody>
      </p:sp>
      <p:sp>
        <p:nvSpPr>
          <p:cNvPr id="672" name="Google Shape;672;p75"/>
          <p:cNvSpPr txBox="1"/>
          <p:nvPr>
            <p:ph idx="5" type="body"/>
          </p:nvPr>
        </p:nvSpPr>
        <p:spPr>
          <a:xfrm>
            <a:off x="4864075" y="1854425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learned a lot so far. Time to put it to good use!</a:t>
            </a:r>
            <a:endParaRPr/>
          </a:p>
        </p:txBody>
      </p:sp>
      <p:sp>
        <p:nvSpPr>
          <p:cNvPr id="673" name="Google Shape;673;p75"/>
          <p:cNvSpPr txBox="1"/>
          <p:nvPr>
            <p:ph idx="12" type="sldNum"/>
          </p:nvPr>
        </p:nvSpPr>
        <p:spPr>
          <a:xfrm>
            <a:off x="458325" y="4428600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6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9" name="Google Shape;679;p7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 Web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685" name="Google Shape;685;p77"/>
          <p:cNvSpPr txBox="1"/>
          <p:nvPr>
            <p:ph idx="4294967295" type="body"/>
          </p:nvPr>
        </p:nvSpPr>
        <p:spPr>
          <a:xfrm>
            <a:off x="457200" y="1250675"/>
            <a:ext cx="82191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Git</a:t>
            </a:r>
            <a:r>
              <a:rPr lang="en">
                <a:solidFill>
                  <a:schemeClr val="dk1"/>
                </a:solidFill>
              </a:rPr>
              <a:t> is a database for all of your code (version control).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It's a particular kind of version control called </a:t>
            </a:r>
            <a:r>
              <a:rPr b="1" lang="en">
                <a:solidFill>
                  <a:schemeClr val="dk1"/>
                </a:solidFill>
              </a:rPr>
              <a:t>distributed version control</a:t>
            </a:r>
            <a:r>
              <a:rPr lang="en">
                <a:solidFill>
                  <a:schemeClr val="dk1"/>
                </a:solidFill>
              </a:rPr>
              <a:t>. This means multiple people can make edits to the same codebase at once.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can be a hard concept to wrap your head around — see the diagram on the next slide.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6" name="Google Shape;686;p7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87" name="Google Shape;687;p7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 Source</a:t>
            </a:r>
            <a:r>
              <a:rPr lang="en"/>
              <a:t>:  git-scm.com</a:t>
            </a:r>
            <a:endParaRPr/>
          </a:p>
        </p:txBody>
      </p:sp>
      <p:sp>
        <p:nvSpPr>
          <p:cNvPr id="693" name="Google Shape;693;p78"/>
          <p:cNvSpPr/>
          <p:nvPr/>
        </p:nvSpPr>
        <p:spPr>
          <a:xfrm>
            <a:off x="2595950" y="2473653"/>
            <a:ext cx="1475400" cy="2127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Computer A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78"/>
          <p:cNvSpPr/>
          <p:nvPr/>
        </p:nvSpPr>
        <p:spPr>
          <a:xfrm>
            <a:off x="5023858" y="2473653"/>
            <a:ext cx="1475400" cy="2127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Computer B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5" name="Google Shape;695;p78"/>
          <p:cNvSpPr/>
          <p:nvPr/>
        </p:nvSpPr>
        <p:spPr>
          <a:xfrm>
            <a:off x="3802280" y="225775"/>
            <a:ext cx="1475400" cy="1887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Server Computer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78"/>
          <p:cNvSpPr/>
          <p:nvPr/>
        </p:nvSpPr>
        <p:spPr>
          <a:xfrm>
            <a:off x="2930483" y="2793651"/>
            <a:ext cx="806400" cy="189900"/>
          </a:xfrm>
          <a:prstGeom prst="roundRect">
            <a:avLst>
              <a:gd fmla="val 16667" name="adj"/>
            </a:avLst>
          </a:prstGeom>
          <a:solidFill>
            <a:srgbClr val="7DEB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78"/>
          <p:cNvSpPr/>
          <p:nvPr/>
        </p:nvSpPr>
        <p:spPr>
          <a:xfrm>
            <a:off x="5358390" y="2793651"/>
            <a:ext cx="806400" cy="189900"/>
          </a:xfrm>
          <a:prstGeom prst="roundRect">
            <a:avLst>
              <a:gd fmla="val 16667" name="adj"/>
            </a:avLst>
          </a:prstGeom>
          <a:solidFill>
            <a:srgbClr val="7DEB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8" name="Google Shape;698;p78"/>
          <p:cNvSpPr/>
          <p:nvPr/>
        </p:nvSpPr>
        <p:spPr>
          <a:xfrm>
            <a:off x="2719463" y="3070215"/>
            <a:ext cx="1228200" cy="14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Database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99" name="Google Shape;699;p78"/>
          <p:cNvCxnSpPr>
            <a:stCxn id="700" idx="2"/>
            <a:endCxn id="701" idx="2"/>
          </p:cNvCxnSpPr>
          <p:nvPr/>
        </p:nvCxnSpPr>
        <p:spPr>
          <a:xfrm>
            <a:off x="3333683" y="3641230"/>
            <a:ext cx="12000" cy="6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78"/>
          <p:cNvSpPr/>
          <p:nvPr/>
        </p:nvSpPr>
        <p:spPr>
          <a:xfrm>
            <a:off x="2930483" y="3451330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78"/>
          <p:cNvSpPr/>
          <p:nvPr/>
        </p:nvSpPr>
        <p:spPr>
          <a:xfrm>
            <a:off x="2936000" y="3768475"/>
            <a:ext cx="819600" cy="1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78"/>
          <p:cNvSpPr/>
          <p:nvPr/>
        </p:nvSpPr>
        <p:spPr>
          <a:xfrm>
            <a:off x="2936000" y="4110725"/>
            <a:ext cx="819600" cy="1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3" name="Google Shape;703;p78"/>
          <p:cNvSpPr/>
          <p:nvPr/>
        </p:nvSpPr>
        <p:spPr>
          <a:xfrm>
            <a:off x="5147371" y="3070215"/>
            <a:ext cx="1228200" cy="14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Database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04" name="Google Shape;704;p78"/>
          <p:cNvCxnSpPr>
            <a:stCxn id="705" idx="2"/>
            <a:endCxn id="706" idx="2"/>
          </p:cNvCxnSpPr>
          <p:nvPr/>
        </p:nvCxnSpPr>
        <p:spPr>
          <a:xfrm>
            <a:off x="5761590" y="3641230"/>
            <a:ext cx="52200" cy="6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78"/>
          <p:cNvSpPr/>
          <p:nvPr/>
        </p:nvSpPr>
        <p:spPr>
          <a:xfrm>
            <a:off x="5358390" y="3451330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7" name="Google Shape;707;p78"/>
          <p:cNvSpPr/>
          <p:nvPr/>
        </p:nvSpPr>
        <p:spPr>
          <a:xfrm>
            <a:off x="5403950" y="3768475"/>
            <a:ext cx="819600" cy="1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6" name="Google Shape;706;p78"/>
          <p:cNvSpPr/>
          <p:nvPr/>
        </p:nvSpPr>
        <p:spPr>
          <a:xfrm>
            <a:off x="5403950" y="4110725"/>
            <a:ext cx="819600" cy="1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8" name="Google Shape;708;p78"/>
          <p:cNvSpPr/>
          <p:nvPr/>
        </p:nvSpPr>
        <p:spPr>
          <a:xfrm>
            <a:off x="3925792" y="557971"/>
            <a:ext cx="1228200" cy="14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Database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09" name="Google Shape;709;p78"/>
          <p:cNvCxnSpPr>
            <a:stCxn id="710" idx="2"/>
            <a:endCxn id="711" idx="2"/>
          </p:cNvCxnSpPr>
          <p:nvPr/>
        </p:nvCxnSpPr>
        <p:spPr>
          <a:xfrm>
            <a:off x="4540012" y="1128986"/>
            <a:ext cx="0" cy="67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78"/>
          <p:cNvSpPr/>
          <p:nvPr/>
        </p:nvSpPr>
        <p:spPr>
          <a:xfrm>
            <a:off x="4136812" y="939086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78"/>
          <p:cNvSpPr/>
          <p:nvPr/>
        </p:nvSpPr>
        <p:spPr>
          <a:xfrm>
            <a:off x="4136812" y="1275783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78"/>
          <p:cNvSpPr/>
          <p:nvPr/>
        </p:nvSpPr>
        <p:spPr>
          <a:xfrm>
            <a:off x="4136812" y="1612481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13" name="Google Shape;713;p78"/>
          <p:cNvCxnSpPr/>
          <p:nvPr/>
        </p:nvCxnSpPr>
        <p:spPr>
          <a:xfrm flipH="1">
            <a:off x="3790555" y="2118018"/>
            <a:ext cx="414900" cy="36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4" name="Google Shape;714;p78"/>
          <p:cNvCxnSpPr/>
          <p:nvPr/>
        </p:nvCxnSpPr>
        <p:spPr>
          <a:xfrm>
            <a:off x="4849065" y="2118018"/>
            <a:ext cx="414900" cy="36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5" name="Google Shape;715;p78"/>
          <p:cNvCxnSpPr>
            <a:stCxn id="694" idx="1"/>
          </p:cNvCxnSpPr>
          <p:nvPr/>
        </p:nvCxnSpPr>
        <p:spPr>
          <a:xfrm rot="10800000">
            <a:off x="4060858" y="3537153"/>
            <a:ext cx="96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6" name="Google Shape;716;p7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sp>
        <p:nvSpPr>
          <p:cNvPr id="722" name="Google Shape;722;p7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723" name="Google Shape;723;p79"/>
          <p:cNvGraphicFramePr/>
          <p:nvPr/>
        </p:nvGraphicFramePr>
        <p:xfrm>
          <a:off x="522925" y="10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{3C8ADC6E-2FBD-490D-9313-655D6C203CAC}</a:tableStyleId>
              </a:tblPr>
              <a:tblGrid>
                <a:gridCol w="1454100"/>
                <a:gridCol w="6359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Explanation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init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a repository in the current directory (folder).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add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Stages the specified files to prepare them for a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commit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commit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Saves the current state of the repository.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push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Sends local repository contents to a remote repository.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clone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Downloads a remote repository onto your local machine.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pull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Syncs one version of a repository with another.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4" name="Google Shape;724;p7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Set Up Our User</a:t>
            </a:r>
            <a:endParaRPr/>
          </a:p>
        </p:txBody>
      </p:sp>
      <p:sp>
        <p:nvSpPr>
          <p:cNvPr id="730" name="Google Shape;730;p8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31" name="Google Shape;731;p8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0"/>
          <p:cNvSpPr/>
          <p:nvPr/>
        </p:nvSpPr>
        <p:spPr>
          <a:xfrm>
            <a:off x="457200" y="1252175"/>
            <a:ext cx="8229600" cy="224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git </a:t>
            </a:r>
            <a:r>
              <a:rPr lang="en" sz="2400">
                <a:solidFill>
                  <a:srgbClr val="7DEBD9"/>
                </a:solidFill>
                <a:latin typeface="Inconsolata"/>
                <a:ea typeface="Inconsolata"/>
                <a:cs typeface="Inconsolata"/>
                <a:sym typeface="Inconsolata"/>
              </a:rPr>
              <a:t>config </a:t>
            </a:r>
            <a:r>
              <a:rPr lang="en" sz="24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--global </a:t>
            </a:r>
            <a:r>
              <a:rPr lang="en" sz="24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user.name</a:t>
            </a:r>
            <a:r>
              <a:rPr lang="en" sz="24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400">
                <a:solidFill>
                  <a:srgbClr val="FFDB00"/>
                </a:solidFill>
                <a:latin typeface="Inconsolata"/>
                <a:ea typeface="Inconsolata"/>
                <a:cs typeface="Inconsolata"/>
                <a:sym typeface="Inconsolata"/>
              </a:rPr>
              <a:t>“Your Name”</a:t>
            </a:r>
            <a:endParaRPr sz="2400">
              <a:solidFill>
                <a:srgbClr val="FFDB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git </a:t>
            </a:r>
            <a:r>
              <a:rPr lang="en" sz="2400">
                <a:solidFill>
                  <a:srgbClr val="7DEBD9"/>
                </a:solidFill>
                <a:latin typeface="Inconsolata"/>
                <a:ea typeface="Inconsolata"/>
                <a:cs typeface="Inconsolata"/>
                <a:sym typeface="Inconsolata"/>
              </a:rPr>
              <a:t>config </a:t>
            </a:r>
            <a:r>
              <a:rPr lang="en" sz="24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--global </a:t>
            </a:r>
            <a:r>
              <a:rPr lang="en" sz="24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user.email</a:t>
            </a:r>
            <a:r>
              <a:rPr lang="en" sz="24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400">
                <a:solidFill>
                  <a:srgbClr val="FFDB00"/>
                </a:solidFill>
                <a:latin typeface="Inconsolata"/>
                <a:ea typeface="Inconsolata"/>
                <a:cs typeface="Inconsolata"/>
                <a:sym typeface="Inconsolata"/>
              </a:rPr>
              <a:t>“you@yourmail.com”</a:t>
            </a:r>
            <a:endParaRPr sz="2400">
              <a:solidFill>
                <a:srgbClr val="FFDB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Storing a Project on GitHub</a:t>
            </a:r>
            <a:endParaRPr/>
          </a:p>
        </p:txBody>
      </p:sp>
      <p:sp>
        <p:nvSpPr>
          <p:cNvPr id="738" name="Google Shape;738;p81"/>
          <p:cNvSpPr txBox="1"/>
          <p:nvPr>
            <p:ph idx="1" type="body"/>
          </p:nvPr>
        </p:nvSpPr>
        <p:spPr>
          <a:xfrm>
            <a:off x="457200" y="1143000"/>
            <a:ext cx="49182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any of the previous assignments or projects and store them in a repository using the command line, then push that repository to a repository on github.com.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your text editor to create the folder structure and copy files into a new folder.</a:t>
            </a:r>
            <a:endParaRPr/>
          </a:p>
        </p:txBody>
      </p:sp>
      <p:sp>
        <p:nvSpPr>
          <p:cNvPr id="739" name="Google Shape;739;p81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40" name="Google Shape;740;p8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1" name="Google Shape;74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0" y="1283800"/>
            <a:ext cx="2502101" cy="250210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8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</a:t>
            </a:r>
            <a:r>
              <a:rPr lang="en"/>
              <a:t>Questions</a:t>
            </a:r>
            <a:endParaRPr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which direction does a flexbox natively go: horizontal or vertical?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What CSS property adjusts that?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 you reorder flexbox children?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What CSS property adjusts that?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you nest a flexbox inside of a flexbox?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Why would we want to do that? Doesn’t flexbox fix everything?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4" name="Google Shape;334;p3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Think!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340" name="Google Shape;340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idx="4294967295" type="body"/>
          </p:nvPr>
        </p:nvSpPr>
        <p:spPr>
          <a:xfrm>
            <a:off x="457200" y="1143000"/>
            <a:ext cx="41148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</a:t>
            </a:r>
            <a:r>
              <a:rPr lang="en"/>
              <a:t>spreadsheets</a:t>
            </a:r>
            <a:r>
              <a:rPr lang="en"/>
              <a:t>:</a:t>
            </a:r>
            <a:r>
              <a:rPr lang="en"/>
              <a:t> Columns and rows into which you can lay content.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Grids</a:t>
            </a:r>
            <a:r>
              <a:rPr lang="en"/>
              <a:t> ensure that elements will line up smoothly across the page.</a:t>
            </a:r>
            <a:endParaRPr/>
          </a:p>
        </p:txBody>
      </p:sp>
      <p:sp>
        <p:nvSpPr>
          <p:cNvPr id="346" name="Google Shape;346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Grid?</a:t>
            </a:r>
            <a:endParaRPr/>
          </a:p>
        </p:txBody>
      </p:sp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48" name="Google Shape;348;p41"/>
          <p:cNvGraphicFramePr/>
          <p:nvPr/>
        </p:nvGraphicFramePr>
        <p:xfrm>
          <a:off x="4970875" y="125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{3C8ADC6E-2FBD-490D-9313-655D6C203CAC}</a:tableStyleId>
              </a:tblPr>
              <a:tblGrid>
                <a:gridCol w="704000"/>
                <a:gridCol w="704000"/>
                <a:gridCol w="704000"/>
                <a:gridCol w="704000"/>
                <a:gridCol w="704000"/>
              </a:tblGrid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9" name="Google Shape;349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Three Tools for Layouts</a:t>
            </a:r>
            <a:endParaRPr/>
          </a:p>
        </p:txBody>
      </p:sp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6" name="Google Shape;356;p42"/>
          <p:cNvSpPr txBox="1"/>
          <p:nvPr/>
        </p:nvSpPr>
        <p:spPr>
          <a:xfrm>
            <a:off x="495200" y="1922725"/>
            <a:ext cx="24159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Floats help flow text around an image; they aren’t great for layouts.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Interrupt regular document flow.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3282150" y="1922775"/>
            <a:ext cx="24159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Flexbox only works in ONE dimension at a time, with a main axis and a cross axis.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you can nest flex containers.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6224550" y="1922825"/>
            <a:ext cx="24159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Grid works in </a:t>
            </a: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two dimensions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of the time, defining rows and columns.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clearer declaration of complicated patterns.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577100" y="1388875"/>
            <a:ext cx="2252100" cy="4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Floats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3364050" y="1388875"/>
            <a:ext cx="2252100" cy="4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Flexbox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42"/>
          <p:cNvSpPr/>
          <p:nvPr/>
        </p:nvSpPr>
        <p:spPr>
          <a:xfrm>
            <a:off x="6306450" y="1388875"/>
            <a:ext cx="2252100" cy="4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Grid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Can Be a Row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flex-direction: row;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8" name="Google Shape;368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 rot="-5400000">
            <a:off x="3657750" y="-803775"/>
            <a:ext cx="1828500" cy="66789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1576025" y="2055975"/>
            <a:ext cx="959400" cy="9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2834163" y="2055975"/>
            <a:ext cx="959400" cy="9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4092301" y="2055975"/>
            <a:ext cx="959400" cy="9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5350438" y="2055975"/>
            <a:ext cx="959400" cy="9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6608576" y="2055975"/>
            <a:ext cx="959400" cy="9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