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Inconsolata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pos="130">
          <p15:clr>
            <a:srgbClr val="9AA0A6"/>
          </p15:clr>
        </p15:guide>
        <p15:guide id="3" orient="horz" pos="2914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orient="horz" pos="735">
          <p15:clr>
            <a:srgbClr val="9AA0A6"/>
          </p15:clr>
        </p15:guide>
        <p15:guide id="7" pos="3211">
          <p15:clr>
            <a:srgbClr val="9AA0A6"/>
          </p15:clr>
        </p15:guide>
        <p15:guide id="8" orient="horz" pos="2571">
          <p15:clr>
            <a:srgbClr val="9AA0A6"/>
          </p15:clr>
        </p15:guide>
        <p15:guide id="9" pos="47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F05618-6607-412D-B46D-2C67F7BEA64F}">
  <a:tblStyle styleId="{DBF05618-6607-412D-B46D-2C67F7BEA6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130"/>
        <p:guide pos="2914" orient="horz"/>
        <p:guide pos="5649"/>
        <p:guide pos="572" orient="horz"/>
        <p:guide pos="735" orient="horz"/>
        <p:guide pos="3211"/>
        <p:guide pos="2571" orient="horz"/>
        <p:guide pos="47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42" Type="http://schemas.openxmlformats.org/officeDocument/2006/relationships/font" Target="fonts/Inconsolata-bold.fntdata"/><Relationship Id="rId41" Type="http://schemas.openxmlformats.org/officeDocument/2006/relationships/font" Target="fonts/Inconsolata-regular.fntdata"/><Relationship Id="rId22" Type="http://schemas.openxmlformats.org/officeDocument/2006/relationships/slide" Target="slides/slide16.xml"/><Relationship Id="rId44" Type="http://schemas.openxmlformats.org/officeDocument/2006/relationships/font" Target="fonts/Oswald-bold.fntdata"/><Relationship Id="rId21" Type="http://schemas.openxmlformats.org/officeDocument/2006/relationships/slide" Target="slides/slide15.xml"/><Relationship Id="rId43" Type="http://schemas.openxmlformats.org/officeDocument/2006/relationships/font" Target="fonts/Oswald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20f8fb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20f8fb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20f8fb4a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20f8fb4a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20f8fb4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20f8fb4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20f8fb4a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20f8fb4a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20f8fb4a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20f8fb4a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20f8fb4a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20f8fb4a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20f8fb4a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20f8fb4a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20f8fb4a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20f8fb4a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20f8fb4a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20f8fb4a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20f8fb4a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20f8fb4a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20f8fb4a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20f8fb4a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20f8fb4a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f20f8fb4ac_0_5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20f8fb4a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20f8fb4a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20f8fb4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20f8fb4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20f8fb4a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20f8fb4a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20f8fb4a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20f8fb4a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20f8fb4a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20f8fb4a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20f8fb4a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20f8fb4a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20f8fb4a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f20f8fb4a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20f8fb4a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20f8fb4a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20f8fb4a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f20f8fb4a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20f8fb4a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20f8fb4a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20f8fb4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20f8fb4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20f8fb4a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20f8fb4a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20f8fb4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20f8fb4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20f8fb4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20f8fb4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20f8fb4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20f8fb4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20f8fb4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20f8fb4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20f8fb4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20f8fb4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20f8fb4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20f8fb4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nsights.stackoverflow.com/survey/2020#most-popular-technologi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drive/folders/15S1w_lYLqORYpxZuSCDpuwcp68A_8KWb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JavaScript/Reference/Global_Objects/null" TargetMode="External"/><Relationship Id="rId4" Type="http://schemas.openxmlformats.org/officeDocument/2006/relationships/hyperlink" Target="https://developer.mozilla.org/en-US/docs/Web/JavaScript/Reference/Global_Objects/NaN" TargetMode="External"/><Relationship Id="rId5" Type="http://schemas.openxmlformats.org/officeDocument/2006/relationships/hyperlink" Target="https://developer.mozilla.org/en-US/docs/Web/JavaScript/Reference/Global_Objects/undefine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drive/folders/1uV18J8cVaDvZHOq6go__dWX3zzK_fS3B?usp=sharing" TargetMode="External"/><Relationship Id="rId4" Type="http://schemas.openxmlformats.org/officeDocument/2006/relationships/hyperlink" Target="https://drive.google.com/drive/folders/1B6CQ8HNJzbOFUkwE1YGZnft-Q1oDjhMR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 </a:t>
            </a:r>
            <a:br>
              <a:rPr lang="en"/>
            </a:br>
            <a:r>
              <a:rPr lang="en"/>
              <a:t>With JavaScript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/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Thermostat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44"/>
          <p:cNvSpPr txBox="1"/>
          <p:nvPr/>
        </p:nvSpPr>
        <p:spPr>
          <a:xfrm>
            <a:off x="7003805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30 Minutes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44"/>
          <p:cNvSpPr txBox="1"/>
          <p:nvPr/>
        </p:nvSpPr>
        <p:spPr>
          <a:xfrm>
            <a:off x="457200" y="1143000"/>
            <a:ext cx="8229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create pseudocode for how a thermostat would work.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1" name="Google Shape;3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313" y="1785575"/>
            <a:ext cx="2517376" cy="251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/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7003805" y="211738"/>
            <a:ext cx="1336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30 Minutes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457200" y="1143000"/>
            <a:ext cx="8229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create pseudocode for how the Rock, Paper, Scissors game would work.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0" name="Google Shape;3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925" y="1746425"/>
            <a:ext cx="3050154" cy="291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5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Rock, Paper, Scissors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idx="4294967295" type="title"/>
          </p:nvPr>
        </p:nvSpPr>
        <p:spPr>
          <a:xfrm>
            <a:off x="804450" y="1656050"/>
            <a:ext cx="75351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JavaScript is </a:t>
            </a:r>
            <a:r>
              <a:rPr lang="en" sz="28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most popular programming language</a:t>
            </a:r>
            <a:r>
              <a:rPr lang="en" sz="2800">
                <a:solidFill>
                  <a:srgbClr val="000000"/>
                </a:solidFill>
              </a:rPr>
              <a:t>. We’ll write JavaScript code to create programs that run in our browser along with our HTML &amp; CSS.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8" name="Google Shape;388;p46"/>
          <p:cNvSpPr txBox="1"/>
          <p:nvPr>
            <p:ph idx="4294967295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JavaScript: The Basics</a:t>
            </a:r>
            <a:endParaRPr/>
          </a:p>
        </p:txBody>
      </p:sp>
      <p:sp>
        <p:nvSpPr>
          <p:cNvPr id="394" name="Google Shape;394;p4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/>
          <p:nvPr/>
        </p:nvSpPr>
        <p:spPr>
          <a:xfrm>
            <a:off x="1950900" y="1917150"/>
            <a:ext cx="52422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https://drive.google.com/drive/folders/15S1w_lYLqORYpxZuSCDpuwcp68A_8KWb?usp=sharing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p4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Reference Desk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457200" y="1143000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reference the JavaScript concepts with examples in this CodePen:</a:t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04" name="Google Shape;404;p4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idx="4294967295" type="body"/>
          </p:nvPr>
        </p:nvSpPr>
        <p:spPr>
          <a:xfrm>
            <a:off x="457200" y="1346700"/>
            <a:ext cx="3730200" cy="24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Booleans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Null/undefined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0" name="Google Shape;410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sp>
        <p:nvSpPr>
          <p:cNvPr id="411" name="Google Shape;411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12" name="Google Shape;412;p49"/>
          <p:cNvPicPr preferRelativeResize="0"/>
          <p:nvPr/>
        </p:nvPicPr>
        <p:blipFill rotWithShape="1">
          <a:blip r:embed="rId3">
            <a:alphaModFix/>
          </a:blip>
          <a:srcRect b="0" l="0" r="0" t="15746"/>
          <a:stretch/>
        </p:blipFill>
        <p:spPr>
          <a:xfrm>
            <a:off x="4363250" y="554001"/>
            <a:ext cx="3985624" cy="335797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You've probably seen these before: 0, 1, 2, 3, 4, 5, 6, 7, 8, 9.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are used mathematically throughout JS code, so normal math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rules apply.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are paired with operators: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+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-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*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>
                <a:solidFill>
                  <a:schemeClr val="dk1"/>
                </a:solidFill>
              </a:rPr>
              <a:t> and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10 * 10 ⇒ 100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8 - 4 ⇒ 4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49 / 7 ⇒ 7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can also include floating point numbers — i.e., decimals or floats.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8.99 + 2 =&gt; 10.99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420" name="Google Shape;420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String means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text</a:t>
            </a:r>
            <a:r>
              <a:rPr lang="en">
                <a:solidFill>
                  <a:schemeClr val="dk1"/>
                </a:solidFill>
              </a:rPr>
              <a:t> — that's it!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"It is a beautiful evening";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"Is it really Monday?";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"I am feeling good today!";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 JS, you can merge strings using the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"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+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"</a:t>
            </a:r>
            <a:r>
              <a:rPr lang="en">
                <a:solidFill>
                  <a:schemeClr val="dk1"/>
                </a:solidFill>
              </a:rPr>
              <a:t> operator. This is called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“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string concatenation</a:t>
            </a: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.”</a:t>
            </a:r>
            <a:endParaRPr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"You want " + "to go " + "eat on 14th?";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think of a string as a collection of </a:t>
            </a:r>
            <a:r>
              <a:rPr b="1" lang="en">
                <a:highlight>
                  <a:schemeClr val="accent2"/>
                </a:highlight>
              </a:rPr>
              <a:t>characters</a:t>
            </a:r>
            <a:r>
              <a:rPr lang="en">
                <a:solidFill>
                  <a:schemeClr val="dk1"/>
                </a:solidFill>
              </a:rPr>
              <a:t> tied together.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7" name="Google Shape;427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9" name="Google Shape;429;p5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Booleans represent the logical concept of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true or false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Other data values can be converted to Booleans for logical analysis.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-0</a:t>
            </a:r>
            <a:r>
              <a:rPr lang="en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highlight>
                  <a:srgbClr val="FFFFFF"/>
                </a:highlight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null</a:t>
            </a:r>
            <a:r>
              <a:rPr lang="en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highlight>
                  <a:srgbClr val="FFFFFF"/>
                </a:highlight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NaN</a:t>
            </a:r>
            <a:r>
              <a:rPr lang="en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highlight>
                  <a:srgbClr val="FFFFFF"/>
                </a:highlight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undefined</a:t>
            </a:r>
            <a:r>
              <a:rPr lang="en">
                <a:highlight>
                  <a:srgbClr val="FFFFFF"/>
                </a:highlight>
              </a:rPr>
              <a:t>, or the empty string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>
                <a:highlight>
                  <a:srgbClr val="FFFFFF"/>
                </a:highlight>
              </a:rPr>
              <a:t>) are </a:t>
            </a:r>
            <a:r>
              <a:rPr b="1" lang="en"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All other values will be converted to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— if it exists, it’s “truthy.”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Boolean("Jack Nicholson");</a:t>
            </a:r>
            <a:b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true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Boolean("1979");</a:t>
            </a:r>
            <a:b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true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Boolean(0);</a:t>
            </a:r>
            <a:b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false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5" name="Google Shape;435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436" name="Google Shape;436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Null/Undefined/NaN</a:t>
            </a:r>
            <a:endParaRPr/>
          </a:p>
        </p:txBody>
      </p:sp>
      <p:sp>
        <p:nvSpPr>
          <p:cNvPr id="443" name="Google Shape;443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44" name="Google Shape;444;p53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These values denote the lack of value in JavaScript.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null</a:t>
            </a:r>
            <a:r>
              <a:rPr lang="en">
                <a:solidFill>
                  <a:schemeClr val="dk1"/>
                </a:solidFill>
              </a:rPr>
              <a:t> specifically suggests nothing — i.e., certain not to be anything.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undefined</a:t>
            </a:r>
            <a:r>
              <a:rPr lang="en">
                <a:solidFill>
                  <a:schemeClr val="dk1"/>
                </a:solidFill>
              </a:rPr>
              <a:t> suggests a variable will be given a value later but not yet.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NaN</a:t>
            </a:r>
            <a:r>
              <a:rPr lang="en">
                <a:solidFill>
                  <a:schemeClr val="dk1"/>
                </a:solidFill>
              </a:rPr>
              <a:t> means “not a number,” usually because your math has gone wrong.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lysine;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console.log(lysine);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undefined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console.log(9 * null);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0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console.log("five" * 5);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NaN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5" name="Google Shape;445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Distinguish between code and a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 basic variables and data types in JavaScript.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Understand the role of functions in JavaScript.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2021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Stuff With Data</a:t>
            </a:r>
            <a:endParaRPr/>
          </a:p>
        </p:txBody>
      </p:sp>
      <p:sp>
        <p:nvSpPr>
          <p:cNvPr id="451" name="Google Shape;451;p54"/>
          <p:cNvSpPr txBox="1"/>
          <p:nvPr>
            <p:ph idx="1" type="subTitle"/>
          </p:nvPr>
        </p:nvSpPr>
        <p:spPr>
          <a:xfrm>
            <a:off x="551400" y="11819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Variables let us store data in a program.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Declare variables using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(or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var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r>
              <a:rPr lang="en">
                <a:solidFill>
                  <a:schemeClr val="dk1"/>
                </a:solidFill>
              </a:rPr>
              <a:t> keywords.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>
                <a:solidFill>
                  <a:schemeClr val="dk1"/>
                </a:solidFill>
              </a:rPr>
              <a:t>, short for “constant,” is for variables that won’t be assigned new values.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lang="en">
                <a:solidFill>
                  <a:schemeClr val="dk1"/>
                </a:solidFill>
              </a:rPr>
              <a:t> is for variables that will be given new values, for example when using math.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>
                <a:solidFill>
                  <a:schemeClr val="dk1"/>
                </a:solidFill>
              </a:rPr>
              <a:t>var</a:t>
            </a:r>
            <a:r>
              <a:rPr lang="en">
                <a:solidFill>
                  <a:schemeClr val="dk1"/>
                </a:solidFill>
              </a:rPr>
              <a:t> is the legacy way to declare variables.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refer to variables by using their names anywhere in your program.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flyingMonkeys = 5;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tiredGoats = 7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flyingMonkeys + tiredGoats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12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7" name="Google Shape;457;p5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458" name="Google Shape;458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59" name="Google Shape;459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Names should be easily understood.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spaces allowed.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</a:t>
            </a:r>
            <a:r>
              <a:rPr i="1" lang="en">
                <a:solidFill>
                  <a:schemeClr val="dk1"/>
                </a:solidFill>
              </a:rPr>
              <a:t>can </a:t>
            </a:r>
            <a:r>
              <a:rPr lang="en">
                <a:solidFill>
                  <a:schemeClr val="dk1"/>
                </a:solidFill>
              </a:rPr>
              <a:t>use "_", but </a:t>
            </a:r>
            <a:r>
              <a:rPr b="1" lang="en">
                <a:solidFill>
                  <a:schemeClr val="dk1"/>
                </a:solidFill>
              </a:rPr>
              <a:t>don’t do it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camelCase: itWorksLikeThis.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howManyCoasters = 18;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const midWeek = "Wednesday";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5" name="Google Shape;465;p5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Naming</a:t>
            </a:r>
            <a:endParaRPr/>
          </a:p>
        </p:txBody>
      </p:sp>
      <p:sp>
        <p:nvSpPr>
          <p:cNvPr id="466" name="Google Shape;466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7" name="Google Shape;467;p5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x = 18;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console.log(x);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18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x * 2;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18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x = x * 2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console.log(x);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⇒ 36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Note</a:t>
            </a:r>
            <a:r>
              <a:rPr lang="en">
                <a:solidFill>
                  <a:schemeClr val="dk1"/>
                </a:solidFill>
              </a:rPr>
              <a:t>: If you’d used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const</a:t>
            </a:r>
            <a:r>
              <a:rPr lang="en">
                <a:solidFill>
                  <a:schemeClr val="dk1"/>
                </a:solidFill>
              </a:rPr>
              <a:t> instead of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</a:t>
            </a:r>
            <a:r>
              <a:rPr lang="en">
                <a:solidFill>
                  <a:schemeClr val="dk1"/>
                </a:solidFill>
              </a:rPr>
              <a:t> to declare the variable, the last part would throw an error!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5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Reassignment</a:t>
            </a:r>
            <a:endParaRPr/>
          </a:p>
        </p:txBody>
      </p:sp>
      <p:sp>
        <p:nvSpPr>
          <p:cNvPr id="474" name="Google Shape;474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75" name="Google Shape;475;p5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 Writes to webpage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document.write("Yes!");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 Writes to console 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console.log("Houston, do you copy?");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 Makes pop ups happen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alert("You destroyed the computer again.");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1" name="Google Shape;481;p5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</a:t>
            </a:r>
            <a:r>
              <a:rPr lang="en"/>
              <a:t>and</a:t>
            </a:r>
            <a:r>
              <a:rPr lang="en"/>
              <a:t> Alerts</a:t>
            </a:r>
            <a:endParaRPr/>
          </a:p>
        </p:txBody>
      </p:sp>
      <p:sp>
        <p:nvSpPr>
          <p:cNvPr id="482" name="Google Shape;482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3" name="Google Shape;483;p5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and Logging in JS</a:t>
            </a:r>
            <a:endParaRPr/>
          </a:p>
        </p:txBody>
      </p:sp>
      <p:sp>
        <p:nvSpPr>
          <p:cNvPr id="489" name="Google Shape;489;p59"/>
          <p:cNvSpPr txBox="1"/>
          <p:nvPr>
            <p:ph idx="1" type="body"/>
          </p:nvPr>
        </p:nvSpPr>
        <p:spPr>
          <a:xfrm>
            <a:off x="457200" y="1143000"/>
            <a:ext cx="82296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Practice using console.log and basic variable operations in JavaScript. There's more than one way of doing practically anything in JS – Google and Stack Overflow will be your best friends in JS land! </a:t>
            </a:r>
            <a:endParaRPr/>
          </a:p>
        </p:txBody>
      </p:sp>
      <p:sp>
        <p:nvSpPr>
          <p:cNvPr id="490" name="Google Shape;490;p5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9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2" name="Google Shape;492;p5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5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753200" y="2370604"/>
            <a:ext cx="3171300" cy="204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https://drive.google.com/drive/folders/1uV18J8cVaDvZHOq6go__dWX3zzK_fS3B?usp=sharing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9"/>
          <p:cNvSpPr/>
          <p:nvPr/>
        </p:nvSpPr>
        <p:spPr>
          <a:xfrm>
            <a:off x="4238688" y="2972388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5219500" y="2370604"/>
            <a:ext cx="3171300" cy="204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https://drive.google.com/drive/folders/1B6CQ8HNJzbOFUkwE1YGZnft-Q1oDjhMR?usp=sharing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02" name="Google Shape;502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3" name="Google Shape;503;p60"/>
          <p:cNvSpPr txBox="1"/>
          <p:nvPr>
            <p:ph idx="4294967295" type="body"/>
          </p:nvPr>
        </p:nvSpPr>
        <p:spPr>
          <a:xfrm>
            <a:off x="457200" y="1002900"/>
            <a:ext cx="38418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Functions</a:t>
            </a:r>
            <a:r>
              <a:rPr lang="en">
                <a:solidFill>
                  <a:schemeClr val="dk1"/>
                </a:solidFill>
              </a:rPr>
              <a:t> are chunks of code that are grouped and execute together, like a modular program within a program.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function takes input, performs logic, and returns output.</a:t>
            </a:r>
            <a:endParaRPr/>
          </a:p>
        </p:txBody>
      </p:sp>
      <p:sp>
        <p:nvSpPr>
          <p:cNvPr id="504" name="Google Shape;504;p60"/>
          <p:cNvSpPr/>
          <p:nvPr/>
        </p:nvSpPr>
        <p:spPr>
          <a:xfrm>
            <a:off x="5286475" y="1357350"/>
            <a:ext cx="1026000" cy="24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500" y="783975"/>
            <a:ext cx="3495924" cy="32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Reusable functions need names and follow naming rules that are identical to those of variables.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must be called or “</a:t>
            </a:r>
            <a:r>
              <a:rPr b="1" lang="en">
                <a:solidFill>
                  <a:schemeClr val="dk2"/>
                </a:solidFill>
              </a:rPr>
              <a:t>invoked</a:t>
            </a:r>
            <a:r>
              <a:rPr lang="en">
                <a:solidFill>
                  <a:schemeClr val="dk1"/>
                </a:solidFill>
              </a:rPr>
              <a:t>” to execute and return a value.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accept input, called </a:t>
            </a:r>
            <a:r>
              <a:rPr b="1" lang="en">
                <a:solidFill>
                  <a:schemeClr val="lt2"/>
                </a:solidFill>
              </a:rPr>
              <a:t>parameters</a:t>
            </a:r>
            <a:r>
              <a:rPr lang="en">
                <a:solidFill>
                  <a:schemeClr val="dk1"/>
                </a:solidFill>
              </a:rPr>
              <a:t>, that can be used inside the function.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function greetings(</a:t>
            </a:r>
            <a:r>
              <a:rPr b="1"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name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console.log(“Hello there, “ + name);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greetings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(“Dave”);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2" name="Google Shape;512;p6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13" name="Google Shape;513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4" name="Google Shape;514;p6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Functions in JS</a:t>
            </a:r>
            <a:endParaRPr/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457200" y="1175300"/>
            <a:ext cx="82296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create a few functions together, and then you’ll create a function of your own!</a:t>
            </a:r>
            <a:endParaRPr/>
          </a:p>
        </p:txBody>
      </p:sp>
      <p:sp>
        <p:nvSpPr>
          <p:cNvPr id="521" name="Google Shape;521;p62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2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23" name="Google Shape;523;p6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62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  <p:sp>
        <p:nvSpPr>
          <p:cNvPr id="525" name="Google Shape;525;p62"/>
          <p:cNvSpPr/>
          <p:nvPr/>
        </p:nvSpPr>
        <p:spPr>
          <a:xfrm>
            <a:off x="753200" y="2370603"/>
            <a:ext cx="3171300" cy="198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</a:rPr>
              <a:t>https://drive.google.com/drive/folders/1E8prrfiB5ZrLxmqPTd_mNR7HavSSm4CN?usp=sharing</a:t>
            </a:r>
            <a:endParaRPr sz="1800" u="sng">
              <a:solidFill>
                <a:schemeClr val="hlink"/>
              </a:solidFill>
            </a:endParaRPr>
          </a:p>
        </p:txBody>
      </p:sp>
      <p:sp>
        <p:nvSpPr>
          <p:cNvPr id="526" name="Google Shape;526;p62"/>
          <p:cNvSpPr/>
          <p:nvPr/>
        </p:nvSpPr>
        <p:spPr>
          <a:xfrm>
            <a:off x="4238688" y="2972388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2"/>
          <p:cNvSpPr/>
          <p:nvPr/>
        </p:nvSpPr>
        <p:spPr>
          <a:xfrm>
            <a:off x="5219500" y="2370603"/>
            <a:ext cx="3171300" cy="198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</a:rPr>
              <a:t>https://drive.google.com/drive/folders/1O8my7O-8fAo16aaSWoxeCTWany8NPAKw?usp=sharing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63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2021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4" name="Google Shape;534;p6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535" name="Google Shape;535;p63"/>
          <p:cNvSpPr txBox="1"/>
          <p:nvPr>
            <p:ph idx="1" type="subTitle"/>
          </p:nvPr>
        </p:nvSpPr>
        <p:spPr>
          <a:xfrm>
            <a:off x="457200" y="10956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Computers Think in Small Steps</a:t>
            </a:r>
            <a:endParaRPr/>
          </a:p>
        </p:txBody>
      </p:sp>
      <p:sp>
        <p:nvSpPr>
          <p:cNvPr id="536" name="Google Shape;536;p63"/>
          <p:cNvSpPr txBox="1"/>
          <p:nvPr>
            <p:ph idx="3" type="body"/>
          </p:nvPr>
        </p:nvSpPr>
        <p:spPr>
          <a:xfrm>
            <a:off x="458325" y="1658575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define functions to encapsulate common procedures.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variables for anything you need the computer to keep track of.</a:t>
            </a:r>
            <a:endParaRPr/>
          </a:p>
        </p:txBody>
      </p:sp>
      <p:sp>
        <p:nvSpPr>
          <p:cNvPr id="537" name="Google Shape;537;p63"/>
          <p:cNvSpPr txBox="1"/>
          <p:nvPr>
            <p:ph idx="4" type="subTitle"/>
          </p:nvPr>
        </p:nvSpPr>
        <p:spPr>
          <a:xfrm>
            <a:off x="4864075" y="10956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JavaScript and the DOM</a:t>
            </a:r>
            <a:endParaRPr/>
          </a:p>
        </p:txBody>
      </p:sp>
      <p:sp>
        <p:nvSpPr>
          <p:cNvPr id="538" name="Google Shape;538;p63"/>
          <p:cNvSpPr txBox="1"/>
          <p:nvPr>
            <p:ph idx="5" type="body"/>
          </p:nvPr>
        </p:nvSpPr>
        <p:spPr>
          <a:xfrm>
            <a:off x="4864075" y="17019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JavaScript to interact with elements on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Respond to user actions by setting event listeners.</a:t>
            </a:r>
            <a:endParaRPr/>
          </a:p>
        </p:txBody>
      </p:sp>
      <p:sp>
        <p:nvSpPr>
          <p:cNvPr id="539" name="Google Shape;539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What Is a Program?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Might Think a Program Is Code...</a:t>
            </a:r>
            <a:endParaRPr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3">
            <a:alphaModFix/>
          </a:blip>
          <a:srcRect b="49514" l="4445" r="1965" t="13174"/>
          <a:stretch/>
        </p:blipFill>
        <p:spPr>
          <a:xfrm>
            <a:off x="1578100" y="1007150"/>
            <a:ext cx="5987800" cy="33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idx="4294967295" type="title"/>
          </p:nvPr>
        </p:nvSpPr>
        <p:spPr>
          <a:xfrm>
            <a:off x="970650" y="1069000"/>
            <a:ext cx="72027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Code is </a:t>
            </a:r>
            <a:r>
              <a:rPr lang="en" sz="2800">
                <a:solidFill>
                  <a:schemeClr val="dk2"/>
                </a:solidFill>
              </a:rPr>
              <a:t>HOW</a:t>
            </a:r>
            <a:r>
              <a:rPr lang="en" sz="2800">
                <a:solidFill>
                  <a:srgbClr val="000000"/>
                </a:solidFill>
              </a:rPr>
              <a:t> you make a program.</a:t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A program is just a set </a:t>
            </a:r>
            <a:r>
              <a:rPr lang="en" sz="2800">
                <a:solidFill>
                  <a:srgbClr val="000000"/>
                </a:solidFill>
              </a:rPr>
              <a:t>of</a:t>
            </a:r>
            <a:r>
              <a:rPr lang="en" sz="2800">
                <a:solidFill>
                  <a:srgbClr val="000000"/>
                </a:solidFill>
              </a:rPr>
              <a:t> </a:t>
            </a:r>
            <a:r>
              <a:rPr lang="en" sz="2800">
                <a:solidFill>
                  <a:schemeClr val="dk2"/>
                </a:solidFill>
              </a:rPr>
              <a:t>INSTRUCTIONS</a:t>
            </a:r>
            <a:r>
              <a:rPr lang="en" sz="2800">
                <a:solidFill>
                  <a:srgbClr val="000000"/>
                </a:solidFill>
              </a:rPr>
              <a:t>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2021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4" name="Google Shape;334;p40"/>
          <p:cNvSpPr txBox="1"/>
          <p:nvPr>
            <p:ph type="title"/>
          </p:nvPr>
        </p:nvSpPr>
        <p:spPr>
          <a:xfrm>
            <a:off x="1302400" y="2128750"/>
            <a:ext cx="63504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highlight>
                  <a:srgbClr val="FFFFFF"/>
                </a:highlight>
              </a:rPr>
              <a:t>The </a:t>
            </a:r>
            <a:r>
              <a:rPr lang="en" sz="2400">
                <a:highlight>
                  <a:srgbClr val="FFFFFF"/>
                </a:highlight>
              </a:rPr>
              <a:t>good</a:t>
            </a:r>
            <a:r>
              <a:rPr b="0" lang="en" sz="2400">
                <a:highlight>
                  <a:srgbClr val="FFFFFF"/>
                </a:highlight>
              </a:rPr>
              <a:t> news about </a:t>
            </a:r>
            <a:r>
              <a:rPr lang="en" sz="2400">
                <a:highlight>
                  <a:srgbClr val="FFFFFF"/>
                </a:highlight>
              </a:rPr>
              <a:t>computers</a:t>
            </a:r>
            <a:r>
              <a:rPr b="0" lang="en" sz="2400">
                <a:highlight>
                  <a:srgbClr val="FFFFFF"/>
                </a:highlight>
              </a:rPr>
              <a:t> is that </a:t>
            </a:r>
            <a:r>
              <a:rPr lang="en" sz="2400">
                <a:highlight>
                  <a:srgbClr val="FFFFFF"/>
                </a:highlight>
              </a:rPr>
              <a:t>they do what you tell them to do</a:t>
            </a:r>
            <a:r>
              <a:rPr b="0" lang="en" sz="2400">
                <a:highlight>
                  <a:srgbClr val="FFFFFF"/>
                </a:highlight>
              </a:rPr>
              <a:t>. The </a:t>
            </a:r>
            <a:r>
              <a:rPr lang="en" sz="2400">
                <a:highlight>
                  <a:srgbClr val="FFFFFF"/>
                </a:highlight>
              </a:rPr>
              <a:t>bad</a:t>
            </a:r>
            <a:r>
              <a:rPr b="0" lang="en" sz="2400">
                <a:highlight>
                  <a:srgbClr val="FFFFFF"/>
                </a:highlight>
              </a:rPr>
              <a:t> news is that </a:t>
            </a:r>
            <a:r>
              <a:rPr lang="en" sz="2400">
                <a:highlight>
                  <a:srgbClr val="FFFFFF"/>
                </a:highlight>
              </a:rPr>
              <a:t>they do what you tell them to do</a:t>
            </a:r>
            <a:r>
              <a:rPr b="0" lang="en" sz="2400">
                <a:highlight>
                  <a:srgbClr val="FFFFFF"/>
                </a:highlight>
              </a:rPr>
              <a:t>.</a:t>
            </a:r>
            <a:endParaRPr sz="2400"/>
          </a:p>
        </p:txBody>
      </p:sp>
      <p:sp>
        <p:nvSpPr>
          <p:cNvPr id="335" name="Google Shape;335;p40"/>
          <p:cNvSpPr txBox="1"/>
          <p:nvPr>
            <p:ph idx="1" type="subTitle"/>
          </p:nvPr>
        </p:nvSpPr>
        <p:spPr>
          <a:xfrm>
            <a:off x="2207800" y="344815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— Ted Nelson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41"/>
          <p:cNvGraphicFramePr/>
          <p:nvPr/>
        </p:nvGraphicFramePr>
        <p:xfrm>
          <a:off x="457200" y="15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{DBF05618-6607-412D-B46D-2C67F7BEA64F}</a:tableStyleId>
              </a:tblPr>
              <a:tblGrid>
                <a:gridCol w="4109550"/>
                <a:gridCol w="4109550"/>
              </a:tblGrid>
              <a:tr h="67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 only knows what you tell it...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...but it will remember what it’s been told.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7BD">
                        <a:alpha val="28490"/>
                      </a:srgbClr>
                    </a:solidFill>
                  </a:tcPr>
                </a:tc>
              </a:tr>
              <a:tr h="67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 only understands a very limited set of phrases (syntax)...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...but you can teach it a lot by combining these basic phrases together.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7BD">
                        <a:alpha val="28490"/>
                      </a:srgbClr>
                    </a:solidFill>
                  </a:tcPr>
                </a:tc>
              </a:tr>
              <a:tr h="67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 will always do what you say...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...but not necessarily what you meant.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7BD">
                        <a:alpha val="28490"/>
                      </a:srgbClr>
                    </a:solidFill>
                  </a:tcPr>
                </a:tc>
              </a:tr>
              <a:tr h="67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 has no understanding of context...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...but it’s not shy about saying when it doesn’t understand you (error messages).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7BD">
                        <a:alpha val="284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41"/>
          <p:cNvSpPr txBox="1"/>
          <p:nvPr>
            <p:ph idx="4294967295" type="body"/>
          </p:nvPr>
        </p:nvSpPr>
        <p:spPr>
          <a:xfrm>
            <a:off x="457200" y="914400"/>
            <a:ext cx="82191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art of programming requires understanding how a computer thinks: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42" name="Google Shape;342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Like a Computer</a:t>
            </a:r>
            <a:endParaRPr/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idx="4294967295" type="title"/>
          </p:nvPr>
        </p:nvSpPr>
        <p:spPr>
          <a:xfrm>
            <a:off x="970650" y="1069000"/>
            <a:ext cx="72027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Pseudocode</a:t>
            </a:r>
            <a:r>
              <a:rPr lang="en" sz="2800">
                <a:solidFill>
                  <a:srgbClr val="000000"/>
                </a:solidFill>
              </a:rPr>
              <a:t> is the process of writing a program without using the syntax of a programming language.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2021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 b="0"/>
          </a:p>
        </p:txBody>
      </p:sp>
      <p:sp>
        <p:nvSpPr>
          <p:cNvPr id="356" name="Google Shape;356;p43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2021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58" name="Google Shape;358;p43"/>
          <p:cNvSpPr txBox="1"/>
          <p:nvPr>
            <p:ph idx="1" type="subTitle"/>
          </p:nvPr>
        </p:nvSpPr>
        <p:spPr>
          <a:xfrm>
            <a:off x="457200" y="10195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Nouns of Programming</a:t>
            </a:r>
            <a:endParaRPr/>
          </a:p>
        </p:txBody>
      </p:sp>
      <p:sp>
        <p:nvSpPr>
          <p:cNvPr id="359" name="Google Shape;359;p43"/>
          <p:cNvSpPr txBox="1"/>
          <p:nvPr>
            <p:ph idx="3" type="body"/>
          </p:nvPr>
        </p:nvSpPr>
        <p:spPr>
          <a:xfrm>
            <a:off x="458325" y="15824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Pieces of data in a program that can used and changed many times.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These are used for anything you need the computer to remember or keep track of for later. If you would write it down, it’s a variable.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43"/>
          <p:cNvSpPr txBox="1"/>
          <p:nvPr>
            <p:ph idx="4" type="subTitle"/>
          </p:nvPr>
        </p:nvSpPr>
        <p:spPr>
          <a:xfrm>
            <a:off x="4864075" y="10195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Verbs of Programming</a:t>
            </a:r>
            <a:endParaRPr/>
          </a:p>
        </p:txBody>
      </p:sp>
      <p:sp>
        <p:nvSpPr>
          <p:cNvPr id="361" name="Google Shape;361;p43"/>
          <p:cNvSpPr txBox="1"/>
          <p:nvPr>
            <p:ph idx="5" type="body"/>
          </p:nvPr>
        </p:nvSpPr>
        <p:spPr>
          <a:xfrm>
            <a:off x="4847175" y="15824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Modular, reusable containers for an instruction set.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allow us to define building-block procedures that provide readable instructions for complex operations.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