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Inconsolata"/>
      <p:regular r:id="rId46"/>
      <p:bold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orient="horz" pos="2571">
          <p15:clr>
            <a:srgbClr val="9AA0A6"/>
          </p15:clr>
        </p15:guide>
        <p15:guide id="7" pos="3211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95AE98-73C8-441F-9640-24536E0F549D}">
  <a:tblStyle styleId="{CB95AE98-73C8-441F-9640-24536E0F5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735" orient="horz"/>
        <p:guide pos="2571" orient="horz"/>
        <p:guide pos="3211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Inconsolata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Inconsolata-bold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8e5f5a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18e5f5a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18e5f5a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18e5f5a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18e5f5a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18e5f5a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8e5f5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8e5f5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fb9d20886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fb9d20886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fb9d20886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fb9d20886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b9d20886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b9d20886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fb9d20886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fb9d20886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fb9d20886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fb9d20886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fb9d20886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fb9d20886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3848b0dd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3848b0dd_0_382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fb9d20886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fb9d20886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fb9d20886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fb9d20886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fb9d20886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fb9d20886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fb9d20886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fb9d20886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b9d20886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fb9d20886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fb9d20886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fb9d20886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fb9d20886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fb9d20886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b5b24bf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b5b24bf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b9d20886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fb9d20886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b9d20886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fb9d20886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b9d208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b9d208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fb9d20886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fb9d20886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b5b24bf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b5b24bf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b5b24bf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b5b24bf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c8ea684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c8ea684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b5b24bf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b5b24bf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18e5f5a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18e5f5a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18e5f5a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18e5f5a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8e5f5a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8e5f5a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18e5f5a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18e5f5a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18e5f5a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18e5f5a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18e5f5a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18e5f5a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wBGy9rEoKAyIvKVEZ4NiSlc4VW5fJQ7U?usp=sharing" TargetMode="External"/><Relationship Id="rId4" Type="http://schemas.openxmlformats.org/officeDocument/2006/relationships/hyperlink" Target="https://drive.google.com/drive/folders/1wBGy9rEoKAyIvKVEZ4NiSlc4VW5fJQ7U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rive.google.com/drive/folders/1DcHwmAhyWSrlAbL3vs0kgjvr3TZd75od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drive/folders/1mm1rkPgnUzgDD-NsIHy4lQU-8jCyn9Bb?usp=sharing" TargetMode="External"/><Relationship Id="rId4" Type="http://schemas.openxmlformats.org/officeDocument/2006/relationships/hyperlink" Target="https://drive.google.com/drive/folders/1QiTumxSp4joe6-y93PvTsAx0_xD8G4gv?usp=shar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rive.google.com/drive/folders/1ekSei8Da5QdZRP9iabhoLzYMYYxpiBOL?usp=sharing" TargetMode="External"/><Relationship Id="rId4" Type="http://schemas.openxmlformats.org/officeDocument/2006/relationships/hyperlink" Target="https://drive.google.com/drive/folders/1czuJ8b5gjWcC8byLrsaP3_G_0ljtLtbM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drive/folders/1QkYpHVmIRTsHN5zQ_FKr4m3iuum3Jmhp?usp=sharing" TargetMode="External"/><Relationship Id="rId4" Type="http://schemas.openxmlformats.org/officeDocument/2006/relationships/hyperlink" Target="https://drive.google.com/drive/folders/1OvbdYhbT93XUGEsOxWyTDCVegC9z2YHJ?usp=sha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Manipulation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Conditions</a:t>
            </a:r>
            <a:endParaRPr/>
          </a:p>
        </p:txBody>
      </p:sp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"/>
          <p:cNvSpPr txBox="1"/>
          <p:nvPr>
            <p:ph idx="4294967295" type="body"/>
          </p:nvPr>
        </p:nvSpPr>
        <p:spPr>
          <a:xfrm>
            <a:off x="536300" y="1558675"/>
            <a:ext cx="7790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day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== "mon"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|| 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day 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== "wed"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51C75"/>
                </a:solidFill>
                <a:latin typeface="Inconsolata"/>
                <a:ea typeface="Inconsolata"/>
                <a:cs typeface="Inconsolata"/>
                <a:sym typeface="Inconsolata"/>
              </a:rPr>
              <a:t>    //We Have Class Today</a:t>
            </a:r>
            <a:endParaRPr sz="2700">
              <a:solidFill>
                <a:srgbClr val="351C7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Decisions</a:t>
            </a:r>
            <a:endParaRPr/>
          </a:p>
        </p:txBody>
      </p:sp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25" y="64875"/>
            <a:ext cx="5322974" cy="45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5"/>
          <p:cNvSpPr txBox="1"/>
          <p:nvPr>
            <p:ph idx="4294967295" type="body"/>
          </p:nvPr>
        </p:nvSpPr>
        <p:spPr>
          <a:xfrm>
            <a:off x="457200" y="2786775"/>
            <a:ext cx="32205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Remember: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= assigns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== tests equivalence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=== tests equivalence + type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That</a:t>
            </a:r>
            <a:endParaRPr/>
          </a:p>
        </p:txBody>
      </p:sp>
      <p:sp>
        <p:nvSpPr>
          <p:cNvPr id="387" name="Google Shape;387;p46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see how we can attach event listeners by grabbing elements with either class or ID selectors.</a:t>
            </a:r>
            <a:endParaRPr/>
          </a:p>
        </p:txBody>
      </p:sp>
      <p:sp>
        <p:nvSpPr>
          <p:cNvPr id="388" name="Google Shape;388;p4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9" name="Google Shape;389;p4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https://drive.google.com/drive/folders/1wBGy9rEoKAyIvKVEZ4NiSlc4VW5fJQ7U?usp=sharing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6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https://drive.google.com/drive/folders/1wBGy9rEoKAyIvKVEZ4NiSlc4VW5fJQ7U?usp=sharing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idx="4294967295" type="title"/>
          </p:nvPr>
        </p:nvSpPr>
        <p:spPr>
          <a:xfrm>
            <a:off x="1403050" y="1837150"/>
            <a:ext cx="614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Most JavaScript is the combination of two concepts: </a:t>
            </a:r>
            <a:r>
              <a:rPr lang="en" sz="2800">
                <a:solidFill>
                  <a:schemeClr val="dk2"/>
                </a:solidFill>
              </a:rPr>
              <a:t>What </a:t>
            </a:r>
            <a:r>
              <a:rPr lang="en" sz="2800">
                <a:solidFill>
                  <a:srgbClr val="000000"/>
                </a:solidFill>
              </a:rPr>
              <a:t>and </a:t>
            </a:r>
            <a:r>
              <a:rPr lang="en" sz="2800">
                <a:solidFill>
                  <a:schemeClr val="dk2"/>
                </a:solidFill>
              </a:rPr>
              <a:t>When</a:t>
            </a:r>
            <a:endParaRPr b="0" sz="2800">
              <a:solidFill>
                <a:schemeClr val="dk2"/>
              </a:solidFill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What: The Webpage Object</a:t>
            </a:r>
            <a:endParaRPr/>
          </a:p>
        </p:txBody>
      </p:sp>
      <p:sp>
        <p:nvSpPr>
          <p:cNvPr id="407" name="Google Shape;407;p4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2166750" y="913825"/>
            <a:ext cx="4810500" cy="34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Webpage Is One Giant JS Object</a:t>
            </a:r>
            <a:endParaRPr/>
          </a:p>
        </p:txBody>
      </p:sp>
      <p:sp>
        <p:nvSpPr>
          <p:cNvPr id="414" name="Google Shape;414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2276650" y="1034425"/>
            <a:ext cx="3339900" cy="288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Document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49"/>
          <p:cNvSpPr/>
          <p:nvPr/>
        </p:nvSpPr>
        <p:spPr>
          <a:xfrm>
            <a:off x="5616651" y="1034425"/>
            <a:ext cx="1280100" cy="288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Console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idx="4294967295" type="title"/>
          </p:nvPr>
        </p:nvSpPr>
        <p:spPr>
          <a:xfrm>
            <a:off x="1403050" y="1837150"/>
            <a:ext cx="614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Everything</a:t>
            </a:r>
            <a:r>
              <a:rPr b="0" lang="en" sz="2800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rgbClr val="000000"/>
                </a:solidFill>
              </a:rPr>
              <a:t>you see in the browser is a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JS object</a:t>
            </a:r>
            <a:r>
              <a:rPr lang="en" sz="2800"/>
              <a:t>.</a:t>
            </a:r>
            <a:endParaRPr b="0" sz="2800"/>
          </a:p>
        </p:txBody>
      </p:sp>
      <p:sp>
        <p:nvSpPr>
          <p:cNvPr id="423" name="Google Shape;423;p50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Big Objects</a:t>
            </a:r>
            <a:endParaRPr/>
          </a:p>
        </p:txBody>
      </p:sp>
      <p:sp>
        <p:nvSpPr>
          <p:cNvPr id="431" name="Google Shape;431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3775825" y="3398325"/>
            <a:ext cx="3335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676950" y="2060425"/>
            <a:ext cx="24267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whole web browser; mostly used for browser-level settings.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6256650" y="2060425"/>
            <a:ext cx="22104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 scratch pad for development-related messages; highly useful in debugging.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3466800" y="2060425"/>
            <a:ext cx="22104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current webpage. This object has the functionality we want to use when accessing elements on the page.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676950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3466806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6256653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Console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idx="4294967295" type="body"/>
          </p:nvPr>
        </p:nvSpPr>
        <p:spPr>
          <a:xfrm>
            <a:off x="457200" y="1111375"/>
            <a:ext cx="46398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Browsers read your HTML and create an object </a:t>
            </a:r>
            <a:r>
              <a:rPr lang="en">
                <a:solidFill>
                  <a:schemeClr val="dk1"/>
                </a:solidFill>
              </a:rPr>
              <a:t>in the computer’s memory </a:t>
            </a:r>
            <a:r>
              <a:rPr lang="en">
                <a:solidFill>
                  <a:schemeClr val="dk1"/>
                </a:solidFill>
              </a:rPr>
              <a:t>for each part. That HTML </a:t>
            </a:r>
            <a:r>
              <a:rPr lang="en">
                <a:solidFill>
                  <a:schemeClr val="dk1"/>
                </a:solidFill>
              </a:rPr>
              <a:t>layout</a:t>
            </a:r>
            <a:r>
              <a:rPr lang="en">
                <a:solidFill>
                  <a:schemeClr val="dk1"/>
                </a:solidFill>
              </a:rPr>
              <a:t> is called a “data model” because it describes the structure of your webpage.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Document Object Model</a:t>
            </a:r>
            <a:r>
              <a:rPr lang="en">
                <a:solidFill>
                  <a:schemeClr val="dk1"/>
                </a:solidFill>
              </a:rPr>
              <a:t> (DOM) is the browser’s JavaScript representation of your HTML elements.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</a:t>
            </a:r>
            <a:endParaRPr/>
          </a:p>
        </p:txBody>
      </p:sp>
      <p:sp>
        <p:nvSpPr>
          <p:cNvPr id="446" name="Google Shape;446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75" y="491425"/>
            <a:ext cx="3351949" cy="33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idx="4294967295" type="body"/>
          </p:nvPr>
        </p:nvSpPr>
        <p:spPr>
          <a:xfrm>
            <a:off x="457200" y="1115250"/>
            <a:ext cx="8229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main thing we’re doing with JS is getting objects from the DOM and performing actions with them (moving, hiding, etc).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methods that get </a:t>
            </a:r>
            <a:r>
              <a:rPr lang="en">
                <a:solidFill>
                  <a:schemeClr val="dk1"/>
                </a:solidFill>
              </a:rPr>
              <a:t>something</a:t>
            </a:r>
            <a:r>
              <a:rPr lang="en">
                <a:solidFill>
                  <a:schemeClr val="dk1"/>
                </a:solidFill>
              </a:rPr>
              <a:t> from a webpage are called </a:t>
            </a:r>
            <a:r>
              <a:rPr b="1" lang="en">
                <a:solidFill>
                  <a:schemeClr val="dk2"/>
                </a:solidFill>
              </a:rPr>
              <a:t>getters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methods that change something on the webpage are called </a:t>
            </a:r>
            <a:r>
              <a:rPr b="1" lang="en">
                <a:solidFill>
                  <a:schemeClr val="lt2"/>
                </a:solidFill>
              </a:rPr>
              <a:t>setters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and Setters</a:t>
            </a:r>
            <a:endParaRPr/>
          </a:p>
        </p:txBody>
      </p:sp>
      <p:sp>
        <p:nvSpPr>
          <p:cNvPr id="455" name="Google Shape;455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209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Identify the role of JavaScript in front-end web development.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Access properties of the DOM using JavaScript object syntax.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DOM methods to respond to user actions with event listeners.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idx="4294967295" type="body"/>
          </p:nvPr>
        </p:nvSpPr>
        <p:spPr>
          <a:xfrm>
            <a:off x="457200" y="914400"/>
            <a:ext cx="59454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Getters and setters </a:t>
            </a:r>
            <a:r>
              <a:rPr lang="en">
                <a:solidFill>
                  <a:schemeClr val="dk1"/>
                </a:solidFill>
              </a:rPr>
              <a:t>access</a:t>
            </a:r>
            <a:r>
              <a:rPr lang="en">
                <a:solidFill>
                  <a:schemeClr val="dk1"/>
                </a:solidFill>
              </a:rPr>
              <a:t> and modify objects. They are both types of </a:t>
            </a:r>
            <a:r>
              <a:rPr b="1" lang="en">
                <a:highlight>
                  <a:schemeClr val="accent2"/>
                </a:highlight>
              </a:rPr>
              <a:t>methods</a:t>
            </a:r>
            <a:r>
              <a:rPr lang="en">
                <a:solidFill>
                  <a:schemeClr val="dk1"/>
                </a:solidFill>
              </a:rPr>
              <a:t>. Methods belong to JavaScript objects, including DOM elements.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 of methods as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functions</a:t>
            </a:r>
            <a:r>
              <a:rPr lang="en">
                <a:solidFill>
                  <a:schemeClr val="dk1"/>
                </a:solidFill>
              </a:rPr>
              <a:t> that an object can use. A guitar, for example, might have the following methods: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guitar.playChord(chord)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guitar.playNote(note)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guitar.changeTempo(tempo)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guitar.changeVolume(volume)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ethods</a:t>
            </a:r>
            <a:endParaRPr/>
          </a:p>
        </p:txBody>
      </p:sp>
      <p:sp>
        <p:nvSpPr>
          <p:cNvPr id="463" name="Google Shape;463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64" name="Google Shape;4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100" y="725375"/>
            <a:ext cx="3440800" cy="350884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4294967295" type="body"/>
          </p:nvPr>
        </p:nvSpPr>
        <p:spPr>
          <a:xfrm>
            <a:off x="462450" y="785650"/>
            <a:ext cx="82191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Objects often have metadata — information that describes the object (height, width, classes, etc). </a:t>
            </a:r>
            <a:r>
              <a:rPr lang="en">
                <a:solidFill>
                  <a:schemeClr val="dk1"/>
                </a:solidFill>
              </a:rPr>
              <a:t>These</a:t>
            </a:r>
            <a:r>
              <a:rPr lang="en">
                <a:solidFill>
                  <a:schemeClr val="dk1"/>
                </a:solidFill>
              </a:rPr>
              <a:t> pieces of information are called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properties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roperties</a:t>
            </a:r>
            <a:endParaRPr/>
          </a:p>
        </p:txBody>
      </p:sp>
      <p:sp>
        <p:nvSpPr>
          <p:cNvPr id="472" name="Google Shape;472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73" name="Google Shape;473;p55"/>
          <p:cNvGraphicFramePr/>
          <p:nvPr/>
        </p:nvGraphicFramePr>
        <p:xfrm>
          <a:off x="605025" y="160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{CB95AE98-73C8-441F-9640-24536E0F549D}</a:tableStyleId>
              </a:tblPr>
              <a:tblGrid>
                <a:gridCol w="3563550"/>
                <a:gridCol w="4370400"/>
              </a:tblGrid>
              <a:tr h="4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Property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someElement.classList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list of the classes belonging to a DOM element.</a:t>
                      </a:r>
                      <a:endParaRPr sz="1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someElement.id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ID of an element, if it has one.</a:t>
                      </a:r>
                      <a:endParaRPr sz="1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someElement.style.color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color of an element’s text.</a:t>
                      </a:r>
                      <a:endParaRPr sz="16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6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window.location.href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window object’s location details, including the page’s href (hypertext reference/URL).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74" name="Google Shape;474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Does a</a:t>
            </a:r>
            <a:r>
              <a:rPr lang="en"/>
              <a:t> Real Piece of Code Look Like?</a:t>
            </a:r>
            <a:endParaRPr/>
          </a:p>
        </p:txBody>
      </p:sp>
      <p:sp>
        <p:nvSpPr>
          <p:cNvPr id="480" name="Google Shape;480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966750" y="1576725"/>
            <a:ext cx="721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document.getElementById(‘ga’);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1680563" y="2903062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3" name="Google Shape;483;p56"/>
          <p:cNvCxnSpPr/>
          <p:nvPr/>
        </p:nvCxnSpPr>
        <p:spPr>
          <a:xfrm>
            <a:off x="2512163" y="2177838"/>
            <a:ext cx="0" cy="69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6"/>
          <p:cNvSpPr txBox="1"/>
          <p:nvPr/>
        </p:nvSpPr>
        <p:spPr>
          <a:xfrm>
            <a:off x="3640614" y="2894150"/>
            <a:ext cx="2260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Method (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getter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56"/>
          <p:cNvSpPr txBox="1"/>
          <p:nvPr/>
        </p:nvSpPr>
        <p:spPr>
          <a:xfrm>
            <a:off x="5893625" y="2894162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Parameter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6"/>
          <p:cNvSpPr txBox="1"/>
          <p:nvPr/>
        </p:nvSpPr>
        <p:spPr>
          <a:xfrm>
            <a:off x="1255775" y="2926300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7" name="Google Shape;487;p56"/>
          <p:cNvCxnSpPr/>
          <p:nvPr/>
        </p:nvCxnSpPr>
        <p:spPr>
          <a:xfrm>
            <a:off x="1747775" y="2177850"/>
            <a:ext cx="152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56"/>
          <p:cNvCxnSpPr/>
          <p:nvPr/>
        </p:nvCxnSpPr>
        <p:spPr>
          <a:xfrm>
            <a:off x="4770863" y="2190838"/>
            <a:ext cx="0" cy="69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6"/>
          <p:cNvCxnSpPr/>
          <p:nvPr/>
        </p:nvCxnSpPr>
        <p:spPr>
          <a:xfrm>
            <a:off x="3477725" y="2177850"/>
            <a:ext cx="258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6"/>
          <p:cNvCxnSpPr/>
          <p:nvPr/>
        </p:nvCxnSpPr>
        <p:spPr>
          <a:xfrm>
            <a:off x="6682763" y="2177838"/>
            <a:ext cx="0" cy="690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6"/>
          <p:cNvCxnSpPr/>
          <p:nvPr/>
        </p:nvCxnSpPr>
        <p:spPr>
          <a:xfrm>
            <a:off x="6248825" y="2177850"/>
            <a:ext cx="867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Getters often fill in variables in your JS. Once you get something from the DOM, you can use a variable to store it in memory for future manipulation.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 gaData = document.getElementById(‘ga’);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that we have our element,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gaData</a:t>
            </a:r>
            <a:r>
              <a:rPr lang="en">
                <a:solidFill>
                  <a:schemeClr val="dk1"/>
                </a:solidFill>
              </a:rPr>
              <a:t>, we can access its properties: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gaData.style.color;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gaData.innerText;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gaData.classList;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8" name="Google Shape;498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etters</a:t>
            </a:r>
            <a:endParaRPr/>
          </a:p>
        </p:txBody>
      </p:sp>
      <p:sp>
        <p:nvSpPr>
          <p:cNvPr id="499" name="Google Shape;499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0" name="Google Shape;500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/>
          <p:nvPr>
            <p:ph idx="4294967295" type="title"/>
          </p:nvPr>
        </p:nvSpPr>
        <p:spPr>
          <a:xfrm>
            <a:off x="446559" y="970447"/>
            <a:ext cx="82509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We’re mostly going to </a:t>
            </a:r>
            <a:r>
              <a:rPr lang="en" sz="2800">
                <a:solidFill>
                  <a:schemeClr val="dk2"/>
                </a:solidFill>
              </a:rPr>
              <a:t>m</a:t>
            </a:r>
            <a:r>
              <a:rPr lang="en" sz="2800">
                <a:solidFill>
                  <a:schemeClr val="dk2"/>
                </a:solidFill>
              </a:rPr>
              <a:t>anipulate </a:t>
            </a:r>
            <a:r>
              <a:rPr i="1" lang="en" sz="2800">
                <a:solidFill>
                  <a:schemeClr val="dk2"/>
                </a:solidFill>
              </a:rPr>
              <a:t>classes</a:t>
            </a:r>
            <a:br>
              <a:rPr lang="en" sz="2800"/>
            </a:br>
            <a:r>
              <a:rPr lang="en" sz="2800"/>
              <a:t>to make things happen on our pages.</a:t>
            </a:r>
            <a:endParaRPr sz="2800"/>
          </a:p>
        </p:txBody>
      </p:sp>
      <p:sp>
        <p:nvSpPr>
          <p:cNvPr id="506" name="Google Shape;506;p5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an Element’s Classes</a:t>
            </a:r>
            <a:endParaRPr/>
          </a:p>
        </p:txBody>
      </p:sp>
      <p:sp>
        <p:nvSpPr>
          <p:cNvPr id="512" name="Google Shape;512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3" name="Google Shape;513;p59"/>
          <p:cNvSpPr txBox="1"/>
          <p:nvPr/>
        </p:nvSpPr>
        <p:spPr>
          <a:xfrm>
            <a:off x="1393200" y="1220400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gaData.classList.toggle(‘show’);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4" name="Google Shape;514;p59"/>
          <p:cNvSpPr txBox="1"/>
          <p:nvPr/>
        </p:nvSpPr>
        <p:spPr>
          <a:xfrm>
            <a:off x="1309788" y="2276925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59"/>
          <p:cNvSpPr txBox="1"/>
          <p:nvPr/>
        </p:nvSpPr>
        <p:spPr>
          <a:xfrm>
            <a:off x="3844080" y="2484525"/>
            <a:ext cx="2260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Method (setter)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59"/>
          <p:cNvSpPr txBox="1"/>
          <p:nvPr/>
        </p:nvSpPr>
        <p:spPr>
          <a:xfrm>
            <a:off x="5835675" y="2230437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Parameter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1162200" y="3256725"/>
            <a:ext cx="6819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statement takes the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ga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object, looks at the element’s list of classes, and toggles the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show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class on or off.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2660677" y="2276913"/>
            <a:ext cx="1452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Property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9" name="Google Shape;519;p59"/>
          <p:cNvCxnSpPr/>
          <p:nvPr/>
        </p:nvCxnSpPr>
        <p:spPr>
          <a:xfrm>
            <a:off x="1889550" y="1873250"/>
            <a:ext cx="41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9"/>
          <p:cNvCxnSpPr/>
          <p:nvPr/>
        </p:nvCxnSpPr>
        <p:spPr>
          <a:xfrm>
            <a:off x="2551825" y="1879375"/>
            <a:ext cx="1707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9"/>
          <p:cNvCxnSpPr/>
          <p:nvPr/>
        </p:nvCxnSpPr>
        <p:spPr>
          <a:xfrm>
            <a:off x="4482925" y="1879375"/>
            <a:ext cx="982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59"/>
          <p:cNvCxnSpPr/>
          <p:nvPr/>
        </p:nvCxnSpPr>
        <p:spPr>
          <a:xfrm>
            <a:off x="6162825" y="1879375"/>
            <a:ext cx="982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9"/>
          <p:cNvCxnSpPr/>
          <p:nvPr/>
        </p:nvCxnSpPr>
        <p:spPr>
          <a:xfrm>
            <a:off x="2098950" y="1873250"/>
            <a:ext cx="0" cy="350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9"/>
          <p:cNvCxnSpPr/>
          <p:nvPr/>
        </p:nvCxnSpPr>
        <p:spPr>
          <a:xfrm>
            <a:off x="3386824" y="1879844"/>
            <a:ext cx="0" cy="35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59"/>
          <p:cNvCxnSpPr>
            <a:endCxn id="515" idx="0"/>
          </p:cNvCxnSpPr>
          <p:nvPr/>
        </p:nvCxnSpPr>
        <p:spPr>
          <a:xfrm>
            <a:off x="4974330" y="1873125"/>
            <a:ext cx="0" cy="611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9"/>
          <p:cNvCxnSpPr/>
          <p:nvPr/>
        </p:nvCxnSpPr>
        <p:spPr>
          <a:xfrm>
            <a:off x="6635174" y="1879844"/>
            <a:ext cx="0" cy="350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DOM Reference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0"/>
          <p:cNvSpPr/>
          <p:nvPr/>
        </p:nvSpPr>
        <p:spPr>
          <a:xfrm>
            <a:off x="1950900" y="2302225"/>
            <a:ext cx="5242200" cy="151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https://drive.google.com/drive/folders/1DcHwmAhyWSrlAbL3vs0kgjvr3TZd75od?usp=sharing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60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6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457200" y="1143000"/>
            <a:ext cx="8229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look at some DOM properties and methods in action! There’s no need to feel overwhelmed by details — the </a:t>
            </a:r>
            <a:r>
              <a:rPr b="1" lang="en"/>
              <a:t>patterns</a:t>
            </a:r>
            <a:r>
              <a:rPr lang="en"/>
              <a:t> are what matter.</a:t>
            </a:r>
            <a:endParaRPr/>
          </a:p>
        </p:txBody>
      </p:sp>
      <p:sp>
        <p:nvSpPr>
          <p:cNvPr id="537" name="Google Shape;537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  <p:sp>
        <p:nvSpPr>
          <p:cNvPr id="544" name="Google Shape;544;p6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When: Event Handling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Anytime a user interacts with a webpage, the browser classifies that action as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event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our JS code, we can listen for events in the browser and trigger functions in response using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event listeners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When object is clicked, the action function is called</a:t>
            </a:r>
            <a:b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object.addEventListener(‘click’, action)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vents and Listeners</a:t>
            </a:r>
            <a:endParaRPr/>
          </a:p>
        </p:txBody>
      </p: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52" name="Google Shape;552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/>
          <p:nvPr/>
        </p:nvSpPr>
        <p:spPr>
          <a:xfrm>
            <a:off x="545200" y="1887925"/>
            <a:ext cx="8013000" cy="2100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 ga = </a:t>
            </a:r>
            <a:r>
              <a:rPr b="1" lang="en" sz="18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document.getElementById(‘ga’)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function sayHello(){</a:t>
            </a:r>
            <a:b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console.log(“hello!”);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b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ga.addEventListener(‘click’, sayHello)</a:t>
            </a:r>
            <a:endParaRPr b="1" sz="16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8" name="Google Shape;558;p63"/>
          <p:cNvSpPr txBox="1"/>
          <p:nvPr>
            <p:ph idx="4294967295" type="body"/>
          </p:nvPr>
        </p:nvSpPr>
        <p:spPr>
          <a:xfrm>
            <a:off x="457200" y="914400"/>
            <a:ext cx="82191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We’ll often </a:t>
            </a:r>
            <a:r>
              <a:rPr b="1" lang="en">
                <a:solidFill>
                  <a:schemeClr val="dk2"/>
                </a:solidFill>
              </a:rPr>
              <a:t>get</a:t>
            </a:r>
            <a:r>
              <a:rPr lang="en">
                <a:solidFill>
                  <a:schemeClr val="dk1"/>
                </a:solidFill>
              </a:rPr>
              <a:t> an element and then </a:t>
            </a:r>
            <a:r>
              <a:rPr b="1" lang="en">
                <a:solidFill>
                  <a:schemeClr val="lt2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 an event listener on it. Once the event occurs, the listener will execute the function it was given.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9" name="Google Shape;559;p6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Get, Then Listen</a:t>
            </a:r>
            <a:endParaRPr/>
          </a:p>
        </p:txBody>
      </p:sp>
      <p:sp>
        <p:nvSpPr>
          <p:cNvPr id="560" name="Google Shape;560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61" name="Google Shape;561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457200" y="1143000"/>
            <a:ext cx="49569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that we’ve met all three front-end technologies, what exactly does JavaScript do for us? How do HTML, CSS, and JS intersect?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>
                <a:solidFill>
                  <a:schemeClr val="dk1"/>
                </a:solidFill>
              </a:rPr>
              <a:t>Draw a Venn diagram illustrating the roles of each technology and where they intersect.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7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JS?</a:t>
            </a:r>
            <a:endParaRPr/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16" name="Google Shape;316;p3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00" y="1045838"/>
            <a:ext cx="3212700" cy="3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idx="1" type="body"/>
          </p:nvPr>
        </p:nvSpPr>
        <p:spPr>
          <a:xfrm>
            <a:off x="457200" y="1332675"/>
            <a:ext cx="4870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Click is the most common, but what other events might we want to listen for?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p6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to Listen For</a:t>
            </a:r>
            <a:endParaRPr/>
          </a:p>
        </p:txBody>
      </p:sp>
      <p:sp>
        <p:nvSpPr>
          <p:cNvPr id="568" name="Google Shape;568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69" name="Google Shape;5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350" y="1166975"/>
            <a:ext cx="26035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/>
          <p:nvPr/>
        </p:nvSpPr>
        <p:spPr>
          <a:xfrm>
            <a:off x="1076950" y="2223945"/>
            <a:ext cx="3171300" cy="1926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Code with class selectors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https://drive.google.com/drive/folders/1mm1rkPgnUzgDD-NsIHy4lQU-8jCyn9Bb?usp=sharing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65"/>
          <p:cNvSpPr/>
          <p:nvPr/>
        </p:nvSpPr>
        <p:spPr>
          <a:xfrm>
            <a:off x="4895750" y="2223945"/>
            <a:ext cx="3171300" cy="1926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Code with ID selectors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https://drive.google.com/drive/folders/1QiTumxSp4joe6-y93PvTsAx0_xD8G4gv?usp=sharing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6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Listeners With Selectors</a:t>
            </a:r>
            <a:endParaRPr/>
          </a:p>
        </p:txBody>
      </p:sp>
      <p:sp>
        <p:nvSpPr>
          <p:cNvPr id="577" name="Google Shape;577;p65"/>
          <p:cNvSpPr txBox="1"/>
          <p:nvPr>
            <p:ph idx="1" type="body"/>
          </p:nvPr>
        </p:nvSpPr>
        <p:spPr>
          <a:xfrm>
            <a:off x="457200" y="1143000"/>
            <a:ext cx="8229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see how we can attach event listeners by grabbing elements with either class or ID selectors.</a:t>
            </a:r>
            <a:endParaRPr/>
          </a:p>
        </p:txBody>
      </p:sp>
      <p:sp>
        <p:nvSpPr>
          <p:cNvPr id="578" name="Google Shape;578;p6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79" name="Google Shape;579;p6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6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/>
          <p:nvPr/>
        </p:nvSpPr>
        <p:spPr>
          <a:xfrm>
            <a:off x="753200" y="2404295"/>
            <a:ext cx="3171300" cy="201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https://drive.google.com/drive/folders/1ekSei8Da5QdZRP9iabhoLzYMYYxpiBOL?usp=sharing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6"/>
          <p:cNvSpPr/>
          <p:nvPr/>
        </p:nvSpPr>
        <p:spPr>
          <a:xfrm>
            <a:off x="5219500" y="2404295"/>
            <a:ext cx="3171300" cy="201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https://drive.google.com/drive/folders/1czuJ8b5gjWcC8byLrsaP3_G_0ljtLtbM?usp=sharing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8" name="Google Shape;588;p6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Switcher</a:t>
            </a:r>
            <a:endParaRPr/>
          </a:p>
        </p:txBody>
      </p:sp>
      <p:sp>
        <p:nvSpPr>
          <p:cNvPr id="589" name="Google Shape;589;p66"/>
          <p:cNvSpPr txBox="1"/>
          <p:nvPr>
            <p:ph idx="1" type="body"/>
          </p:nvPr>
        </p:nvSpPr>
        <p:spPr>
          <a:xfrm>
            <a:off x="457200" y="1143000"/>
            <a:ext cx="8302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exercise, we’ll use our new event-listening skills to create a color switcher!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Bonus</a:t>
            </a:r>
            <a:r>
              <a:rPr lang="en"/>
              <a:t>: Try adding more switcher elements that change more colors.</a:t>
            </a:r>
            <a:endParaRPr/>
          </a:p>
        </p:txBody>
      </p:sp>
      <p:sp>
        <p:nvSpPr>
          <p:cNvPr id="590" name="Google Shape;590;p6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1" name="Google Shape;591;p6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7" name="Google Shape;597;p6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</a:t>
            </a:r>
            <a:endParaRPr/>
          </a:p>
        </p:txBody>
      </p:sp>
      <p:sp>
        <p:nvSpPr>
          <p:cNvPr id="598" name="Google Shape;598;p67"/>
          <p:cNvSpPr txBox="1"/>
          <p:nvPr>
            <p:ph idx="1" type="body"/>
          </p:nvPr>
        </p:nvSpPr>
        <p:spPr>
          <a:xfrm>
            <a:off x="457200" y="1143000"/>
            <a:ext cx="8229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exercise, </a:t>
            </a:r>
            <a:r>
              <a:rPr lang="en"/>
              <a:t>write</a:t>
            </a:r>
            <a:r>
              <a:rPr lang="en"/>
              <a:t> JavaScript that uses buttons to control the traffic light. Only ONE color should be active </a:t>
            </a:r>
            <a:r>
              <a:rPr lang="en">
                <a:solidFill>
                  <a:schemeClr val="dk1"/>
                </a:solidFill>
              </a:rPr>
              <a:t>at a time</a:t>
            </a:r>
            <a:r>
              <a:rPr lang="en"/>
              <a:t>!</a:t>
            </a:r>
            <a:endParaRPr/>
          </a:p>
        </p:txBody>
      </p:sp>
      <p:sp>
        <p:nvSpPr>
          <p:cNvPr id="599" name="Google Shape;599;p6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45 minutes</a:t>
            </a:r>
            <a:endParaRPr/>
          </a:p>
        </p:txBody>
      </p:sp>
      <p:sp>
        <p:nvSpPr>
          <p:cNvPr id="600" name="Google Shape;600;p6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67"/>
          <p:cNvSpPr/>
          <p:nvPr/>
        </p:nvSpPr>
        <p:spPr>
          <a:xfrm>
            <a:off x="753200" y="2404295"/>
            <a:ext cx="3171300" cy="198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https://drive.google.com/drive/folders/1QkYpHVmIRTsHN5zQ_FKr4m3iuum3Jmhp?usp=sharing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2" name="Google Shape;602;p67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7"/>
          <p:cNvSpPr/>
          <p:nvPr/>
        </p:nvSpPr>
        <p:spPr>
          <a:xfrm>
            <a:off x="5219500" y="2404295"/>
            <a:ext cx="3171300" cy="198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https://drive.google.com/drive/folders/1OvbdYhbT93XUGEsOxWyTDCVegC9z2YHJ?usp=sharing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8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6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0" name="Google Shape;610;p68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611" name="Google Shape;611;p68"/>
          <p:cNvSpPr txBox="1"/>
          <p:nvPr>
            <p:ph idx="1" type="subTitle"/>
          </p:nvPr>
        </p:nvSpPr>
        <p:spPr>
          <a:xfrm>
            <a:off x="457200" y="1166975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Everything Is JavaScript!</a:t>
            </a:r>
            <a:endParaRPr/>
          </a:p>
        </p:txBody>
      </p:sp>
      <p:sp>
        <p:nvSpPr>
          <p:cNvPr id="612" name="Google Shape;612;p68"/>
          <p:cNvSpPr txBox="1"/>
          <p:nvPr>
            <p:ph idx="3" type="body"/>
          </p:nvPr>
        </p:nvSpPr>
        <p:spPr>
          <a:xfrm>
            <a:off x="458325" y="1729950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elements are represented as objects in the DOM.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 objects have getters and setters to manipulate properties.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listeners attach to objects and use functions to respond to user actions.</a:t>
            </a:r>
            <a:endParaRPr/>
          </a:p>
        </p:txBody>
      </p:sp>
      <p:sp>
        <p:nvSpPr>
          <p:cNvPr id="613" name="Google Shape;613;p68"/>
          <p:cNvSpPr txBox="1"/>
          <p:nvPr>
            <p:ph idx="4" type="subTitle"/>
          </p:nvPr>
        </p:nvSpPr>
        <p:spPr>
          <a:xfrm>
            <a:off x="4864075" y="1166975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JavaScript Practice!</a:t>
            </a:r>
            <a:endParaRPr/>
          </a:p>
        </p:txBody>
      </p:sp>
      <p:sp>
        <p:nvSpPr>
          <p:cNvPr id="614" name="Google Shape;614;p68"/>
          <p:cNvSpPr txBox="1"/>
          <p:nvPr>
            <p:ph idx="5" type="body"/>
          </p:nvPr>
        </p:nvSpPr>
        <p:spPr>
          <a:xfrm>
            <a:off x="4864075" y="1773300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learned a lot of new concepts in this lesson. Next time, we’ll put them into practice.</a:t>
            </a:r>
            <a:endParaRPr/>
          </a:p>
        </p:txBody>
      </p:sp>
      <p:sp>
        <p:nvSpPr>
          <p:cNvPr id="615" name="Google Shape;615;p6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323" name="Google Shape;323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It's either </a:t>
            </a:r>
            <a:r>
              <a:rPr b="1" lang="en">
                <a:solidFill>
                  <a:srgbClr val="38761D"/>
                </a:solidFill>
              </a:rPr>
              <a:t>TRUE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chemeClr val="dk2"/>
                </a:solidFill>
              </a:rPr>
              <a:t>FALSE </a:t>
            </a:r>
            <a:r>
              <a:rPr lang="en">
                <a:solidFill>
                  <a:schemeClr val="dk1"/>
                </a:solidFill>
              </a:rPr>
              <a:t>(like booleans)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If you are greater than 18 you are an adult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Decisions</a:t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 txBox="1"/>
          <p:nvPr>
            <p:ph idx="4294967295" type="body"/>
          </p:nvPr>
        </p:nvSpPr>
        <p:spPr>
          <a:xfrm>
            <a:off x="2287100" y="2763275"/>
            <a:ext cx="59766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 (age &gt; 18) {</a:t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document.write("You are an adult");</a:t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idx="4294967295" type="body"/>
          </p:nvPr>
        </p:nvSpPr>
        <p:spPr>
          <a:xfrm>
            <a:off x="2777225" y="1577400"/>
            <a:ext cx="46398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10 === 10 </a:t>
            </a:r>
            <a:r>
              <a:rPr b="1" lang="en" sz="2700">
                <a:solidFill>
                  <a:srgbClr val="38761D"/>
                </a:solidFill>
              </a:rPr>
              <a:t>//true</a:t>
            </a:r>
            <a:endParaRPr b="1" sz="27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10 === 5 </a:t>
            </a:r>
            <a:r>
              <a:rPr b="1" lang="en" sz="2700">
                <a:solidFill>
                  <a:schemeClr val="dk2"/>
                </a:solidFill>
              </a:rPr>
              <a:t>//false</a:t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"hi" === "hi" </a:t>
            </a:r>
            <a:r>
              <a:rPr b="1" lang="en" sz="2700">
                <a:solidFill>
                  <a:srgbClr val="38761D"/>
                </a:solidFill>
              </a:rPr>
              <a:t>//true</a:t>
            </a:r>
            <a:endParaRPr b="1" sz="2700">
              <a:solidFill>
                <a:srgbClr val="38761D"/>
              </a:solidFill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Equality</a:t>
            </a:r>
            <a:endParaRPr/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Syntax</a:t>
            </a:r>
            <a:endParaRPr/>
          </a:p>
        </p:txBody>
      </p:sp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 txBox="1"/>
          <p:nvPr>
            <p:ph idx="4294967295" type="body"/>
          </p:nvPr>
        </p:nvSpPr>
        <p:spPr>
          <a:xfrm>
            <a:off x="2108825" y="1716125"/>
            <a:ext cx="59766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if(</a:t>
            </a:r>
            <a:r>
              <a:rPr lang="en" sz="27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condition is true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) {  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700">
                <a:solidFill>
                  <a:srgbClr val="741B47"/>
                </a:solidFill>
                <a:latin typeface="Inconsolata"/>
                <a:ea typeface="Inconsolata"/>
                <a:cs typeface="Inconsolata"/>
                <a:sym typeface="Inconsolata"/>
              </a:rPr>
              <a:t>//Do cool stuff</a:t>
            </a:r>
            <a:endParaRPr sz="2700">
              <a:solidFill>
                <a:srgbClr val="741B4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Syntax</a:t>
            </a:r>
            <a:endParaRPr/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/>
          <p:cNvSpPr txBox="1"/>
          <p:nvPr>
            <p:ph idx="4294967295" type="body"/>
          </p:nvPr>
        </p:nvSpPr>
        <p:spPr>
          <a:xfrm>
            <a:off x="1656450" y="1239300"/>
            <a:ext cx="59766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if(</a:t>
            </a:r>
            <a:r>
              <a:rPr lang="en" sz="27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condition is true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) {  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700">
                <a:solidFill>
                  <a:srgbClr val="741B47"/>
                </a:solidFill>
                <a:latin typeface="Inconsolata"/>
                <a:ea typeface="Inconsolata"/>
                <a:cs typeface="Inconsolata"/>
                <a:sym typeface="Inconsolata"/>
              </a:rPr>
              <a:t>//Do cool stuff</a:t>
            </a:r>
            <a:endParaRPr sz="2700">
              <a:solidFill>
                <a:srgbClr val="741B4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}else{</a:t>
            </a:r>
            <a:b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700">
                <a:solidFill>
                  <a:srgbClr val="741B47"/>
                </a:solidFill>
                <a:latin typeface="Inconsolata"/>
                <a:ea typeface="Inconsolata"/>
                <a:cs typeface="Inconsolata"/>
                <a:sym typeface="Inconsolata"/>
              </a:rPr>
              <a:t>//Do different cool stuff</a:t>
            </a:r>
            <a:b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Conditions</a:t>
            </a:r>
            <a:endParaRPr/>
          </a:p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3"/>
          <p:cNvSpPr txBox="1"/>
          <p:nvPr>
            <p:ph idx="4294967295" type="body"/>
          </p:nvPr>
        </p:nvSpPr>
        <p:spPr>
          <a:xfrm>
            <a:off x="536300" y="1558675"/>
            <a:ext cx="7790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name == "GA"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&amp;&amp; </a:t>
            </a:r>
            <a:r>
              <a:rPr lang="en" sz="2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password == "Pencil"</a:t>
            </a: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51C75"/>
                </a:solidFill>
                <a:latin typeface="Inconsolata"/>
                <a:ea typeface="Inconsolata"/>
                <a:cs typeface="Inconsolata"/>
                <a:sym typeface="Inconsolata"/>
              </a:rPr>
              <a:t>    //Allow access to internet</a:t>
            </a:r>
            <a:endParaRPr sz="2700">
              <a:solidFill>
                <a:srgbClr val="351C7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27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