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Inconsolata"/>
      <p:regular r:id="rId36"/>
      <p:bold r:id="rId37"/>
    </p:embeddedFont>
    <p:embeddedFont>
      <p:font typeface="Oswald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3">
          <p15:clr>
            <a:srgbClr val="9AA0A6"/>
          </p15:clr>
        </p15:guide>
        <p15:guide id="2" orient="horz" pos="2914">
          <p15:clr>
            <a:srgbClr val="9AA0A6"/>
          </p15:clr>
        </p15:guide>
        <p15:guide id="3" pos="130">
          <p15:clr>
            <a:srgbClr val="9AA0A6"/>
          </p15:clr>
        </p15:guide>
        <p15:guide id="4" pos="5649">
          <p15:clr>
            <a:srgbClr val="9AA0A6"/>
          </p15:clr>
        </p15:guide>
        <p15:guide id="5" orient="horz" pos="572">
          <p15:clr>
            <a:srgbClr val="9AA0A6"/>
          </p15:clr>
        </p15:guide>
        <p15:guide id="6" orient="horz" pos="735">
          <p15:clr>
            <a:srgbClr val="9AA0A6"/>
          </p15:clr>
        </p15:guide>
        <p15:guide id="7" orient="horz" pos="2573">
          <p15:clr>
            <a:srgbClr val="9AA0A6"/>
          </p15:clr>
        </p15:guide>
        <p15:guide id="8" pos="3211">
          <p15:clr>
            <a:srgbClr val="9AA0A6"/>
          </p15:clr>
        </p15:guide>
        <p15:guide id="9" pos="470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093B3D-9576-422B-83B4-D7EE622DF933}">
  <a:tblStyle styleId="{0F093B3D-9576-422B-83B4-D7EE622DF9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3" orient="horz"/>
        <p:guide pos="2914" orient="horz"/>
        <p:guide pos="130"/>
        <p:guide pos="5649"/>
        <p:guide pos="572" orient="horz"/>
        <p:guide pos="735" orient="horz"/>
        <p:guide pos="2573" orient="horz"/>
        <p:guide pos="3211"/>
        <p:guide pos="470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bold.fntdata"/><Relationship Id="rId10" Type="http://schemas.openxmlformats.org/officeDocument/2006/relationships/slide" Target="slides/slide4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7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6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9.xml"/><Relationship Id="rId37" Type="http://schemas.openxmlformats.org/officeDocument/2006/relationships/font" Target="fonts/Inconsolata-bold.fntdata"/><Relationship Id="rId14" Type="http://schemas.openxmlformats.org/officeDocument/2006/relationships/slide" Target="slides/slide8.xml"/><Relationship Id="rId36" Type="http://schemas.openxmlformats.org/officeDocument/2006/relationships/font" Target="fonts/Inconsolata-regular.fntdata"/><Relationship Id="rId17" Type="http://schemas.openxmlformats.org/officeDocument/2006/relationships/slide" Target="slides/slide11.xml"/><Relationship Id="rId39" Type="http://schemas.openxmlformats.org/officeDocument/2006/relationships/font" Target="fonts/Oswald-bold.fntdata"/><Relationship Id="rId16" Type="http://schemas.openxmlformats.org/officeDocument/2006/relationships/slide" Target="slides/slide10.xml"/><Relationship Id="rId38" Type="http://schemas.openxmlformats.org/officeDocument/2006/relationships/font" Target="fonts/Oswald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dd4fa9b7e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dd4fa9b7e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fafe74430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fafe74430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73cfcc3f91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73cfcc3f91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3cfcc3f91_0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3cfcc3f91_0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73cfcc3f91_0_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73cfcc3f91_0_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3cfcc3f91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3cfcc3f91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73cfcc3f91_0_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73cfcc3f91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3cfcc3f91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3cfcc3f91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73cfcc3f91_0_9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73cfcc3f91_0_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73cfcc3f91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73cfcc3f91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73cfcc3f91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73cfcc3f91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47ab14f3b6_0_3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47ab14f3b6_0_382:notes"/>
          <p:cNvSpPr/>
          <p:nvPr>
            <p:ph idx="2" type="sldImg"/>
          </p:nvPr>
        </p:nvSpPr>
        <p:spPr>
          <a:xfrm>
            <a:off x="1146969" y="685800"/>
            <a:ext cx="4564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73cfcc3f91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73cfcc3f91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73cfcc3f91_0_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73cfcc3f91_0_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73cfcc3f91_0_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73cfcc3f91_0_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73cfcc3f91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73cfcc3f91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dd4fa9b7e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dd4fa9b7e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73cfcc3f91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73cfcc3f91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6c94fa1bf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6c94fa1bf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afe74430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afe7443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afe74430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afe74430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afe74430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fafe74430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afe74430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fafe74430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fafe74430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fafe74430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fafe74430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fafe74430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9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 Notes">
  <p:cSld name="CUSTOM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979500" y="332100"/>
            <a:ext cx="7185000" cy="6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8342625" y="4513775"/>
            <a:ext cx="5343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descr="GA-Cog-900.png" id="16" name="Google Shape;16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Blank">
  <p:cSld name="CUSTOM_8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">
  <p:cSld name="CUSTOM_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oogle Shape;93;p12"/>
          <p:cNvCxnSpPr/>
          <p:nvPr/>
        </p:nvCxnSpPr>
        <p:spPr>
          <a:xfrm>
            <a:off x="139972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2"/>
          <p:cNvCxnSpPr/>
          <p:nvPr/>
        </p:nvCxnSpPr>
        <p:spPr>
          <a:xfrm>
            <a:off x="4913975" y="1762588"/>
            <a:ext cx="26382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2"/>
          <p:cNvSpPr txBox="1"/>
          <p:nvPr/>
        </p:nvSpPr>
        <p:spPr>
          <a:xfrm>
            <a:off x="4057900" y="1301188"/>
            <a:ext cx="8361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2"/>
                </a:solidFill>
                <a:latin typeface="Proxima Nova"/>
                <a:ea typeface="Proxima Nova"/>
                <a:cs typeface="Proxima Nova"/>
                <a:sym typeface="Proxima Nova"/>
              </a:rPr>
              <a:t>“</a:t>
            </a:r>
            <a:endParaRPr sz="7200">
              <a:solidFill>
                <a:schemeClr val="lt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1403050" y="2027913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subTitle"/>
          </p:nvPr>
        </p:nvSpPr>
        <p:spPr>
          <a:xfrm>
            <a:off x="2249725" y="3285818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dk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 + Headshot">
  <p:cSld name="CUSTOM_4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E41A2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2249725" y="3220006"/>
            <a:ext cx="4539600" cy="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100">
                <a:solidFill>
                  <a:srgbClr val="E51B24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100">
                <a:solidFill>
                  <a:srgbClr val="E51B24"/>
                </a:solidFill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</a:t>
            </a:r>
            <a:r>
              <a:rPr lang="en"/>
              <a:t>2020</a:t>
            </a:r>
            <a:r>
              <a:rPr lang="en"/>
              <a:t> General Assembly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4047013" y="1247650"/>
            <a:ext cx="881100" cy="8811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Headshot goes here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>
            <a:off x="13997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/>
          <p:nvPr/>
        </p:nvCxnSpPr>
        <p:spPr>
          <a:xfrm>
            <a:off x="5103425" y="1762588"/>
            <a:ext cx="24720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. Quote - No Attribution">
  <p:cSld name="CUSTOM_4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4"/>
          <p:cNvCxnSpPr/>
          <p:nvPr/>
        </p:nvCxnSpPr>
        <p:spPr>
          <a:xfrm>
            <a:off x="1678950" y="1863425"/>
            <a:ext cx="5786100" cy="0"/>
          </a:xfrm>
          <a:prstGeom prst="straightConnector1">
            <a:avLst/>
          </a:prstGeom>
          <a:noFill/>
          <a:ln cap="flat" cmpd="sng" w="9525">
            <a:solidFill>
              <a:srgbClr val="E41A2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4"/>
          <p:cNvSpPr txBox="1"/>
          <p:nvPr>
            <p:ph type="title"/>
          </p:nvPr>
        </p:nvSpPr>
        <p:spPr>
          <a:xfrm>
            <a:off x="1403050" y="2128750"/>
            <a:ext cx="6149100" cy="12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Black">
  <p:cSld name="CUSTOM_6_1_1_1_1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16" name="Google Shape;116;p15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descr="GA-Cog-900.png" id="119" name="Google Shape;11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. Horizontal Color Block Red">
  <p:cSld name="CUSTOM_6_1_1_1_1_1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/>
          <p:nvPr/>
        </p:nvSpPr>
        <p:spPr>
          <a:xfrm>
            <a:off x="0" y="2540700"/>
            <a:ext cx="9144000" cy="260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442475" y="1106825"/>
            <a:ext cx="5465400" cy="28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24" name="Google Shape;124;p16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 + Timer">
  <p:cSld name="TITLE_AND_BODY_1_2_2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32" name="Google Shape;132;p1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1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34" name="Google Shape;13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36" name="Google Shape;13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. Solo Activity">
  <p:cSld name="TITLE_AND_BODY_1_2_2_2_2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125" y="50"/>
            <a:ext cx="9144000" cy="801300"/>
          </a:xfrm>
          <a:prstGeom prst="rect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5010" y="167900"/>
            <a:ext cx="910027" cy="63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44" name="Google Shape;144;p1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Solo Exercise: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47" name="Google Shape;147;p18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 + Timer">
  <p:cSld name="TITLE_AND_BODY_1_2_2_2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19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53" name="Google Shape;15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Pairs Exercise">
  <p:cSld name="TITLE_AND_BODY_1_2_2_2_1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Partner Exercise: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1" name="Google Shape;161;p20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pic>
        <p:nvPicPr>
          <p:cNvPr id="163" name="Google Shape;16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900" y="208811"/>
            <a:ext cx="872050" cy="589938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r Palette">
  <p:cSld name="CUSTOM_13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-20550" y="-31500"/>
            <a:ext cx="616500" cy="52065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3"/>
          <p:cNvSpPr txBox="1"/>
          <p:nvPr/>
        </p:nvSpPr>
        <p:spPr>
          <a:xfrm rot="-5400000">
            <a:off x="-2186700" y="2323498"/>
            <a:ext cx="49488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FOR PRESENTER USE ONLY </a:t>
            </a:r>
            <a:endParaRPr sz="24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979500" y="91871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Primary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108300" y="283325"/>
            <a:ext cx="5578500" cy="56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  <a:latin typeface="Proxima Nova"/>
                <a:ea typeface="Proxima Nova"/>
                <a:cs typeface="Proxima Nova"/>
                <a:sym typeface="Proxima Nova"/>
              </a:rPr>
              <a:t>On this slide you will find the GA color palette. These colors can be accessed under the shape, fill, and text palettes under the "Theme" section.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979500" y="280375"/>
            <a:ext cx="236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rgbClr val="222222"/>
                </a:solidFill>
                <a:latin typeface="Proxima Nova"/>
                <a:ea typeface="Proxima Nova"/>
                <a:cs typeface="Proxima Nova"/>
                <a:sym typeface="Proxima Nova"/>
              </a:rPr>
              <a:t>Color Palette</a:t>
            </a:r>
            <a:endParaRPr b="1"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086475" y="1338944"/>
            <a:ext cx="1030500" cy="1030500"/>
          </a:xfrm>
          <a:prstGeom prst="ellipse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RED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#E41A23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2345725" y="1338944"/>
            <a:ext cx="1030500" cy="1030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BLACK</a:t>
            </a:r>
            <a:endParaRPr b="1"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#000000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3604988" y="1338944"/>
            <a:ext cx="1030500" cy="103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roxima Nova"/>
                <a:ea typeface="Proxima Nova"/>
                <a:cs typeface="Proxima Nova"/>
                <a:sym typeface="Proxima Nova"/>
              </a:rPr>
              <a:t>WHITE</a:t>
            </a:r>
            <a:endParaRPr b="1"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#FFFFFF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979500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Secondary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84925" y="3039674"/>
            <a:ext cx="874800" cy="874800"/>
          </a:xfrm>
          <a:prstGeom prst="ellipse">
            <a:avLst/>
          </a:prstGeom>
          <a:solidFill>
            <a:srgbClr val="FFDB00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YELLOW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#FFDA00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039631" y="3039674"/>
            <a:ext cx="874800" cy="87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TEAL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#017990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3"/>
          <p:cNvSpPr txBox="1"/>
          <p:nvPr/>
        </p:nvSpPr>
        <p:spPr>
          <a:xfrm>
            <a:off x="4148175" y="2570363"/>
            <a:ext cx="26076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Tertiary Colors*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086479" y="3039675"/>
            <a:ext cx="874800" cy="874800"/>
          </a:xfrm>
          <a:prstGeom prst="ellipse">
            <a:avLst/>
          </a:prstGeom>
          <a:solidFill>
            <a:srgbClr val="00A7BD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#00A6BC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75066" y="3039675"/>
            <a:ext cx="810600" cy="810600"/>
          </a:xfrm>
          <a:prstGeom prst="ellipse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Proxima Nova"/>
                <a:ea typeface="Proxima Nova"/>
                <a:cs typeface="Proxima Nova"/>
                <a:sym typeface="Proxima Nova"/>
              </a:rPr>
              <a:t>#70AFF9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5214357" y="3039675"/>
            <a:ext cx="810600" cy="810600"/>
          </a:xfrm>
          <a:prstGeom prst="ellipse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BLUE</a:t>
            </a:r>
            <a:endParaRPr b="1"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#3D6BD3</a:t>
            </a:r>
            <a:endParaRPr sz="10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831625" y="4237900"/>
            <a:ext cx="80112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*When applying to charts and graphics, suggested color preference is to start from the left (Light Teal) and move over to the right (Blue). 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949526" y="3214344"/>
            <a:ext cx="11487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TEAL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4148175" y="3201525"/>
            <a:ext cx="10644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Proxima Nova"/>
                <a:ea typeface="Proxima Nova"/>
                <a:cs typeface="Proxima Nova"/>
                <a:sym typeface="Proxima Nova"/>
              </a:rPr>
              <a:t>LIGHT BLUE</a:t>
            </a:r>
            <a:endParaRPr b="1"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" name="Google Shape;37;p3"/>
          <p:cNvSpPr/>
          <p:nvPr/>
        </p:nvSpPr>
        <p:spPr>
          <a:xfrm>
            <a:off x="6308725" y="1063850"/>
            <a:ext cx="2115000" cy="23523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6244513" y="1047513"/>
            <a:ext cx="17499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Text Colors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6357625" y="1403275"/>
            <a:ext cx="201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Text should ONLY appear in black or white. Use this page as a guide for which text color to use against a background color </a:t>
            </a:r>
            <a:r>
              <a:rPr i="1" lang="en" sz="1200">
                <a:latin typeface="Proxima Nova"/>
                <a:ea typeface="Proxima Nova"/>
                <a:cs typeface="Proxima Nova"/>
                <a:sym typeface="Proxima Nova"/>
              </a:rPr>
              <a:t>for accessibility purposes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- i.e. use </a:t>
            </a:r>
            <a:r>
              <a:rPr b="1" lang="en" sz="1200">
                <a:solidFill>
                  <a:srgbClr val="FFFFFF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white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black background or </a:t>
            </a:r>
            <a:r>
              <a:rPr b="1" lang="en" sz="1200">
                <a:highlight>
                  <a:srgbClr val="FFDB00"/>
                </a:highlight>
                <a:latin typeface="Proxima Nova"/>
                <a:ea typeface="Proxima Nova"/>
                <a:cs typeface="Proxima Nova"/>
                <a:sym typeface="Proxima Nova"/>
              </a:rPr>
              <a:t>black text</a:t>
            </a: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 on a yellow background.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" name="Google Shape;40;p3"/>
          <p:cNvCxnSpPr/>
          <p:nvPr/>
        </p:nvCxnSpPr>
        <p:spPr>
          <a:xfrm>
            <a:off x="1080425" y="4157175"/>
            <a:ext cx="7665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 + Timer">
  <p:cSld name="TITLE_AND_BODY_1_2_2_2_1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9" name="Google Shape;169;p21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21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1" name="Google Shape;17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1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73" name="Google Shape;17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1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roup Exercise">
  <p:cSld name="TITLE_AND_BODY_1_2_2_2_1_1_4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9" name="Google Shape;179;p22"/>
          <p:cNvSpPr txBox="1"/>
          <p:nvPr/>
        </p:nvSpPr>
        <p:spPr>
          <a:xfrm>
            <a:off x="119639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Group Exercise: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0" name="Google Shape;180;p22"/>
          <p:cNvSpPr txBox="1"/>
          <p:nvPr>
            <p:ph type="title"/>
          </p:nvPr>
        </p:nvSpPr>
        <p:spPr>
          <a:xfrm>
            <a:off x="119640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b="0" sz="2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181" name="Google Shape;18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875" y="137671"/>
            <a:ext cx="1155176" cy="6580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 + Timer">
  <p:cSld name="TITLE_AND_BODY_1_2_2_2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87" name="Google Shape;187;p23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89" name="Google Shape;18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. Discussion Prompt">
  <p:cSld name="TITLE_AND_BODY_1_2_2_2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" name="Google Shape;197;p2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Discussion: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2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99" name="Google Shape;19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475" y="215925"/>
            <a:ext cx="956009" cy="5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 + Timer">
  <p:cSld name="TITLE_AND_BODY_1_2_2_2_1_1_1_1_2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25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08" name="Google Shape;20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5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10" name="Google Shape;210;p25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11" name="Google Shape;2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5"/>
          <p:cNvSpPr txBox="1"/>
          <p:nvPr>
            <p:ph idx="4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. Guided Walk-Through">
  <p:cSld name="TITLE_AND_BODY_1_2_2_2_1_1_1_1_2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17" name="Google Shape;217;p26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Guided Walk-Through: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9" name="Google Shape;219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275" y="138892"/>
            <a:ext cx="840674" cy="6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1" name="Google Shape;221;p26"/>
          <p:cNvSpPr txBox="1"/>
          <p:nvPr>
            <p:ph idx="3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 + Timer">
  <p:cSld name="BLANK_2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7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31" name="Google Shape;23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. Example or case study">
  <p:cSld name="BLANK_2_2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/>
          <p:nvPr/>
        </p:nvSpPr>
        <p:spPr>
          <a:xfrm>
            <a:off x="275" y="-4750"/>
            <a:ext cx="9144000" cy="801300"/>
          </a:xfrm>
          <a:prstGeom prst="rect">
            <a:avLst/>
          </a:prstGeom>
          <a:solidFill>
            <a:srgbClr val="3D6B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28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Real Cases:</a:t>
            </a:r>
            <a:endParaRPr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39" name="Google Shape;23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551" y="44311"/>
            <a:ext cx="573576" cy="703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. Trivia">
  <p:cSld name="TITLE_AND_BODY_2">
    <p:bg>
      <p:bgPr>
        <a:solidFill>
          <a:srgbClr val="222222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subTitle"/>
          </p:nvPr>
        </p:nvSpPr>
        <p:spPr>
          <a:xfrm>
            <a:off x="7880125" y="401625"/>
            <a:ext cx="9174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FFFFFF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rgbClr val="FFFFFF"/>
                </a:solidFill>
              </a:defRPr>
            </a:lvl9pPr>
          </a:lstStyle>
          <a:p/>
        </p:txBody>
      </p:sp>
      <p:pic>
        <p:nvPicPr>
          <p:cNvPr id="242" name="Google Shape;242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09050" y="457200"/>
            <a:ext cx="207950" cy="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>
            <p:ph type="title"/>
          </p:nvPr>
        </p:nvSpPr>
        <p:spPr>
          <a:xfrm>
            <a:off x="457200" y="280375"/>
            <a:ext cx="706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4" name="Google Shape;244;p2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  <a:defRPr>
                <a:solidFill>
                  <a:srgbClr val="FFFFFF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●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○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Proxima Nova"/>
              <a:buChar char="■"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. Section Summary">
  <p:cSld name="TITLE_AND_BODY_2_1">
    <p:bg>
      <p:bgPr>
        <a:solidFill>
          <a:srgbClr val="FFFFFF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/>
          <p:nvPr/>
        </p:nvSpPr>
        <p:spPr>
          <a:xfrm>
            <a:off x="-24750" y="-37475"/>
            <a:ext cx="9211200" cy="11832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564165" y="510787"/>
            <a:ext cx="302700" cy="5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536200"/>
            <a:ext cx="67260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2" name="Google Shape;252;p30"/>
          <p:cNvSpPr txBox="1"/>
          <p:nvPr>
            <p:ph idx="1" type="subTitle"/>
          </p:nvPr>
        </p:nvSpPr>
        <p:spPr>
          <a:xfrm>
            <a:off x="457200" y="52718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hank You Slide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44" name="Google Shape;44;p4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5" name="Google Shape;45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457200" y="1777050"/>
            <a:ext cx="79671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409" y="4392369"/>
            <a:ext cx="2469583" cy="46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  <p15:guide id="4" pos="5473">
          <p15:clr>
            <a:srgbClr val="F9AD4C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. Split-info ">
  <p:cSld name="CUSTOM_12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31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9" name="Google Shape;259;p31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260" name="Google Shape;260;p31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1" name="Google Shape;261;p31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2" name="Google Shape;262;p31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63" name="Google Shape;263;p31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4" name="Google Shape;264;p31"/>
          <p:cNvSpPr txBox="1"/>
          <p:nvPr>
            <p:ph idx="6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. Break/Lunch Time">
  <p:cSld name="CUSTOM_6_1_1_1_3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>
            <a:off x="4986225" y="125"/>
            <a:ext cx="4157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type="title"/>
          </p:nvPr>
        </p:nvSpPr>
        <p:spPr>
          <a:xfrm>
            <a:off x="457200" y="1983900"/>
            <a:ext cx="2790600" cy="11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9" name="Google Shape;269;p3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270" name="Google Shape;270;p3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271" name="Google Shape;271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-info ">
  <p:cSld name="CUSTOM_12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/>
          <p:nvPr/>
        </p:nvSpPr>
        <p:spPr>
          <a:xfrm>
            <a:off x="5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320275" y="257550"/>
            <a:ext cx="42519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3"/>
          <p:cNvSpPr txBox="1"/>
          <p:nvPr>
            <p:ph type="title"/>
          </p:nvPr>
        </p:nvSpPr>
        <p:spPr>
          <a:xfrm>
            <a:off x="45721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2" type="title"/>
          </p:nvPr>
        </p:nvSpPr>
        <p:spPr>
          <a:xfrm>
            <a:off x="4847170" y="257255"/>
            <a:ext cx="33939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1" type="subTitle"/>
          </p:nvPr>
        </p:nvSpPr>
        <p:spPr>
          <a:xfrm>
            <a:off x="457200" y="1248100"/>
            <a:ext cx="39750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3" type="body"/>
          </p:nvPr>
        </p:nvSpPr>
        <p:spPr>
          <a:xfrm>
            <a:off x="45832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4" type="subTitle"/>
          </p:nvPr>
        </p:nvSpPr>
        <p:spPr>
          <a:xfrm>
            <a:off x="4864075" y="1248100"/>
            <a:ext cx="4017300" cy="3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280" name="Google Shape;280;p33"/>
          <p:cNvSpPr txBox="1"/>
          <p:nvPr>
            <p:ph idx="5" type="body"/>
          </p:nvPr>
        </p:nvSpPr>
        <p:spPr>
          <a:xfrm>
            <a:off x="4847175" y="1811065"/>
            <a:ext cx="3171600" cy="28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1" name="Google Shape;281;p3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2018 General Assembly</a:t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. Computer Exercise">
  <p:cSld name="TITLE_AND_BODY_1_2_2_2_1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/>
        </p:nvSpPr>
        <p:spPr>
          <a:xfrm>
            <a:off x="125" y="-4750"/>
            <a:ext cx="9144000" cy="801300"/>
          </a:xfrm>
          <a:prstGeom prst="rect">
            <a:avLst/>
          </a:prstGeom>
          <a:solidFill>
            <a:srgbClr val="70B0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</a:defRPr>
            </a:lvl1pPr>
            <a:lvl2pPr lvl="1" rtl="0">
              <a:buNone/>
              <a:defRPr sz="1300">
                <a:solidFill>
                  <a:srgbClr val="FFFFFF"/>
                </a:solidFill>
              </a:defRPr>
            </a:lvl2pPr>
            <a:lvl3pPr lvl="2" rtl="0">
              <a:buNone/>
              <a:defRPr sz="1300">
                <a:solidFill>
                  <a:srgbClr val="FFFFFF"/>
                </a:solidFill>
              </a:defRPr>
            </a:lvl3pPr>
            <a:lvl4pPr lvl="3" rtl="0">
              <a:buNone/>
              <a:defRPr sz="1300">
                <a:solidFill>
                  <a:srgbClr val="FFFFFF"/>
                </a:solidFill>
              </a:defRPr>
            </a:lvl4pPr>
            <a:lvl5pPr lvl="4" rtl="0">
              <a:buNone/>
              <a:defRPr sz="1300">
                <a:solidFill>
                  <a:srgbClr val="FFFFFF"/>
                </a:solidFill>
              </a:defRPr>
            </a:lvl5pPr>
            <a:lvl6pPr lvl="5" rtl="0">
              <a:buNone/>
              <a:defRPr sz="1300">
                <a:solidFill>
                  <a:srgbClr val="FFFFFF"/>
                </a:solidFill>
              </a:defRPr>
            </a:lvl6pPr>
            <a:lvl7pPr lvl="6" rtl="0">
              <a:buNone/>
              <a:defRPr sz="1300">
                <a:solidFill>
                  <a:srgbClr val="FFFFFF"/>
                </a:solidFill>
              </a:defRPr>
            </a:lvl7pPr>
            <a:lvl8pPr lvl="7" rtl="0">
              <a:buNone/>
              <a:defRPr sz="1300">
                <a:solidFill>
                  <a:srgbClr val="FFFFFF"/>
                </a:solidFill>
              </a:defRPr>
            </a:lvl8pPr>
            <a:lvl9pPr lvl="8" rtl="0">
              <a:buNone/>
              <a:defRPr sz="13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6" name="Google Shape;286;p34"/>
          <p:cNvSpPr txBox="1"/>
          <p:nvPr/>
        </p:nvSpPr>
        <p:spPr>
          <a:xfrm>
            <a:off x="949949" y="39194"/>
            <a:ext cx="22200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roxima Nova"/>
                <a:ea typeface="Proxima Nova"/>
                <a:cs typeface="Proxima Nova"/>
                <a:sym typeface="Proxima Nova"/>
              </a:rPr>
              <a:t>Computers Out: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34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buNone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201</a:t>
            </a:r>
            <a:r>
              <a:rPr lang="en"/>
              <a:t>9</a:t>
            </a:r>
            <a:r>
              <a:rPr lang="en"/>
              <a:t> General Assembly</a:t>
            </a:r>
            <a:endParaRPr/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250" y="83889"/>
            <a:ext cx="847700" cy="712661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4"/>
          <p:cNvSpPr txBox="1"/>
          <p:nvPr>
            <p:ph idx="3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b="1" sz="10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 b="1" sz="1000"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 b="1" sz="1000"/>
            </a:lvl9pPr>
          </a:lstStyle>
          <a:p/>
        </p:txBody>
      </p:sp>
      <p:pic>
        <p:nvPicPr>
          <p:cNvPr id="291" name="Google Shape;29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9999" y="199100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>
            <p:ph idx="4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 showMasterSp="0">
  <p:cSld name="Thank You Slide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/>
        </p:nvSpPr>
        <p:spPr>
          <a:xfrm>
            <a:off x="416100" y="349375"/>
            <a:ext cx="8272800" cy="130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72500" y="4709350"/>
            <a:ext cx="84075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WELCOME TO GA</a:t>
            </a:r>
            <a:endParaRPr sz="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"/>
              <a:buFont typeface="Oswald"/>
              <a:buNone/>
            </a:pPr>
            <a:r>
              <a:rPr b="1" i="0" lang="en" sz="8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GENERAL ASSEMBLY</a:t>
            </a:r>
            <a:endParaRPr sz="500"/>
          </a:p>
        </p:txBody>
      </p:sp>
      <p:cxnSp>
        <p:nvCxnSpPr>
          <p:cNvPr id="54" name="Google Shape;54;p5"/>
          <p:cNvCxnSpPr/>
          <p:nvPr/>
        </p:nvCxnSpPr>
        <p:spPr>
          <a:xfrm>
            <a:off x="368200" y="4736806"/>
            <a:ext cx="8311800" cy="0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5" name="Google Shape;5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69250" y="4793524"/>
            <a:ext cx="210750" cy="2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5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>
            <a:off x="597150" y="1694545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375" y="4569125"/>
            <a:ext cx="580801" cy="58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 with Sub-Title" showMasterSp="0">
  <p:cSld name="Thank You Slide_1_1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594360" y="1689700"/>
            <a:ext cx="440100" cy="82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 txBox="1"/>
          <p:nvPr>
            <p:ph type="title"/>
          </p:nvPr>
        </p:nvSpPr>
        <p:spPr>
          <a:xfrm>
            <a:off x="457200" y="1777050"/>
            <a:ext cx="7551900" cy="6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504300" y="240269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descr="GA-Cog-900.png" id="67" name="Google Shape;6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Thank You Slide_1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-54800" y="-29400"/>
            <a:ext cx="9252600" cy="5204700"/>
          </a:xfrm>
          <a:prstGeom prst="rect">
            <a:avLst/>
          </a:prstGeom>
          <a:solidFill>
            <a:srgbClr val="E51B24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6400" y="1886175"/>
            <a:ext cx="1371199" cy="137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 Basic: Title + Text">
  <p:cSld name="CUSTOM_1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3" name="Google Shape;73;p8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457200" y="1143000"/>
            <a:ext cx="8229600" cy="29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6" name="Google Shape;76;p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 Title Only">
  <p:cSld name="CUSTOM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79" name="Google Shape;79;p9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Title + Subtitle">
  <p:cSld name="CUSTOM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type="title"/>
          </p:nvPr>
        </p:nvSpPr>
        <p:spPr>
          <a:xfrm>
            <a:off x="457200" y="30480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457200" y="582550"/>
            <a:ext cx="83055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b="1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b="1"/>
            </a:lvl9pPr>
          </a:lstStyle>
          <a:p/>
        </p:txBody>
      </p:sp>
      <p:sp>
        <p:nvSpPr>
          <p:cNvPr id="85" name="Google Shape;85;p10"/>
          <p:cNvSpPr/>
          <p:nvPr/>
        </p:nvSpPr>
        <p:spPr>
          <a:xfrm>
            <a:off x="564165" y="223687"/>
            <a:ext cx="302700" cy="56700"/>
          </a:xfrm>
          <a:prstGeom prst="rect">
            <a:avLst/>
          </a:prstGeom>
          <a:solidFill>
            <a:srgbClr val="ED332F"/>
          </a:solidFill>
          <a:ln>
            <a:noFill/>
          </a:ln>
        </p:spPr>
        <p:txBody>
          <a:bodyPr anchorCtr="0" anchor="ctr" bIns="64325" lIns="64325" spcFirstLastPara="1" rIns="64325" wrap="square" tIns="64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88" name="Google Shape;88;p10"/>
          <p:cNvSpPr txBox="1"/>
          <p:nvPr>
            <p:ph idx="3" type="body"/>
          </p:nvPr>
        </p:nvSpPr>
        <p:spPr>
          <a:xfrm>
            <a:off x="457200" y="1280725"/>
            <a:ext cx="8229600" cy="28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  <p15:guide id="3" pos="288">
          <p15:clr>
            <a:srgbClr val="F9AD4C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slideLayout" Target="../slideLayouts/slideLayout28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31" Type="http://schemas.openxmlformats.org/officeDocument/2006/relationships/slideLayout" Target="../slideLayouts/slideLayout30.xml"/><Relationship Id="rId30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0.xml"/><Relationship Id="rId3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9.xml"/><Relationship Id="rId32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12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34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164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roxima Nova"/>
              <a:buNone/>
              <a:defRPr b="1" sz="2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0177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roxima Nova"/>
              <a:buChar char="●"/>
              <a:defRPr sz="18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Proxima Nova"/>
              <a:buChar char="○"/>
              <a:defRPr sz="16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Proxima Nova"/>
              <a:buChar char="■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●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Proxima Nova"/>
              <a:buChar char="○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Proxima Nova"/>
              <a:buChar char="■"/>
              <a:defRPr sz="12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pic>
        <p:nvPicPr>
          <p:cNvPr descr="GA-Cog-900.png"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370750" y="4701500"/>
            <a:ext cx="316051" cy="3160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buNone/>
              <a:defRPr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" name="Google Shape;10;p1"/>
          <p:cNvSpPr txBox="1"/>
          <p:nvPr>
            <p:ph idx="2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85750" lvl="1" marL="914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85750" lvl="2" marL="1371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85750" lvl="3" marL="1828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85750" lvl="4" marL="22860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85750" lvl="5" marL="27432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85750" lvl="6" marL="32004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●"/>
              <a:defRPr sz="900"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85750" lvl="7" marL="36576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○"/>
              <a:defRPr sz="900"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85750" lvl="8" marL="4114800" rtl="0" algn="r">
              <a:spcBef>
                <a:spcPts val="0"/>
              </a:spcBef>
              <a:spcAft>
                <a:spcPts val="0"/>
              </a:spcAft>
              <a:buSzPts val="900"/>
              <a:buFont typeface="Proxima Nova"/>
              <a:buChar char="■"/>
              <a:defRPr sz="900"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06B4A"/>
          </p15:clr>
        </p15:guide>
        <p15:guide id="2" pos="288">
          <p15:clr>
            <a:srgbClr val="F06B4A"/>
          </p15:clr>
        </p15:guide>
        <p15:guide id="3" pos="5472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css-tricks.com/almanac/properties/t/transform/" TargetMode="External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hartsjs.org" TargetMode="External"/><Relationship Id="rId4" Type="http://schemas.openxmlformats.org/officeDocument/2006/relationships/hyperlink" Target="https://d3js.org/" TargetMode="External"/><Relationship Id="rId5" Type="http://schemas.openxmlformats.org/officeDocument/2006/relationships/hyperlink" Target="https://greensock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/>
          <p:nvPr>
            <p:ph type="title"/>
          </p:nvPr>
        </p:nvSpPr>
        <p:spPr>
          <a:xfrm>
            <a:off x="457200" y="1777050"/>
            <a:ext cx="7287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Responsive Design, Troubleshooting, &amp; Media Queries</a:t>
            </a:r>
            <a:endParaRPr/>
          </a:p>
        </p:txBody>
      </p:sp>
      <p:sp>
        <p:nvSpPr>
          <p:cNvPr id="298" name="Google Shape;298;p35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Enrichment: Animation</a:t>
            </a:r>
            <a:endParaRPr/>
          </a:p>
        </p:txBody>
      </p:sp>
      <p:sp>
        <p:nvSpPr>
          <p:cNvPr id="381" name="Google Shape;381;p44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5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We’re going to cover three animation techniques in this lesson: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🌶"/>
            </a:pPr>
            <a:r>
              <a:rPr b="1" lang="en">
                <a:solidFill>
                  <a:schemeClr val="dk1"/>
                </a:solidFill>
              </a:rPr>
              <a:t>Simple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transition</a:t>
            </a:r>
            <a:r>
              <a:rPr lang="en">
                <a:solidFill>
                  <a:schemeClr val="dk1"/>
                </a:solidFill>
              </a:rPr>
              <a:t> property with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:hover</a:t>
            </a:r>
            <a:r>
              <a:rPr lang="en">
                <a:solidFill>
                  <a:schemeClr val="dk1"/>
                </a:solidFill>
              </a:rPr>
              <a:t> pseudo-class.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Changes the background color of a button when the user hovers over it.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🌶"/>
            </a:pPr>
            <a:r>
              <a:rPr b="1" lang="en">
                <a:solidFill>
                  <a:schemeClr val="dk1"/>
                </a:solidFill>
              </a:rPr>
              <a:t>Less Simple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animation</a:t>
            </a:r>
            <a:r>
              <a:rPr lang="en">
                <a:solidFill>
                  <a:schemeClr val="dk1"/>
                </a:solidFill>
              </a:rPr>
              <a:t> property with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@keyframes</a:t>
            </a:r>
            <a:r>
              <a:rPr lang="en">
                <a:solidFill>
                  <a:schemeClr val="dk1"/>
                </a:solidFill>
              </a:rPr>
              <a:t> rule.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Moves an element on the page with animation.</a:t>
            </a:r>
            <a:endParaRPr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🌶"/>
            </a:pPr>
            <a:r>
              <a:rPr b="1" lang="en">
                <a:solidFill>
                  <a:schemeClr val="dk1"/>
                </a:solidFill>
              </a:rPr>
              <a:t>JavaScript</a:t>
            </a:r>
            <a:r>
              <a:rPr lang="en">
                <a:solidFill>
                  <a:schemeClr val="dk1"/>
                </a:solidFill>
              </a:rPr>
              <a:t>: Switch application state with 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classList.toggle()</a:t>
            </a:r>
            <a:r>
              <a:rPr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lang="e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Triggers an off-canvas menu to appear or disappear.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7" name="Google Shape;387;p4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Types of Animation</a:t>
            </a:r>
            <a:endParaRPr/>
          </a:p>
        </p:txBody>
      </p:sp>
      <p:sp>
        <p:nvSpPr>
          <p:cNvPr id="388" name="Google Shape;388;p4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89" name="Google Shape;389;p4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6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easiest way to animate something in CSS is by using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transition</a:t>
            </a:r>
            <a:r>
              <a:rPr lang="en">
                <a:solidFill>
                  <a:schemeClr val="dk1"/>
                </a:solidFill>
              </a:rPr>
              <a:t> property in conjunction with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:hover</a:t>
            </a:r>
            <a:r>
              <a:rPr lang="en">
                <a:solidFill>
                  <a:schemeClr val="dk1"/>
                </a:solidFill>
              </a:rPr>
              <a:t> pseudo-class. This method includes: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CSS property to be animated.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time duration of the animation.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type of animation to be </a:t>
            </a:r>
            <a:r>
              <a:rPr lang="en">
                <a:solidFill>
                  <a:schemeClr val="dk1"/>
                </a:solidFill>
              </a:rPr>
              <a:t>used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5" name="Google Shape;395;p4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</a:t>
            </a:r>
            <a:r>
              <a:rPr lang="en"/>
              <a:t>Animation</a:t>
            </a:r>
            <a:endParaRPr/>
          </a:p>
        </p:txBody>
      </p:sp>
      <p:sp>
        <p:nvSpPr>
          <p:cNvPr id="396" name="Google Shape;396;p4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97" name="Google Shape;397;p4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idx="4294967295" type="body"/>
          </p:nvPr>
        </p:nvSpPr>
        <p:spPr>
          <a:xfrm>
            <a:off x="457200" y="1067350"/>
            <a:ext cx="8219100" cy="30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transition</a:t>
            </a:r>
            <a:r>
              <a:rPr lang="en">
                <a:solidFill>
                  <a:schemeClr val="dk1"/>
                </a:solidFill>
              </a:rPr>
              <a:t> property is assigned to the </a:t>
            </a:r>
            <a:r>
              <a:rPr i="1" lang="en">
                <a:solidFill>
                  <a:schemeClr val="dk1"/>
                </a:solidFill>
              </a:rPr>
              <a:t>off</a:t>
            </a:r>
            <a:r>
              <a:rPr lang="en">
                <a:solidFill>
                  <a:schemeClr val="dk1"/>
                </a:solidFill>
              </a:rPr>
              <a:t> (initial) state of your component.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Typically, you can leave out the specific thing changing and just use something like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transition: 0.4s ease-in-out;</a:t>
            </a:r>
            <a:r>
              <a:rPr lang="en">
                <a:solidFill>
                  <a:schemeClr val="dk1"/>
                </a:solidFill>
              </a:rPr>
              <a:t>. If you’re sure you only want one specific property to transition, however, it’s safest to be specific and leave it in.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Animating multiple properties at once can be a bit much for you and for users, so go easy with this stuff!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3" name="Google Shape;403;p47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Tips</a:t>
            </a:r>
            <a:endParaRPr/>
          </a:p>
        </p:txBody>
      </p:sp>
      <p:sp>
        <p:nvSpPr>
          <p:cNvPr id="404" name="Google Shape;404;p4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05" name="Google Shape;405;p47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/>
          <p:nvPr/>
        </p:nvSpPr>
        <p:spPr>
          <a:xfrm>
            <a:off x="545200" y="2104225"/>
            <a:ext cx="8013000" cy="22155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.button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background-color: red;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transition: background-color 0.4s ease-in-out;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.button:hover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background-color: orange;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11" name="Google Shape;411;p48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ransition Example</a:t>
            </a:r>
            <a:endParaRPr/>
          </a:p>
        </p:txBody>
      </p:sp>
      <p:sp>
        <p:nvSpPr>
          <p:cNvPr id="412" name="Google Shape;412;p48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13" name="Google Shape;413;p48"/>
          <p:cNvSpPr/>
          <p:nvPr/>
        </p:nvSpPr>
        <p:spPr>
          <a:xfrm>
            <a:off x="542650" y="1013625"/>
            <a:ext cx="3750300" cy="917100"/>
          </a:xfrm>
          <a:prstGeom prst="rect">
            <a:avLst/>
          </a:prstGeom>
          <a:solidFill>
            <a:srgbClr val="C8250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Start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48"/>
          <p:cNvSpPr/>
          <p:nvPr/>
        </p:nvSpPr>
        <p:spPr>
          <a:xfrm>
            <a:off x="4805439" y="1013625"/>
            <a:ext cx="3750300" cy="917100"/>
          </a:xfrm>
          <a:prstGeom prst="rect">
            <a:avLst/>
          </a:prstGeom>
          <a:solidFill>
            <a:srgbClr val="F3901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End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48"/>
          <p:cNvSpPr txBox="1"/>
          <p:nvPr/>
        </p:nvSpPr>
        <p:spPr>
          <a:xfrm>
            <a:off x="4259719" y="1185391"/>
            <a:ext cx="580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Proxima Nova"/>
                <a:ea typeface="Proxima Nova"/>
                <a:cs typeface="Proxima Nova"/>
                <a:sym typeface="Proxima Nova"/>
              </a:rPr>
              <a:t>&gt;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idx="4294967295" type="body"/>
          </p:nvPr>
        </p:nvSpPr>
        <p:spPr>
          <a:xfrm>
            <a:off x="457200" y="914400"/>
            <a:ext cx="8219100" cy="34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List interactive components as close to the DOM tree root as possible.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This improves code organization and creates</a:t>
            </a:r>
            <a:r>
              <a:rPr lang="en">
                <a:solidFill>
                  <a:schemeClr val="dk1"/>
                </a:solidFill>
              </a:rPr>
              <a:t> slightly cleaner HTML.</a:t>
            </a:r>
            <a:endParaRPr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>
                <a:solidFill>
                  <a:schemeClr val="dk1"/>
                </a:solidFill>
              </a:rPr>
              <a:t>Pages perform better if the browser doesn’t have to drill through the DOM.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Animated elements are a perfect use case for the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&lt;aside&gt;</a:t>
            </a:r>
            <a:r>
              <a:rPr lang="en">
                <a:solidFill>
                  <a:schemeClr val="dk1"/>
                </a:solidFill>
              </a:rPr>
              <a:t> tag.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&lt;body&gt;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&lt;main class=“my-content”&gt;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&lt;/main&gt;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  &lt;aside class=“ui-tabs”&gt;</a:t>
            </a:r>
            <a:endParaRPr b="1" sz="1600">
              <a:solidFill>
                <a:schemeClr val="dk1"/>
              </a:solidFill>
              <a:highlight>
                <a:schemeClr val="accent2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    &lt;!—- Interactive 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stuff</a:t>
            </a: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 —&gt;</a:t>
            </a:r>
            <a:endParaRPr b="1" sz="1600">
              <a:solidFill>
                <a:schemeClr val="dk1"/>
              </a:solidFill>
              <a:highlight>
                <a:schemeClr val="accent2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  &lt;/aside&gt;</a:t>
            </a:r>
            <a:endParaRPr b="1" sz="1600">
              <a:solidFill>
                <a:schemeClr val="dk1"/>
              </a:solidFill>
              <a:highlight>
                <a:schemeClr val="accent2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&lt;/body&gt;</a:t>
            </a:r>
            <a:endParaRPr b="1" sz="16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22" name="Google Shape;422;p4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r>
              <a:rPr lang="en"/>
              <a:t> f</a:t>
            </a:r>
            <a:r>
              <a:rPr lang="en"/>
              <a:t>or Animation</a:t>
            </a:r>
            <a:endParaRPr/>
          </a:p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24" name="Google Shape;424;p4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0"/>
          <p:cNvSpPr txBox="1"/>
          <p:nvPr>
            <p:ph idx="4294967295" type="body"/>
          </p:nvPr>
        </p:nvSpPr>
        <p:spPr>
          <a:xfrm>
            <a:off x="457200" y="914400"/>
            <a:ext cx="82191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Keep your HTML block turned off with CSS. There are four methods with which to hide elements in CSS, each with slightly different results.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0" name="Google Shape;430;p5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Hiding Content</a:t>
            </a:r>
            <a:endParaRPr/>
          </a:p>
        </p:txBody>
      </p:sp>
      <p:sp>
        <p:nvSpPr>
          <p:cNvPr id="431" name="Google Shape;431;p5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432" name="Google Shape;432;p50"/>
          <p:cNvGraphicFramePr/>
          <p:nvPr/>
        </p:nvGraphicFramePr>
        <p:xfrm>
          <a:off x="99405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{0F093B3D-9576-422B-83B4-D7EE622DF933}</a:tableStyleId>
              </a:tblPr>
              <a:tblGrid>
                <a:gridCol w="2967025"/>
                <a:gridCol w="2239350"/>
                <a:gridCol w="1858925"/>
              </a:tblGrid>
              <a:tr h="513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Property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Takes Up Space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 Be Clicked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>
                    <a:solidFill>
                      <a:schemeClr val="lt2"/>
                    </a:solidFill>
                  </a:tcPr>
                </a:tc>
              </a:tr>
              <a:tr h="52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display: none;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visibility: hidden;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opacity: 0;</a:t>
                      </a:r>
                      <a:endParaRPr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  <a:tr h="51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dk1"/>
                          </a:solidFill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background: rgba(0,0,0,0)</a:t>
                      </a:r>
                      <a:endParaRPr b="1" sz="1600">
                        <a:solidFill>
                          <a:schemeClr val="dk1"/>
                        </a:solidFill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Yes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33" name="Google Shape;433;p5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Keyframes and Animation</a:t>
            </a:r>
            <a:endParaRPr/>
          </a:p>
        </p:txBody>
      </p:sp>
      <p:sp>
        <p:nvSpPr>
          <p:cNvPr id="439" name="Google Shape;439;p51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Complex animations require multiple steps. For these, you’ll need to use CSS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animation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@keyframes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together</a:t>
            </a:r>
            <a:r>
              <a:rPr lang="en">
                <a:solidFill>
                  <a:schemeClr val="dk1"/>
                </a:solidFill>
              </a:rPr>
              <a:t>. This will allow components to move in more interesting ways than simply appearing and disappearing!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Here’s what it takes: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Outline animation steps and timing.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Set each movement instruction of a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@keyframes</a:t>
            </a:r>
            <a:r>
              <a:rPr lang="en">
                <a:solidFill>
                  <a:schemeClr val="dk1"/>
                </a:solidFill>
              </a:rPr>
              <a:t> step (usually a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transform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 CSS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animation</a:t>
            </a:r>
            <a:r>
              <a:rPr lang="en">
                <a:solidFill>
                  <a:schemeClr val="dk1"/>
                </a:solidFill>
              </a:rPr>
              <a:t> properties and apply everything to the component’s initial state.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5" name="Google Shape;445;p5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Simple </a:t>
            </a:r>
            <a:r>
              <a:rPr lang="en"/>
              <a:t>Animation</a:t>
            </a:r>
            <a:endParaRPr/>
          </a:p>
        </p:txBody>
      </p:sp>
      <p:sp>
        <p:nvSpPr>
          <p:cNvPr id="446" name="Google Shape;446;p5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47" name="Google Shape;447;p5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@keyframes</a:t>
            </a:r>
            <a:r>
              <a:rPr lang="en">
                <a:solidFill>
                  <a:schemeClr val="dk1"/>
                </a:solidFill>
              </a:rPr>
              <a:t> work like media queries — conditional-based instructions that happen at particular times. Notice that we’re giving this a custom name, </a:t>
            </a:r>
            <a:r>
              <a:rPr b="1" lang="en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mover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@keyframes </a:t>
            </a:r>
            <a:r>
              <a:rPr b="1" lang="en" sz="1400">
                <a:solidFill>
                  <a:schemeClr val="dk1"/>
                </a:solidFill>
                <a:highlight>
                  <a:schemeClr val="accent2"/>
                </a:highlight>
                <a:latin typeface="Inconsolata"/>
                <a:ea typeface="Inconsolata"/>
                <a:cs typeface="Inconsolata"/>
                <a:sym typeface="Inconsolata"/>
              </a:rPr>
              <a:t>mover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0%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transform: translateX(0) translateY(0);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50%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transform: translateX(300px) translateY(0);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100%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  transform: translateX(300px) translateY(300px);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53" name="Google Shape;453;p53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</a:t>
            </a:r>
            <a:r>
              <a:rPr lang="en"/>
              <a:t>@keyframes</a:t>
            </a:r>
            <a:endParaRPr/>
          </a:p>
        </p:txBody>
      </p:sp>
      <p:sp>
        <p:nvSpPr>
          <p:cNvPr id="454" name="Google Shape;454;p53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55" name="Google Shape;455;p53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idx="4294967295" type="body"/>
          </p:nvPr>
        </p:nvSpPr>
        <p:spPr>
          <a:xfrm>
            <a:off x="549275" y="1244325"/>
            <a:ext cx="5101200" cy="29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lesson, you will: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Helvetica Neue"/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Review responsive design through troubleshooting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media queries to create print-friendly layouts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JavaScript to trigger CSS animations.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4" name="Google Shape;304;p36"/>
          <p:cNvSpPr txBox="1"/>
          <p:nvPr/>
        </p:nvSpPr>
        <p:spPr>
          <a:xfrm>
            <a:off x="457200" y="4662725"/>
            <a:ext cx="2372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20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2320" y="1133463"/>
            <a:ext cx="1819968" cy="256111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6"/>
          <p:cNvSpPr txBox="1"/>
          <p:nvPr/>
        </p:nvSpPr>
        <p:spPr>
          <a:xfrm>
            <a:off x="457200" y="280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Proxima Nova"/>
                <a:ea typeface="Proxima Nova"/>
                <a:cs typeface="Proxima Nova"/>
                <a:sym typeface="Proxima Nova"/>
              </a:rPr>
              <a:t>Today’s Learning Objectives</a:t>
            </a:r>
            <a:endParaRPr b="1" sz="24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3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>
            <p:ph idx="4294967295" type="body"/>
          </p:nvPr>
        </p:nvSpPr>
        <p:spPr>
          <a:xfrm>
            <a:off x="457200" y="914400"/>
            <a:ext cx="8219100" cy="32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property contains a </a:t>
            </a:r>
            <a:r>
              <a:rPr lang="en">
                <a:solidFill>
                  <a:schemeClr val="dk1"/>
                </a:solidFill>
              </a:rPr>
              <a:t>bunch</a:t>
            </a:r>
            <a:r>
              <a:rPr lang="en">
                <a:solidFill>
                  <a:schemeClr val="dk1"/>
                </a:solidFill>
              </a:rPr>
              <a:t> of settings, similar to how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background</a:t>
            </a:r>
            <a:r>
              <a:rPr lang="en">
                <a:solidFill>
                  <a:schemeClr val="dk1"/>
                </a:solidFill>
              </a:rPr>
              <a:t> works.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.box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animation-name: </a:t>
            </a:r>
            <a:r>
              <a:rPr b="1" lang="en" sz="1400">
                <a:solidFill>
                  <a:schemeClr val="dk1"/>
                </a:solidFill>
                <a:highlight>
                  <a:schemeClr val="accent1"/>
                </a:highlight>
                <a:latin typeface="Inconsolata"/>
                <a:ea typeface="Inconsolata"/>
                <a:cs typeface="Inconsolata"/>
                <a:sym typeface="Inconsolata"/>
              </a:rPr>
              <a:t>mover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animation-duration: 2s;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animation-timing-function: ease-in-out;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animation-direction: alternate;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animation-iteration-count: infinite;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OR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.box {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 animation: </a:t>
            </a:r>
            <a:r>
              <a:rPr b="1" lang="en" sz="1400">
                <a:solidFill>
                  <a:schemeClr val="dk1"/>
                </a:solidFill>
                <a:highlight>
                  <a:schemeClr val="accent1"/>
                </a:highlight>
                <a:latin typeface="Inconsolata"/>
                <a:ea typeface="Inconsolata"/>
                <a:cs typeface="Inconsolata"/>
                <a:sym typeface="Inconsolata"/>
              </a:rPr>
              <a:t>mover</a:t>
            </a: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 2s ease-in-out alternate infinite;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b="1" sz="140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61" name="Google Shape;461;p54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A</a:t>
            </a:r>
            <a:r>
              <a:rPr lang="en"/>
              <a:t>nimation</a:t>
            </a:r>
            <a:endParaRPr/>
          </a:p>
        </p:txBody>
      </p:sp>
      <p:sp>
        <p:nvSpPr>
          <p:cNvPr id="462" name="Google Shape;462;p54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63" name="Google Shape;463;p54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5"/>
          <p:cNvSpPr txBox="1"/>
          <p:nvPr>
            <p:ph idx="4294967295" type="body"/>
          </p:nvPr>
        </p:nvSpPr>
        <p:spPr>
          <a:xfrm>
            <a:off x="457200" y="1302313"/>
            <a:ext cx="4813200" cy="28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also adjust the shape and position of elements with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transform</a:t>
            </a:r>
            <a:r>
              <a:rPr lang="en">
                <a:solidFill>
                  <a:schemeClr val="dk1"/>
                </a:solidFill>
              </a:rPr>
              <a:t>. It’s not required to do animation, but it is the easiest way to move things fluidly.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You can do a lot with </a:t>
            </a:r>
            <a:r>
              <a:rPr b="1" lang="en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transform</a:t>
            </a:r>
            <a:r>
              <a:rPr lang="en">
                <a:solidFill>
                  <a:schemeClr val="dk1"/>
                </a:solidFill>
              </a:rPr>
              <a:t> — </a:t>
            </a:r>
            <a:r>
              <a:rPr lang="en" u="sng">
                <a:solidFill>
                  <a:schemeClr val="hlink"/>
                </a:solidFill>
                <a:hlinkClick r:id="rId3"/>
              </a:rPr>
              <a:t>CSS Tricks</a:t>
            </a:r>
            <a:r>
              <a:rPr lang="en">
                <a:solidFill>
                  <a:schemeClr val="dk1"/>
                </a:solidFill>
              </a:rPr>
              <a:t> has great documentation, as usual!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69" name="Google Shape;469;p55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Transforms</a:t>
            </a:r>
            <a:endParaRPr/>
          </a:p>
        </p:txBody>
      </p:sp>
      <p:sp>
        <p:nvSpPr>
          <p:cNvPr id="470" name="Google Shape;470;p55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71" name="Google Shape;47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3500" y="999300"/>
            <a:ext cx="2689301" cy="268930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5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idx="4294967295" type="body"/>
          </p:nvPr>
        </p:nvSpPr>
        <p:spPr>
          <a:xfrm>
            <a:off x="457200" y="914400"/>
            <a:ext cx="82191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</a:rPr>
              <a:t>Complex animations require something akin to pseudocode before digging in.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78" name="Google Shape;478;p56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 Keyframes</a:t>
            </a:r>
            <a:endParaRPr/>
          </a:p>
        </p:txBody>
      </p:sp>
      <p:sp>
        <p:nvSpPr>
          <p:cNvPr id="479" name="Google Shape;479;p56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pic>
        <p:nvPicPr>
          <p:cNvPr id="480" name="Google Shape;48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725" y="1435475"/>
            <a:ext cx="7277975" cy="241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6"/>
          <p:cNvSpPr txBox="1"/>
          <p:nvPr>
            <p:ph idx="4294967295" type="body"/>
          </p:nvPr>
        </p:nvSpPr>
        <p:spPr>
          <a:xfrm>
            <a:off x="917725" y="3785788"/>
            <a:ext cx="2446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Step 1 (0%):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Box top, left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2" name="Google Shape;482;p56"/>
          <p:cNvSpPr txBox="1"/>
          <p:nvPr>
            <p:ph idx="4294967295" type="body"/>
          </p:nvPr>
        </p:nvSpPr>
        <p:spPr>
          <a:xfrm>
            <a:off x="3348900" y="3785788"/>
            <a:ext cx="2446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2 (50%):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Box top, right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3" name="Google Shape;483;p56"/>
          <p:cNvSpPr txBox="1"/>
          <p:nvPr>
            <p:ph idx="4294967295" type="body"/>
          </p:nvPr>
        </p:nvSpPr>
        <p:spPr>
          <a:xfrm>
            <a:off x="5795100" y="3785788"/>
            <a:ext cx="24462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Step 3 (100%):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Box bottom, right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4" name="Google Shape;484;p56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/>
          <p:nvPr/>
        </p:nvSpPr>
        <p:spPr>
          <a:xfrm>
            <a:off x="753200" y="2076695"/>
            <a:ext cx="3171300" cy="191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https://drive.google.com/drive/folders/1qBCQDTRO19yhwyQ7KKJPaZXGjIuKpcFD?usp=sharing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0" name="Google Shape;490;p57"/>
          <p:cNvSpPr/>
          <p:nvPr/>
        </p:nvSpPr>
        <p:spPr>
          <a:xfrm>
            <a:off x="5219500" y="2076695"/>
            <a:ext cx="3171300" cy="1916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https://drive.google.com/drive/folders/1F_wy4smd29cLW2bcMw4Gnd221kr0ImR8?usp=sharing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1" name="Google Shape;491;p57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 </a:t>
            </a:r>
            <a:r>
              <a:rPr lang="en" sz="2800"/>
              <a:t>Animations Practice</a:t>
            </a:r>
            <a:endParaRPr b="0" sz="2800"/>
          </a:p>
        </p:txBody>
      </p:sp>
      <p:sp>
        <p:nvSpPr>
          <p:cNvPr id="492" name="Google Shape;492;p57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3" name="Google Shape;493;p57"/>
          <p:cNvSpPr txBox="1"/>
          <p:nvPr>
            <p:ph idx="1" type="body"/>
          </p:nvPr>
        </p:nvSpPr>
        <p:spPr>
          <a:xfrm>
            <a:off x="457200" y="1143000"/>
            <a:ext cx="8229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With a partner, practice applying these CSS properties in this CodePen.</a:t>
            </a:r>
            <a:endParaRPr/>
          </a:p>
        </p:txBody>
      </p:sp>
      <p:sp>
        <p:nvSpPr>
          <p:cNvPr id="494" name="Google Shape;494;p57"/>
          <p:cNvSpPr/>
          <p:nvPr/>
        </p:nvSpPr>
        <p:spPr>
          <a:xfrm>
            <a:off x="4238688" y="254845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7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7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497" name="Google Shape;497;p57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30 minutes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>
            <p:ph idx="4294967295" type="body"/>
          </p:nvPr>
        </p:nvSpPr>
        <p:spPr>
          <a:xfrm>
            <a:off x="457200" y="1338075"/>
            <a:ext cx="8219100" cy="28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Charts.js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good enough charts/graphs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D3</a:t>
            </a:r>
            <a:r>
              <a:rPr lang="en">
                <a:solidFill>
                  <a:schemeClr val="dk1"/>
                </a:solidFill>
              </a:rPr>
              <a:t>: a popular data visualization tool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GSAP</a:t>
            </a:r>
            <a:r>
              <a:rPr lang="en">
                <a:solidFill>
                  <a:schemeClr val="dk1"/>
                </a:solidFill>
              </a:rPr>
              <a:t>: a keyframe animation toolkit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7" name="Google Shape;507;p59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Animation Resources</a:t>
            </a:r>
            <a:endParaRPr/>
          </a:p>
        </p:txBody>
      </p:sp>
      <p:sp>
        <p:nvSpPr>
          <p:cNvPr id="508" name="Google Shape;508;p59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509" name="Google Shape;509;p59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7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Troubleshooting</a:t>
            </a:r>
            <a:endParaRPr/>
          </a:p>
        </p:txBody>
      </p:sp>
      <p:sp>
        <p:nvSpPr>
          <p:cNvPr id="314" name="Google Shape;314;p37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/>
          <p:nvPr/>
        </p:nvSpPr>
        <p:spPr>
          <a:xfrm>
            <a:off x="753200" y="2473245"/>
            <a:ext cx="3171300" cy="194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https://drive.google.com/drive/folders/1_NewAC9XrQxWxt47fAKccetf5pRUdSkI?usp=sharing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0" name="Google Shape;320;p38"/>
          <p:cNvSpPr/>
          <p:nvPr/>
        </p:nvSpPr>
        <p:spPr>
          <a:xfrm>
            <a:off x="5219500" y="2473245"/>
            <a:ext cx="3171300" cy="194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https://drive.google.com/drive/folders/1xCDNN_7NP2hNR2J243JfHEe_vZ5zQhIH?usp=sharing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38"/>
          <p:cNvSpPr/>
          <p:nvPr/>
        </p:nvSpPr>
        <p:spPr>
          <a:xfrm>
            <a:off x="4238688" y="294500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>
            <p:ph type="title"/>
          </p:nvPr>
        </p:nvSpPr>
        <p:spPr>
          <a:xfrm>
            <a:off x="9088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The Bad Intern Plays Chicken</a:t>
            </a:r>
            <a:endParaRPr b="0" sz="2800"/>
          </a:p>
        </p:txBody>
      </p:sp>
      <p:sp>
        <p:nvSpPr>
          <p:cNvPr id="323" name="Google Shape;323;p38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38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457200" y="1143000"/>
            <a:ext cx="8229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bad intern has been given another chance and has blown it!  The client is a large e-commerce company specializing in agricultural products and your firm has designed a new product page. Fix the intern’s mistakes!</a:t>
            </a:r>
            <a:endParaRPr/>
          </a:p>
        </p:txBody>
      </p:sp>
      <p:sp>
        <p:nvSpPr>
          <p:cNvPr id="326" name="Google Shape;326;p38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60 Minutes</a:t>
            </a:r>
            <a:endParaRPr/>
          </a:p>
        </p:txBody>
      </p:sp>
      <p:sp>
        <p:nvSpPr>
          <p:cNvPr id="327" name="Google Shape;327;p38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8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9"/>
          <p:cNvSpPr txBox="1"/>
          <p:nvPr>
            <p:ph type="title"/>
          </p:nvPr>
        </p:nvSpPr>
        <p:spPr>
          <a:xfrm>
            <a:off x="457200" y="1777050"/>
            <a:ext cx="7551900" cy="15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Queries Again</a:t>
            </a:r>
            <a:endParaRPr/>
          </a:p>
        </p:txBody>
      </p:sp>
      <p:sp>
        <p:nvSpPr>
          <p:cNvPr id="334" name="Google Shape;334;p39"/>
          <p:cNvSpPr txBox="1"/>
          <p:nvPr>
            <p:ph idx="1" type="subTitle"/>
          </p:nvPr>
        </p:nvSpPr>
        <p:spPr>
          <a:xfrm>
            <a:off x="502325" y="1221643"/>
            <a:ext cx="74577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Front-End Web Development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/>
          <p:nvPr/>
        </p:nvSpPr>
        <p:spPr>
          <a:xfrm>
            <a:off x="545200" y="914400"/>
            <a:ext cx="8013000" cy="2428200"/>
          </a:xfrm>
          <a:prstGeom prst="rect">
            <a:avLst/>
          </a:prstGeom>
          <a:noFill/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.text-design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font-size: 18px;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@media (min-width: 480px)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.text-design {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  font-size: 24px;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  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 sz="1600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 Query</a:t>
            </a:r>
            <a:endParaRPr/>
          </a:p>
        </p:txBody>
      </p:sp>
      <p:sp>
        <p:nvSpPr>
          <p:cNvPr id="341" name="Google Shape;341;p40"/>
          <p:cNvSpPr txBox="1"/>
          <p:nvPr>
            <p:ph idx="4294967295" type="body"/>
          </p:nvPr>
        </p:nvSpPr>
        <p:spPr>
          <a:xfrm>
            <a:off x="457200" y="3403925"/>
            <a:ext cx="8219100" cy="12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min-width</a:t>
            </a:r>
            <a:r>
              <a:rPr lang="en"/>
              <a:t> with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@media</a:t>
            </a:r>
            <a:r>
              <a:rPr lang="en"/>
              <a:t> and provide property/value pairs inside of the current style sheet. The code really is this easy but there’s more to consider. </a:t>
            </a:r>
            <a:endParaRPr/>
          </a:p>
        </p:txBody>
      </p:sp>
      <p:sp>
        <p:nvSpPr>
          <p:cNvPr id="342" name="Google Shape;342;p40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sp>
        <p:nvSpPr>
          <p:cNvPr id="343" name="Google Shape;343;p40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1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Types</a:t>
            </a:r>
            <a:endParaRPr/>
          </a:p>
        </p:txBody>
      </p:sp>
      <p:sp>
        <p:nvSpPr>
          <p:cNvPr id="349" name="Google Shape;349;p41"/>
          <p:cNvSpPr txBox="1"/>
          <p:nvPr>
            <p:ph idx="4294967295" type="body"/>
          </p:nvPr>
        </p:nvSpPr>
        <p:spPr>
          <a:xfrm>
            <a:off x="457200" y="914400"/>
            <a:ext cx="82191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Typically, all you would use is the </a:t>
            </a: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screen</a:t>
            </a:r>
            <a:r>
              <a:rPr lang="en"/>
              <a:t> type. Many sites leave it out </a:t>
            </a:r>
            <a:br>
              <a:rPr lang="en"/>
            </a:br>
            <a:r>
              <a:rPr lang="en"/>
              <a:t>altogether now.</a:t>
            </a:r>
            <a:endParaRPr/>
          </a:p>
        </p:txBody>
      </p:sp>
      <p:sp>
        <p:nvSpPr>
          <p:cNvPr id="350" name="Google Shape;350;p41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51" name="Google Shape;351;p41"/>
          <p:cNvGraphicFramePr/>
          <p:nvPr/>
        </p:nvGraphicFramePr>
        <p:xfrm>
          <a:off x="947250" y="18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{0F093B3D-9576-422B-83B4-D7EE622DF933}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Media Type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all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Suitable for all devices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print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Styles for printed documents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screen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Phones, tablets, TV, watches, computers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speech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Screen readers for accessibility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2" name="Google Shape;352;p41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2"/>
          <p:cNvSpPr txBox="1"/>
          <p:nvPr>
            <p:ph type="title"/>
          </p:nvPr>
        </p:nvSpPr>
        <p:spPr>
          <a:xfrm>
            <a:off x="457200" y="28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 Features (abridged)</a:t>
            </a:r>
            <a:endParaRPr/>
          </a:p>
        </p:txBody>
      </p:sp>
      <p:sp>
        <p:nvSpPr>
          <p:cNvPr id="358" name="Google Shape;358;p42"/>
          <p:cNvSpPr txBox="1"/>
          <p:nvPr>
            <p:ph idx="4294967295" type="body"/>
          </p:nvPr>
        </p:nvSpPr>
        <p:spPr>
          <a:xfrm>
            <a:off x="457200" y="914400"/>
            <a:ext cx="8219100" cy="9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 handful of targetable features that we regularly use.  There are a lot more that are almost never used.</a:t>
            </a:r>
            <a:endParaRPr/>
          </a:p>
        </p:txBody>
      </p:sp>
      <p:sp>
        <p:nvSpPr>
          <p:cNvPr id="359" name="Google Shape;359;p42"/>
          <p:cNvSpPr txBox="1"/>
          <p:nvPr>
            <p:ph idx="12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  <p:graphicFrame>
        <p:nvGraphicFramePr>
          <p:cNvPr id="360" name="Google Shape;360;p42"/>
          <p:cNvGraphicFramePr/>
          <p:nvPr/>
        </p:nvGraphicFramePr>
        <p:xfrm>
          <a:off x="947250" y="18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{0F093B3D-9576-422B-83B4-D7EE622DF933}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Media Type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Description</a:t>
                      </a:r>
                      <a:endParaRPr b="1" sz="18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width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Suitable for all devices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height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Styles for printed documents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nconsolata"/>
                          <a:ea typeface="Inconsolata"/>
                          <a:cs typeface="Inconsolata"/>
                          <a:sym typeface="Inconsolata"/>
                        </a:rPr>
                        <a:t>orientation</a:t>
                      </a:r>
                      <a:endParaRPr b="1" sz="1600">
                        <a:latin typeface="Inconsolata"/>
                        <a:ea typeface="Inconsolata"/>
                        <a:cs typeface="Inconsolata"/>
                        <a:sym typeface="Inconsolat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Phones, tablets, TV, watches, computers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1" name="Google Shape;361;p42"/>
          <p:cNvSpPr txBox="1"/>
          <p:nvPr>
            <p:ph idx="1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"/>
          <p:cNvSpPr/>
          <p:nvPr/>
        </p:nvSpPr>
        <p:spPr>
          <a:xfrm>
            <a:off x="753200" y="2473246"/>
            <a:ext cx="3171300" cy="188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Starter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https://drive.google.com/drive/folders/1wQv2aYGyfmDT65LuCKHRzoIYeCNVgaXc?usp=sharing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7" name="Google Shape;367;p43"/>
          <p:cNvSpPr/>
          <p:nvPr/>
        </p:nvSpPr>
        <p:spPr>
          <a:xfrm>
            <a:off x="5219500" y="2473246"/>
            <a:ext cx="3171300" cy="1883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  <a:t>Solution code: </a:t>
            </a:r>
            <a:br>
              <a:rPr b="1" lang="en" sz="1600">
                <a:latin typeface="Proxima Nova"/>
                <a:ea typeface="Proxima Nova"/>
                <a:cs typeface="Proxima Nova"/>
                <a:sym typeface="Proxima Nova"/>
              </a:rPr>
            </a:br>
            <a:endParaRPr b="1"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https://drive.google.com/drive/folders/1umaaRgfHwvKU7Ftle0WhoKyh3glDZjBa?usp=sharing 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8" name="Google Shape;368;p43"/>
          <p:cNvSpPr/>
          <p:nvPr/>
        </p:nvSpPr>
        <p:spPr>
          <a:xfrm>
            <a:off x="4238688" y="2945000"/>
            <a:ext cx="6666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A7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"/>
          <p:cNvSpPr txBox="1"/>
          <p:nvPr>
            <p:ph type="title"/>
          </p:nvPr>
        </p:nvSpPr>
        <p:spPr>
          <a:xfrm>
            <a:off x="1061250" y="237038"/>
            <a:ext cx="5009400" cy="4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The Printed Word</a:t>
            </a:r>
            <a:endParaRPr b="0" sz="2800"/>
          </a:p>
        </p:txBody>
      </p:sp>
      <p:sp>
        <p:nvSpPr>
          <p:cNvPr id="370" name="Google Shape;370;p43"/>
          <p:cNvSpPr txBox="1"/>
          <p:nvPr/>
        </p:nvSpPr>
        <p:spPr>
          <a:xfrm>
            <a:off x="457200" y="4662725"/>
            <a:ext cx="286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| © </a:t>
            </a:r>
            <a:r>
              <a:rPr lang="en" sz="900">
                <a:latin typeface="Proxima Nova"/>
                <a:ea typeface="Proxima Nova"/>
                <a:cs typeface="Proxima Nova"/>
                <a:sym typeface="Proxima Nova"/>
              </a:rPr>
              <a:t>2020</a:t>
            </a:r>
            <a:r>
              <a:rPr lang="en" sz="9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General Assembly</a:t>
            </a:r>
            <a:endParaRPr sz="9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-51366" y="474990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3"/>
          <p:cNvSpPr txBox="1"/>
          <p:nvPr>
            <p:ph idx="1" type="body"/>
          </p:nvPr>
        </p:nvSpPr>
        <p:spPr>
          <a:xfrm>
            <a:off x="457200" y="1143000"/>
            <a:ext cx="8229600" cy="12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CSS is not just for screen display. This invoice for an e-commerce website needs to be tuned for print.  Eliminate all unnecessary page elements and re-tune the page to print.</a:t>
            </a:r>
            <a:endParaRPr/>
          </a:p>
        </p:txBody>
      </p:sp>
      <p:sp>
        <p:nvSpPr>
          <p:cNvPr id="373" name="Google Shape;373;p43"/>
          <p:cNvSpPr txBox="1"/>
          <p:nvPr>
            <p:ph idx="2" type="subTitle"/>
          </p:nvPr>
        </p:nvSpPr>
        <p:spPr>
          <a:xfrm>
            <a:off x="7003805" y="211738"/>
            <a:ext cx="1336200" cy="3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60 Minutes</a:t>
            </a:r>
            <a:endParaRPr/>
          </a:p>
        </p:txBody>
      </p:sp>
      <p:sp>
        <p:nvSpPr>
          <p:cNvPr id="374" name="Google Shape;374;p43"/>
          <p:cNvSpPr txBox="1"/>
          <p:nvPr>
            <p:ph idx="3" type="body"/>
          </p:nvPr>
        </p:nvSpPr>
        <p:spPr>
          <a:xfrm>
            <a:off x="4572000" y="4712925"/>
            <a:ext cx="36918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3"/>
          <p:cNvSpPr txBox="1"/>
          <p:nvPr>
            <p:ph idx="4" type="sldNum"/>
          </p:nvPr>
        </p:nvSpPr>
        <p:spPr>
          <a:xfrm>
            <a:off x="457200" y="4662725"/>
            <a:ext cx="23721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r>
              <a:rPr lang="en"/>
              <a:t> | © 2020 General Assembly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 Curriculum Template (7.20)">
  <a:themeElements>
    <a:clrScheme name="Simple Light">
      <a:dk1>
        <a:srgbClr val="000000"/>
      </a:dk1>
      <a:lt1>
        <a:srgbClr val="FFFFFF"/>
      </a:lt1>
      <a:dk2>
        <a:srgbClr val="E51B24"/>
      </a:dk2>
      <a:lt2>
        <a:srgbClr val="017991"/>
      </a:lt2>
      <a:accent1>
        <a:srgbClr val="00A7BD"/>
      </a:accent1>
      <a:accent2>
        <a:srgbClr val="FFDB00"/>
      </a:accent2>
      <a:accent3>
        <a:srgbClr val="70B0FA"/>
      </a:accent3>
      <a:accent4>
        <a:srgbClr val="3D6BD4"/>
      </a:accent4>
      <a:accent5>
        <a:srgbClr val="222222"/>
      </a:accent5>
      <a:accent6>
        <a:srgbClr val="C3C3C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