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Proxima Nova"/>
      <p:regular r:id="rId39"/>
      <p:bold r:id="rId40"/>
      <p:italic r:id="rId41"/>
      <p:boldItalic r:id="rId42"/>
    </p:embeddedFont>
    <p:embeddedFont>
      <p:font typeface="Inconsolata"/>
      <p:regular r:id="rId43"/>
      <p:bold r:id="rId44"/>
    </p:embeddedFont>
    <p:embeddedFont>
      <p:font typeface="Oswald"/>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3">
          <p15:clr>
            <a:srgbClr val="9AA0A6"/>
          </p15:clr>
        </p15:guide>
        <p15:guide id="2" pos="130">
          <p15:clr>
            <a:srgbClr val="9AA0A6"/>
          </p15:clr>
        </p15:guide>
        <p15:guide id="3" orient="horz" pos="2914">
          <p15:clr>
            <a:srgbClr val="9AA0A6"/>
          </p15:clr>
        </p15:guide>
        <p15:guide id="4" pos="5649">
          <p15:clr>
            <a:srgbClr val="9AA0A6"/>
          </p15:clr>
        </p15:guide>
        <p15:guide id="5" orient="horz" pos="572">
          <p15:clr>
            <a:srgbClr val="9AA0A6"/>
          </p15:clr>
        </p15:guide>
        <p15:guide id="6" orient="horz" pos="735">
          <p15:clr>
            <a:srgbClr val="9AA0A6"/>
          </p15:clr>
        </p15:guide>
        <p15:guide id="7" orient="horz" pos="2573">
          <p15:clr>
            <a:srgbClr val="9AA0A6"/>
          </p15:clr>
        </p15:guide>
        <p15:guide id="8" pos="3211">
          <p15:clr>
            <a:srgbClr val="9AA0A6"/>
          </p15:clr>
        </p15:guide>
        <p15:guide id="9" pos="470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3" orient="horz"/>
        <p:guide pos="130"/>
        <p:guide pos="2914" orient="horz"/>
        <p:guide pos="5649"/>
        <p:guide pos="572" orient="horz"/>
        <p:guide pos="735" orient="horz"/>
        <p:guide pos="2573" orient="horz"/>
        <p:guide pos="3211"/>
        <p:guide pos="4709"/>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fntdata"/><Relationship Id="rId20" Type="http://schemas.openxmlformats.org/officeDocument/2006/relationships/slide" Target="slides/slide15.xml"/><Relationship Id="rId42" Type="http://schemas.openxmlformats.org/officeDocument/2006/relationships/font" Target="fonts/ProximaNova-boldItalic.fntdata"/><Relationship Id="rId41" Type="http://schemas.openxmlformats.org/officeDocument/2006/relationships/font" Target="fonts/ProximaNova-italic.fntdata"/><Relationship Id="rId22" Type="http://schemas.openxmlformats.org/officeDocument/2006/relationships/slide" Target="slides/slide17.xml"/><Relationship Id="rId44" Type="http://schemas.openxmlformats.org/officeDocument/2006/relationships/font" Target="fonts/Inconsolata-bold.fntdata"/><Relationship Id="rId21" Type="http://schemas.openxmlformats.org/officeDocument/2006/relationships/slide" Target="slides/slide16.xml"/><Relationship Id="rId43" Type="http://schemas.openxmlformats.org/officeDocument/2006/relationships/font" Target="fonts/Inconsolata-regular.fntdata"/><Relationship Id="rId24" Type="http://schemas.openxmlformats.org/officeDocument/2006/relationships/slide" Target="slides/slide19.xml"/><Relationship Id="rId46" Type="http://schemas.openxmlformats.org/officeDocument/2006/relationships/font" Target="fonts/Oswald-bold.fntdata"/><Relationship Id="rId23" Type="http://schemas.openxmlformats.org/officeDocument/2006/relationships/slide" Target="slides/slide18.xml"/><Relationship Id="rId45"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dd4fa9b7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dd4fa9b7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73d09fd12d_0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73d09fd12d_0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6bfc8f54f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6bfc8f54f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73d09fd12d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73d09fd12d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6d34d134de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6d34d134de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73d09fd12d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73d09fd12d_0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73d09fd12d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73d09fd12d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73d09fd12d_0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73d09fd12d_0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73d09fd12d_0_1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73d09fd12d_0_1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73d09fd12d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73d09fd12d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3d09fd12d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d09fd12d_0_1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7668a98c96_0_36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7668a98c96_0_366:notes"/>
          <p:cNvSpPr/>
          <p:nvPr>
            <p:ph idx="2" type="sldImg"/>
          </p:nvPr>
        </p:nvSpPr>
        <p:spPr>
          <a:xfrm>
            <a:off x="1146969" y="685800"/>
            <a:ext cx="4564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73d09fd12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73d09fd12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7668a98c96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7668a98c96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00cecbc11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00cecbc11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0cecbc11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00cecbc11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00cecbc118_0_5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g100cecbc118_0_50:notes"/>
          <p:cNvSpPr/>
          <p:nvPr>
            <p:ph idx="2" type="sldImg"/>
          </p:nvPr>
        </p:nvSpPr>
        <p:spPr>
          <a:xfrm>
            <a:off x="1146969" y="685800"/>
            <a:ext cx="4564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00cecbc11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00cecbc11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7be7657638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7be7657638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73d09fd12d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73d09fd12d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757dc60e05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757dc60e05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757dc60e05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757dc60e05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73d09fd12d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3d09fd12d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757dc60e05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757dc60e05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757dc60e05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757dc60e05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757dc60e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757dc60e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3dd4fa9b7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3dd4fa9b7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73d09fd12d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73d09fd12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6d34d134d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6d34d134d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00cecbc1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00cecbc1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3d09fd12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3d09fd12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73d09fd12d_0_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73d09fd12d_0_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73d09fd12d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73d09fd12d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6" name="Google Shape;16;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89" name="Shape 89"/>
        <p:cNvGrpSpPr/>
        <p:nvPr/>
      </p:nvGrpSpPr>
      <p:grpSpPr>
        <a:xfrm>
          <a:off x="0" y="0"/>
          <a:ext cx="0" cy="0"/>
          <a:chOff x="0" y="0"/>
          <a:chExt cx="0" cy="0"/>
        </a:xfrm>
      </p:grpSpPr>
      <p:sp>
        <p:nvSpPr>
          <p:cNvPr id="90" name="Google Shape;90;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2"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4" name="Google Shape;94;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5" name="Google Shape;95;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7" name="Google Shape;97;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8" name="Google Shape;98;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99" name="Google Shape;99;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0" name="Shape 100"/>
        <p:cNvGrpSpPr/>
        <p:nvPr/>
      </p:nvGrpSpPr>
      <p:grpSpPr>
        <a:xfrm>
          <a:off x="0" y="0"/>
          <a:ext cx="0" cy="0"/>
          <a:chOff x="0" y="0"/>
          <a:chExt cx="0" cy="0"/>
        </a:xfrm>
      </p:grpSpPr>
      <p:sp>
        <p:nvSpPr>
          <p:cNvPr id="101" name="Google Shape;101;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2" name="Google Shape;102;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3" name="Google Shape;103;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6" name="Google Shape;106;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7"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09" name="Google Shape;109;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0" name="Google Shape;110;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1" name="Google Shape;111;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2"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6" name="Google Shape;116;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7" name="Google Shape;117;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8" name="Google Shape;118;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19" name="Google Shape;119;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0"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4" name="Google Shape;124;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5" name="Google Shape;125;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6" name="Google Shape;126;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8"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1" name="Google Shape;131;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2" name="Google Shape;132;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8" name="Google Shape;138;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39"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3" name="Google Shape;143;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4" name="Google Shape;144;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6" name="Google Shape;146;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7" name="Google Shape;147;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8"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2" name="Google Shape;152;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7" name="Google Shape;157;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8"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2" name="Google Shape;162;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5" name="Google Shape;165;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8"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6"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8" name="Google Shape;168;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69" name="Google Shape;169;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5" name="Google Shape;175;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6"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8" name="Google Shape;178;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9" name="Google Shape;179;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3" name="Google Shape;183;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4"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7" name="Google Shape;187;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3" name="Google Shape;193;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4"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7" name="Google Shape;197;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1" name="Google Shape;201;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 Timer">
  <p:cSld name="TITLE_AND_BODY_1_2_2_2_1_1_1_1_2">
    <p:spTree>
      <p:nvGrpSpPr>
        <p:cNvPr id="202"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5" name="Google Shape;205;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6" name="Google Shape;206;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0" name="Google Shape;210;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12" name="Google Shape;212;p25"/>
          <p:cNvSpPr txBox="1"/>
          <p:nvPr>
            <p:ph idx="4"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_1">
    <p:spTree>
      <p:nvGrpSpPr>
        <p:cNvPr id="213"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16" name="Google Shape;216;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1" name="Google Shape;221;p26"/>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 Timer">
  <p:cSld name="BLANK_2">
    <p:spTree>
      <p:nvGrpSpPr>
        <p:cNvPr id="222"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25" name="Google Shape;225;p2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27" name="Google Shape;227;p2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8" name="Google Shape;228;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_2">
    <p:spTree>
      <p:nvGrpSpPr>
        <p:cNvPr id="232"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35" name="Google Shape;235;p2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37" name="Google Shape;237;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8" name="Google Shape;238;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40" name="Shape 240"/>
        <p:cNvGrpSpPr/>
        <p:nvPr/>
      </p:nvGrpSpPr>
      <p:grpSpPr>
        <a:xfrm>
          <a:off x="0" y="0"/>
          <a:ext cx="0" cy="0"/>
          <a:chOff x="0" y="0"/>
          <a:chExt cx="0" cy="0"/>
        </a:xfrm>
      </p:grpSpPr>
      <p:sp>
        <p:nvSpPr>
          <p:cNvPr id="241" name="Google Shape;241;p29"/>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44" name="Google Shape;244;p2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45" name="Google Shape;245;p29"/>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46" name="Google Shape;246;p2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47" name="Google Shape;247;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48"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51" name="Google Shape;251;p30"/>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52" name="Google Shape;252;p30"/>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53" name="Google Shape;253;p3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4" name="Google Shape;254;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5" name="Google Shape;45;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8" name="Google Shape;48;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49" name="Google Shape;49;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55"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58" name="Google Shape;258;p31"/>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59" name="Google Shape;259;p31"/>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60" name="Google Shape;260;p31"/>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61" name="Google Shape;261;p31"/>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62" name="Google Shape;262;p31"/>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63" name="Google Shape;263;p31"/>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64" name="Google Shape;264;p31"/>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65" name="Google Shape;265;p3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66"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69" name="Google Shape;269;p32"/>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70" name="Google Shape;270;p3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info ">
  <p:cSld name="CUSTOM_12_1">
    <p:spTree>
      <p:nvGrpSpPr>
        <p:cNvPr id="272"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75" name="Google Shape;275;p33"/>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276" name="Google Shape;276;p33"/>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7" name="Google Shape;277;p33"/>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78" name="Google Shape;278;p33"/>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79" name="Google Shape;279;p33"/>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80" name="Google Shape;280;p33"/>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1" name="Google Shape;281;p3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Computer Exercise">
  <p:cSld name="TITLE_AND_BODY_1_2_2_2_1_1_1">
    <p:spTree>
      <p:nvGrpSpPr>
        <p:cNvPr id="282"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85" name="Google Shape;285;p3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6" name="Google Shape;286;p3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88" name="Google Shape;288;p34"/>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p:nvPr>
            <p:ph idx="4"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5" name="Google Shape;55;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8" name="Google Shape;58;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9" name="Google Shape;59;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4" name="Google Shape;64;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5" name="Google Shape;65;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6" name="Google Shape;66;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7" name="Google Shape;67;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8"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1" name="Shape 71"/>
        <p:cNvGrpSpPr/>
        <p:nvPr/>
      </p:nvGrpSpPr>
      <p:grpSpPr>
        <a:xfrm>
          <a:off x="0" y="0"/>
          <a:ext cx="0" cy="0"/>
          <a:chOff x="0" y="0"/>
          <a:chExt cx="0" cy="0"/>
        </a:xfrm>
      </p:grpSpPr>
      <p:sp>
        <p:nvSpPr>
          <p:cNvPr id="72" name="Google Shape;72;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3" name="Google Shape;73;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4" name="Google Shape;74;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5" name="Google Shape;75;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6" name="Google Shape;76;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7" name="Shape 77"/>
        <p:cNvGrpSpPr/>
        <p:nvPr/>
      </p:nvGrpSpPr>
      <p:grpSpPr>
        <a:xfrm>
          <a:off x="0" y="0"/>
          <a:ext cx="0" cy="0"/>
          <a:chOff x="0" y="0"/>
          <a:chExt cx="0" cy="0"/>
        </a:xfrm>
      </p:grpSpPr>
      <p:sp>
        <p:nvSpPr>
          <p:cNvPr id="78" name="Google Shape;78;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9" name="Google Shape;79;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0" name="Google Shape;80;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1" name="Google Shape;81;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2" name="Shape 82"/>
        <p:cNvGrpSpPr/>
        <p:nvPr/>
      </p:nvGrpSpPr>
      <p:grpSpPr>
        <a:xfrm>
          <a:off x="0" y="0"/>
          <a:ext cx="0" cy="0"/>
          <a:chOff x="0" y="0"/>
          <a:chExt cx="0" cy="0"/>
        </a:xfrm>
      </p:grpSpPr>
      <p:sp>
        <p:nvSpPr>
          <p:cNvPr id="83" name="Google Shape;83;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4" name="Google Shape;84;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2400"/>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p:txBody>
      </p:sp>
      <p:sp>
        <p:nvSpPr>
          <p:cNvPr id="85" name="Google Shape;85;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6" name="Google Shape;86;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7" name="Google Shape;87;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theme" Target="../theme/theme1.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hyperlink" Target="https://developer.mozilla.org/en-US/docs/Web/HTML/Element/input" TargetMode="Externa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hyperlink" Target="https://drive.google.com/drive/folders/13zp3iDPROk1ZRfq6yOYxeKxnFxfFikeG?usp=shar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 Id="rId3" Type="http://schemas.openxmlformats.org/officeDocument/2006/relationships/hyperlink" Target="https://drive.google.com/drive/folders/15FkHZP8sQSNj09BqAKJNm9Ef_RzkhJwW?usp=sharin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 Id="rId3" Type="http://schemas.openxmlformats.org/officeDocument/2006/relationships/hyperlink" Target="https://codepen.io/GAmarketing/pen/GRgvq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5"/>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orms</a:t>
            </a:r>
            <a:endParaRPr/>
          </a:p>
        </p:txBody>
      </p:sp>
      <p:sp>
        <p:nvSpPr>
          <p:cNvPr id="298" name="Google Shape;298;p3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4"/>
          <p:cNvSpPr/>
          <p:nvPr/>
        </p:nvSpPr>
        <p:spPr>
          <a:xfrm>
            <a:off x="545200" y="947400"/>
            <a:ext cx="8013000" cy="23466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b="1" lang="en" sz="1800">
                <a:solidFill>
                  <a:schemeClr val="dk1"/>
                </a:solidFill>
                <a:latin typeface="Inconsolata"/>
                <a:ea typeface="Inconsolata"/>
                <a:cs typeface="Inconsolata"/>
                <a:sym typeface="Inconsolata"/>
              </a:rPr>
              <a:t>&lt;form action="/process.php" method="get"&gt;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&lt;fieldset&gt;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a:t>
            </a:r>
            <a:r>
              <a:rPr b="1" lang="en" sz="1800">
                <a:highlight>
                  <a:schemeClr val="accent2"/>
                </a:highlight>
                <a:latin typeface="Inconsolata"/>
                <a:ea typeface="Inconsolata"/>
                <a:cs typeface="Inconsolata"/>
                <a:sym typeface="Inconsolata"/>
              </a:rPr>
              <a:t>&lt;legend&gt;</a:t>
            </a:r>
            <a:r>
              <a:rPr b="1" lang="en" sz="1800">
                <a:latin typeface="Inconsolata"/>
                <a:ea typeface="Inconsolata"/>
                <a:cs typeface="Inconsolata"/>
                <a:sym typeface="Inconsolata"/>
              </a:rPr>
              <a:t>Form Title</a:t>
            </a:r>
            <a:r>
              <a:rPr b="1" lang="en" sz="1800">
                <a:highlight>
                  <a:schemeClr val="accent2"/>
                </a:highlight>
                <a:latin typeface="Inconsolata"/>
                <a:ea typeface="Inconsolata"/>
                <a:cs typeface="Inconsolata"/>
                <a:sym typeface="Inconsolata"/>
              </a:rPr>
              <a:t>&lt;/legend&gt;</a:t>
            </a:r>
            <a:endParaRPr b="1" sz="1800">
              <a:highlight>
                <a:schemeClr val="accent2"/>
              </a:highlight>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&lt;input type="text"&gt;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&lt;button type="submit"&gt;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&lt;/fieldset&gt;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&lt;/form&gt;</a:t>
            </a:r>
            <a:endParaRPr b="1" sz="1800">
              <a:latin typeface="Inconsolata"/>
              <a:ea typeface="Inconsolata"/>
              <a:cs typeface="Inconsolata"/>
              <a:sym typeface="Inconsolata"/>
            </a:endParaRPr>
          </a:p>
        </p:txBody>
      </p:sp>
      <p:sp>
        <p:nvSpPr>
          <p:cNvPr id="377" name="Google Shape;377;p4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 of a </a:t>
            </a:r>
            <a:r>
              <a:rPr lang="en">
                <a:latin typeface="Inconsolata"/>
                <a:ea typeface="Inconsolata"/>
                <a:cs typeface="Inconsolata"/>
                <a:sym typeface="Inconsolata"/>
              </a:rPr>
              <a:t>&lt;legend&gt;</a:t>
            </a:r>
            <a:endParaRPr>
              <a:latin typeface="Inconsolata"/>
              <a:ea typeface="Inconsolata"/>
              <a:cs typeface="Inconsolata"/>
              <a:sym typeface="Inconsolata"/>
            </a:endParaRPr>
          </a:p>
        </p:txBody>
      </p:sp>
      <p:sp>
        <p:nvSpPr>
          <p:cNvPr id="378" name="Google Shape;378;p4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79" name="Google Shape;379;p4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Inputs</a:t>
            </a:r>
            <a:endParaRPr/>
          </a:p>
        </p:txBody>
      </p:sp>
      <p:sp>
        <p:nvSpPr>
          <p:cNvPr id="385" name="Google Shape;385;p4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6"/>
          <p:cNvSpPr txBox="1"/>
          <p:nvPr>
            <p:ph idx="4294967295" type="body"/>
          </p:nvPr>
        </p:nvSpPr>
        <p:spPr>
          <a:xfrm>
            <a:off x="457200" y="932400"/>
            <a:ext cx="5409600" cy="327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There’s a huge list of possible input types out there: </a:t>
            </a:r>
            <a:r>
              <a:rPr lang="en" sz="1600" u="sng">
                <a:solidFill>
                  <a:schemeClr val="hlink"/>
                </a:solidFill>
                <a:hlinkClick r:id="rId3"/>
              </a:rPr>
              <a:t>https://developer.mozilla.org/en-US/docs/Web/HTML/Element/input</a:t>
            </a:r>
            <a:endParaRPr sz="1600" u="sng">
              <a:solidFill>
                <a:schemeClr val="lt2"/>
              </a:solidFill>
            </a:endParaRPr>
          </a:p>
          <a:p>
            <a:pPr indent="0" lvl="0" marL="0" rtl="0" algn="l">
              <a:lnSpc>
                <a:spcPct val="115000"/>
              </a:lnSpc>
              <a:spcBef>
                <a:spcPts val="1000"/>
              </a:spcBef>
              <a:spcAft>
                <a:spcPts val="0"/>
              </a:spcAft>
              <a:buNone/>
            </a:pPr>
            <a:r>
              <a:rPr lang="en" sz="1600">
                <a:solidFill>
                  <a:schemeClr val="dk1"/>
                </a:solidFill>
              </a:rPr>
              <a:t>Depending on how specific you want to get, the same form question could be represented with several different form inputs. </a:t>
            </a:r>
            <a:endParaRPr sz="1600">
              <a:solidFill>
                <a:schemeClr val="dk1"/>
              </a:solidFill>
            </a:endParaRPr>
          </a:p>
          <a:p>
            <a:pPr indent="0" lvl="0" marL="0" rtl="0" algn="l">
              <a:lnSpc>
                <a:spcPct val="115000"/>
              </a:lnSpc>
              <a:spcBef>
                <a:spcPts val="1000"/>
              </a:spcBef>
              <a:spcAft>
                <a:spcPts val="0"/>
              </a:spcAft>
              <a:buNone/>
            </a:pPr>
            <a:r>
              <a:rPr lang="en" sz="1600">
                <a:solidFill>
                  <a:schemeClr val="dk1"/>
                </a:solidFill>
              </a:rPr>
              <a:t>Once again, the world of programming presents us with a large number of possibilities. Like usual, we’ll focus in on a few of the most important items that will allow us to master the patterns that will show up for all other types of inputs.</a:t>
            </a:r>
            <a:endParaRPr sz="1600">
              <a:solidFill>
                <a:schemeClr val="dk1"/>
              </a:solidFill>
            </a:endParaRPr>
          </a:p>
          <a:p>
            <a:pPr indent="0" lvl="0" marL="0" rtl="0" algn="l">
              <a:lnSpc>
                <a:spcPct val="115000"/>
              </a:lnSpc>
              <a:spcBef>
                <a:spcPts val="1000"/>
              </a:spcBef>
              <a:spcAft>
                <a:spcPts val="1000"/>
              </a:spcAft>
              <a:buNone/>
            </a:pPr>
            <a:r>
              <a:t/>
            </a:r>
            <a:endParaRPr sz="1600">
              <a:solidFill>
                <a:schemeClr val="dk1"/>
              </a:solidFill>
            </a:endParaRPr>
          </a:p>
        </p:txBody>
      </p:sp>
      <p:sp>
        <p:nvSpPr>
          <p:cNvPr id="391" name="Google Shape;391;p4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Wide, Wide World of </a:t>
            </a:r>
            <a:r>
              <a:rPr lang="en"/>
              <a:t>Input</a:t>
            </a:r>
            <a:r>
              <a:rPr lang="en"/>
              <a:t> Types</a:t>
            </a:r>
            <a:endParaRPr/>
          </a:p>
        </p:txBody>
      </p:sp>
      <p:sp>
        <p:nvSpPr>
          <p:cNvPr id="392" name="Google Shape;392;p4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393" name="Google Shape;393;p46"/>
          <p:cNvPicPr preferRelativeResize="0"/>
          <p:nvPr/>
        </p:nvPicPr>
        <p:blipFill>
          <a:blip r:embed="rId4">
            <a:alphaModFix/>
          </a:blip>
          <a:stretch>
            <a:fillRect/>
          </a:stretch>
        </p:blipFill>
        <p:spPr>
          <a:xfrm>
            <a:off x="6177675" y="967500"/>
            <a:ext cx="2470599" cy="2470599"/>
          </a:xfrm>
          <a:prstGeom prst="rect">
            <a:avLst/>
          </a:prstGeom>
          <a:noFill/>
          <a:ln>
            <a:noFill/>
          </a:ln>
        </p:spPr>
      </p:pic>
      <p:sp>
        <p:nvSpPr>
          <p:cNvPr id="394" name="Google Shape;394;p4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7"/>
          <p:cNvSpPr/>
          <p:nvPr/>
        </p:nvSpPr>
        <p:spPr>
          <a:xfrm>
            <a:off x="572700" y="3735850"/>
            <a:ext cx="7878600" cy="7767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7"/>
          <p:cNvSpPr txBox="1"/>
          <p:nvPr/>
        </p:nvSpPr>
        <p:spPr>
          <a:xfrm>
            <a:off x="790950" y="3793750"/>
            <a:ext cx="7562100" cy="6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Clr>
                <a:schemeClr val="dk1"/>
              </a:buClr>
              <a:buSzPts val="1100"/>
              <a:buFont typeface="Arial"/>
              <a:buNone/>
            </a:pPr>
            <a:r>
              <a:rPr b="1" lang="en" sz="1600">
                <a:solidFill>
                  <a:schemeClr val="dk1"/>
                </a:solidFill>
                <a:latin typeface="Proxima Nova"/>
                <a:ea typeface="Proxima Nova"/>
                <a:cs typeface="Proxima Nova"/>
                <a:sym typeface="Proxima Nova"/>
              </a:rPr>
              <a:t>Data gathered with JavaScript from a </a:t>
            </a:r>
            <a:r>
              <a:rPr b="1" lang="en" sz="1600">
                <a:solidFill>
                  <a:schemeClr val="dk1"/>
                </a:solidFill>
                <a:latin typeface="Inconsolata"/>
                <a:ea typeface="Inconsolata"/>
                <a:cs typeface="Inconsolata"/>
                <a:sym typeface="Inconsolata"/>
              </a:rPr>
              <a:t>number</a:t>
            </a:r>
            <a:r>
              <a:rPr b="1" lang="en" sz="1600">
                <a:solidFill>
                  <a:schemeClr val="dk1"/>
                </a:solidFill>
                <a:latin typeface="Proxima Nova"/>
                <a:ea typeface="Proxima Nova"/>
                <a:cs typeface="Proxima Nova"/>
                <a:sym typeface="Proxima Nova"/>
              </a:rPr>
              <a:t> input will be in the form of a string! You may have to typecast the value into a </a:t>
            </a:r>
            <a:r>
              <a:rPr b="1" lang="en" sz="1600">
                <a:solidFill>
                  <a:schemeClr val="dk1"/>
                </a:solidFill>
                <a:latin typeface="Inconsolata"/>
                <a:ea typeface="Inconsolata"/>
                <a:cs typeface="Inconsolata"/>
                <a:sym typeface="Inconsolata"/>
              </a:rPr>
              <a:t>number</a:t>
            </a:r>
            <a:r>
              <a:rPr b="1" lang="en" sz="1600">
                <a:solidFill>
                  <a:schemeClr val="dk1"/>
                </a:solidFill>
                <a:latin typeface="Proxima Nova"/>
                <a:ea typeface="Proxima Nova"/>
                <a:cs typeface="Proxima Nova"/>
                <a:sym typeface="Proxima Nova"/>
              </a:rPr>
              <a:t> type.</a:t>
            </a:r>
            <a:endParaRPr b="1" sz="1600">
              <a:latin typeface="Proxima Nova"/>
              <a:ea typeface="Proxima Nova"/>
              <a:cs typeface="Proxima Nova"/>
              <a:sym typeface="Proxima Nova"/>
            </a:endParaRPr>
          </a:p>
        </p:txBody>
      </p:sp>
      <p:pic>
        <p:nvPicPr>
          <p:cNvPr id="401" name="Google Shape;401;p47"/>
          <p:cNvPicPr preferRelativeResize="0"/>
          <p:nvPr/>
        </p:nvPicPr>
        <p:blipFill>
          <a:blip r:embed="rId3">
            <a:alphaModFix/>
          </a:blip>
          <a:stretch>
            <a:fillRect/>
          </a:stretch>
        </p:blipFill>
        <p:spPr>
          <a:xfrm>
            <a:off x="334075" y="3880875"/>
            <a:ext cx="486662" cy="486662"/>
          </a:xfrm>
          <a:prstGeom prst="rect">
            <a:avLst/>
          </a:prstGeom>
          <a:noFill/>
          <a:ln>
            <a:noFill/>
          </a:ln>
        </p:spPr>
      </p:pic>
      <p:sp>
        <p:nvSpPr>
          <p:cNvPr id="402" name="Google Shape;402;p47"/>
          <p:cNvSpPr/>
          <p:nvPr/>
        </p:nvSpPr>
        <p:spPr>
          <a:xfrm>
            <a:off x="545200" y="947400"/>
            <a:ext cx="8013000" cy="24546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&lt;form&gt;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&lt;fieldset&gt;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&lt;legend&gt;Form Title&lt;/legend&gt;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&lt;input </a:t>
            </a:r>
            <a:r>
              <a:rPr b="1" lang="en" sz="1800">
                <a:solidFill>
                  <a:schemeClr val="dk2"/>
                </a:solidFill>
                <a:latin typeface="Inconsolata"/>
                <a:ea typeface="Inconsolata"/>
                <a:cs typeface="Inconsolata"/>
                <a:sym typeface="Inconsolata"/>
              </a:rPr>
              <a:t>type="text"</a:t>
            </a:r>
            <a:r>
              <a:rPr b="1" lang="en" sz="1800">
                <a:latin typeface="Inconsolata"/>
                <a:ea typeface="Inconsolata"/>
                <a:cs typeface="Inconsolata"/>
                <a:sym typeface="Inconsolata"/>
              </a:rPr>
              <a:t> id="username"&gt;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&lt;input </a:t>
            </a:r>
            <a:r>
              <a:rPr b="1" lang="en" sz="1800">
                <a:solidFill>
                  <a:schemeClr val="lt2"/>
                </a:solidFill>
                <a:latin typeface="Inconsolata"/>
                <a:ea typeface="Inconsolata"/>
                <a:cs typeface="Inconsolata"/>
                <a:sym typeface="Inconsolata"/>
              </a:rPr>
              <a:t>type="number"</a:t>
            </a:r>
            <a:r>
              <a:rPr b="1" lang="en" sz="1800">
                <a:latin typeface="Inconsolata"/>
                <a:ea typeface="Inconsolata"/>
                <a:cs typeface="Inconsolata"/>
                <a:sym typeface="Inconsolata"/>
              </a:rPr>
              <a:t> id="age"&gt;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&lt;input type="submit" value="Submit this form!"&gt;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&lt;/fieldset&gt;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&lt;/form&gt;</a:t>
            </a:r>
            <a:endParaRPr b="1" sz="1800">
              <a:latin typeface="Inconsolata"/>
              <a:ea typeface="Inconsolata"/>
              <a:cs typeface="Inconsolata"/>
              <a:sym typeface="Inconsolata"/>
            </a:endParaRPr>
          </a:p>
        </p:txBody>
      </p:sp>
      <p:sp>
        <p:nvSpPr>
          <p:cNvPr id="403" name="Google Shape;403;p4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text</a:t>
            </a:r>
            <a:r>
              <a:rPr lang="en"/>
              <a:t> and </a:t>
            </a:r>
            <a:r>
              <a:rPr lang="en">
                <a:latin typeface="Inconsolata"/>
                <a:ea typeface="Inconsolata"/>
                <a:cs typeface="Inconsolata"/>
                <a:sym typeface="Inconsolata"/>
              </a:rPr>
              <a:t>number</a:t>
            </a:r>
            <a:r>
              <a:rPr lang="en"/>
              <a:t> Inputs</a:t>
            </a:r>
            <a:endParaRPr/>
          </a:p>
        </p:txBody>
      </p:sp>
      <p:sp>
        <p:nvSpPr>
          <p:cNvPr id="404" name="Google Shape;404;p4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05" name="Google Shape;405;p4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8"/>
          <p:cNvSpPr/>
          <p:nvPr/>
        </p:nvSpPr>
        <p:spPr>
          <a:xfrm>
            <a:off x="545200" y="947400"/>
            <a:ext cx="8013000" cy="10011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&lt;textarea placeholder="Write something here"&gt;&lt;/textarea&gt;</a:t>
            </a:r>
            <a:endParaRPr b="1" sz="1800">
              <a:latin typeface="Inconsolata"/>
              <a:ea typeface="Inconsolata"/>
              <a:cs typeface="Inconsolata"/>
              <a:sym typeface="Inconsolata"/>
            </a:endParaRPr>
          </a:p>
        </p:txBody>
      </p:sp>
      <p:sp>
        <p:nvSpPr>
          <p:cNvPr id="411" name="Google Shape;411;p48"/>
          <p:cNvSpPr txBox="1"/>
          <p:nvPr>
            <p:ph idx="4294967295" type="body"/>
          </p:nvPr>
        </p:nvSpPr>
        <p:spPr>
          <a:xfrm>
            <a:off x="457200" y="2105600"/>
            <a:ext cx="8219100" cy="2043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a:solidFill>
                  <a:schemeClr val="dk1"/>
                </a:solidFill>
              </a:rPr>
              <a:t>This creates a really big area of text that users can fill in. Although you may see this done in examples, don't size it with HTML attributes — please use CSS! </a:t>
            </a:r>
            <a:endParaRPr>
              <a:solidFill>
                <a:schemeClr val="dk1"/>
              </a:solidFill>
            </a:endParaRPr>
          </a:p>
        </p:txBody>
      </p:sp>
      <p:sp>
        <p:nvSpPr>
          <p:cNvPr id="412" name="Google Shape;412;p4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&lt;textarea&gt;</a:t>
            </a:r>
            <a:endParaRPr>
              <a:latin typeface="Inconsolata"/>
              <a:ea typeface="Inconsolata"/>
              <a:cs typeface="Inconsolata"/>
              <a:sym typeface="Inconsolata"/>
            </a:endParaRPr>
          </a:p>
        </p:txBody>
      </p:sp>
      <p:sp>
        <p:nvSpPr>
          <p:cNvPr id="413" name="Google Shape;413;p4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14" name="Google Shape;414;p4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9"/>
          <p:cNvSpPr/>
          <p:nvPr/>
        </p:nvSpPr>
        <p:spPr>
          <a:xfrm>
            <a:off x="545200" y="947400"/>
            <a:ext cx="8013000" cy="22221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a:latin typeface="Inconsolata"/>
                <a:ea typeface="Inconsolata"/>
                <a:cs typeface="Inconsolata"/>
                <a:sym typeface="Inconsolata"/>
              </a:rPr>
              <a:t>&lt;select id="plays-of-shakespeare"&gt;</a:t>
            </a:r>
            <a:endParaRPr b="1">
              <a:latin typeface="Inconsolata"/>
              <a:ea typeface="Inconsolata"/>
              <a:cs typeface="Inconsolata"/>
              <a:sym typeface="Inconsolata"/>
            </a:endParaRPr>
          </a:p>
          <a:p>
            <a:pPr indent="0" lvl="0" marL="457200" rtl="0" algn="l">
              <a:spcBef>
                <a:spcPts val="0"/>
              </a:spcBef>
              <a:spcAft>
                <a:spcPts val="0"/>
              </a:spcAft>
              <a:buNone/>
            </a:pPr>
            <a:r>
              <a:rPr b="1" lang="en">
                <a:latin typeface="Inconsolata"/>
                <a:ea typeface="Inconsolata"/>
                <a:cs typeface="Inconsolata"/>
                <a:sym typeface="Inconsolata"/>
              </a:rPr>
              <a:t>  &lt;optgroup label="Dramas"&gt;</a:t>
            </a:r>
            <a:endParaRPr b="1">
              <a:latin typeface="Inconsolata"/>
              <a:ea typeface="Inconsolata"/>
              <a:cs typeface="Inconsolata"/>
              <a:sym typeface="Inconsolata"/>
            </a:endParaRPr>
          </a:p>
          <a:p>
            <a:pPr indent="0" lvl="0" marL="457200" rtl="0" algn="l">
              <a:spcBef>
                <a:spcPts val="0"/>
              </a:spcBef>
              <a:spcAft>
                <a:spcPts val="0"/>
              </a:spcAft>
              <a:buNone/>
            </a:pPr>
            <a:r>
              <a:rPr b="1" lang="en">
                <a:latin typeface="Inconsolata"/>
                <a:ea typeface="Inconsolata"/>
                <a:cs typeface="Inconsolata"/>
                <a:sym typeface="Inconsolata"/>
              </a:rPr>
              <a:t>    &lt;option value=”king-lear”&gt;King Lear&lt;/option&gt;</a:t>
            </a:r>
            <a:endParaRPr b="1">
              <a:latin typeface="Inconsolata"/>
              <a:ea typeface="Inconsolata"/>
              <a:cs typeface="Inconsolata"/>
              <a:sym typeface="Inconsolata"/>
            </a:endParaRPr>
          </a:p>
          <a:p>
            <a:pPr indent="0" lvl="0" marL="457200" rtl="0" algn="l">
              <a:spcBef>
                <a:spcPts val="0"/>
              </a:spcBef>
              <a:spcAft>
                <a:spcPts val="0"/>
              </a:spcAft>
              <a:buNone/>
            </a:pPr>
            <a:r>
              <a:rPr b="1" lang="en">
                <a:latin typeface="Inconsolata"/>
                <a:ea typeface="Inconsolata"/>
                <a:cs typeface="Inconsolata"/>
                <a:sym typeface="Inconsolata"/>
              </a:rPr>
              <a:t>    &lt;option value=”hamlet”&gt;Hamlet&lt;/option&gt;</a:t>
            </a:r>
            <a:endParaRPr b="1">
              <a:latin typeface="Inconsolata"/>
              <a:ea typeface="Inconsolata"/>
              <a:cs typeface="Inconsolata"/>
              <a:sym typeface="Inconsolata"/>
            </a:endParaRPr>
          </a:p>
          <a:p>
            <a:pPr indent="0" lvl="0" marL="457200" rtl="0" algn="l">
              <a:spcBef>
                <a:spcPts val="0"/>
              </a:spcBef>
              <a:spcAft>
                <a:spcPts val="0"/>
              </a:spcAft>
              <a:buNone/>
            </a:pPr>
            <a:r>
              <a:rPr b="1" lang="en">
                <a:latin typeface="Inconsolata"/>
                <a:ea typeface="Inconsolata"/>
                <a:cs typeface="Inconsolata"/>
                <a:sym typeface="Inconsolata"/>
              </a:rPr>
              <a:t>  &lt;/optgroup&gt;</a:t>
            </a:r>
            <a:endParaRPr b="1">
              <a:latin typeface="Inconsolata"/>
              <a:ea typeface="Inconsolata"/>
              <a:cs typeface="Inconsolata"/>
              <a:sym typeface="Inconsolata"/>
            </a:endParaRPr>
          </a:p>
          <a:p>
            <a:pPr indent="0" lvl="0" marL="457200" rtl="0" algn="l">
              <a:spcBef>
                <a:spcPts val="0"/>
              </a:spcBef>
              <a:spcAft>
                <a:spcPts val="0"/>
              </a:spcAft>
              <a:buNone/>
            </a:pPr>
            <a:r>
              <a:rPr b="1" lang="en">
                <a:latin typeface="Inconsolata"/>
                <a:ea typeface="Inconsolata"/>
                <a:cs typeface="Inconsolata"/>
                <a:sym typeface="Inconsolata"/>
              </a:rPr>
              <a:t>  &lt;optgroup label="Comedy"&gt;</a:t>
            </a:r>
            <a:endParaRPr b="1">
              <a:latin typeface="Inconsolata"/>
              <a:ea typeface="Inconsolata"/>
              <a:cs typeface="Inconsolata"/>
              <a:sym typeface="Inconsolata"/>
            </a:endParaRPr>
          </a:p>
          <a:p>
            <a:pPr indent="0" lvl="0" marL="457200" rtl="0" algn="l">
              <a:spcBef>
                <a:spcPts val="0"/>
              </a:spcBef>
              <a:spcAft>
                <a:spcPts val="0"/>
              </a:spcAft>
              <a:buNone/>
            </a:pPr>
            <a:r>
              <a:rPr b="1" lang="en">
                <a:latin typeface="Inconsolata"/>
                <a:ea typeface="Inconsolata"/>
                <a:cs typeface="Inconsolata"/>
                <a:sym typeface="Inconsolata"/>
              </a:rPr>
              <a:t>    &lt;option value=”midsummer”&gt;A Midsummer Night’s Dream&lt;/option&gt;</a:t>
            </a:r>
            <a:endParaRPr b="1">
              <a:latin typeface="Inconsolata"/>
              <a:ea typeface="Inconsolata"/>
              <a:cs typeface="Inconsolata"/>
              <a:sym typeface="Inconsolata"/>
            </a:endParaRPr>
          </a:p>
          <a:p>
            <a:pPr indent="0" lvl="0" marL="457200" rtl="0" algn="l">
              <a:spcBef>
                <a:spcPts val="0"/>
              </a:spcBef>
              <a:spcAft>
                <a:spcPts val="0"/>
              </a:spcAft>
              <a:buNone/>
            </a:pPr>
            <a:r>
              <a:rPr b="1" lang="en">
                <a:latin typeface="Inconsolata"/>
                <a:ea typeface="Inconsolata"/>
                <a:cs typeface="Inconsolata"/>
                <a:sym typeface="Inconsolata"/>
              </a:rPr>
              <a:t>    &lt;option value=”twelfth-night”&gt;Twelfth Night&lt;/option&gt;</a:t>
            </a:r>
            <a:endParaRPr b="1">
              <a:latin typeface="Inconsolata"/>
              <a:ea typeface="Inconsolata"/>
              <a:cs typeface="Inconsolata"/>
              <a:sym typeface="Inconsolata"/>
            </a:endParaRPr>
          </a:p>
          <a:p>
            <a:pPr indent="0" lvl="0" marL="457200" rtl="0" algn="l">
              <a:spcBef>
                <a:spcPts val="0"/>
              </a:spcBef>
              <a:spcAft>
                <a:spcPts val="0"/>
              </a:spcAft>
              <a:buNone/>
            </a:pPr>
            <a:r>
              <a:rPr b="1" lang="en">
                <a:latin typeface="Inconsolata"/>
                <a:ea typeface="Inconsolata"/>
                <a:cs typeface="Inconsolata"/>
                <a:sym typeface="Inconsolata"/>
              </a:rPr>
              <a:t>  &lt;/optgroup&gt;</a:t>
            </a:r>
            <a:endParaRPr b="1">
              <a:latin typeface="Inconsolata"/>
              <a:ea typeface="Inconsolata"/>
              <a:cs typeface="Inconsolata"/>
              <a:sym typeface="Inconsolata"/>
            </a:endParaRPr>
          </a:p>
          <a:p>
            <a:pPr indent="0" lvl="0" marL="457200" rtl="0" algn="l">
              <a:spcBef>
                <a:spcPts val="0"/>
              </a:spcBef>
              <a:spcAft>
                <a:spcPts val="0"/>
              </a:spcAft>
              <a:buNone/>
            </a:pPr>
            <a:r>
              <a:rPr b="1" lang="en">
                <a:latin typeface="Inconsolata"/>
                <a:ea typeface="Inconsolata"/>
                <a:cs typeface="Inconsolata"/>
                <a:sym typeface="Inconsolata"/>
              </a:rPr>
              <a:t>&lt;/select&gt;</a:t>
            </a:r>
            <a:endParaRPr b="1">
              <a:latin typeface="Inconsolata"/>
              <a:ea typeface="Inconsolata"/>
              <a:cs typeface="Inconsolata"/>
              <a:sym typeface="Inconsolata"/>
            </a:endParaRPr>
          </a:p>
        </p:txBody>
      </p:sp>
      <p:sp>
        <p:nvSpPr>
          <p:cNvPr id="420" name="Google Shape;420;p49"/>
          <p:cNvSpPr txBox="1"/>
          <p:nvPr>
            <p:ph idx="4294967295" type="body"/>
          </p:nvPr>
        </p:nvSpPr>
        <p:spPr>
          <a:xfrm>
            <a:off x="457200" y="3263813"/>
            <a:ext cx="8219100" cy="10893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b="1" lang="en">
                <a:solidFill>
                  <a:schemeClr val="dk1"/>
                </a:solidFill>
                <a:highlight>
                  <a:schemeClr val="accent2"/>
                </a:highlight>
                <a:latin typeface="Inconsolata"/>
                <a:ea typeface="Inconsolata"/>
                <a:cs typeface="Inconsolata"/>
                <a:sym typeface="Inconsolata"/>
              </a:rPr>
              <a:t>select</a:t>
            </a:r>
            <a:r>
              <a:rPr lang="en">
                <a:solidFill>
                  <a:schemeClr val="dk1"/>
                </a:solidFill>
              </a:rPr>
              <a:t> is for lists you click on to select an item.</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b="1" lang="en">
                <a:solidFill>
                  <a:schemeClr val="dk1"/>
                </a:solidFill>
                <a:highlight>
                  <a:schemeClr val="accent2"/>
                </a:highlight>
                <a:latin typeface="Inconsolata"/>
                <a:ea typeface="Inconsolata"/>
                <a:cs typeface="Inconsolata"/>
                <a:sym typeface="Inconsolata"/>
              </a:rPr>
              <a:t>optgroup</a:t>
            </a:r>
            <a:r>
              <a:rPr lang="en">
                <a:solidFill>
                  <a:schemeClr val="dk1"/>
                </a:solidFill>
              </a:rPr>
              <a:t> is optional but useful for grouping related options.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b="1" lang="en">
                <a:solidFill>
                  <a:schemeClr val="dk1"/>
                </a:solidFill>
                <a:highlight>
                  <a:schemeClr val="accent2"/>
                </a:highlight>
                <a:latin typeface="Inconsolata"/>
                <a:ea typeface="Inconsolata"/>
                <a:cs typeface="Inconsolata"/>
                <a:sym typeface="Inconsolata"/>
              </a:rPr>
              <a:t>option</a:t>
            </a:r>
            <a:r>
              <a:rPr lang="en">
                <a:solidFill>
                  <a:schemeClr val="dk1"/>
                </a:solidFill>
              </a:rPr>
              <a:t> is an individual value a user can choose from the select list.</a:t>
            </a:r>
            <a:endParaRPr>
              <a:solidFill>
                <a:schemeClr val="dk1"/>
              </a:solidFill>
            </a:endParaRPr>
          </a:p>
        </p:txBody>
      </p:sp>
      <p:sp>
        <p:nvSpPr>
          <p:cNvPr id="421" name="Google Shape;421;p4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&lt;select&gt;</a:t>
            </a:r>
            <a:endParaRPr>
              <a:latin typeface="Inconsolata"/>
              <a:ea typeface="Inconsolata"/>
              <a:cs typeface="Inconsolata"/>
              <a:sym typeface="Inconsolata"/>
            </a:endParaRPr>
          </a:p>
        </p:txBody>
      </p:sp>
      <p:sp>
        <p:nvSpPr>
          <p:cNvPr id="422" name="Google Shape;422;p4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23" name="Google Shape;423;p4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0"/>
          <p:cNvSpPr/>
          <p:nvPr/>
        </p:nvSpPr>
        <p:spPr>
          <a:xfrm>
            <a:off x="545200" y="947400"/>
            <a:ext cx="8013000" cy="13218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&lt;div class="checkbox"&gt;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&lt;input type="checkbox" id="vip-upgrade"&gt;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&lt;label for="vip-upgrade"&gt;VIP upgrade&lt;/label&gt;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&lt;/div&gt;</a:t>
            </a:r>
            <a:endParaRPr b="1" sz="1800">
              <a:latin typeface="Inconsolata"/>
              <a:ea typeface="Inconsolata"/>
              <a:cs typeface="Inconsolata"/>
              <a:sym typeface="Inconsolata"/>
            </a:endParaRPr>
          </a:p>
        </p:txBody>
      </p:sp>
      <p:sp>
        <p:nvSpPr>
          <p:cNvPr id="429" name="Google Shape;429;p50"/>
          <p:cNvSpPr txBox="1"/>
          <p:nvPr>
            <p:ph idx="4294967295" type="body"/>
          </p:nvPr>
        </p:nvSpPr>
        <p:spPr>
          <a:xfrm>
            <a:off x="457200" y="2390750"/>
            <a:ext cx="8219100" cy="215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Inconsolata"/>
                <a:ea typeface="Inconsolata"/>
                <a:cs typeface="Inconsolata"/>
                <a:sym typeface="Inconsolata"/>
              </a:rPr>
              <a:t>checkbox</a:t>
            </a:r>
            <a:r>
              <a:rPr lang="en">
                <a:solidFill>
                  <a:schemeClr val="dk1"/>
                </a:solidFill>
              </a:rPr>
              <a:t> inputs can either be “on” or “off,” depending on whether the user </a:t>
            </a:r>
            <a:br>
              <a:rPr lang="en">
                <a:solidFill>
                  <a:schemeClr val="dk1"/>
                </a:solidFill>
              </a:rPr>
            </a:br>
            <a:r>
              <a:rPr lang="en">
                <a:solidFill>
                  <a:schemeClr val="dk1"/>
                </a:solidFill>
              </a:rPr>
              <a:t>has clicked them.</a:t>
            </a:r>
            <a:endParaRPr>
              <a:solidFill>
                <a:schemeClr val="dk1"/>
              </a:solidFill>
            </a:endParaRPr>
          </a:p>
          <a:p>
            <a:pPr indent="0" lvl="0" marL="0" rtl="0" algn="l">
              <a:lnSpc>
                <a:spcPct val="115000"/>
              </a:lnSpc>
              <a:spcBef>
                <a:spcPts val="1000"/>
              </a:spcBef>
              <a:spcAft>
                <a:spcPts val="1000"/>
              </a:spcAft>
              <a:buNone/>
            </a:pPr>
            <a:r>
              <a:rPr lang="en">
                <a:solidFill>
                  <a:schemeClr val="dk1"/>
                </a:solidFill>
              </a:rPr>
              <a:t>You have to put labels after checkboxes for them to make any sense, otherwise they’re just floating squares in your form.</a:t>
            </a:r>
            <a:br>
              <a:rPr lang="en">
                <a:solidFill>
                  <a:schemeClr val="dk1"/>
                </a:solidFill>
              </a:rPr>
            </a:br>
            <a:endParaRPr>
              <a:solidFill>
                <a:schemeClr val="dk1"/>
              </a:solidFill>
            </a:endParaRPr>
          </a:p>
        </p:txBody>
      </p:sp>
      <p:sp>
        <p:nvSpPr>
          <p:cNvPr id="430" name="Google Shape;430;p5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Checkboxes</a:t>
            </a:r>
            <a:endParaRPr/>
          </a:p>
        </p:txBody>
      </p:sp>
      <p:sp>
        <p:nvSpPr>
          <p:cNvPr id="431" name="Google Shape;431;p5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32" name="Google Shape;432;p5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1"/>
          <p:cNvSpPr/>
          <p:nvPr/>
        </p:nvSpPr>
        <p:spPr>
          <a:xfrm>
            <a:off x="545200" y="947400"/>
            <a:ext cx="8013000" cy="22221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600">
                <a:latin typeface="Inconsolata"/>
                <a:ea typeface="Inconsolata"/>
                <a:cs typeface="Inconsolata"/>
                <a:sym typeface="Inconsolata"/>
              </a:rPr>
              <a:t>&lt;div class="radio"&gt;</a:t>
            </a:r>
            <a:endParaRPr b="1" sz="1600">
              <a:latin typeface="Inconsolata"/>
              <a:ea typeface="Inconsolata"/>
              <a:cs typeface="Inconsolata"/>
              <a:sym typeface="Inconsolata"/>
            </a:endParaRPr>
          </a:p>
          <a:p>
            <a:pPr indent="0" lvl="0" marL="457200" rtl="0" algn="l">
              <a:spcBef>
                <a:spcPts val="0"/>
              </a:spcBef>
              <a:spcAft>
                <a:spcPts val="0"/>
              </a:spcAft>
              <a:buNone/>
            </a:pPr>
            <a:r>
              <a:rPr b="1" lang="en" sz="1600">
                <a:latin typeface="Inconsolata"/>
                <a:ea typeface="Inconsolata"/>
                <a:cs typeface="Inconsolata"/>
                <a:sym typeface="Inconsolata"/>
              </a:rPr>
              <a:t>  &lt;input type="radio" id="radio1" name="quality-feedback"&gt;</a:t>
            </a:r>
            <a:endParaRPr b="1" sz="1600">
              <a:latin typeface="Inconsolata"/>
              <a:ea typeface="Inconsolata"/>
              <a:cs typeface="Inconsolata"/>
              <a:sym typeface="Inconsolata"/>
            </a:endParaRPr>
          </a:p>
          <a:p>
            <a:pPr indent="0" lvl="0" marL="457200" rtl="0" algn="l">
              <a:spcBef>
                <a:spcPts val="0"/>
              </a:spcBef>
              <a:spcAft>
                <a:spcPts val="0"/>
              </a:spcAft>
              <a:buNone/>
            </a:pPr>
            <a:r>
              <a:rPr b="1" lang="en" sz="1600">
                <a:latin typeface="Inconsolata"/>
                <a:ea typeface="Inconsolata"/>
                <a:cs typeface="Inconsolata"/>
                <a:sym typeface="Inconsolata"/>
              </a:rPr>
              <a:t>  &lt;label for="radio1"&gt;&lt;span&gt;Good&lt;/span&gt;&lt;/label&gt;</a:t>
            </a:r>
            <a:endParaRPr b="1" sz="1600">
              <a:latin typeface="Inconsolata"/>
              <a:ea typeface="Inconsolata"/>
              <a:cs typeface="Inconsolata"/>
              <a:sym typeface="Inconsolata"/>
            </a:endParaRPr>
          </a:p>
          <a:p>
            <a:pPr indent="0" lvl="0" marL="457200" rtl="0" algn="l">
              <a:spcBef>
                <a:spcPts val="0"/>
              </a:spcBef>
              <a:spcAft>
                <a:spcPts val="0"/>
              </a:spcAft>
              <a:buNone/>
            </a:pPr>
            <a:r>
              <a:rPr b="1" lang="en" sz="1600">
                <a:latin typeface="Inconsolata"/>
                <a:ea typeface="Inconsolata"/>
                <a:cs typeface="Inconsolata"/>
                <a:sym typeface="Inconsolata"/>
              </a:rPr>
              <a:t>&lt;/div&gt;</a:t>
            </a:r>
            <a:endParaRPr b="1" sz="1600">
              <a:latin typeface="Inconsolata"/>
              <a:ea typeface="Inconsolata"/>
              <a:cs typeface="Inconsolata"/>
              <a:sym typeface="Inconsolata"/>
            </a:endParaRPr>
          </a:p>
          <a:p>
            <a:pPr indent="0" lvl="0" marL="457200" rtl="0" algn="l">
              <a:spcBef>
                <a:spcPts val="0"/>
              </a:spcBef>
              <a:spcAft>
                <a:spcPts val="0"/>
              </a:spcAft>
              <a:buNone/>
            </a:pPr>
            <a:r>
              <a:rPr b="1" lang="en" sz="1600">
                <a:latin typeface="Inconsolata"/>
                <a:ea typeface="Inconsolata"/>
                <a:cs typeface="Inconsolata"/>
                <a:sym typeface="Inconsolata"/>
              </a:rPr>
              <a:t>&lt;div class="radio"&gt;</a:t>
            </a:r>
            <a:endParaRPr b="1" sz="1600">
              <a:latin typeface="Inconsolata"/>
              <a:ea typeface="Inconsolata"/>
              <a:cs typeface="Inconsolata"/>
              <a:sym typeface="Inconsolata"/>
            </a:endParaRPr>
          </a:p>
          <a:p>
            <a:pPr indent="0" lvl="0" marL="457200" rtl="0" algn="l">
              <a:spcBef>
                <a:spcPts val="0"/>
              </a:spcBef>
              <a:spcAft>
                <a:spcPts val="0"/>
              </a:spcAft>
              <a:buNone/>
            </a:pPr>
            <a:r>
              <a:rPr b="1" lang="en" sz="1600">
                <a:latin typeface="Inconsolata"/>
                <a:ea typeface="Inconsolata"/>
                <a:cs typeface="Inconsolata"/>
                <a:sym typeface="Inconsolata"/>
              </a:rPr>
              <a:t>  &lt;input type="radio" id="radio2" name="quality-feedback"&gt;</a:t>
            </a:r>
            <a:endParaRPr b="1" sz="1600">
              <a:latin typeface="Inconsolata"/>
              <a:ea typeface="Inconsolata"/>
              <a:cs typeface="Inconsolata"/>
              <a:sym typeface="Inconsolata"/>
            </a:endParaRPr>
          </a:p>
          <a:p>
            <a:pPr indent="0" lvl="0" marL="457200" rtl="0" algn="l">
              <a:spcBef>
                <a:spcPts val="0"/>
              </a:spcBef>
              <a:spcAft>
                <a:spcPts val="0"/>
              </a:spcAft>
              <a:buNone/>
            </a:pPr>
            <a:r>
              <a:rPr b="1" lang="en" sz="1600">
                <a:latin typeface="Inconsolata"/>
                <a:ea typeface="Inconsolata"/>
                <a:cs typeface="Inconsolata"/>
                <a:sym typeface="Inconsolata"/>
              </a:rPr>
              <a:t>  &lt;label for="radio2"&gt;&lt;span&gt;Bad&lt;/span&gt;&lt;/label&gt;</a:t>
            </a:r>
            <a:endParaRPr b="1" sz="1600">
              <a:latin typeface="Inconsolata"/>
              <a:ea typeface="Inconsolata"/>
              <a:cs typeface="Inconsolata"/>
              <a:sym typeface="Inconsolata"/>
            </a:endParaRPr>
          </a:p>
          <a:p>
            <a:pPr indent="0" lvl="0" marL="457200" rtl="0" algn="l">
              <a:spcBef>
                <a:spcPts val="0"/>
              </a:spcBef>
              <a:spcAft>
                <a:spcPts val="0"/>
              </a:spcAft>
              <a:buNone/>
            </a:pPr>
            <a:r>
              <a:rPr b="1" lang="en" sz="1600">
                <a:latin typeface="Inconsolata"/>
                <a:ea typeface="Inconsolata"/>
                <a:cs typeface="Inconsolata"/>
                <a:sym typeface="Inconsolata"/>
              </a:rPr>
              <a:t>&lt;/div&gt;</a:t>
            </a:r>
            <a:endParaRPr b="1" sz="1600">
              <a:latin typeface="Inconsolata"/>
              <a:ea typeface="Inconsolata"/>
              <a:cs typeface="Inconsolata"/>
              <a:sym typeface="Inconsolata"/>
            </a:endParaRPr>
          </a:p>
        </p:txBody>
      </p:sp>
      <p:sp>
        <p:nvSpPr>
          <p:cNvPr id="438" name="Google Shape;438;p51"/>
          <p:cNvSpPr txBox="1"/>
          <p:nvPr>
            <p:ph idx="4294967295" type="body"/>
          </p:nvPr>
        </p:nvSpPr>
        <p:spPr>
          <a:xfrm>
            <a:off x="457200" y="3263825"/>
            <a:ext cx="8219100" cy="929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
                <a:solidFill>
                  <a:schemeClr val="dk1"/>
                </a:solidFill>
              </a:rPr>
              <a:t>Radio buttons</a:t>
            </a:r>
            <a:r>
              <a:rPr lang="en">
                <a:solidFill>
                  <a:schemeClr val="dk1"/>
                </a:solidFill>
              </a:rPr>
              <a:t> are very similar to checkboxes but function as a group with the </a:t>
            </a:r>
            <a:r>
              <a:rPr b="1" lang="en">
                <a:solidFill>
                  <a:schemeClr val="dk1"/>
                </a:solidFill>
                <a:latin typeface="Inconsolata"/>
                <a:ea typeface="Inconsolata"/>
                <a:cs typeface="Inconsolata"/>
                <a:sym typeface="Inconsolata"/>
              </a:rPr>
              <a:t>name</a:t>
            </a:r>
            <a:r>
              <a:rPr lang="en">
                <a:solidFill>
                  <a:schemeClr val="dk1"/>
                </a:solidFill>
              </a:rPr>
              <a:t> attribute. Users can only choose one option among </a:t>
            </a:r>
            <a:r>
              <a:rPr b="1" lang="en">
                <a:solidFill>
                  <a:schemeClr val="dk1"/>
                </a:solidFill>
                <a:latin typeface="Inconsolata"/>
                <a:ea typeface="Inconsolata"/>
                <a:cs typeface="Inconsolata"/>
                <a:sym typeface="Inconsolata"/>
              </a:rPr>
              <a:t>radio</a:t>
            </a:r>
            <a:r>
              <a:rPr lang="en">
                <a:solidFill>
                  <a:schemeClr val="dk1"/>
                </a:solidFill>
              </a:rPr>
              <a:t> inputs with the same name.</a:t>
            </a:r>
            <a:endParaRPr>
              <a:solidFill>
                <a:schemeClr val="dk1"/>
              </a:solidFill>
            </a:endParaRPr>
          </a:p>
        </p:txBody>
      </p:sp>
      <p:sp>
        <p:nvSpPr>
          <p:cNvPr id="439" name="Google Shape;439;p5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Radio Buttons</a:t>
            </a:r>
            <a:endParaRPr/>
          </a:p>
        </p:txBody>
      </p:sp>
      <p:sp>
        <p:nvSpPr>
          <p:cNvPr id="440" name="Google Shape;440;p5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41" name="Google Shape;441;p5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2"/>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Styling Forms</a:t>
            </a:r>
            <a:endParaRPr/>
          </a:p>
        </p:txBody>
      </p:sp>
      <p:sp>
        <p:nvSpPr>
          <p:cNvPr id="447" name="Google Shape;447;p52"/>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3"/>
          <p:cNvSpPr/>
          <p:nvPr/>
        </p:nvSpPr>
        <p:spPr>
          <a:xfrm>
            <a:off x="545200" y="947400"/>
            <a:ext cx="8013000" cy="23667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input[type=text]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margin: 25px 0;</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a:t>
            </a:r>
            <a:endParaRPr b="1" sz="1800">
              <a:latin typeface="Inconsolata"/>
              <a:ea typeface="Inconsolata"/>
              <a:cs typeface="Inconsolata"/>
              <a:sym typeface="Inconsolata"/>
            </a:endParaRPr>
          </a:p>
          <a:p>
            <a:pPr indent="0" lvl="0" marL="457200" rtl="0" algn="l">
              <a:spcBef>
                <a:spcPts val="0"/>
              </a:spcBef>
              <a:spcAft>
                <a:spcPts val="0"/>
              </a:spcAft>
              <a:buNone/>
            </a:pPr>
            <a:r>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input[type="text"]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margin: 25px 0;</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a:t>
            </a:r>
            <a:endParaRPr b="1" sz="1800">
              <a:latin typeface="Inconsolata"/>
              <a:ea typeface="Inconsolata"/>
              <a:cs typeface="Inconsolata"/>
              <a:sym typeface="Inconsolata"/>
            </a:endParaRPr>
          </a:p>
        </p:txBody>
      </p:sp>
      <p:sp>
        <p:nvSpPr>
          <p:cNvPr id="453" name="Google Shape;453;p5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CSS Selector: Attributes</a:t>
            </a:r>
            <a:endParaRPr/>
          </a:p>
        </p:txBody>
      </p:sp>
      <p:sp>
        <p:nvSpPr>
          <p:cNvPr id="454" name="Google Shape;454;p5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55" name="Google Shape;455;p5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6"/>
          <p:cNvSpPr txBox="1"/>
          <p:nvPr>
            <p:ph idx="4294967295" type="body"/>
          </p:nvPr>
        </p:nvSpPr>
        <p:spPr>
          <a:xfrm>
            <a:off x="565775" y="1249850"/>
            <a:ext cx="5426100" cy="294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a:solidFill>
                  <a:schemeClr val="dk1"/>
                </a:solidFill>
              </a:rPr>
              <a:t>In this lesson, you will:</a:t>
            </a:r>
            <a:endParaRPr>
              <a:solidFill>
                <a:schemeClr val="dk1"/>
              </a:solidFill>
            </a:endParaRPr>
          </a:p>
          <a:p>
            <a:pPr indent="0" lvl="0" marL="0" marR="0" rtl="0" algn="l">
              <a:lnSpc>
                <a:spcPct val="100000"/>
              </a:lnSpc>
              <a:spcBef>
                <a:spcPts val="0"/>
              </a:spcBef>
              <a:spcAft>
                <a:spcPts val="0"/>
              </a:spcAft>
              <a:buClr>
                <a:srgbClr val="000000"/>
              </a:buClr>
              <a:buSzPts val="2300"/>
              <a:buFont typeface="Helvetica Neue"/>
              <a:buNone/>
            </a:pPr>
            <a:r>
              <a:t/>
            </a:r>
            <a:endParaRPr b="1" sz="1700">
              <a:solidFill>
                <a:schemeClr val="dk1"/>
              </a:solidFill>
            </a:endParaRPr>
          </a:p>
          <a:p>
            <a:pPr indent="-330200" lvl="0" marL="457200" marR="0" rtl="0" algn="l">
              <a:lnSpc>
                <a:spcPct val="115000"/>
              </a:lnSpc>
              <a:spcBef>
                <a:spcPts val="0"/>
              </a:spcBef>
              <a:spcAft>
                <a:spcPts val="0"/>
              </a:spcAft>
              <a:buClr>
                <a:schemeClr val="dk1"/>
              </a:buClr>
              <a:buSzPts val="1600"/>
              <a:buChar char="●"/>
            </a:pPr>
            <a:r>
              <a:rPr lang="en" sz="1600">
                <a:solidFill>
                  <a:schemeClr val="dk1"/>
                </a:solidFill>
              </a:rPr>
              <a:t>Use HTML forms to collect input from users.</a:t>
            </a:r>
            <a:endParaRPr sz="1600">
              <a:solidFill>
                <a:schemeClr val="dk1"/>
              </a:solidFill>
            </a:endParaRPr>
          </a:p>
          <a:p>
            <a:pPr indent="-330200" lvl="0" marL="457200" marR="0" rtl="0" algn="l">
              <a:lnSpc>
                <a:spcPct val="115000"/>
              </a:lnSpc>
              <a:spcBef>
                <a:spcPts val="700"/>
              </a:spcBef>
              <a:spcAft>
                <a:spcPts val="700"/>
              </a:spcAft>
              <a:buClr>
                <a:schemeClr val="dk1"/>
              </a:buClr>
              <a:buSzPts val="1600"/>
              <a:buChar char="●"/>
            </a:pPr>
            <a:r>
              <a:rPr lang="en" sz="1600">
                <a:solidFill>
                  <a:schemeClr val="dk1"/>
                </a:solidFill>
              </a:rPr>
              <a:t>Respond to form submission events to perform validation checks.</a:t>
            </a:r>
            <a:endParaRPr sz="1600">
              <a:solidFill>
                <a:schemeClr val="dk1"/>
              </a:solidFill>
            </a:endParaRPr>
          </a:p>
        </p:txBody>
      </p:sp>
      <p:sp>
        <p:nvSpPr>
          <p:cNvPr id="304" name="Google Shape;304;p36"/>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305" name="Google Shape;305;p36"/>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306" name="Google Shape;306;p36"/>
          <p:cNvSpPr txBox="1"/>
          <p:nvPr/>
        </p:nvSpPr>
        <p:spPr>
          <a:xfrm>
            <a:off x="457200" y="2803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roxima Nova"/>
                <a:ea typeface="Proxima Nova"/>
                <a:cs typeface="Proxima Nova"/>
                <a:sym typeface="Proxima Nova"/>
              </a:rPr>
              <a:t>Today’s Learning Objectives</a:t>
            </a:r>
            <a:endParaRPr b="1" sz="2400">
              <a:latin typeface="Proxima Nova"/>
              <a:ea typeface="Proxima Nova"/>
              <a:cs typeface="Proxima Nova"/>
              <a:sym typeface="Proxima Nova"/>
            </a:endParaRPr>
          </a:p>
        </p:txBody>
      </p:sp>
      <p:sp>
        <p:nvSpPr>
          <p:cNvPr id="307" name="Google Shape;307;p3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08" name="Google Shape;308;p3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4"/>
          <p:cNvSpPr/>
          <p:nvPr/>
        </p:nvSpPr>
        <p:spPr>
          <a:xfrm>
            <a:off x="545200" y="947400"/>
            <a:ext cx="8013000" cy="12912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textarea:focus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outline: none;</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a:t>
            </a:r>
            <a:endParaRPr b="1" sz="1800">
              <a:latin typeface="Inconsolata"/>
              <a:ea typeface="Inconsolata"/>
              <a:cs typeface="Inconsolata"/>
              <a:sym typeface="Inconsolata"/>
            </a:endParaRPr>
          </a:p>
        </p:txBody>
      </p:sp>
      <p:sp>
        <p:nvSpPr>
          <p:cNvPr id="461" name="Google Shape;461;p54"/>
          <p:cNvSpPr txBox="1"/>
          <p:nvPr>
            <p:ph idx="4294967295" type="body"/>
          </p:nvPr>
        </p:nvSpPr>
        <p:spPr>
          <a:xfrm>
            <a:off x="457200" y="2345625"/>
            <a:ext cx="8219100" cy="184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a:solidFill>
                  <a:schemeClr val="dk1"/>
                </a:solidFill>
              </a:rPr>
              <a:t>There may be cases where you want to style what it looks like when a user </a:t>
            </a:r>
            <a:br>
              <a:rPr lang="en">
                <a:solidFill>
                  <a:schemeClr val="dk1"/>
                </a:solidFill>
              </a:rPr>
            </a:br>
            <a:r>
              <a:rPr lang="en">
                <a:solidFill>
                  <a:schemeClr val="dk1"/>
                </a:solidFill>
              </a:rPr>
              <a:t>is active on a field. To do so, </a:t>
            </a:r>
            <a:r>
              <a:rPr lang="en">
                <a:solidFill>
                  <a:schemeClr val="dk1"/>
                </a:solidFill>
              </a:rPr>
              <a:t>use</a:t>
            </a:r>
            <a:r>
              <a:rPr lang="en">
                <a:solidFill>
                  <a:schemeClr val="dk1"/>
                </a:solidFill>
              </a:rPr>
              <a:t> the </a:t>
            </a:r>
            <a:r>
              <a:rPr b="1" lang="en">
                <a:solidFill>
                  <a:schemeClr val="dk1"/>
                </a:solidFill>
                <a:latin typeface="Inconsolata"/>
                <a:ea typeface="Inconsolata"/>
                <a:cs typeface="Inconsolata"/>
                <a:sym typeface="Inconsolata"/>
              </a:rPr>
              <a:t>:focus</a:t>
            </a:r>
            <a:r>
              <a:rPr lang="en">
                <a:solidFill>
                  <a:schemeClr val="dk1"/>
                </a:solidFill>
              </a:rPr>
              <a:t> pseudo-selector.</a:t>
            </a:r>
            <a:endParaRPr>
              <a:solidFill>
                <a:schemeClr val="dk1"/>
              </a:solidFill>
            </a:endParaRPr>
          </a:p>
        </p:txBody>
      </p:sp>
      <p:sp>
        <p:nvSpPr>
          <p:cNvPr id="462" name="Google Shape;462;p5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:focus</a:t>
            </a:r>
            <a:endParaRPr>
              <a:latin typeface="Inconsolata"/>
              <a:ea typeface="Inconsolata"/>
              <a:cs typeface="Inconsolata"/>
              <a:sym typeface="Inconsolata"/>
            </a:endParaRPr>
          </a:p>
        </p:txBody>
      </p:sp>
      <p:sp>
        <p:nvSpPr>
          <p:cNvPr id="463" name="Google Shape;463;p5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64" name="Google Shape;464;p5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Styling Notes</a:t>
            </a:r>
            <a:endParaRPr/>
          </a:p>
        </p:txBody>
      </p:sp>
      <p:sp>
        <p:nvSpPr>
          <p:cNvPr id="470" name="Google Shape;470;p5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71" name="Google Shape;471;p55"/>
          <p:cNvPicPr preferRelativeResize="0"/>
          <p:nvPr/>
        </p:nvPicPr>
        <p:blipFill>
          <a:blip r:embed="rId3">
            <a:alphaModFix/>
          </a:blip>
          <a:stretch>
            <a:fillRect/>
          </a:stretch>
        </p:blipFill>
        <p:spPr>
          <a:xfrm rot="10800000">
            <a:off x="1399350" y="1123462"/>
            <a:ext cx="660249" cy="660249"/>
          </a:xfrm>
          <a:prstGeom prst="rect">
            <a:avLst/>
          </a:prstGeom>
          <a:noFill/>
          <a:ln>
            <a:noFill/>
          </a:ln>
        </p:spPr>
      </p:pic>
      <p:sp>
        <p:nvSpPr>
          <p:cNvPr id="472" name="Google Shape;472;p55"/>
          <p:cNvSpPr txBox="1"/>
          <p:nvPr/>
        </p:nvSpPr>
        <p:spPr>
          <a:xfrm>
            <a:off x="2129625" y="1054338"/>
            <a:ext cx="1351800" cy="4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2"/>
                </a:solidFill>
                <a:latin typeface="Proxima Nova"/>
                <a:ea typeface="Proxima Nova"/>
                <a:cs typeface="Proxima Nova"/>
                <a:sym typeface="Proxima Nova"/>
              </a:rPr>
              <a:t>Don’t</a:t>
            </a:r>
            <a:endParaRPr b="1" sz="2000">
              <a:solidFill>
                <a:schemeClr val="lt2"/>
              </a:solidFill>
              <a:latin typeface="Proxima Nova"/>
              <a:ea typeface="Proxima Nova"/>
              <a:cs typeface="Proxima Nova"/>
              <a:sym typeface="Proxima Nova"/>
            </a:endParaRPr>
          </a:p>
        </p:txBody>
      </p:sp>
      <p:pic>
        <p:nvPicPr>
          <p:cNvPr id="473" name="Google Shape;473;p55"/>
          <p:cNvPicPr preferRelativeResize="0"/>
          <p:nvPr/>
        </p:nvPicPr>
        <p:blipFill>
          <a:blip r:embed="rId3">
            <a:alphaModFix/>
          </a:blip>
          <a:stretch>
            <a:fillRect/>
          </a:stretch>
        </p:blipFill>
        <p:spPr>
          <a:xfrm>
            <a:off x="5696463" y="853087"/>
            <a:ext cx="660249" cy="660249"/>
          </a:xfrm>
          <a:prstGeom prst="rect">
            <a:avLst/>
          </a:prstGeom>
          <a:noFill/>
          <a:ln>
            <a:noFill/>
          </a:ln>
        </p:spPr>
      </p:pic>
      <p:sp>
        <p:nvSpPr>
          <p:cNvPr id="474" name="Google Shape;474;p55"/>
          <p:cNvSpPr txBox="1"/>
          <p:nvPr/>
        </p:nvSpPr>
        <p:spPr>
          <a:xfrm>
            <a:off x="6477038" y="1054338"/>
            <a:ext cx="1351800" cy="4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2"/>
                </a:solidFill>
                <a:latin typeface="Proxima Nova"/>
                <a:ea typeface="Proxima Nova"/>
                <a:cs typeface="Proxima Nova"/>
                <a:sym typeface="Proxima Nova"/>
              </a:rPr>
              <a:t>Do</a:t>
            </a:r>
            <a:endParaRPr b="1" sz="2000">
              <a:solidFill>
                <a:schemeClr val="lt2"/>
              </a:solidFill>
              <a:latin typeface="Proxima Nova"/>
              <a:ea typeface="Proxima Nova"/>
              <a:cs typeface="Proxima Nova"/>
              <a:sym typeface="Proxima Nova"/>
            </a:endParaRPr>
          </a:p>
        </p:txBody>
      </p:sp>
      <p:sp>
        <p:nvSpPr>
          <p:cNvPr id="475" name="Google Shape;475;p55"/>
          <p:cNvSpPr txBox="1"/>
          <p:nvPr/>
        </p:nvSpPr>
        <p:spPr>
          <a:xfrm>
            <a:off x="579200" y="1783725"/>
            <a:ext cx="3671400" cy="2610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Style the text boxes, checkboxes, and radio buttons themselves. You can do this, but the techniques will drive you crazy.</a:t>
            </a:r>
            <a:endParaRPr sz="1600">
              <a:solidFill>
                <a:schemeClr val="dk1"/>
              </a:solidFill>
              <a:latin typeface="Proxima Nova"/>
              <a:ea typeface="Proxima Nova"/>
              <a:cs typeface="Proxima Nova"/>
              <a:sym typeface="Proxima Nova"/>
            </a:endParaRPr>
          </a:p>
          <a:p>
            <a:pPr indent="-330200" lvl="0" marL="457200" rtl="0" algn="l">
              <a:spcBef>
                <a:spcPts val="1000"/>
              </a:spcBef>
              <a:spcAft>
                <a:spcPts val="1000"/>
              </a:spcAft>
              <a:buClr>
                <a:schemeClr val="dk1"/>
              </a:buClr>
              <a:buSzPts val="1600"/>
              <a:buFont typeface="Proxima Nova"/>
              <a:buChar char="●"/>
            </a:pPr>
            <a:r>
              <a:rPr lang="en" sz="1600">
                <a:solidFill>
                  <a:schemeClr val="dk1"/>
                </a:solidFill>
                <a:latin typeface="Proxima Nova"/>
                <a:ea typeface="Proxima Nova"/>
                <a:cs typeface="Proxima Nova"/>
                <a:sym typeface="Proxima Nova"/>
              </a:rPr>
              <a:t>Clutter the form with too many images or animations. Forms are supposed to make interactions with web applications simple and clear.</a:t>
            </a:r>
            <a:endParaRPr sz="1600">
              <a:solidFill>
                <a:schemeClr val="dk1"/>
              </a:solidFill>
              <a:latin typeface="Proxima Nova"/>
              <a:ea typeface="Proxima Nova"/>
              <a:cs typeface="Proxima Nova"/>
              <a:sym typeface="Proxima Nova"/>
            </a:endParaRPr>
          </a:p>
        </p:txBody>
      </p:sp>
      <p:sp>
        <p:nvSpPr>
          <p:cNvPr id="476" name="Google Shape;476;p55"/>
          <p:cNvSpPr txBox="1"/>
          <p:nvPr/>
        </p:nvSpPr>
        <p:spPr>
          <a:xfrm>
            <a:off x="4926950" y="1783725"/>
            <a:ext cx="3671400" cy="2610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1000"/>
              </a:spcAft>
              <a:buClr>
                <a:schemeClr val="dk1"/>
              </a:buClr>
              <a:buSzPts val="1600"/>
              <a:buFont typeface="Proxima Nova"/>
              <a:buChar char="●"/>
            </a:pPr>
            <a:r>
              <a:rPr lang="en" sz="1600">
                <a:solidFill>
                  <a:schemeClr val="dk1"/>
                </a:solidFill>
                <a:latin typeface="Proxima Nova"/>
                <a:ea typeface="Proxima Nova"/>
                <a:cs typeface="Proxima Nova"/>
                <a:sym typeface="Proxima Nova"/>
              </a:rPr>
              <a:t>Put effort into styling valid vs. invalid form submission states. Help your users by clearly communicating when a form is invalid and which fields need to be fixed.</a:t>
            </a:r>
            <a:endParaRPr sz="1600">
              <a:solidFill>
                <a:schemeClr val="dk1"/>
              </a:solidFill>
              <a:latin typeface="Proxima Nova"/>
              <a:ea typeface="Proxima Nova"/>
              <a:cs typeface="Proxima Nova"/>
              <a:sym typeface="Proxima Nova"/>
            </a:endParaRPr>
          </a:p>
        </p:txBody>
      </p:sp>
      <p:sp>
        <p:nvSpPr>
          <p:cNvPr id="477" name="Google Shape;477;p5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6"/>
          <p:cNvSpPr/>
          <p:nvPr/>
        </p:nvSpPr>
        <p:spPr>
          <a:xfrm>
            <a:off x="1949700" y="2016000"/>
            <a:ext cx="5244600" cy="1622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Reference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3"/>
              </a:rPr>
              <a:t>https://drive.google.com/drive/folders/13zp3iDPROk1ZRfq6yOYxeKxnFxfFikeG?usp=sharing</a:t>
            </a:r>
            <a:endParaRPr sz="1800">
              <a:latin typeface="Proxima Nova"/>
              <a:ea typeface="Proxima Nova"/>
              <a:cs typeface="Proxima Nova"/>
              <a:sym typeface="Proxima Nova"/>
            </a:endParaRPr>
          </a:p>
        </p:txBody>
      </p:sp>
      <p:sp>
        <p:nvSpPr>
          <p:cNvPr id="483" name="Google Shape;483;p56"/>
          <p:cNvSpPr txBox="1"/>
          <p:nvPr>
            <p:ph type="title"/>
          </p:nvPr>
        </p:nvSpPr>
        <p:spPr>
          <a:xfrm>
            <a:off x="1022150" y="259688"/>
            <a:ext cx="5009400" cy="45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2800"/>
              <a:t>Building &amp; Styling A Form</a:t>
            </a:r>
            <a:endParaRPr sz="2800"/>
          </a:p>
        </p:txBody>
      </p:sp>
      <p:sp>
        <p:nvSpPr>
          <p:cNvPr id="484" name="Google Shape;484;p56"/>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85" name="Google Shape;485;p5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86" name="Google Shape;486;p56"/>
          <p:cNvSpPr txBox="1"/>
          <p:nvPr>
            <p:ph idx="1" type="body"/>
          </p:nvPr>
        </p:nvSpPr>
        <p:spPr>
          <a:xfrm>
            <a:off x="457200" y="1143000"/>
            <a:ext cx="8229600" cy="117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use this form as an example for responding to a form submission:</a:t>
            </a:r>
            <a:endParaRPr/>
          </a:p>
        </p:txBody>
      </p:sp>
      <p:sp>
        <p:nvSpPr>
          <p:cNvPr id="487" name="Google Shape;487;p5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88" name="Google Shape;488;p56"/>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7"/>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Forms &amp; Frameworks</a:t>
            </a:r>
            <a:endParaRPr/>
          </a:p>
        </p:txBody>
      </p:sp>
      <p:sp>
        <p:nvSpPr>
          <p:cNvPr id="494" name="Google Shape;494;p57"/>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8"/>
          <p:cNvSpPr txBox="1"/>
          <p:nvPr>
            <p:ph idx="4294967295" type="body"/>
          </p:nvPr>
        </p:nvSpPr>
        <p:spPr>
          <a:xfrm>
            <a:off x="565775" y="1249850"/>
            <a:ext cx="4068000" cy="2943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dk1"/>
                </a:solidFill>
              </a:rPr>
              <a:t>Frameworks provide: </a:t>
            </a:r>
            <a:endParaRPr>
              <a:solidFill>
                <a:schemeClr val="dk1"/>
              </a:solidFill>
            </a:endParaRPr>
          </a:p>
          <a:p>
            <a:pPr indent="-342900" lvl="0" marL="457200" marR="0" rtl="0" algn="l">
              <a:lnSpc>
                <a:spcPct val="115000"/>
              </a:lnSpc>
              <a:spcBef>
                <a:spcPts val="700"/>
              </a:spcBef>
              <a:spcAft>
                <a:spcPts val="0"/>
              </a:spcAft>
              <a:buClr>
                <a:schemeClr val="dk1"/>
              </a:buClr>
              <a:buSzPts val="1800"/>
              <a:buChar char="●"/>
            </a:pPr>
            <a:r>
              <a:rPr lang="en">
                <a:solidFill>
                  <a:schemeClr val="dk1"/>
                </a:solidFill>
              </a:rPr>
              <a:t>Pre-styled form elements.</a:t>
            </a:r>
            <a:endParaRPr>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rPr>
              <a:t>Better layout combinations</a:t>
            </a:r>
            <a:endParaRPr>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rPr>
              <a:t>Small style helpers</a:t>
            </a:r>
            <a:endParaRPr>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rPr>
              <a:t>Responsive form layout</a:t>
            </a:r>
            <a:endParaRPr>
              <a:solidFill>
                <a:schemeClr val="dk1"/>
              </a:solidFill>
            </a:endParaRPr>
          </a:p>
        </p:txBody>
      </p:sp>
      <p:sp>
        <p:nvSpPr>
          <p:cNvPr id="500" name="Google Shape;500;p58"/>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01" name="Google Shape;501;p58"/>
          <p:cNvSpPr txBox="1"/>
          <p:nvPr/>
        </p:nvSpPr>
        <p:spPr>
          <a:xfrm>
            <a:off x="457200" y="2803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roxima Nova"/>
                <a:ea typeface="Proxima Nova"/>
                <a:cs typeface="Proxima Nova"/>
                <a:sym typeface="Proxima Nova"/>
              </a:rPr>
              <a:t>Frameworks Make Forms Easier</a:t>
            </a:r>
            <a:endParaRPr b="1" sz="2400">
              <a:latin typeface="Proxima Nova"/>
              <a:ea typeface="Proxima Nova"/>
              <a:cs typeface="Proxima Nova"/>
              <a:sym typeface="Proxima Nova"/>
            </a:endParaRPr>
          </a:p>
        </p:txBody>
      </p:sp>
      <p:sp>
        <p:nvSpPr>
          <p:cNvPr id="502" name="Google Shape;502;p5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03" name="Google Shape;503;p5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504" name="Google Shape;504;p58"/>
          <p:cNvPicPr preferRelativeResize="0"/>
          <p:nvPr/>
        </p:nvPicPr>
        <p:blipFill>
          <a:blip r:embed="rId3">
            <a:alphaModFix/>
          </a:blip>
          <a:stretch>
            <a:fillRect/>
          </a:stretch>
        </p:blipFill>
        <p:spPr>
          <a:xfrm>
            <a:off x="5048625" y="853063"/>
            <a:ext cx="3578501" cy="35785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9"/>
          <p:cNvSpPr/>
          <p:nvPr/>
        </p:nvSpPr>
        <p:spPr>
          <a:xfrm>
            <a:off x="1949700" y="2016000"/>
            <a:ext cx="5244600" cy="1622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Reference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3"/>
              </a:rPr>
              <a:t>https://drive.google.com/drive/folders/15FkHZP8sQSNj09BqAKJNm9Ef_RzkhJwW?usp=sharing</a:t>
            </a:r>
            <a:endParaRPr sz="1800">
              <a:latin typeface="Proxima Nova"/>
              <a:ea typeface="Proxima Nova"/>
              <a:cs typeface="Proxima Nova"/>
              <a:sym typeface="Proxima Nova"/>
            </a:endParaRPr>
          </a:p>
        </p:txBody>
      </p:sp>
      <p:sp>
        <p:nvSpPr>
          <p:cNvPr id="510" name="Google Shape;510;p59"/>
          <p:cNvSpPr txBox="1"/>
          <p:nvPr>
            <p:ph type="title"/>
          </p:nvPr>
        </p:nvSpPr>
        <p:spPr>
          <a:xfrm>
            <a:off x="1022150" y="259688"/>
            <a:ext cx="5009400" cy="45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2800"/>
              <a:t>Forms with Bootstrap</a:t>
            </a:r>
            <a:endParaRPr sz="2800"/>
          </a:p>
        </p:txBody>
      </p:sp>
      <p:sp>
        <p:nvSpPr>
          <p:cNvPr id="511" name="Google Shape;511;p59"/>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12" name="Google Shape;512;p59"/>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13" name="Google Shape;513;p59"/>
          <p:cNvSpPr txBox="1"/>
          <p:nvPr>
            <p:ph idx="1" type="body"/>
          </p:nvPr>
        </p:nvSpPr>
        <p:spPr>
          <a:xfrm>
            <a:off x="457200" y="1143000"/>
            <a:ext cx="8229600" cy="117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use this form as an example for responding to a form submission:</a:t>
            </a:r>
            <a:endParaRPr/>
          </a:p>
        </p:txBody>
      </p:sp>
      <p:sp>
        <p:nvSpPr>
          <p:cNvPr id="514" name="Google Shape;514;p59"/>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15" name="Google Shape;515;p59"/>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9" name="Shape 519"/>
        <p:cNvGrpSpPr/>
        <p:nvPr/>
      </p:nvGrpSpPr>
      <p:grpSpPr>
        <a:xfrm>
          <a:off x="0" y="0"/>
          <a:ext cx="0" cy="0"/>
          <a:chOff x="0" y="0"/>
          <a:chExt cx="0" cy="0"/>
        </a:xfrm>
      </p:grpSpPr>
      <p:sp>
        <p:nvSpPr>
          <p:cNvPr id="520" name="Google Shape;520;p60"/>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Validating Form Submissions</a:t>
            </a:r>
            <a:endParaRPr/>
          </a:p>
        </p:txBody>
      </p:sp>
      <p:sp>
        <p:nvSpPr>
          <p:cNvPr id="521" name="Google Shape;521;p60"/>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25" name="Shape 525"/>
        <p:cNvGrpSpPr/>
        <p:nvPr/>
      </p:nvGrpSpPr>
      <p:grpSpPr>
        <a:xfrm>
          <a:off x="0" y="0"/>
          <a:ext cx="0" cy="0"/>
          <a:chOff x="0" y="0"/>
          <a:chExt cx="0" cy="0"/>
        </a:xfrm>
      </p:grpSpPr>
      <p:sp>
        <p:nvSpPr>
          <p:cNvPr id="526" name="Google Shape;526;p61"/>
          <p:cNvSpPr/>
          <p:nvPr/>
        </p:nvSpPr>
        <p:spPr>
          <a:xfrm>
            <a:off x="1949700" y="2016000"/>
            <a:ext cx="5244600" cy="1622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Reference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3"/>
              </a:rPr>
              <a:t>https://codepen.io/GAmarketing/pen/GRgvqOM</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527" name="Google Shape;527;p61"/>
          <p:cNvSpPr txBox="1"/>
          <p:nvPr>
            <p:ph type="title"/>
          </p:nvPr>
        </p:nvSpPr>
        <p:spPr>
          <a:xfrm>
            <a:off x="908850" y="237038"/>
            <a:ext cx="5009400" cy="45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2800"/>
              <a:t> Responding to Form Submissions</a:t>
            </a:r>
            <a:endParaRPr sz="2800"/>
          </a:p>
        </p:txBody>
      </p:sp>
      <p:sp>
        <p:nvSpPr>
          <p:cNvPr id="528" name="Google Shape;528;p61"/>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29" name="Google Shape;529;p61"/>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30" name="Google Shape;530;p61"/>
          <p:cNvSpPr txBox="1"/>
          <p:nvPr>
            <p:ph idx="1" type="body"/>
          </p:nvPr>
        </p:nvSpPr>
        <p:spPr>
          <a:xfrm>
            <a:off x="457200" y="1143000"/>
            <a:ext cx="8229600" cy="117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use this form as an example for responding to a form submission:</a:t>
            </a:r>
            <a:endParaRPr/>
          </a:p>
        </p:txBody>
      </p:sp>
      <p:sp>
        <p:nvSpPr>
          <p:cNvPr id="531" name="Google Shape;531;p61"/>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32" name="Google Shape;532;p61"/>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6" name="Shape 536"/>
        <p:cNvGrpSpPr/>
        <p:nvPr/>
      </p:nvGrpSpPr>
      <p:grpSpPr>
        <a:xfrm>
          <a:off x="0" y="0"/>
          <a:ext cx="0" cy="0"/>
          <a:chOff x="0" y="0"/>
          <a:chExt cx="0" cy="0"/>
        </a:xfrm>
      </p:grpSpPr>
      <p:sp>
        <p:nvSpPr>
          <p:cNvPr id="537" name="Google Shape;537;p6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38" name="Google Shape;538;p6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Validating Form Submissions</a:t>
            </a:r>
            <a:endParaRPr/>
          </a:p>
        </p:txBody>
      </p:sp>
      <p:sp>
        <p:nvSpPr>
          <p:cNvPr id="539" name="Google Shape;539;p62"/>
          <p:cNvSpPr txBox="1"/>
          <p:nvPr>
            <p:ph idx="4294967295" type="body"/>
          </p:nvPr>
        </p:nvSpPr>
        <p:spPr>
          <a:xfrm>
            <a:off x="457200" y="1102800"/>
            <a:ext cx="4639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going to break down how this happens</a:t>
            </a:r>
            <a:r>
              <a:rPr lang="en"/>
              <a:t> in </a:t>
            </a:r>
            <a:r>
              <a:rPr lang="en"/>
              <a:t>the next few slides by:</a:t>
            </a:r>
            <a:endParaRPr/>
          </a:p>
          <a:p>
            <a:pPr indent="-342900" lvl="0" marL="457200" rtl="0" algn="l">
              <a:spcBef>
                <a:spcPts val="1000"/>
              </a:spcBef>
              <a:spcAft>
                <a:spcPts val="0"/>
              </a:spcAft>
              <a:buSzPts val="1800"/>
              <a:buAutoNum type="arabicPeriod"/>
            </a:pPr>
            <a:r>
              <a:rPr lang="en"/>
              <a:t>Responding to the “submit” event from a form.</a:t>
            </a:r>
            <a:endParaRPr/>
          </a:p>
          <a:p>
            <a:pPr indent="-342900" lvl="0" marL="457200" rtl="0" algn="l">
              <a:spcBef>
                <a:spcPts val="1000"/>
              </a:spcBef>
              <a:spcAft>
                <a:spcPts val="0"/>
              </a:spcAft>
              <a:buSzPts val="1800"/>
              <a:buAutoNum type="arabicPeriod"/>
            </a:pPr>
            <a:r>
              <a:rPr lang="en"/>
              <a:t>Using the DOM to access the value a user has typed into an input.</a:t>
            </a:r>
            <a:endParaRPr/>
          </a:p>
          <a:p>
            <a:pPr indent="-342900" lvl="0" marL="457200" rtl="0" algn="l">
              <a:spcBef>
                <a:spcPts val="1000"/>
              </a:spcBef>
              <a:spcAft>
                <a:spcPts val="1000"/>
              </a:spcAft>
              <a:buSzPts val="1800"/>
              <a:buAutoNum type="arabicPeriod"/>
            </a:pPr>
            <a:r>
              <a:rPr lang="en"/>
              <a:t>Using DOM manipulation to add error messages to the page</a:t>
            </a:r>
            <a:r>
              <a:rPr lang="en"/>
              <a:t>.</a:t>
            </a:r>
            <a:endParaRPr/>
          </a:p>
        </p:txBody>
      </p:sp>
      <p:pic>
        <p:nvPicPr>
          <p:cNvPr id="540" name="Google Shape;540;p62"/>
          <p:cNvPicPr preferRelativeResize="0"/>
          <p:nvPr/>
        </p:nvPicPr>
        <p:blipFill rotWithShape="1">
          <a:blip r:embed="rId3">
            <a:alphaModFix/>
          </a:blip>
          <a:srcRect b="0" l="12797" r="12625" t="0"/>
          <a:stretch/>
        </p:blipFill>
        <p:spPr>
          <a:xfrm>
            <a:off x="5251925" y="1040400"/>
            <a:ext cx="3565248" cy="2689200"/>
          </a:xfrm>
          <a:prstGeom prst="rect">
            <a:avLst/>
          </a:prstGeom>
          <a:noFill/>
          <a:ln>
            <a:noFill/>
          </a:ln>
        </p:spPr>
      </p:pic>
      <p:sp>
        <p:nvSpPr>
          <p:cNvPr id="541" name="Google Shape;541;p6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45" name="Shape 545"/>
        <p:cNvGrpSpPr/>
        <p:nvPr/>
      </p:nvGrpSpPr>
      <p:grpSpPr>
        <a:xfrm>
          <a:off x="0" y="0"/>
          <a:ext cx="0" cy="0"/>
          <a:chOff x="0" y="0"/>
          <a:chExt cx="0" cy="0"/>
        </a:xfrm>
      </p:grpSpPr>
      <p:sp>
        <p:nvSpPr>
          <p:cNvPr id="546" name="Google Shape;546;p63"/>
          <p:cNvSpPr/>
          <p:nvPr/>
        </p:nvSpPr>
        <p:spPr>
          <a:xfrm>
            <a:off x="545200" y="2179825"/>
            <a:ext cx="8013000" cy="18762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600">
                <a:latin typeface="Inconsolata"/>
                <a:ea typeface="Inconsolata"/>
                <a:cs typeface="Inconsolata"/>
                <a:sym typeface="Inconsolata"/>
              </a:rPr>
              <a:t>document.getElementById(“#registrationForm”).</a:t>
            </a:r>
            <a:r>
              <a:rPr b="1" lang="en" sz="1600">
                <a:highlight>
                  <a:schemeClr val="accent2"/>
                </a:highlight>
                <a:latin typeface="Inconsolata"/>
                <a:ea typeface="Inconsolata"/>
                <a:cs typeface="Inconsolata"/>
                <a:sym typeface="Inconsolata"/>
              </a:rPr>
              <a:t>addEventListener</a:t>
            </a:r>
            <a:r>
              <a:rPr b="1" lang="en" sz="1600">
                <a:latin typeface="Inconsolata"/>
                <a:ea typeface="Inconsolata"/>
                <a:cs typeface="Inconsolata"/>
                <a:sym typeface="Inconsolata"/>
              </a:rPr>
              <a:t>(</a:t>
            </a:r>
            <a:r>
              <a:rPr b="1" lang="en" sz="1600">
                <a:highlight>
                  <a:schemeClr val="accent2"/>
                </a:highlight>
                <a:latin typeface="Inconsolata"/>
                <a:ea typeface="Inconsolata"/>
                <a:cs typeface="Inconsolata"/>
                <a:sym typeface="Inconsolata"/>
              </a:rPr>
              <a:t>“submit”</a:t>
            </a:r>
            <a:r>
              <a:rPr b="1" lang="en" sz="1600">
                <a:latin typeface="Inconsolata"/>
                <a:ea typeface="Inconsolata"/>
                <a:cs typeface="Inconsolata"/>
                <a:sym typeface="Inconsolata"/>
              </a:rPr>
              <a:t>,</a:t>
            </a:r>
            <a:endParaRPr b="1" sz="1600">
              <a:latin typeface="Inconsolata"/>
              <a:ea typeface="Inconsolata"/>
              <a:cs typeface="Inconsolata"/>
              <a:sym typeface="Inconsolata"/>
            </a:endParaRPr>
          </a:p>
          <a:p>
            <a:pPr indent="0" lvl="0" marL="457200" rtl="0" algn="l">
              <a:spcBef>
                <a:spcPts val="0"/>
              </a:spcBef>
              <a:spcAft>
                <a:spcPts val="0"/>
              </a:spcAft>
              <a:buNone/>
            </a:pPr>
            <a:r>
              <a:rPr b="1" lang="en" sz="1600">
                <a:latin typeface="Inconsolata"/>
                <a:ea typeface="Inconsolata"/>
                <a:cs typeface="Inconsolata"/>
                <a:sym typeface="Inconsolata"/>
              </a:rPr>
              <a:t>	function(event){</a:t>
            </a:r>
            <a:endParaRPr b="1" sz="1600">
              <a:latin typeface="Inconsolata"/>
              <a:ea typeface="Inconsolata"/>
              <a:cs typeface="Inconsolata"/>
              <a:sym typeface="Inconsolata"/>
            </a:endParaRPr>
          </a:p>
          <a:p>
            <a:pPr indent="0" lvl="0" marL="457200" rtl="0" algn="l">
              <a:spcBef>
                <a:spcPts val="0"/>
              </a:spcBef>
              <a:spcAft>
                <a:spcPts val="0"/>
              </a:spcAft>
              <a:buNone/>
            </a:pPr>
            <a:r>
              <a:rPr b="1" lang="en" sz="1600">
                <a:latin typeface="Inconsolata"/>
                <a:ea typeface="Inconsolata"/>
                <a:cs typeface="Inconsolata"/>
                <a:sym typeface="Inconsolata"/>
              </a:rPr>
              <a:t>		// event.preventDefault() prevents the browser from refreshing</a:t>
            </a:r>
            <a:endParaRPr b="1" sz="1600">
              <a:latin typeface="Inconsolata"/>
              <a:ea typeface="Inconsolata"/>
              <a:cs typeface="Inconsolata"/>
              <a:sym typeface="Inconsolata"/>
            </a:endParaRPr>
          </a:p>
          <a:p>
            <a:pPr indent="0" lvl="0" marL="457200" rtl="0" algn="l">
              <a:spcBef>
                <a:spcPts val="0"/>
              </a:spcBef>
              <a:spcAft>
                <a:spcPts val="0"/>
              </a:spcAft>
              <a:buNone/>
            </a:pPr>
            <a:r>
              <a:rPr b="1" lang="en" sz="1600">
                <a:latin typeface="Inconsolata"/>
                <a:ea typeface="Inconsolata"/>
                <a:cs typeface="Inconsolata"/>
                <a:sym typeface="Inconsolata"/>
              </a:rPr>
              <a:t>		event.preventDefault();</a:t>
            </a:r>
            <a:endParaRPr b="1" sz="1600">
              <a:latin typeface="Inconsolata"/>
              <a:ea typeface="Inconsolata"/>
              <a:cs typeface="Inconsolata"/>
              <a:sym typeface="Inconsolata"/>
            </a:endParaRPr>
          </a:p>
          <a:p>
            <a:pPr indent="0" lvl="0" marL="457200" rtl="0" algn="l">
              <a:spcBef>
                <a:spcPts val="0"/>
              </a:spcBef>
              <a:spcAft>
                <a:spcPts val="0"/>
              </a:spcAft>
              <a:buNone/>
            </a:pPr>
            <a:r>
              <a:rPr b="1" lang="en" sz="1600">
                <a:latin typeface="Inconsolata"/>
                <a:ea typeface="Inconsolata"/>
                <a:cs typeface="Inconsolata"/>
                <a:sym typeface="Inconsolata"/>
              </a:rPr>
              <a:t>	}</a:t>
            </a:r>
            <a:endParaRPr b="1" sz="1600">
              <a:latin typeface="Inconsolata"/>
              <a:ea typeface="Inconsolata"/>
              <a:cs typeface="Inconsolata"/>
              <a:sym typeface="Inconsolata"/>
            </a:endParaRPr>
          </a:p>
          <a:p>
            <a:pPr indent="0" lvl="0" marL="457200" rtl="0" algn="l">
              <a:spcBef>
                <a:spcPts val="0"/>
              </a:spcBef>
              <a:spcAft>
                <a:spcPts val="0"/>
              </a:spcAft>
              <a:buNone/>
            </a:pPr>
            <a:r>
              <a:rPr b="1" lang="en" sz="1600">
                <a:latin typeface="Inconsolata"/>
                <a:ea typeface="Inconsolata"/>
                <a:cs typeface="Inconsolata"/>
                <a:sym typeface="Inconsolata"/>
              </a:rPr>
              <a:t>);</a:t>
            </a:r>
            <a:endParaRPr b="1" sz="1600">
              <a:latin typeface="Inconsolata"/>
              <a:ea typeface="Inconsolata"/>
              <a:cs typeface="Inconsolata"/>
              <a:sym typeface="Inconsolata"/>
            </a:endParaRPr>
          </a:p>
        </p:txBody>
      </p:sp>
      <p:sp>
        <p:nvSpPr>
          <p:cNvPr id="547" name="Google Shape;547;p6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Responding to the </a:t>
            </a:r>
            <a:r>
              <a:rPr lang="en">
                <a:latin typeface="Courier New"/>
                <a:ea typeface="Courier New"/>
                <a:cs typeface="Courier New"/>
                <a:sym typeface="Courier New"/>
              </a:rPr>
              <a:t>submit</a:t>
            </a:r>
            <a:r>
              <a:rPr lang="en"/>
              <a:t> Event</a:t>
            </a:r>
            <a:endParaRPr/>
          </a:p>
        </p:txBody>
      </p:sp>
      <p:sp>
        <p:nvSpPr>
          <p:cNvPr id="548" name="Google Shape;548;p6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49" name="Google Shape;549;p63"/>
          <p:cNvSpPr txBox="1"/>
          <p:nvPr>
            <p:ph idx="4294967295" type="body"/>
          </p:nvPr>
        </p:nvSpPr>
        <p:spPr>
          <a:xfrm>
            <a:off x="457200" y="998050"/>
            <a:ext cx="8229600" cy="103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Remember, nearly any user action triggers an event from the DOM. It’s up to us to attach a listener to the specific DOM element that fires off the event. Let’s grab that element from the DOM and use the </a:t>
            </a:r>
            <a:r>
              <a:rPr b="1" lang="en">
                <a:latin typeface="Inconsolata"/>
                <a:ea typeface="Inconsolata"/>
                <a:cs typeface="Inconsolata"/>
                <a:sym typeface="Inconsolata"/>
              </a:rPr>
              <a:t>addEventListener()</a:t>
            </a:r>
            <a:r>
              <a:rPr lang="en"/>
              <a:t> method:</a:t>
            </a:r>
            <a:endParaRPr b="1" sz="1400">
              <a:latin typeface="Courier New"/>
              <a:ea typeface="Courier New"/>
              <a:cs typeface="Courier New"/>
              <a:sym typeface="Courier New"/>
            </a:endParaRPr>
          </a:p>
        </p:txBody>
      </p:sp>
      <p:sp>
        <p:nvSpPr>
          <p:cNvPr id="550" name="Google Shape;550;p6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Websites Take on Many Forms...</a:t>
            </a:r>
            <a:endParaRPr/>
          </a:p>
        </p:txBody>
      </p:sp>
      <p:sp>
        <p:nvSpPr>
          <p:cNvPr id="314" name="Google Shape;314;p3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315" name="Google Shape;315;p37"/>
          <p:cNvPicPr preferRelativeResize="0"/>
          <p:nvPr/>
        </p:nvPicPr>
        <p:blipFill>
          <a:blip r:embed="rId3">
            <a:alphaModFix/>
          </a:blip>
          <a:stretch>
            <a:fillRect/>
          </a:stretch>
        </p:blipFill>
        <p:spPr>
          <a:xfrm>
            <a:off x="2169337" y="992725"/>
            <a:ext cx="4805326" cy="3530350"/>
          </a:xfrm>
          <a:prstGeom prst="rect">
            <a:avLst/>
          </a:prstGeom>
          <a:noFill/>
          <a:ln cap="flat" cmpd="sng" w="9525">
            <a:solidFill>
              <a:srgbClr val="B7B7B7"/>
            </a:solidFill>
            <a:prstDash val="solid"/>
            <a:round/>
            <a:headEnd len="sm" w="sm" type="none"/>
            <a:tailEnd len="sm" w="sm" type="none"/>
          </a:ln>
        </p:spPr>
      </p:pic>
      <p:sp>
        <p:nvSpPr>
          <p:cNvPr id="316" name="Google Shape;316;p3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4" name="Shape 554"/>
        <p:cNvGrpSpPr/>
        <p:nvPr/>
      </p:nvGrpSpPr>
      <p:grpSpPr>
        <a:xfrm>
          <a:off x="0" y="0"/>
          <a:ext cx="0" cy="0"/>
          <a:chOff x="0" y="0"/>
          <a:chExt cx="0" cy="0"/>
        </a:xfrm>
      </p:grpSpPr>
      <p:sp>
        <p:nvSpPr>
          <p:cNvPr id="555" name="Google Shape;555;p6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Reading the Form Content</a:t>
            </a:r>
            <a:endParaRPr/>
          </a:p>
        </p:txBody>
      </p:sp>
      <p:sp>
        <p:nvSpPr>
          <p:cNvPr id="556" name="Google Shape;556;p6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57" name="Google Shape;557;p64"/>
          <p:cNvSpPr txBox="1"/>
          <p:nvPr>
            <p:ph idx="4294967295" type="body"/>
          </p:nvPr>
        </p:nvSpPr>
        <p:spPr>
          <a:xfrm>
            <a:off x="457200" y="11028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use the </a:t>
            </a:r>
            <a:r>
              <a:rPr b="1" lang="en">
                <a:latin typeface="Inconsolata"/>
                <a:ea typeface="Inconsolata"/>
                <a:cs typeface="Inconsolata"/>
                <a:sym typeface="Inconsolata"/>
              </a:rPr>
              <a:t>.value</a:t>
            </a:r>
            <a:r>
              <a:rPr lang="en"/>
              <a:t> getter method to access the value of an input field...</a:t>
            </a:r>
            <a:endParaRPr/>
          </a:p>
          <a:p>
            <a:pPr indent="0" lvl="0" marL="457200" rtl="0" algn="l">
              <a:spcBef>
                <a:spcPts val="1600"/>
              </a:spcBef>
              <a:spcAft>
                <a:spcPts val="0"/>
              </a:spcAft>
              <a:buNone/>
            </a:pPr>
            <a:r>
              <a:rPr b="1" lang="en">
                <a:latin typeface="Inconsolata"/>
                <a:ea typeface="Inconsolata"/>
                <a:cs typeface="Inconsolata"/>
                <a:sym typeface="Inconsolata"/>
              </a:rPr>
              <a:t>document.getElementById(“#registrationUserName”).value</a:t>
            </a:r>
            <a:endParaRPr b="1">
              <a:latin typeface="Inconsolata"/>
              <a:ea typeface="Inconsolata"/>
              <a:cs typeface="Inconsolata"/>
              <a:sym typeface="Inconsolata"/>
            </a:endParaRPr>
          </a:p>
          <a:p>
            <a:pPr indent="0" lvl="0" marL="0" rtl="0" algn="l">
              <a:spcBef>
                <a:spcPts val="1600"/>
              </a:spcBef>
              <a:spcAft>
                <a:spcPts val="0"/>
              </a:spcAft>
              <a:buNone/>
            </a:pPr>
            <a:r>
              <a:rPr lang="en"/>
              <a:t>...then, we can test that value for anything we want!</a:t>
            </a:r>
            <a:endParaRPr/>
          </a:p>
          <a:p>
            <a:pPr indent="0" lvl="0" marL="457200" rtl="0" algn="l">
              <a:lnSpc>
                <a:spcPct val="100000"/>
              </a:lnSpc>
              <a:spcBef>
                <a:spcPts val="1600"/>
              </a:spcBef>
              <a:spcAft>
                <a:spcPts val="0"/>
              </a:spcAft>
              <a:buNone/>
            </a:pPr>
            <a:r>
              <a:rPr b="1" lang="en">
                <a:latin typeface="Inconsolata"/>
                <a:ea typeface="Inconsolata"/>
                <a:cs typeface="Inconsolata"/>
                <a:sym typeface="Inconsolata"/>
              </a:rPr>
              <a:t>if(username.length &lt; 3){</a:t>
            </a:r>
            <a:endParaRPr b="1">
              <a:latin typeface="Inconsolata"/>
              <a:ea typeface="Inconsolata"/>
              <a:cs typeface="Inconsolata"/>
              <a:sym typeface="Inconsolata"/>
            </a:endParaRPr>
          </a:p>
          <a:p>
            <a:pPr indent="0" lvl="0" marL="457200" rtl="0" algn="l">
              <a:lnSpc>
                <a:spcPct val="100000"/>
              </a:lnSpc>
              <a:spcBef>
                <a:spcPts val="0"/>
              </a:spcBef>
              <a:spcAft>
                <a:spcPts val="0"/>
              </a:spcAft>
              <a:buNone/>
            </a:pPr>
            <a:r>
              <a:rPr b="1" lang="en">
                <a:latin typeface="Inconsolata"/>
                <a:ea typeface="Inconsolata"/>
                <a:cs typeface="Inconsolata"/>
                <a:sym typeface="Inconsolata"/>
              </a:rPr>
              <a:t>	// Show an error message on the DOM</a:t>
            </a:r>
            <a:endParaRPr b="1">
              <a:latin typeface="Inconsolata"/>
              <a:ea typeface="Inconsolata"/>
              <a:cs typeface="Inconsolata"/>
              <a:sym typeface="Inconsolata"/>
            </a:endParaRPr>
          </a:p>
          <a:p>
            <a:pPr indent="0" lvl="0" marL="457200" rtl="0" algn="l">
              <a:lnSpc>
                <a:spcPct val="100000"/>
              </a:lnSpc>
              <a:spcBef>
                <a:spcPts val="0"/>
              </a:spcBef>
              <a:spcAft>
                <a:spcPts val="0"/>
              </a:spcAft>
              <a:buNone/>
            </a:pPr>
            <a:r>
              <a:rPr b="1" lang="en">
                <a:latin typeface="Inconsolata"/>
                <a:ea typeface="Inconsolata"/>
                <a:cs typeface="Inconsolata"/>
                <a:sym typeface="Inconsolata"/>
              </a:rPr>
              <a:t>}</a:t>
            </a:r>
            <a:endParaRPr b="1">
              <a:latin typeface="Inconsolata"/>
              <a:ea typeface="Inconsolata"/>
              <a:cs typeface="Inconsolata"/>
              <a:sym typeface="Inconsolata"/>
            </a:endParaRPr>
          </a:p>
        </p:txBody>
      </p:sp>
      <p:sp>
        <p:nvSpPr>
          <p:cNvPr id="558" name="Google Shape;558;p6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2" name="Shape 562"/>
        <p:cNvGrpSpPr/>
        <p:nvPr/>
      </p:nvGrpSpPr>
      <p:grpSpPr>
        <a:xfrm>
          <a:off x="0" y="0"/>
          <a:ext cx="0" cy="0"/>
          <a:chOff x="0" y="0"/>
          <a:chExt cx="0" cy="0"/>
        </a:xfrm>
      </p:grpSpPr>
      <p:sp>
        <p:nvSpPr>
          <p:cNvPr id="563" name="Google Shape;563;p6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Displaying Error Messages</a:t>
            </a:r>
            <a:endParaRPr/>
          </a:p>
        </p:txBody>
      </p:sp>
      <p:sp>
        <p:nvSpPr>
          <p:cNvPr id="564" name="Google Shape;564;p6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65" name="Google Shape;565;p65"/>
          <p:cNvSpPr txBox="1"/>
          <p:nvPr>
            <p:ph idx="4294967295" type="body"/>
          </p:nvPr>
        </p:nvSpPr>
        <p:spPr>
          <a:xfrm>
            <a:off x="457200" y="908350"/>
            <a:ext cx="6000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 about most error messages you’ve seen from forms. Chances are they were displayed close to the input with the invalid value or beneath the form itself, if the problem was more general. You can do this several ways:</a:t>
            </a:r>
            <a:endParaRPr/>
          </a:p>
          <a:p>
            <a:pPr indent="-330200" lvl="0" marL="457200" rtl="0" algn="l">
              <a:spcBef>
                <a:spcPts val="1600"/>
              </a:spcBef>
              <a:spcAft>
                <a:spcPts val="0"/>
              </a:spcAft>
              <a:buSzPts val="1600"/>
              <a:buChar char="●"/>
            </a:pPr>
            <a:r>
              <a:rPr lang="en" sz="1600"/>
              <a:t>You could have an empty, hidden element for errors that gets shown or filled in once the error occurs.</a:t>
            </a:r>
            <a:endParaRPr sz="1600"/>
          </a:p>
          <a:p>
            <a:pPr indent="-330200" lvl="0" marL="457200" rtl="0" algn="l">
              <a:spcBef>
                <a:spcPts val="0"/>
              </a:spcBef>
              <a:spcAft>
                <a:spcPts val="0"/>
              </a:spcAft>
              <a:buSzPts val="1600"/>
              <a:buChar char="●"/>
            </a:pPr>
            <a:r>
              <a:rPr lang="en" sz="1600"/>
              <a:t>You could append a new element to the DOM then remove it upon resubmission of the form.</a:t>
            </a:r>
            <a:endParaRPr sz="1600"/>
          </a:p>
          <a:p>
            <a:pPr indent="-330200" lvl="0" marL="457200" rtl="0" algn="l">
              <a:spcBef>
                <a:spcPts val="0"/>
              </a:spcBef>
              <a:spcAft>
                <a:spcPts val="0"/>
              </a:spcAft>
              <a:buSzPts val="1600"/>
              <a:buChar char="●"/>
            </a:pPr>
            <a:r>
              <a:rPr lang="en" sz="1600"/>
              <a:t>You could use an alert box — though this is a bit old fashioned</a:t>
            </a:r>
            <a:r>
              <a:rPr lang="en" sz="1600"/>
              <a:t>.</a:t>
            </a:r>
            <a:endParaRPr sz="1600"/>
          </a:p>
        </p:txBody>
      </p:sp>
      <p:pic>
        <p:nvPicPr>
          <p:cNvPr id="566" name="Google Shape;566;p65"/>
          <p:cNvPicPr preferRelativeResize="0"/>
          <p:nvPr/>
        </p:nvPicPr>
        <p:blipFill>
          <a:blip r:embed="rId3">
            <a:alphaModFix/>
          </a:blip>
          <a:stretch>
            <a:fillRect/>
          </a:stretch>
        </p:blipFill>
        <p:spPr>
          <a:xfrm>
            <a:off x="6759550" y="1458425"/>
            <a:ext cx="1837751" cy="1837751"/>
          </a:xfrm>
          <a:prstGeom prst="rect">
            <a:avLst/>
          </a:prstGeom>
          <a:noFill/>
          <a:ln>
            <a:noFill/>
          </a:ln>
        </p:spPr>
      </p:pic>
      <p:sp>
        <p:nvSpPr>
          <p:cNvPr id="567" name="Google Shape;567;p6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6"/>
          <p:cNvSpPr txBox="1"/>
          <p:nvPr>
            <p:ph type="title"/>
          </p:nvPr>
        </p:nvSpPr>
        <p:spPr>
          <a:xfrm>
            <a:off x="457210" y="257255"/>
            <a:ext cx="3393900" cy="578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
                <a:solidFill>
                  <a:srgbClr val="FFFFFF"/>
                </a:solidFill>
              </a:rPr>
              <a:t>Key Takeaways</a:t>
            </a:r>
            <a:endParaRPr>
              <a:solidFill>
                <a:srgbClr val="FFFFFF"/>
              </a:solidFill>
            </a:endParaRPr>
          </a:p>
        </p:txBody>
      </p:sp>
      <p:sp>
        <p:nvSpPr>
          <p:cNvPr id="573" name="Google Shape;573;p66"/>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74" name="Google Shape;574;p66"/>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Next Time</a:t>
            </a:r>
            <a:endParaRPr/>
          </a:p>
        </p:txBody>
      </p:sp>
      <p:sp>
        <p:nvSpPr>
          <p:cNvPr id="575" name="Google Shape;575;p66"/>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Forms Power User Interaction</a:t>
            </a:r>
            <a:endParaRPr/>
          </a:p>
        </p:txBody>
      </p:sp>
      <p:sp>
        <p:nvSpPr>
          <p:cNvPr id="576" name="Google Shape;576;p66"/>
          <p:cNvSpPr txBox="1"/>
          <p:nvPr>
            <p:ph idx="3" type="body"/>
          </p:nvPr>
        </p:nvSpPr>
        <p:spPr>
          <a:xfrm>
            <a:off x="458325" y="1811075"/>
            <a:ext cx="3334500" cy="280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Forms have many types of inputs.</a:t>
            </a:r>
            <a:endParaRPr/>
          </a:p>
          <a:p>
            <a:pPr indent="-342900" lvl="0" marL="457200" rtl="0" algn="l">
              <a:spcBef>
                <a:spcPts val="0"/>
              </a:spcBef>
              <a:spcAft>
                <a:spcPts val="0"/>
              </a:spcAft>
              <a:buSzPts val="1800"/>
              <a:buChar char="●"/>
            </a:pPr>
            <a:r>
              <a:rPr lang="en"/>
              <a:t>CSS attribute selectors can target specific types of inputs.</a:t>
            </a:r>
            <a:endParaRPr/>
          </a:p>
          <a:p>
            <a:pPr indent="-342900" lvl="0" marL="457200" rtl="0" algn="l">
              <a:spcBef>
                <a:spcPts val="0"/>
              </a:spcBef>
              <a:spcAft>
                <a:spcPts val="0"/>
              </a:spcAft>
              <a:buSzPts val="1800"/>
              <a:buChar char="●"/>
            </a:pPr>
            <a:r>
              <a:rPr lang="en"/>
              <a:t>We can respond to form submissions using event listeners.</a:t>
            </a:r>
            <a:endParaRPr/>
          </a:p>
        </p:txBody>
      </p:sp>
      <p:sp>
        <p:nvSpPr>
          <p:cNvPr id="577" name="Google Shape;577;p66"/>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APIs</a:t>
            </a:r>
            <a:endParaRPr/>
          </a:p>
        </p:txBody>
      </p:sp>
      <p:sp>
        <p:nvSpPr>
          <p:cNvPr id="578" name="Google Shape;578;p66"/>
          <p:cNvSpPr txBox="1"/>
          <p:nvPr>
            <p:ph idx="5" type="body"/>
          </p:nvPr>
        </p:nvSpPr>
        <p:spPr>
          <a:xfrm>
            <a:off x="4864075" y="1854425"/>
            <a:ext cx="4103100" cy="280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We’ll use forms to collect data from users and use that data to make requests to other servers.</a:t>
            </a:r>
            <a:endParaRPr/>
          </a:p>
          <a:p>
            <a:pPr indent="-342900" lvl="0" marL="457200" rtl="0" algn="l">
              <a:spcBef>
                <a:spcPts val="0"/>
              </a:spcBef>
              <a:spcAft>
                <a:spcPts val="0"/>
              </a:spcAft>
              <a:buSzPts val="1800"/>
              <a:buChar char="●"/>
            </a:pPr>
            <a:r>
              <a:rPr lang="en">
                <a:solidFill>
                  <a:schemeClr val="dk1"/>
                </a:solidFill>
              </a:rPr>
              <a:t>Our apps will finally interact with other members of the internet community: APIs!</a:t>
            </a:r>
            <a:endParaRPr/>
          </a:p>
        </p:txBody>
      </p:sp>
      <p:sp>
        <p:nvSpPr>
          <p:cNvPr id="579" name="Google Shape;579;p6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8"/>
          <p:cNvSpPr txBox="1"/>
          <p:nvPr>
            <p:ph idx="4294967295" type="body"/>
          </p:nvPr>
        </p:nvSpPr>
        <p:spPr>
          <a:xfrm>
            <a:off x="457200" y="983575"/>
            <a:ext cx="3806100" cy="3278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
                <a:solidFill>
                  <a:schemeClr val="dk1"/>
                </a:solidFill>
              </a:rPr>
              <a:t>Forms capture user input from the web and typically send it off to the back-end of a website to be processed in some way.</a:t>
            </a:r>
            <a:endParaRPr>
              <a:solidFill>
                <a:schemeClr val="dk1"/>
              </a:solidFill>
            </a:endParaRPr>
          </a:p>
          <a:p>
            <a:pPr indent="-342900" lvl="0" marL="457200" rtl="0" algn="l">
              <a:lnSpc>
                <a:spcPct val="115000"/>
              </a:lnSpc>
              <a:spcBef>
                <a:spcPts val="1000"/>
              </a:spcBef>
              <a:spcAft>
                <a:spcPts val="1000"/>
              </a:spcAft>
              <a:buClr>
                <a:schemeClr val="dk1"/>
              </a:buClr>
              <a:buSzPts val="1800"/>
              <a:buChar char="●"/>
            </a:pPr>
            <a:r>
              <a:rPr lang="en">
                <a:solidFill>
                  <a:schemeClr val="dk1"/>
                </a:solidFill>
              </a:rPr>
              <a:t>Anytime you enter any content into a webpage, you are using a form!</a:t>
            </a:r>
            <a:endParaRPr>
              <a:solidFill>
                <a:schemeClr val="dk1"/>
              </a:solidFill>
            </a:endParaRPr>
          </a:p>
        </p:txBody>
      </p:sp>
      <p:sp>
        <p:nvSpPr>
          <p:cNvPr id="322" name="Google Shape;322;p3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Forms Do</a:t>
            </a:r>
            <a:endParaRPr/>
          </a:p>
        </p:txBody>
      </p:sp>
      <p:sp>
        <p:nvSpPr>
          <p:cNvPr id="323" name="Google Shape;323;p3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324" name="Google Shape;324;p38"/>
          <p:cNvPicPr preferRelativeResize="0"/>
          <p:nvPr/>
        </p:nvPicPr>
        <p:blipFill>
          <a:blip r:embed="rId3">
            <a:alphaModFix/>
          </a:blip>
          <a:stretch>
            <a:fillRect/>
          </a:stretch>
        </p:blipFill>
        <p:spPr>
          <a:xfrm>
            <a:off x="4772575" y="1092825"/>
            <a:ext cx="3914226" cy="2446401"/>
          </a:xfrm>
          <a:prstGeom prst="rect">
            <a:avLst/>
          </a:prstGeom>
          <a:noFill/>
          <a:ln>
            <a:noFill/>
          </a:ln>
        </p:spPr>
      </p:pic>
      <p:sp>
        <p:nvSpPr>
          <p:cNvPr id="325" name="Google Shape;325;p3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9"/>
          <p:cNvSpPr/>
          <p:nvPr/>
        </p:nvSpPr>
        <p:spPr>
          <a:xfrm>
            <a:off x="572700" y="3735850"/>
            <a:ext cx="7878600" cy="7767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9"/>
          <p:cNvSpPr txBox="1"/>
          <p:nvPr/>
        </p:nvSpPr>
        <p:spPr>
          <a:xfrm>
            <a:off x="790950" y="3869200"/>
            <a:ext cx="7562100" cy="5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Clr>
                <a:schemeClr val="dk1"/>
              </a:buClr>
              <a:buSzPts val="1100"/>
              <a:buFont typeface="Arial"/>
              <a:buNone/>
            </a:pPr>
            <a:r>
              <a:rPr b="1" lang="en" sz="1600">
                <a:solidFill>
                  <a:schemeClr val="dk1"/>
                </a:solidFill>
                <a:latin typeface="Proxima Nova"/>
                <a:ea typeface="Proxima Nova"/>
                <a:cs typeface="Proxima Nova"/>
                <a:sym typeface="Proxima Nova"/>
              </a:rPr>
              <a:t>Forms have a lot of markup and are tedious to build.</a:t>
            </a:r>
            <a:endParaRPr b="1" sz="1600">
              <a:solidFill>
                <a:schemeClr val="dk1"/>
              </a:solidFill>
              <a:latin typeface="Proxima Nova"/>
              <a:ea typeface="Proxima Nova"/>
              <a:cs typeface="Proxima Nova"/>
              <a:sym typeface="Proxima Nova"/>
            </a:endParaRPr>
          </a:p>
        </p:txBody>
      </p:sp>
      <p:pic>
        <p:nvPicPr>
          <p:cNvPr id="332" name="Google Shape;332;p39"/>
          <p:cNvPicPr preferRelativeResize="0"/>
          <p:nvPr/>
        </p:nvPicPr>
        <p:blipFill>
          <a:blip r:embed="rId3">
            <a:alphaModFix/>
          </a:blip>
          <a:stretch>
            <a:fillRect/>
          </a:stretch>
        </p:blipFill>
        <p:spPr>
          <a:xfrm>
            <a:off x="334075" y="3880875"/>
            <a:ext cx="486662" cy="486662"/>
          </a:xfrm>
          <a:prstGeom prst="rect">
            <a:avLst/>
          </a:prstGeom>
          <a:noFill/>
          <a:ln>
            <a:noFill/>
          </a:ln>
        </p:spPr>
      </p:pic>
      <p:sp>
        <p:nvSpPr>
          <p:cNvPr id="333" name="Google Shape;333;p39"/>
          <p:cNvSpPr/>
          <p:nvPr/>
        </p:nvSpPr>
        <p:spPr>
          <a:xfrm>
            <a:off x="545200" y="947400"/>
            <a:ext cx="8013000" cy="13281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b="1" lang="en" sz="1800">
                <a:latin typeface="Inconsolata"/>
                <a:ea typeface="Inconsolata"/>
                <a:cs typeface="Inconsolata"/>
                <a:sym typeface="Inconsolata"/>
              </a:rPr>
              <a:t>&lt;form </a:t>
            </a:r>
            <a:r>
              <a:rPr b="1" lang="en" sz="1800">
                <a:solidFill>
                  <a:schemeClr val="dk1"/>
                </a:solidFill>
                <a:latin typeface="Inconsolata"/>
                <a:ea typeface="Inconsolata"/>
                <a:cs typeface="Inconsolata"/>
                <a:sym typeface="Inconsolata"/>
              </a:rPr>
              <a:t>action="/process.php" method="get"</a:t>
            </a:r>
            <a:r>
              <a:rPr b="1" lang="en" sz="1800">
                <a:latin typeface="Inconsolata"/>
                <a:ea typeface="Inconsolata"/>
                <a:cs typeface="Inconsolata"/>
                <a:sym typeface="Inconsolata"/>
              </a:rPr>
              <a:t>&gt;</a:t>
            </a:r>
            <a:endParaRPr b="1" sz="18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b="1" lang="en" sz="1800">
                <a:latin typeface="Inconsolata"/>
                <a:ea typeface="Inconsolata"/>
                <a:cs typeface="Inconsolata"/>
                <a:sym typeface="Inconsolata"/>
              </a:rPr>
              <a:t>  &lt;input type="text"&gt;</a:t>
            </a:r>
            <a:endParaRPr b="1" sz="18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b="1" lang="en" sz="1800">
                <a:latin typeface="Inconsolata"/>
                <a:ea typeface="Inconsolata"/>
                <a:cs typeface="Inconsolata"/>
                <a:sym typeface="Inconsolata"/>
              </a:rPr>
              <a:t>  &lt;input type="submit"&gt;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&lt;/form&gt;</a:t>
            </a:r>
            <a:endParaRPr b="1" sz="1800">
              <a:latin typeface="Inconsolata"/>
              <a:ea typeface="Inconsolata"/>
              <a:cs typeface="Inconsolata"/>
              <a:sym typeface="Inconsolata"/>
            </a:endParaRPr>
          </a:p>
        </p:txBody>
      </p:sp>
      <p:sp>
        <p:nvSpPr>
          <p:cNvPr id="334" name="Google Shape;334;p3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Simplest Form</a:t>
            </a:r>
            <a:endParaRPr/>
          </a:p>
        </p:txBody>
      </p:sp>
      <p:sp>
        <p:nvSpPr>
          <p:cNvPr id="335" name="Google Shape;335;p3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36" name="Google Shape;336;p39"/>
          <p:cNvSpPr txBox="1"/>
          <p:nvPr/>
        </p:nvSpPr>
        <p:spPr>
          <a:xfrm>
            <a:off x="457350" y="2451450"/>
            <a:ext cx="8100900" cy="13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sz="1800">
                <a:solidFill>
                  <a:schemeClr val="dk1"/>
                </a:solidFill>
                <a:latin typeface="Proxima Nova"/>
                <a:ea typeface="Proxima Nova"/>
                <a:cs typeface="Proxima Nova"/>
                <a:sym typeface="Proxima Nova"/>
              </a:rPr>
              <a:t>All forms have the </a:t>
            </a:r>
            <a:r>
              <a:rPr b="1" lang="en" sz="1800">
                <a:solidFill>
                  <a:schemeClr val="dk1"/>
                </a:solidFill>
                <a:highlight>
                  <a:schemeClr val="accent2"/>
                </a:highlight>
                <a:latin typeface="Courier New"/>
                <a:ea typeface="Courier New"/>
                <a:cs typeface="Courier New"/>
                <a:sym typeface="Courier New"/>
              </a:rPr>
              <a:t>form</a:t>
            </a:r>
            <a:r>
              <a:rPr lang="en" sz="1800">
                <a:solidFill>
                  <a:schemeClr val="dk1"/>
                </a:solidFill>
                <a:latin typeface="Proxima Nova"/>
                <a:ea typeface="Proxima Nova"/>
                <a:cs typeface="Proxima Nova"/>
                <a:sym typeface="Proxima Nova"/>
              </a:rPr>
              <a:t> tag </a:t>
            </a:r>
            <a:r>
              <a:rPr lang="en" sz="1800">
                <a:solidFill>
                  <a:schemeClr val="dk1"/>
                </a:solidFill>
                <a:latin typeface="Proxima Nova"/>
                <a:ea typeface="Proxima Nova"/>
                <a:cs typeface="Proxima Nova"/>
                <a:sym typeface="Proxima Nova"/>
              </a:rPr>
              <a:t>wrapping</a:t>
            </a:r>
            <a:r>
              <a:rPr lang="en" sz="1800">
                <a:solidFill>
                  <a:schemeClr val="dk1"/>
                </a:solidFill>
                <a:latin typeface="Proxima Nova"/>
                <a:ea typeface="Proxima Nova"/>
                <a:cs typeface="Proxima Nova"/>
                <a:sym typeface="Proxima Nova"/>
              </a:rPr>
              <a:t> around them. Always include all components of your form within these tags.</a:t>
            </a:r>
            <a:endParaRPr/>
          </a:p>
        </p:txBody>
      </p:sp>
      <p:sp>
        <p:nvSpPr>
          <p:cNvPr id="337" name="Google Shape;337;p3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0"/>
          <p:cNvSpPr/>
          <p:nvPr/>
        </p:nvSpPr>
        <p:spPr>
          <a:xfrm>
            <a:off x="545200" y="947400"/>
            <a:ext cx="8013000" cy="13281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b="1" lang="en" sz="1800">
                <a:latin typeface="Inconsolata"/>
                <a:ea typeface="Inconsolata"/>
                <a:cs typeface="Inconsolata"/>
                <a:sym typeface="Inconsolata"/>
              </a:rPr>
              <a:t>&lt;form action="/process.php" method="get"&gt;</a:t>
            </a:r>
            <a:endParaRPr b="1" sz="18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b="1" lang="en" sz="1800">
                <a:latin typeface="Inconsolata"/>
                <a:ea typeface="Inconsolata"/>
                <a:cs typeface="Inconsolata"/>
                <a:sym typeface="Inconsolata"/>
              </a:rPr>
              <a:t>  &lt;input type="text"&gt;</a:t>
            </a:r>
            <a:endParaRPr b="1" sz="18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b="1" lang="en" sz="1800">
                <a:latin typeface="Inconsolata"/>
                <a:ea typeface="Inconsolata"/>
                <a:cs typeface="Inconsolata"/>
                <a:sym typeface="Inconsolata"/>
              </a:rPr>
              <a:t>  &lt;input type="submit"&gt;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&lt;/form&gt;</a:t>
            </a:r>
            <a:endParaRPr b="1" sz="1800">
              <a:latin typeface="Inconsolata"/>
              <a:ea typeface="Inconsolata"/>
              <a:cs typeface="Inconsolata"/>
              <a:sym typeface="Inconsolata"/>
            </a:endParaRPr>
          </a:p>
        </p:txBody>
      </p:sp>
      <p:sp>
        <p:nvSpPr>
          <p:cNvPr id="343" name="Google Shape;343;p4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Form Element</a:t>
            </a:r>
            <a:endParaRPr/>
          </a:p>
        </p:txBody>
      </p:sp>
      <p:sp>
        <p:nvSpPr>
          <p:cNvPr id="344" name="Google Shape;344;p4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45" name="Google Shape;345;p40"/>
          <p:cNvSpPr txBox="1"/>
          <p:nvPr/>
        </p:nvSpPr>
        <p:spPr>
          <a:xfrm>
            <a:off x="457350" y="2451450"/>
            <a:ext cx="3893400" cy="13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Proxima Nova"/>
                <a:ea typeface="Proxima Nova"/>
                <a:cs typeface="Proxima Nova"/>
                <a:sym typeface="Proxima Nova"/>
              </a:rPr>
              <a:t>Action</a:t>
            </a:r>
            <a:endParaRPr b="1" sz="1800">
              <a:solidFill>
                <a:schemeClr val="dk1"/>
              </a:solidFill>
              <a:latin typeface="Proxima Nova"/>
              <a:ea typeface="Proxima Nova"/>
              <a:cs typeface="Proxima Nova"/>
              <a:sym typeface="Proxima Nova"/>
            </a:endParaRPr>
          </a:p>
          <a:p>
            <a:pPr indent="0" lvl="0" marL="0" rtl="0" algn="l">
              <a:spcBef>
                <a:spcPts val="1000"/>
              </a:spcBef>
              <a:spcAft>
                <a:spcPts val="0"/>
              </a:spcAft>
              <a:buNone/>
            </a:pPr>
            <a:r>
              <a:rPr lang="en" sz="1800">
                <a:solidFill>
                  <a:schemeClr val="dk1"/>
                </a:solidFill>
                <a:latin typeface="Proxima Nova"/>
                <a:ea typeface="Proxima Nova"/>
                <a:cs typeface="Proxima Nova"/>
                <a:sym typeface="Proxima Nova"/>
              </a:rPr>
              <a:t>The action is where the data of the form will be sent (assuming JavaScript is not involved)</a:t>
            </a:r>
            <a:endParaRPr sz="1800">
              <a:solidFill>
                <a:schemeClr val="dk1"/>
              </a:solidFill>
              <a:latin typeface="Proxima Nova"/>
              <a:ea typeface="Proxima Nova"/>
              <a:cs typeface="Proxima Nova"/>
              <a:sym typeface="Proxima Nova"/>
            </a:endParaRPr>
          </a:p>
          <a:p>
            <a:pPr indent="0" lvl="0" marL="0" rtl="0" algn="l">
              <a:spcBef>
                <a:spcPts val="1000"/>
              </a:spcBef>
              <a:spcAft>
                <a:spcPts val="0"/>
              </a:spcAft>
              <a:buNone/>
            </a:pPr>
            <a:r>
              <a:t/>
            </a:r>
            <a:endParaRPr sz="1800">
              <a:solidFill>
                <a:schemeClr val="dk1"/>
              </a:solidFill>
              <a:latin typeface="Proxima Nova"/>
              <a:ea typeface="Proxima Nova"/>
              <a:cs typeface="Proxima Nova"/>
              <a:sym typeface="Proxima Nova"/>
            </a:endParaRPr>
          </a:p>
          <a:p>
            <a:pPr indent="0" lvl="0" marL="0" rtl="0" algn="l">
              <a:spcBef>
                <a:spcPts val="1000"/>
              </a:spcBef>
              <a:spcAft>
                <a:spcPts val="1000"/>
              </a:spcAft>
              <a:buNone/>
            </a:pPr>
            <a:r>
              <a:t/>
            </a:r>
            <a:endParaRPr sz="1800">
              <a:solidFill>
                <a:schemeClr val="dk1"/>
              </a:solidFill>
              <a:latin typeface="Proxima Nova"/>
              <a:ea typeface="Proxima Nova"/>
              <a:cs typeface="Proxima Nova"/>
              <a:sym typeface="Proxima Nova"/>
            </a:endParaRPr>
          </a:p>
        </p:txBody>
      </p:sp>
      <p:sp>
        <p:nvSpPr>
          <p:cNvPr id="346" name="Google Shape;346;p4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7" name="Google Shape;347;p40"/>
          <p:cNvSpPr txBox="1"/>
          <p:nvPr/>
        </p:nvSpPr>
        <p:spPr>
          <a:xfrm>
            <a:off x="4664800" y="2451450"/>
            <a:ext cx="3893400" cy="13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Proxima Nova"/>
                <a:ea typeface="Proxima Nova"/>
                <a:cs typeface="Proxima Nova"/>
                <a:sym typeface="Proxima Nova"/>
              </a:rPr>
              <a:t>Method</a:t>
            </a:r>
            <a:endParaRPr b="1" sz="1800">
              <a:solidFill>
                <a:schemeClr val="dk1"/>
              </a:solidFill>
              <a:latin typeface="Proxima Nova"/>
              <a:ea typeface="Proxima Nova"/>
              <a:cs typeface="Proxima Nova"/>
              <a:sym typeface="Proxima Nova"/>
            </a:endParaRPr>
          </a:p>
          <a:p>
            <a:pPr indent="0" lvl="0" marL="0" rtl="0" algn="l">
              <a:spcBef>
                <a:spcPts val="1000"/>
              </a:spcBef>
              <a:spcAft>
                <a:spcPts val="0"/>
              </a:spcAft>
              <a:buNone/>
            </a:pPr>
            <a:r>
              <a:rPr lang="en" sz="1800">
                <a:solidFill>
                  <a:schemeClr val="dk1"/>
                </a:solidFill>
                <a:latin typeface="Proxima Nova"/>
                <a:ea typeface="Proxima Nova"/>
                <a:cs typeface="Proxima Nova"/>
                <a:sym typeface="Proxima Nova"/>
              </a:rPr>
              <a:t>This is either “get” or “post” and governs how the browser sends the data to the target listed in the action.</a:t>
            </a:r>
            <a:endParaRPr sz="1800">
              <a:solidFill>
                <a:schemeClr val="dk1"/>
              </a:solidFill>
              <a:latin typeface="Proxima Nova"/>
              <a:ea typeface="Proxima Nova"/>
              <a:cs typeface="Proxima Nova"/>
              <a:sym typeface="Proxima Nova"/>
            </a:endParaRPr>
          </a:p>
          <a:p>
            <a:pPr indent="0" lvl="0" marL="0" rtl="0" algn="l">
              <a:spcBef>
                <a:spcPts val="1000"/>
              </a:spcBef>
              <a:spcAft>
                <a:spcPts val="0"/>
              </a:spcAft>
              <a:buNone/>
            </a:pPr>
            <a:r>
              <a:t/>
            </a:r>
            <a:endParaRPr sz="1800">
              <a:solidFill>
                <a:schemeClr val="dk1"/>
              </a:solidFill>
              <a:latin typeface="Proxima Nova"/>
              <a:ea typeface="Proxima Nova"/>
              <a:cs typeface="Proxima Nova"/>
              <a:sym typeface="Proxima Nova"/>
            </a:endParaRPr>
          </a:p>
          <a:p>
            <a:pPr indent="0" lvl="0" marL="0" rtl="0" algn="l">
              <a:spcBef>
                <a:spcPts val="1000"/>
              </a:spcBef>
              <a:spcAft>
                <a:spcPts val="1000"/>
              </a:spcAft>
              <a:buNone/>
            </a:pPr>
            <a:r>
              <a:t/>
            </a:r>
            <a:endParaRPr sz="1800">
              <a:solidFill>
                <a:schemeClr val="dk1"/>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1"/>
          <p:cNvSpPr/>
          <p:nvPr/>
        </p:nvSpPr>
        <p:spPr>
          <a:xfrm>
            <a:off x="545200" y="947400"/>
            <a:ext cx="8013000" cy="25929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b="1" lang="en" sz="1800">
                <a:solidFill>
                  <a:schemeClr val="dk1"/>
                </a:solidFill>
                <a:latin typeface="Inconsolata"/>
                <a:ea typeface="Inconsolata"/>
                <a:cs typeface="Inconsolata"/>
                <a:sym typeface="Inconsolata"/>
              </a:rPr>
              <a:t>&lt;form action="/process.php" method="get"&gt;</a:t>
            </a:r>
            <a:endParaRPr b="1" sz="1800">
              <a:solidFill>
                <a:schemeClr val="dk1"/>
              </a:solidFill>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&lt;fieldset&gt;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&lt;legend&gt;Form Title&lt;/legend&gt;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a:t>
            </a:r>
            <a:r>
              <a:rPr b="1" lang="en" sz="1800">
                <a:highlight>
                  <a:schemeClr val="accent2"/>
                </a:highlight>
                <a:latin typeface="Inconsolata"/>
                <a:ea typeface="Inconsolata"/>
                <a:cs typeface="Inconsolata"/>
                <a:sym typeface="Inconsolata"/>
              </a:rPr>
              <a:t>&lt;input</a:t>
            </a:r>
            <a:r>
              <a:rPr b="1" lang="en" sz="1800">
                <a:latin typeface="Inconsolata"/>
                <a:ea typeface="Inconsolata"/>
                <a:cs typeface="Inconsolata"/>
                <a:sym typeface="Inconsolata"/>
              </a:rPr>
              <a:t> type="text" id="username"&gt;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a:t>
            </a:r>
            <a:r>
              <a:rPr b="1" lang="en" sz="1800">
                <a:highlight>
                  <a:schemeClr val="accent2"/>
                </a:highlight>
                <a:latin typeface="Inconsolata"/>
                <a:ea typeface="Inconsolata"/>
                <a:cs typeface="Inconsolata"/>
                <a:sym typeface="Inconsolata"/>
              </a:rPr>
              <a:t>&lt;input</a:t>
            </a:r>
            <a:r>
              <a:rPr b="1" lang="en" sz="1800">
                <a:latin typeface="Inconsolata"/>
                <a:ea typeface="Inconsolata"/>
                <a:cs typeface="Inconsolata"/>
                <a:sym typeface="Inconsolata"/>
              </a:rPr>
              <a:t> type=”number” id=”age”&gt;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a:t>
            </a:r>
            <a:r>
              <a:rPr b="1" lang="en" sz="1800">
                <a:highlight>
                  <a:schemeClr val="accent2"/>
                </a:highlight>
                <a:latin typeface="Inconsolata"/>
                <a:ea typeface="Inconsolata"/>
                <a:cs typeface="Inconsolata"/>
                <a:sym typeface="Inconsolata"/>
              </a:rPr>
              <a:t>&lt;input</a:t>
            </a:r>
            <a:r>
              <a:rPr b="1" lang="en" sz="1800">
                <a:latin typeface="Inconsolata"/>
                <a:ea typeface="Inconsolata"/>
                <a:cs typeface="Inconsolata"/>
                <a:sym typeface="Inconsolata"/>
              </a:rPr>
              <a:t> type=”submit” value=”Submit this form!”&gt;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&lt;/fieldset&gt;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&lt;/form&gt;</a:t>
            </a:r>
            <a:endParaRPr b="1" sz="1800">
              <a:latin typeface="Inconsolata"/>
              <a:ea typeface="Inconsolata"/>
              <a:cs typeface="Inconsolata"/>
              <a:sym typeface="Inconsolata"/>
            </a:endParaRPr>
          </a:p>
        </p:txBody>
      </p:sp>
      <p:sp>
        <p:nvSpPr>
          <p:cNvPr id="353" name="Google Shape;353;p4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&lt;input&gt;</a:t>
            </a:r>
            <a:endParaRPr>
              <a:latin typeface="Inconsolata"/>
              <a:ea typeface="Inconsolata"/>
              <a:cs typeface="Inconsolata"/>
              <a:sym typeface="Inconsolata"/>
            </a:endParaRPr>
          </a:p>
        </p:txBody>
      </p:sp>
      <p:sp>
        <p:nvSpPr>
          <p:cNvPr id="354" name="Google Shape;354;p4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55" name="Google Shape;355;p4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2"/>
          <p:cNvSpPr/>
          <p:nvPr/>
        </p:nvSpPr>
        <p:spPr>
          <a:xfrm>
            <a:off x="545200" y="947400"/>
            <a:ext cx="8013000" cy="25929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solidFill>
                  <a:schemeClr val="dk1"/>
                </a:solidFill>
                <a:latin typeface="Inconsolata"/>
                <a:ea typeface="Inconsolata"/>
                <a:cs typeface="Inconsolata"/>
                <a:sym typeface="Inconsolata"/>
              </a:rPr>
              <a:t>&lt;form action="/process.php" method="get"&gt;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&lt;fieldset&gt;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&lt;legend&gt;Form Title&lt;/legend&gt;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a:t>
            </a:r>
            <a:r>
              <a:rPr b="1" lang="en" sz="1800">
                <a:highlight>
                  <a:schemeClr val="accent2"/>
                </a:highlight>
                <a:latin typeface="Inconsolata"/>
                <a:ea typeface="Inconsolata"/>
                <a:cs typeface="Inconsolata"/>
                <a:sym typeface="Inconsolata"/>
              </a:rPr>
              <a:t>&lt;label</a:t>
            </a:r>
            <a:r>
              <a:rPr b="1" lang="en" sz="1800">
                <a:latin typeface="Inconsolata"/>
                <a:ea typeface="Inconsolata"/>
                <a:cs typeface="Inconsolata"/>
                <a:sym typeface="Inconsolata"/>
              </a:rPr>
              <a:t> for="username"&gt;Username:</a:t>
            </a:r>
            <a:r>
              <a:rPr b="1" lang="en" sz="1800">
                <a:highlight>
                  <a:schemeClr val="accent2"/>
                </a:highlight>
                <a:latin typeface="Inconsolata"/>
                <a:ea typeface="Inconsolata"/>
                <a:cs typeface="Inconsolata"/>
                <a:sym typeface="Inconsolata"/>
              </a:rPr>
              <a:t>&lt;/label&gt;</a:t>
            </a:r>
            <a:endParaRPr b="1" sz="1800">
              <a:highlight>
                <a:schemeClr val="accent2"/>
              </a:highlight>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&lt;input type="text" id="username"&gt;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&lt;button type="submit"&gt;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&lt;/fieldset&gt;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&lt;/form&gt;</a:t>
            </a:r>
            <a:endParaRPr b="1" sz="1800">
              <a:latin typeface="Inconsolata"/>
              <a:ea typeface="Inconsolata"/>
              <a:cs typeface="Inconsolata"/>
              <a:sym typeface="Inconsolata"/>
            </a:endParaRPr>
          </a:p>
        </p:txBody>
      </p:sp>
      <p:sp>
        <p:nvSpPr>
          <p:cNvPr id="361" name="Google Shape;361;p4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&lt;label&gt;</a:t>
            </a:r>
            <a:endParaRPr>
              <a:latin typeface="Inconsolata"/>
              <a:ea typeface="Inconsolata"/>
              <a:cs typeface="Inconsolata"/>
              <a:sym typeface="Inconsolata"/>
            </a:endParaRPr>
          </a:p>
        </p:txBody>
      </p:sp>
      <p:sp>
        <p:nvSpPr>
          <p:cNvPr id="362" name="Google Shape;362;p4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63" name="Google Shape;363;p4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3"/>
          <p:cNvSpPr/>
          <p:nvPr/>
        </p:nvSpPr>
        <p:spPr>
          <a:xfrm>
            <a:off x="545200" y="947400"/>
            <a:ext cx="8013000" cy="20961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b="1" lang="en" sz="1800">
                <a:solidFill>
                  <a:schemeClr val="dk1"/>
                </a:solidFill>
                <a:latin typeface="Inconsolata"/>
                <a:ea typeface="Inconsolata"/>
                <a:cs typeface="Inconsolata"/>
                <a:sym typeface="Inconsolata"/>
              </a:rPr>
              <a:t>&lt;form action="/process.php" method="get"&gt;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a:t>
            </a:r>
            <a:r>
              <a:rPr b="1" lang="en" sz="1800">
                <a:highlight>
                  <a:schemeClr val="accent2"/>
                </a:highlight>
                <a:latin typeface="Inconsolata"/>
                <a:ea typeface="Inconsolata"/>
                <a:cs typeface="Inconsolata"/>
                <a:sym typeface="Inconsolata"/>
              </a:rPr>
              <a:t>&lt;fieldset&gt;</a:t>
            </a:r>
            <a:endParaRPr b="1" sz="1800">
              <a:highlight>
                <a:schemeClr val="accent2"/>
              </a:highlight>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&lt;input type="text"&gt;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&lt;button type="submit"&gt;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a:t>
            </a:r>
            <a:r>
              <a:rPr b="1" lang="en" sz="1800">
                <a:highlight>
                  <a:schemeClr val="accent2"/>
                </a:highlight>
                <a:latin typeface="Inconsolata"/>
                <a:ea typeface="Inconsolata"/>
                <a:cs typeface="Inconsolata"/>
                <a:sym typeface="Inconsolata"/>
              </a:rPr>
              <a:t>&lt;/fieldset&gt;</a:t>
            </a:r>
            <a:endParaRPr b="1" sz="1800">
              <a:highlight>
                <a:schemeClr val="accent2"/>
              </a:highlight>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&lt;/form&gt;</a:t>
            </a:r>
            <a:endParaRPr b="1" sz="1800">
              <a:latin typeface="Inconsolata"/>
              <a:ea typeface="Inconsolata"/>
              <a:cs typeface="Inconsolata"/>
              <a:sym typeface="Inconsolata"/>
            </a:endParaRPr>
          </a:p>
        </p:txBody>
      </p:sp>
      <p:sp>
        <p:nvSpPr>
          <p:cNvPr id="369" name="Google Shape;369;p4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Ready, </a:t>
            </a:r>
            <a:r>
              <a:rPr lang="en">
                <a:latin typeface="Inconsolata"/>
                <a:ea typeface="Inconsolata"/>
                <a:cs typeface="Inconsolata"/>
                <a:sym typeface="Inconsolata"/>
              </a:rPr>
              <a:t>&lt;fieldset&gt;</a:t>
            </a:r>
            <a:r>
              <a:rPr lang="en"/>
              <a:t>, Go!</a:t>
            </a:r>
            <a:endParaRPr/>
          </a:p>
        </p:txBody>
      </p:sp>
      <p:sp>
        <p:nvSpPr>
          <p:cNvPr id="370" name="Google Shape;370;p4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71" name="Google Shape;371;p4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