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Inconsolata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7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consolata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Inconsolat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bfaa6665c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bfaa6665c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91e1791c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91e1791c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bfaa6665c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bfaa6665c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91e1791c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91e1791c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91e1791c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91e1791c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bfaa6665c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bfaa6665c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bfaa6665c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bfaa6665c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d8ee78ac8_0_3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6d8ee78ac8_0_366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91e1791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91e1791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bfaa6665c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bfaa6665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bfaa6665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bfaa6665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bfaa6665c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bfaa6665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d8ee78ac8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d8ee78ac8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bfaa6665c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bfaa6665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bfaa6665c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bfaa6665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drive/folders/1tsBq4Vxud86DDvyMILe-ynt71ZQjqgvZ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drive/folders/143GU3jH8DchB-IuXZSvTmZIUtsWMXsM9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public-apis/public-api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Requests and Responses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APIs</a:t>
            </a:r>
            <a:endParaRPr/>
          </a:p>
        </p:txBody>
      </p:sp>
      <p:sp>
        <p:nvSpPr>
          <p:cNvPr id="386" name="Google Shape;386;p4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Every API is unique — you will have to explore its documentation to figure out what data you want to access and what URL to use in order to send requests. However, there are a few standard details to check for in any API: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Do I need an API key?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>
                <a:solidFill>
                  <a:schemeClr val="dk1"/>
                </a:solidFill>
              </a:rPr>
              <a:t>If so, are there rate limits or charges for requests?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>
                <a:solidFill>
                  <a:schemeClr val="dk1"/>
                </a:solidFill>
              </a:rPr>
              <a:t>How do I include the key in my requests?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What are the available endpoints for data?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>
                <a:solidFill>
                  <a:schemeClr val="dk1"/>
                </a:solidFill>
              </a:rPr>
              <a:t>What URL format can search for specific data?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What will the response data look like?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lphaLcPeriod"/>
            </a:pPr>
            <a:r>
              <a:rPr lang="en">
                <a:solidFill>
                  <a:schemeClr val="dk1"/>
                </a:solidFill>
              </a:rPr>
              <a:t>Typically the response will be JSON.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2" name="Google Shape;392;p4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Docs!</a:t>
            </a:r>
            <a:endParaRPr/>
          </a:p>
        </p:txBody>
      </p:sp>
      <p:sp>
        <p:nvSpPr>
          <p:cNvPr id="393" name="Google Shape;393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94" name="Google Shape;394;p4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Keys</a:t>
            </a:r>
            <a:endParaRPr/>
          </a:p>
        </p:txBody>
      </p:sp>
      <p:sp>
        <p:nvSpPr>
          <p:cNvPr id="400" name="Google Shape;400;p4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01" name="Google Shape;401;p46"/>
          <p:cNvSpPr txBox="1"/>
          <p:nvPr>
            <p:ph idx="4294967295" type="body"/>
          </p:nvPr>
        </p:nvSpPr>
        <p:spPr>
          <a:xfrm>
            <a:off x="457200" y="1042375"/>
            <a:ext cx="43404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Many APIs require you to include a </a:t>
            </a:r>
            <a:r>
              <a:rPr b="1" lang="en">
                <a:solidFill>
                  <a:schemeClr val="dk1"/>
                </a:solidFill>
              </a:rPr>
              <a:t>key</a:t>
            </a:r>
            <a:r>
              <a:rPr lang="en">
                <a:solidFill>
                  <a:schemeClr val="dk1"/>
                </a:solidFill>
              </a:rPr>
              <a:t> with your request.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register with the API’s website to receive your unique key.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Keys are used to track your requests for rate limits and potential charges. Don’t worry, most APIs have a free tier!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400" y="607226"/>
            <a:ext cx="3342399" cy="334239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 txBox="1"/>
          <p:nvPr>
            <p:ph idx="4294967295" type="body"/>
          </p:nvPr>
        </p:nvSpPr>
        <p:spPr>
          <a:xfrm>
            <a:off x="457200" y="989850"/>
            <a:ext cx="45480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API endpoints will almost always return JSON in the form of an object.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{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“data”: “car”,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“make”: “ford”,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“model”: “focus”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“details”: {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“color” : “blue”,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“mileage” : “54019”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09" name="Google Shape;409;p4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Objects</a:t>
            </a:r>
            <a:endParaRPr/>
          </a:p>
        </p:txBody>
      </p:sp>
      <p:sp>
        <p:nvSpPr>
          <p:cNvPr id="410" name="Google Shape;410;p4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11" name="Google Shape;4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550" y="573750"/>
            <a:ext cx="3369076" cy="33690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"/>
          <p:cNvSpPr txBox="1"/>
          <p:nvPr>
            <p:ph idx="4294967295" type="body"/>
          </p:nvPr>
        </p:nvSpPr>
        <p:spPr>
          <a:xfrm>
            <a:off x="457200" y="914400"/>
            <a:ext cx="82191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API response objects are infamously complex in their formats. To dig down to the layer of information you actually want, carefully log one layer at a time until you reach the data you’re looking for!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const carData = {</a:t>
            </a:r>
            <a:endParaRPr b="1"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“data”: “car”,</a:t>
            </a:r>
            <a:endParaRPr b="1"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“make”: “ford”,</a:t>
            </a:r>
            <a:endParaRPr b="1"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“model”: “focus”</a:t>
            </a:r>
            <a:endParaRPr b="1"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“details”: {</a:t>
            </a:r>
            <a:endParaRPr b="1"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“color” : “blue”,</a:t>
            </a:r>
            <a:endParaRPr b="1"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“mileage” : “54019”</a:t>
            </a:r>
            <a:endParaRPr b="1"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b="1"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  <a:endParaRPr b="1"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8" name="Google Shape;418;p4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Many-Layered Objects</a:t>
            </a:r>
            <a:endParaRPr/>
          </a:p>
        </p:txBody>
      </p:sp>
      <p:sp>
        <p:nvSpPr>
          <p:cNvPr id="419" name="Google Shape;419;p4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20" name="Google Shape;420;p48"/>
          <p:cNvSpPr txBox="1"/>
          <p:nvPr/>
        </p:nvSpPr>
        <p:spPr>
          <a:xfrm>
            <a:off x="3615350" y="2052525"/>
            <a:ext cx="5061000" cy="21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console.log(carData);</a:t>
            </a:r>
            <a:endParaRPr b="1"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console.log(carData.details);</a:t>
            </a:r>
            <a:endParaRPr b="1"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console.log(carData.details.color);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1" name="Google Shape;421;p4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/>
          <p:nvPr/>
        </p:nvSpPr>
        <p:spPr>
          <a:xfrm>
            <a:off x="753200" y="2250450"/>
            <a:ext cx="7495200" cy="1883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https://drive.google.com/drive/folders/1tsBq4Vxud86DDvyMILe-ynt71ZQjqgvZ?usp=sharing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7" name="Google Shape;427;p4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Giphy Search</a:t>
            </a:r>
            <a:endParaRPr/>
          </a:p>
        </p:txBody>
      </p:sp>
      <p:sp>
        <p:nvSpPr>
          <p:cNvPr id="428" name="Google Shape;428;p49"/>
          <p:cNvSpPr txBox="1"/>
          <p:nvPr>
            <p:ph idx="1" type="body"/>
          </p:nvPr>
        </p:nvSpPr>
        <p:spPr>
          <a:xfrm>
            <a:off x="457200" y="1143000"/>
            <a:ext cx="82296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Where would the internet be without GIFs? Use the giphy.com API to create a GIF search application using your new API skills!</a:t>
            </a:r>
            <a:endParaRPr/>
          </a:p>
        </p:txBody>
      </p:sp>
      <p:sp>
        <p:nvSpPr>
          <p:cNvPr id="429" name="Google Shape;429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30" name="Google Shape;430;p4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30 minutes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/>
          <p:nvPr/>
        </p:nvSpPr>
        <p:spPr>
          <a:xfrm>
            <a:off x="948600" y="2016000"/>
            <a:ext cx="7251900" cy="1622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</a:t>
            </a: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https://drive.google.com/drive/folders/143GU3jH8DchB-IuXZSvTmZIUtsWMXsM9?usp=sharing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6" name="Google Shape;436;p5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Weather API</a:t>
            </a:r>
            <a:endParaRPr/>
          </a:p>
        </p:txBody>
      </p:sp>
      <p:sp>
        <p:nvSpPr>
          <p:cNvPr id="437" name="Google Shape;437;p50"/>
          <p:cNvSpPr txBox="1"/>
          <p:nvPr>
            <p:ph idx="1" type="body"/>
          </p:nvPr>
        </p:nvSpPr>
        <p:spPr>
          <a:xfrm>
            <a:off x="457200" y="1143000"/>
            <a:ext cx="8229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create a weather app together! </a:t>
            </a:r>
            <a:endParaRPr/>
          </a:p>
        </p:txBody>
      </p:sp>
      <p:sp>
        <p:nvSpPr>
          <p:cNvPr id="438" name="Google Shape;438;p50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39" name="Google Shape;439;p50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5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idx="4294967295" type="body"/>
          </p:nvPr>
        </p:nvSpPr>
        <p:spPr>
          <a:xfrm>
            <a:off x="457200" y="1249850"/>
            <a:ext cx="5534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Make HTTP requests to external API sources for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Evaluate APIs based on documentation.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API responses to update HTML content.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APIs?</a:t>
            </a:r>
            <a:endParaRPr/>
          </a:p>
        </p:txBody>
      </p:sp>
      <p:sp>
        <p:nvSpPr>
          <p:cNvPr id="314" name="Google Shape;314;p3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Neighborhood!</a:t>
            </a:r>
            <a:endParaRPr/>
          </a:p>
        </p:txBody>
      </p:sp>
      <p:sp>
        <p:nvSpPr>
          <p:cNvPr id="320" name="Google Shape;320;p38"/>
          <p:cNvSpPr txBox="1"/>
          <p:nvPr>
            <p:ph idx="4294967295" type="body"/>
          </p:nvPr>
        </p:nvSpPr>
        <p:spPr>
          <a:xfrm>
            <a:off x="457200" y="1010950"/>
            <a:ext cx="82296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APIs, or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application programming interfaces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are data sources that can give you access to information from all sorts of places on the internet. In this case an API is a data interface on a server that receives </a:t>
            </a:r>
            <a:r>
              <a:rPr b="1" lang="en">
                <a:solidFill>
                  <a:schemeClr val="dk2"/>
                </a:solidFill>
              </a:rPr>
              <a:t>requests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and returns </a:t>
            </a:r>
            <a:r>
              <a:rPr b="1" lang="en">
                <a:solidFill>
                  <a:schemeClr val="lt2"/>
                </a:solidFill>
              </a:rPr>
              <a:t>responses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sp>
        <p:nvSpPr>
          <p:cNvPr id="321" name="Google Shape;321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22" name="Google Shape;3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2083825"/>
            <a:ext cx="2610326" cy="261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650" y="2265625"/>
            <a:ext cx="1933850" cy="19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8"/>
          <p:cNvSpPr txBox="1"/>
          <p:nvPr/>
        </p:nvSpPr>
        <p:spPr>
          <a:xfrm>
            <a:off x="3712350" y="2571750"/>
            <a:ext cx="170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Request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38"/>
          <p:cNvSpPr txBox="1"/>
          <p:nvPr/>
        </p:nvSpPr>
        <p:spPr>
          <a:xfrm>
            <a:off x="6260859" y="2996670"/>
            <a:ext cx="1306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API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6" name="Google Shape;326;p38"/>
          <p:cNvCxnSpPr/>
          <p:nvPr/>
        </p:nvCxnSpPr>
        <p:spPr>
          <a:xfrm>
            <a:off x="3576300" y="3025800"/>
            <a:ext cx="198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8"/>
          <p:cNvCxnSpPr/>
          <p:nvPr/>
        </p:nvCxnSpPr>
        <p:spPr>
          <a:xfrm rot="10800000">
            <a:off x="3576300" y="3774075"/>
            <a:ext cx="1980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38"/>
          <p:cNvSpPr txBox="1"/>
          <p:nvPr/>
        </p:nvSpPr>
        <p:spPr>
          <a:xfrm>
            <a:off x="3712350" y="3336450"/>
            <a:ext cx="170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Response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APIs</a:t>
            </a:r>
            <a:endParaRPr/>
          </a:p>
        </p:txBody>
      </p:sp>
      <p:sp>
        <p:nvSpPr>
          <p:cNvPr id="335" name="Google Shape;335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6" name="Google Shape;336;p39"/>
          <p:cNvSpPr txBox="1"/>
          <p:nvPr>
            <p:ph idx="4294967295" type="body"/>
          </p:nvPr>
        </p:nvSpPr>
        <p:spPr>
          <a:xfrm>
            <a:off x="457200" y="966950"/>
            <a:ext cx="8229600" cy="29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 kind of data do APIs serve up? It’d be difficult to find any kind of data that </a:t>
            </a:r>
            <a:r>
              <a:rPr b="1" lang="en"/>
              <a:t>doesn’t</a:t>
            </a:r>
            <a:r>
              <a:rPr lang="en"/>
              <a:t> have an API. Common uses are Google Maps plugins, social media integration, and </a:t>
            </a:r>
            <a:r>
              <a:rPr lang="en">
                <a:solidFill>
                  <a:schemeClr val="dk1"/>
                </a:solidFill>
              </a:rPr>
              <a:t>payment APIs for </a:t>
            </a:r>
            <a:r>
              <a:rPr lang="en"/>
              <a:t>handling customer purchases.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even use Google’s Firebase API as your own customizable database for storing any data your applications might need!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 exhaustive list of public APIs can be found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https://github.com/public-apis/public-apis</a:t>
            </a:r>
            <a:endParaRPr/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Fetching Data</a:t>
            </a:r>
            <a:endParaRPr/>
          </a:p>
        </p:txBody>
      </p:sp>
      <p:sp>
        <p:nvSpPr>
          <p:cNvPr id="343" name="Google Shape;343;p40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/>
        </p:nvSpPr>
        <p:spPr>
          <a:xfrm>
            <a:off x="3764900" y="2154479"/>
            <a:ext cx="114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Port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Sound Great! How Do I Get Started?</a:t>
            </a:r>
            <a:endParaRPr/>
          </a:p>
        </p:txBody>
      </p:sp>
      <p:sp>
        <p:nvSpPr>
          <p:cNvPr id="350" name="Google Shape;350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51" name="Google Shape;351;p41"/>
          <p:cNvSpPr txBox="1"/>
          <p:nvPr>
            <p:ph idx="4294967295" type="body"/>
          </p:nvPr>
        </p:nvSpPr>
        <p:spPr>
          <a:xfrm>
            <a:off x="457200" y="1143000"/>
            <a:ext cx="82296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APIs work on a </a:t>
            </a:r>
            <a:r>
              <a:rPr b="1" lang="en"/>
              <a:t>request-response cycle</a:t>
            </a:r>
            <a:r>
              <a:rPr lang="en"/>
              <a:t>, so our first step is to make a request. API requests use the HTTP protocol, meaning we’ll need to use a URL address.</a:t>
            </a:r>
            <a:endParaRPr/>
          </a:p>
        </p:txBody>
      </p:sp>
      <p:sp>
        <p:nvSpPr>
          <p:cNvPr id="352" name="Google Shape;352;p41"/>
          <p:cNvSpPr txBox="1"/>
          <p:nvPr/>
        </p:nvSpPr>
        <p:spPr>
          <a:xfrm>
            <a:off x="550500" y="2393425"/>
            <a:ext cx="8043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nconsolata"/>
                <a:ea typeface="Inconsolata"/>
                <a:cs typeface="Inconsolata"/>
                <a:sym typeface="Inconsolata"/>
              </a:rPr>
              <a:t>http://www.domain.com:1234/path/to/resource?a=b&amp;x=y</a:t>
            </a:r>
            <a:endParaRPr b="1"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353" name="Google Shape;353;p41"/>
          <p:cNvCxnSpPr/>
          <p:nvPr/>
        </p:nvCxnSpPr>
        <p:spPr>
          <a:xfrm>
            <a:off x="1701575" y="2953588"/>
            <a:ext cx="214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41"/>
          <p:cNvCxnSpPr/>
          <p:nvPr/>
        </p:nvCxnSpPr>
        <p:spPr>
          <a:xfrm>
            <a:off x="4791450" y="2953600"/>
            <a:ext cx="2383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41"/>
          <p:cNvSpPr txBox="1"/>
          <p:nvPr/>
        </p:nvSpPr>
        <p:spPr>
          <a:xfrm>
            <a:off x="372663" y="3005747"/>
            <a:ext cx="11451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Protocol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41"/>
          <p:cNvSpPr txBox="1"/>
          <p:nvPr/>
        </p:nvSpPr>
        <p:spPr>
          <a:xfrm>
            <a:off x="2202413" y="3005747"/>
            <a:ext cx="11451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7" name="Google Shape;357;p41"/>
          <p:cNvCxnSpPr/>
          <p:nvPr/>
        </p:nvCxnSpPr>
        <p:spPr>
          <a:xfrm flipH="1" rot="10800000">
            <a:off x="651375" y="2953288"/>
            <a:ext cx="587700" cy="300"/>
          </a:xfrm>
          <a:prstGeom prst="straightConnector1">
            <a:avLst/>
          </a:prstGeom>
          <a:noFill/>
          <a:ln cap="flat" cmpd="sng" w="38100">
            <a:solidFill>
              <a:srgbClr val="FFDB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1"/>
          <p:cNvCxnSpPr/>
          <p:nvPr/>
        </p:nvCxnSpPr>
        <p:spPr>
          <a:xfrm>
            <a:off x="4021700" y="2526013"/>
            <a:ext cx="6315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41"/>
          <p:cNvSpPr txBox="1"/>
          <p:nvPr/>
        </p:nvSpPr>
        <p:spPr>
          <a:xfrm>
            <a:off x="5226754" y="3005750"/>
            <a:ext cx="15126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Resource path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60" name="Google Shape;360;p41"/>
          <p:cNvCxnSpPr/>
          <p:nvPr/>
        </p:nvCxnSpPr>
        <p:spPr>
          <a:xfrm>
            <a:off x="7237450" y="2526025"/>
            <a:ext cx="1156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1"/>
          <p:cNvSpPr txBox="1"/>
          <p:nvPr/>
        </p:nvSpPr>
        <p:spPr>
          <a:xfrm>
            <a:off x="7243300" y="2154479"/>
            <a:ext cx="114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Query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p4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Code With Async/Await</a:t>
            </a:r>
            <a:endParaRPr/>
          </a:p>
        </p:txBody>
      </p:sp>
      <p:sp>
        <p:nvSpPr>
          <p:cNvPr id="368" name="Google Shape;368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69" name="Google Shape;369;p42"/>
          <p:cNvSpPr txBox="1"/>
          <p:nvPr>
            <p:ph idx="4294967295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API calls are </a:t>
            </a:r>
            <a:r>
              <a:rPr b="1" lang="en"/>
              <a:t>asynchronous</a:t>
            </a:r>
            <a:r>
              <a:rPr lang="en"/>
              <a:t> code. Because we have no idea how long the response will take to return, we have to </a:t>
            </a:r>
            <a:r>
              <a:rPr b="1" lang="en"/>
              <a:t>await</a:t>
            </a:r>
            <a:r>
              <a:rPr lang="en"/>
              <a:t> the result. We can do so using two keywords that come as a pair: </a:t>
            </a:r>
            <a:r>
              <a:rPr b="1"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async</a:t>
            </a:r>
            <a:r>
              <a:rPr lang="en"/>
              <a:t> and </a:t>
            </a:r>
            <a:r>
              <a:rPr b="1"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await</a:t>
            </a:r>
            <a:r>
              <a:rPr lang="en"/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42"/>
          <p:cNvSpPr/>
          <p:nvPr/>
        </p:nvSpPr>
        <p:spPr>
          <a:xfrm>
            <a:off x="545200" y="2375975"/>
            <a:ext cx="8013000" cy="1521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async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 function askForData(){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response = </a:t>
            </a:r>
            <a:r>
              <a:rPr b="1" lang="en" sz="1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await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 fetch(url);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data = </a:t>
            </a:r>
            <a:r>
              <a:rPr b="1" lang="en" sz="1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await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 response.json();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71" name="Google Shape;371;p4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Fetching Data With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fetch()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77" name="Google Shape;377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78" name="Google Shape;378;p43"/>
          <p:cNvSpPr txBox="1"/>
          <p:nvPr>
            <p:ph idx="4294967295" type="body"/>
          </p:nvPr>
        </p:nvSpPr>
        <p:spPr>
          <a:xfrm>
            <a:off x="457200" y="1143000"/>
            <a:ext cx="49410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have an address, you can send a request using JavaScript’s built-in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fetch()</a:t>
            </a:r>
            <a:r>
              <a:rPr lang="en"/>
              <a:t> method, which accepts the destination URL as a parameter and returns a </a:t>
            </a:r>
            <a:r>
              <a:rPr b="1" lang="en"/>
              <a:t>promise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Promises are a proxy for a value that has not returned yet… but </a:t>
            </a:r>
            <a:r>
              <a:rPr i="1" lang="en"/>
              <a:t>is </a:t>
            </a:r>
            <a:r>
              <a:rPr lang="en"/>
              <a:t>on its way!  This code is asynchronous, so we use async &amp; await.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900">
                <a:latin typeface="Inconsolata"/>
                <a:ea typeface="Inconsolata"/>
                <a:cs typeface="Inconsolata"/>
                <a:sym typeface="Inconsolata"/>
              </a:rPr>
              <a:t>const response = </a:t>
            </a:r>
            <a:r>
              <a:rPr b="1" lang="en" sz="1900">
                <a:highlight>
                  <a:srgbClr val="EFEFEF"/>
                </a:highlight>
                <a:latin typeface="Inconsolata"/>
                <a:ea typeface="Inconsolata"/>
                <a:cs typeface="Inconsolata"/>
                <a:sym typeface="Inconsolata"/>
              </a:rPr>
              <a:t>await</a:t>
            </a:r>
            <a:r>
              <a:rPr b="1" lang="en" sz="1900">
                <a:latin typeface="Inconsolata"/>
                <a:ea typeface="Inconsolata"/>
                <a:cs typeface="Inconsolata"/>
                <a:sym typeface="Inconsolata"/>
              </a:rPr>
              <a:t> fetch(</a:t>
            </a:r>
            <a:r>
              <a:rPr b="1" lang="en" sz="1900">
                <a:latin typeface="Inconsolata"/>
                <a:ea typeface="Inconsolata"/>
                <a:cs typeface="Inconsolata"/>
                <a:sym typeface="Inconsolata"/>
              </a:rPr>
              <a:t>url</a:t>
            </a:r>
            <a:r>
              <a:rPr b="1" lang="en" sz="1900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 b="1" sz="19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79" name="Google Shape;3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12075" y="1143000"/>
            <a:ext cx="2568150" cy="25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