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Proxima Nova"/>
      <p:regular r:id="rId26"/>
      <p:bold r:id="rId27"/>
      <p:italic r:id="rId28"/>
      <p:boldItalic r:id="rId29"/>
    </p:embeddedFont>
    <p:embeddedFont>
      <p:font typeface="Inconsolata"/>
      <p:regular r:id="rId30"/>
      <p:bold r:id="rId31"/>
    </p:embeddedFont>
    <p:embeddedFont>
      <p:font typeface="Oswald"/>
      <p:regular r:id="rId32"/>
      <p:bold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E3B4171-0A05-4B54-A117-2E484799FFE7}">
  <a:tblStyle styleId="{7E3B4171-0A05-4B54-A117-2E484799FFE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roximaNova-regular.fntdata"/><Relationship Id="rId25" Type="http://schemas.openxmlformats.org/officeDocument/2006/relationships/slide" Target="slides/slide20.xml"/><Relationship Id="rId28" Type="http://schemas.openxmlformats.org/officeDocument/2006/relationships/font" Target="fonts/ProximaNova-italic.fntdata"/><Relationship Id="rId27" Type="http://schemas.openxmlformats.org/officeDocument/2006/relationships/font" Target="fonts/ProximaNov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roximaNova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Inconsolata-bold.fntdata"/><Relationship Id="rId30" Type="http://schemas.openxmlformats.org/officeDocument/2006/relationships/font" Target="fonts/Inconsolata-regular.fntdata"/><Relationship Id="rId11" Type="http://schemas.openxmlformats.org/officeDocument/2006/relationships/slide" Target="slides/slide6.xml"/><Relationship Id="rId33" Type="http://schemas.openxmlformats.org/officeDocument/2006/relationships/font" Target="fonts/Oswald-bold.fntdata"/><Relationship Id="rId10" Type="http://schemas.openxmlformats.org/officeDocument/2006/relationships/slide" Target="slides/slide5.xml"/><Relationship Id="rId32" Type="http://schemas.openxmlformats.org/officeDocument/2006/relationships/font" Target="fonts/Oswald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dd4fa9b7e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3dd4fa9b7e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fbcb01569f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fbcb01569f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fbcb01569f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fbcb01569f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fbcb01569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fbcb01569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fbcb01569f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fbcb01569f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fbcb01569f_0_4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fbcb01569f_0_4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fbcb01569f_0_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fbcb01569f_0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fbcb01569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fbcb01569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7bfaa6665c_0_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7bfaa6665c_0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fbcb01569f_0_4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fbcb01569f_0_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fbcb65e064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fbcb65e064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6d8ee78ac8_0_36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g6d8ee78ac8_0_366:notes"/>
          <p:cNvSpPr/>
          <p:nvPr>
            <p:ph idx="2" type="sldImg"/>
          </p:nvPr>
        </p:nvSpPr>
        <p:spPr>
          <a:xfrm>
            <a:off x="1146969" y="685800"/>
            <a:ext cx="4564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3dd4fa9b7e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3dd4fa9b7e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791e1791c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791e1791c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7bfaa6665c_0_4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7bfaa6665c_0_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7bfaa6665c_0_4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7bfaa6665c_0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7bfaa6665c_0_3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7bfaa6665c_0_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fbcb01569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fbcb01569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fbcb01569f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fbcb01569f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fbcb01569f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fbcb01569f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Relationship Id="rId3" Type="http://schemas.openxmlformats.org/officeDocument/2006/relationships/image" Target="../media/image1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struction Notes">
  <p:cSld name="CUSTOM">
    <p:bg>
      <p:bgPr>
        <a:solidFill>
          <a:schemeClr val="lt1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979500" y="332100"/>
            <a:ext cx="7185000" cy="6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3" name="Google Shape;13;p2"/>
          <p:cNvSpPr/>
          <p:nvPr/>
        </p:nvSpPr>
        <p:spPr>
          <a:xfrm>
            <a:off x="8342625" y="4513775"/>
            <a:ext cx="534300" cy="572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-20550" y="-31500"/>
            <a:ext cx="616500" cy="5206500"/>
          </a:xfrm>
          <a:prstGeom prst="rect">
            <a:avLst/>
          </a:prstGeom>
          <a:solidFill>
            <a:srgbClr val="E51B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 txBox="1"/>
          <p:nvPr/>
        </p:nvSpPr>
        <p:spPr>
          <a:xfrm rot="-5400000">
            <a:off x="-2186700" y="2323498"/>
            <a:ext cx="49488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FOR PRESENTER USE ONLY </a:t>
            </a:r>
            <a:endParaRPr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GA-Cog-900.png" id="16" name="Google Shape;16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0750" y="4701500"/>
            <a:ext cx="316051" cy="316051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. Blank">
  <p:cSld name="CUSTOM_8_1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1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91" name="Google Shape;91;p11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. Quote ">
  <p:cSld name="CUSTOM_4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Google Shape;93;p12"/>
          <p:cNvCxnSpPr/>
          <p:nvPr/>
        </p:nvCxnSpPr>
        <p:spPr>
          <a:xfrm>
            <a:off x="1399725" y="1762588"/>
            <a:ext cx="2638200" cy="0"/>
          </a:xfrm>
          <a:prstGeom prst="straightConnector1">
            <a:avLst/>
          </a:prstGeom>
          <a:noFill/>
          <a:ln cap="flat" cmpd="sng" w="9525">
            <a:solidFill>
              <a:srgbClr val="E41A2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" name="Google Shape;94;p12"/>
          <p:cNvCxnSpPr/>
          <p:nvPr/>
        </p:nvCxnSpPr>
        <p:spPr>
          <a:xfrm>
            <a:off x="4913975" y="1762588"/>
            <a:ext cx="2638200" cy="0"/>
          </a:xfrm>
          <a:prstGeom prst="straightConnector1">
            <a:avLst/>
          </a:prstGeom>
          <a:noFill/>
          <a:ln cap="flat" cmpd="sng" w="9525">
            <a:solidFill>
              <a:srgbClr val="E41A2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" name="Google Shape;95;p12"/>
          <p:cNvSpPr txBox="1"/>
          <p:nvPr/>
        </p:nvSpPr>
        <p:spPr>
          <a:xfrm>
            <a:off x="4057900" y="1301188"/>
            <a:ext cx="836100" cy="6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rPr>
              <a:t>“</a:t>
            </a:r>
            <a:endParaRPr sz="7200">
              <a:solidFill>
                <a:schemeClr val="lt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6" name="Google Shape;96;p12"/>
          <p:cNvSpPr txBox="1"/>
          <p:nvPr>
            <p:ph type="title"/>
          </p:nvPr>
        </p:nvSpPr>
        <p:spPr>
          <a:xfrm>
            <a:off x="1403050" y="2027913"/>
            <a:ext cx="6149100" cy="12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7" name="Google Shape;97;p12"/>
          <p:cNvSpPr txBox="1"/>
          <p:nvPr>
            <p:ph idx="1" type="subTitle"/>
          </p:nvPr>
        </p:nvSpPr>
        <p:spPr>
          <a:xfrm>
            <a:off x="2249725" y="3285818"/>
            <a:ext cx="4539600" cy="5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2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8" name="Google Shape;98;p12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99" name="Google Shape;99;p12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. Quote  + Headshot">
  <p:cSld name="CUSTOM_4_2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3"/>
          <p:cNvSpPr txBox="1"/>
          <p:nvPr>
            <p:ph type="title"/>
          </p:nvPr>
        </p:nvSpPr>
        <p:spPr>
          <a:xfrm>
            <a:off x="1403050" y="2128750"/>
            <a:ext cx="6149100" cy="12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E41A2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02" name="Google Shape;102;p13"/>
          <p:cNvSpPr txBox="1"/>
          <p:nvPr>
            <p:ph idx="1" type="subTitle"/>
          </p:nvPr>
        </p:nvSpPr>
        <p:spPr>
          <a:xfrm>
            <a:off x="2249725" y="3220006"/>
            <a:ext cx="4539600" cy="5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100">
                <a:solidFill>
                  <a:srgbClr val="E51B24"/>
                </a:solidFill>
              </a:defRPr>
            </a:lvl9pPr>
          </a:lstStyle>
          <a:p/>
        </p:txBody>
      </p:sp>
      <p:sp>
        <p:nvSpPr>
          <p:cNvPr id="103" name="Google Shape;103;p13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</a:t>
            </a:r>
            <a:r>
              <a:rPr lang="en"/>
              <a:t>2020</a:t>
            </a:r>
            <a:r>
              <a:rPr lang="en"/>
              <a:t> General Assembly</a:t>
            </a:r>
            <a:endParaRPr/>
          </a:p>
        </p:txBody>
      </p:sp>
      <p:sp>
        <p:nvSpPr>
          <p:cNvPr id="104" name="Google Shape;104;p13"/>
          <p:cNvSpPr/>
          <p:nvPr/>
        </p:nvSpPr>
        <p:spPr>
          <a:xfrm>
            <a:off x="4047013" y="1247650"/>
            <a:ext cx="881100" cy="881100"/>
          </a:xfrm>
          <a:prstGeom prst="ellipse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Headshot goes here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05" name="Google Shape;105;p13"/>
          <p:cNvCxnSpPr/>
          <p:nvPr/>
        </p:nvCxnSpPr>
        <p:spPr>
          <a:xfrm>
            <a:off x="1399725" y="1762588"/>
            <a:ext cx="2472000" cy="0"/>
          </a:xfrm>
          <a:prstGeom prst="straightConnector1">
            <a:avLst/>
          </a:prstGeom>
          <a:noFill/>
          <a:ln cap="flat" cmpd="sng" w="9525">
            <a:solidFill>
              <a:srgbClr val="E41A2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" name="Google Shape;106;p13"/>
          <p:cNvCxnSpPr/>
          <p:nvPr/>
        </p:nvCxnSpPr>
        <p:spPr>
          <a:xfrm>
            <a:off x="5103425" y="1762588"/>
            <a:ext cx="2472000" cy="0"/>
          </a:xfrm>
          <a:prstGeom prst="straightConnector1">
            <a:avLst/>
          </a:prstGeom>
          <a:noFill/>
          <a:ln cap="flat" cmpd="sng" w="9525">
            <a:solidFill>
              <a:srgbClr val="E41A2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. Quote - No Attribution">
  <p:cSld name="CUSTOM_4_1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" name="Google Shape;108;p14"/>
          <p:cNvCxnSpPr/>
          <p:nvPr/>
        </p:nvCxnSpPr>
        <p:spPr>
          <a:xfrm>
            <a:off x="1678950" y="1863425"/>
            <a:ext cx="5786100" cy="0"/>
          </a:xfrm>
          <a:prstGeom prst="straightConnector1">
            <a:avLst/>
          </a:prstGeom>
          <a:noFill/>
          <a:ln cap="flat" cmpd="sng" w="9525">
            <a:solidFill>
              <a:srgbClr val="E41A2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" name="Google Shape;109;p14"/>
          <p:cNvSpPr txBox="1"/>
          <p:nvPr>
            <p:ph type="title"/>
          </p:nvPr>
        </p:nvSpPr>
        <p:spPr>
          <a:xfrm>
            <a:off x="1403050" y="2128750"/>
            <a:ext cx="6149100" cy="12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0" name="Google Shape;110;p14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11" name="Google Shape;111;p14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. Horizontal Color Block Black">
  <p:cSld name="CUSTOM_6_1_1_1_1_1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/>
          <p:nvPr/>
        </p:nvSpPr>
        <p:spPr>
          <a:xfrm>
            <a:off x="0" y="2540700"/>
            <a:ext cx="9144000" cy="2602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5"/>
          <p:cNvSpPr txBox="1"/>
          <p:nvPr/>
        </p:nvSpPr>
        <p:spPr>
          <a:xfrm>
            <a:off x="442475" y="1106825"/>
            <a:ext cx="5465400" cy="28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5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116" name="Google Shape;116;p15"/>
          <p:cNvSpPr/>
          <p:nvPr/>
        </p:nvSpPr>
        <p:spPr>
          <a:xfrm>
            <a:off x="564165" y="223687"/>
            <a:ext cx="302700" cy="567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5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18" name="Google Shape;118;p15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pic>
        <p:nvPicPr>
          <p:cNvPr descr="GA-Cog-900.png" id="119" name="Google Shape;119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0750" y="4701500"/>
            <a:ext cx="316051" cy="31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. Horizontal Color Block Red">
  <p:cSld name="CUSTOM_6_1_1_1_1_1_1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/>
          <p:nvPr/>
        </p:nvSpPr>
        <p:spPr>
          <a:xfrm>
            <a:off x="0" y="2540700"/>
            <a:ext cx="9144000" cy="2602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6"/>
          <p:cNvSpPr txBox="1"/>
          <p:nvPr/>
        </p:nvSpPr>
        <p:spPr>
          <a:xfrm>
            <a:off x="442475" y="1106825"/>
            <a:ext cx="5465400" cy="28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6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124" name="Google Shape;124;p16"/>
          <p:cNvSpPr/>
          <p:nvPr/>
        </p:nvSpPr>
        <p:spPr>
          <a:xfrm>
            <a:off x="564165" y="223687"/>
            <a:ext cx="302700" cy="567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6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26" name="Google Shape;126;p16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pic>
        <p:nvPicPr>
          <p:cNvPr id="127" name="Google Shape;127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38375" y="4569125"/>
            <a:ext cx="580801" cy="580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. Solo Activity + Timer">
  <p:cSld name="TITLE_AND_BODY_1_2_2_2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/>
          <p:nvPr/>
        </p:nvSpPr>
        <p:spPr>
          <a:xfrm>
            <a:off x="125" y="50"/>
            <a:ext cx="9144000" cy="801300"/>
          </a:xfrm>
          <a:prstGeom prst="rect">
            <a:avLst/>
          </a:prstGeom>
          <a:solidFill>
            <a:srgbClr val="FFDB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7"/>
          <p:cNvSpPr txBox="1"/>
          <p:nvPr>
            <p:ph idx="12" type="sldNum"/>
          </p:nvPr>
        </p:nvSpPr>
        <p:spPr>
          <a:xfrm>
            <a:off x="-51366" y="47499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300">
                <a:solidFill>
                  <a:srgbClr val="FFFFFF"/>
                </a:solidFill>
              </a:defRPr>
            </a:lvl1pPr>
            <a:lvl2pPr lvl="1" rtl="0">
              <a:buNone/>
              <a:defRPr sz="1300">
                <a:solidFill>
                  <a:srgbClr val="FFFFFF"/>
                </a:solidFill>
              </a:defRPr>
            </a:lvl2pPr>
            <a:lvl3pPr lvl="2" rtl="0">
              <a:buNone/>
              <a:defRPr sz="1300">
                <a:solidFill>
                  <a:srgbClr val="FFFFFF"/>
                </a:solidFill>
              </a:defRPr>
            </a:lvl3pPr>
            <a:lvl4pPr lvl="3" rtl="0">
              <a:buNone/>
              <a:defRPr sz="1300">
                <a:solidFill>
                  <a:srgbClr val="FFFFFF"/>
                </a:solidFill>
              </a:defRPr>
            </a:lvl4pPr>
            <a:lvl5pPr lvl="4" rtl="0">
              <a:buNone/>
              <a:defRPr sz="1300">
                <a:solidFill>
                  <a:srgbClr val="FFFFFF"/>
                </a:solidFill>
              </a:defRPr>
            </a:lvl5pPr>
            <a:lvl6pPr lvl="5" rtl="0">
              <a:buNone/>
              <a:defRPr sz="1300">
                <a:solidFill>
                  <a:srgbClr val="FFFFFF"/>
                </a:solidFill>
              </a:defRPr>
            </a:lvl6pPr>
            <a:lvl7pPr lvl="6" rtl="0">
              <a:buNone/>
              <a:defRPr sz="1300">
                <a:solidFill>
                  <a:srgbClr val="FFFFFF"/>
                </a:solidFill>
              </a:defRPr>
            </a:lvl7pPr>
            <a:lvl8pPr lvl="7" rtl="0">
              <a:buNone/>
              <a:defRPr sz="1300">
                <a:solidFill>
                  <a:srgbClr val="FFFFFF"/>
                </a:solidFill>
              </a:defRPr>
            </a:lvl8pPr>
            <a:lvl9pPr lvl="8" rtl="0">
              <a:buNone/>
              <a:defRPr sz="1300"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1" name="Google Shape;131;p17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32" name="Google Shape;132;p17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Solo Exercise: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3" name="Google Shape;133;p17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134" name="Google Shape;134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5010" y="167900"/>
            <a:ext cx="910027" cy="63675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7"/>
          <p:cNvSpPr txBox="1"/>
          <p:nvPr>
            <p:ph idx="2" type="subTitle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1000"/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 sz="1000"/>
            </a:lvl9pPr>
          </a:lstStyle>
          <a:p/>
        </p:txBody>
      </p:sp>
      <p:pic>
        <p:nvPicPr>
          <p:cNvPr id="136" name="Google Shape;13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9999" y="199100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7"/>
          <p:cNvSpPr txBox="1"/>
          <p:nvPr>
            <p:ph idx="3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38" name="Google Shape;138;p17"/>
          <p:cNvSpPr txBox="1"/>
          <p:nvPr>
            <p:ph idx="4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. Solo Activity">
  <p:cSld name="TITLE_AND_BODY_1_2_2_2_2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8"/>
          <p:cNvSpPr/>
          <p:nvPr/>
        </p:nvSpPr>
        <p:spPr>
          <a:xfrm>
            <a:off x="125" y="50"/>
            <a:ext cx="9144000" cy="801300"/>
          </a:xfrm>
          <a:prstGeom prst="rect">
            <a:avLst/>
          </a:prstGeom>
          <a:solidFill>
            <a:srgbClr val="FFDB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5010" y="167900"/>
            <a:ext cx="910027" cy="63675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8"/>
          <p:cNvSpPr txBox="1"/>
          <p:nvPr>
            <p:ph idx="12" type="sldNum"/>
          </p:nvPr>
        </p:nvSpPr>
        <p:spPr>
          <a:xfrm>
            <a:off x="-51366" y="47499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300">
                <a:solidFill>
                  <a:srgbClr val="FFFFFF"/>
                </a:solidFill>
              </a:defRPr>
            </a:lvl1pPr>
            <a:lvl2pPr lvl="1" rtl="0">
              <a:buNone/>
              <a:defRPr sz="1300">
                <a:solidFill>
                  <a:srgbClr val="FFFFFF"/>
                </a:solidFill>
              </a:defRPr>
            </a:lvl2pPr>
            <a:lvl3pPr lvl="2" rtl="0">
              <a:buNone/>
              <a:defRPr sz="1300">
                <a:solidFill>
                  <a:srgbClr val="FFFFFF"/>
                </a:solidFill>
              </a:defRPr>
            </a:lvl3pPr>
            <a:lvl4pPr lvl="3" rtl="0">
              <a:buNone/>
              <a:defRPr sz="1300">
                <a:solidFill>
                  <a:srgbClr val="FFFFFF"/>
                </a:solidFill>
              </a:defRPr>
            </a:lvl4pPr>
            <a:lvl5pPr lvl="4" rtl="0">
              <a:buNone/>
              <a:defRPr sz="1300">
                <a:solidFill>
                  <a:srgbClr val="FFFFFF"/>
                </a:solidFill>
              </a:defRPr>
            </a:lvl5pPr>
            <a:lvl6pPr lvl="5" rtl="0">
              <a:buNone/>
              <a:defRPr sz="1300">
                <a:solidFill>
                  <a:srgbClr val="FFFFFF"/>
                </a:solidFill>
              </a:defRPr>
            </a:lvl6pPr>
            <a:lvl7pPr lvl="6" rtl="0">
              <a:buNone/>
              <a:defRPr sz="1300">
                <a:solidFill>
                  <a:srgbClr val="FFFFFF"/>
                </a:solidFill>
              </a:defRPr>
            </a:lvl7pPr>
            <a:lvl8pPr lvl="7" rtl="0">
              <a:buNone/>
              <a:defRPr sz="1300">
                <a:solidFill>
                  <a:srgbClr val="FFFFFF"/>
                </a:solidFill>
              </a:defRPr>
            </a:lvl8pPr>
            <a:lvl9pPr lvl="8" rtl="0">
              <a:buNone/>
              <a:defRPr sz="1300"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3" name="Google Shape;143;p18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44" name="Google Shape;144;p18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Solo Exercise: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5" name="Google Shape;145;p18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6" name="Google Shape;146;p18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47" name="Google Shape;147;p18"/>
          <p:cNvSpPr txBox="1"/>
          <p:nvPr>
            <p:ph idx="3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. Pairs Exercise + Timer">
  <p:cSld name="TITLE_AND_BODY_1_2_2_2_1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9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Partner Exercise: 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1" name="Google Shape;151;p19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2" name="Google Shape;152;p19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pic>
        <p:nvPicPr>
          <p:cNvPr id="153" name="Google Shape;153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900" y="208811"/>
            <a:ext cx="872050" cy="589938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9"/>
          <p:cNvSpPr txBox="1"/>
          <p:nvPr>
            <p:ph idx="2" type="subTitle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1000"/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 sz="1000"/>
            </a:lvl9pPr>
          </a:lstStyle>
          <a:p/>
        </p:txBody>
      </p:sp>
      <p:pic>
        <p:nvPicPr>
          <p:cNvPr id="155" name="Google Shape;15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9999" y="199100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9"/>
          <p:cNvSpPr txBox="1"/>
          <p:nvPr>
            <p:ph idx="3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57" name="Google Shape;157;p19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. Pairs Exercise">
  <p:cSld name="TITLE_AND_BODY_1_2_2_2_1_2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0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0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Partner Exercise: 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1" name="Google Shape;161;p20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2" name="Google Shape;162;p20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pic>
        <p:nvPicPr>
          <p:cNvPr id="163" name="Google Shape;163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900" y="208811"/>
            <a:ext cx="872050" cy="589938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0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65" name="Google Shape;165;p20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or Palette">
  <p:cSld name="CUSTOM_13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-20550" y="-31500"/>
            <a:ext cx="616500" cy="5206500"/>
          </a:xfrm>
          <a:prstGeom prst="rect">
            <a:avLst/>
          </a:prstGeom>
          <a:solidFill>
            <a:srgbClr val="E51B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3"/>
          <p:cNvSpPr txBox="1"/>
          <p:nvPr/>
        </p:nvSpPr>
        <p:spPr>
          <a:xfrm rot="-5400000">
            <a:off x="-2186700" y="2323498"/>
            <a:ext cx="49488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FOR PRESENTER USE ONLY </a:t>
            </a:r>
            <a:endParaRPr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" name="Google Shape;21;p3"/>
          <p:cNvSpPr txBox="1"/>
          <p:nvPr/>
        </p:nvSpPr>
        <p:spPr>
          <a:xfrm>
            <a:off x="979500" y="918713"/>
            <a:ext cx="26076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Primary Colors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" name="Google Shape;22;p3"/>
          <p:cNvSpPr txBox="1"/>
          <p:nvPr/>
        </p:nvSpPr>
        <p:spPr>
          <a:xfrm>
            <a:off x="3108300" y="283325"/>
            <a:ext cx="5578500" cy="56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On this slide you will find the GA color palette. These colors can be accessed under the shape, fill, and text palettes under the "Theme" section.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" name="Google Shape;23;p3"/>
          <p:cNvSpPr txBox="1"/>
          <p:nvPr/>
        </p:nvSpPr>
        <p:spPr>
          <a:xfrm>
            <a:off x="979500" y="280375"/>
            <a:ext cx="2363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222222"/>
                </a:solidFill>
                <a:latin typeface="Proxima Nova"/>
                <a:ea typeface="Proxima Nova"/>
                <a:cs typeface="Proxima Nova"/>
                <a:sym typeface="Proxima Nova"/>
              </a:rPr>
              <a:t>Color Palette</a:t>
            </a:r>
            <a:endParaRPr b="1" sz="2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" name="Google Shape;24;p3"/>
          <p:cNvSpPr/>
          <p:nvPr/>
        </p:nvSpPr>
        <p:spPr>
          <a:xfrm>
            <a:off x="1086475" y="1338944"/>
            <a:ext cx="1030500" cy="1030500"/>
          </a:xfrm>
          <a:prstGeom prst="ellipse">
            <a:avLst/>
          </a:prstGeom>
          <a:solidFill>
            <a:srgbClr val="E51B24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RED</a:t>
            </a:r>
            <a:endParaRPr b="1" sz="1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#E41A23</a:t>
            </a:r>
            <a:endParaRPr sz="1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" name="Google Shape;25;p3"/>
          <p:cNvSpPr/>
          <p:nvPr/>
        </p:nvSpPr>
        <p:spPr>
          <a:xfrm>
            <a:off x="2345725" y="1338944"/>
            <a:ext cx="1030500" cy="10305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BLACK</a:t>
            </a:r>
            <a:endParaRPr b="1" sz="1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#000000</a:t>
            </a:r>
            <a:endParaRPr sz="1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" name="Google Shape;26;p3"/>
          <p:cNvSpPr/>
          <p:nvPr/>
        </p:nvSpPr>
        <p:spPr>
          <a:xfrm>
            <a:off x="3604988" y="1338944"/>
            <a:ext cx="1030500" cy="10305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Proxima Nova"/>
                <a:ea typeface="Proxima Nova"/>
                <a:cs typeface="Proxima Nova"/>
                <a:sym typeface="Proxima Nova"/>
              </a:rPr>
              <a:t>WHITE</a:t>
            </a:r>
            <a:endParaRPr b="1"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#FFFFFF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" name="Google Shape;27;p3"/>
          <p:cNvSpPr txBox="1"/>
          <p:nvPr/>
        </p:nvSpPr>
        <p:spPr>
          <a:xfrm>
            <a:off x="979500" y="2570363"/>
            <a:ext cx="26076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Secondary Colors*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" name="Google Shape;28;p3"/>
          <p:cNvSpPr/>
          <p:nvPr/>
        </p:nvSpPr>
        <p:spPr>
          <a:xfrm>
            <a:off x="2984925" y="3039674"/>
            <a:ext cx="874800" cy="874800"/>
          </a:xfrm>
          <a:prstGeom prst="ellipse">
            <a:avLst/>
          </a:prstGeom>
          <a:solidFill>
            <a:srgbClr val="FFDB00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Proxima Nova"/>
                <a:ea typeface="Proxima Nova"/>
                <a:cs typeface="Proxima Nova"/>
                <a:sym typeface="Proxima Nova"/>
              </a:rPr>
              <a:t>YELLOW</a:t>
            </a:r>
            <a:endParaRPr b="1" sz="1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#FFDA00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9" name="Google Shape;29;p3"/>
          <p:cNvSpPr/>
          <p:nvPr/>
        </p:nvSpPr>
        <p:spPr>
          <a:xfrm>
            <a:off x="2039631" y="3039674"/>
            <a:ext cx="874800" cy="874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TEAL</a:t>
            </a:r>
            <a:endParaRPr b="1" sz="1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#017990</a:t>
            </a:r>
            <a:endParaRPr sz="1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0" name="Google Shape;30;p3"/>
          <p:cNvSpPr txBox="1"/>
          <p:nvPr/>
        </p:nvSpPr>
        <p:spPr>
          <a:xfrm>
            <a:off x="4148175" y="2570363"/>
            <a:ext cx="26076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Tertiary Colors*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" name="Google Shape;31;p3"/>
          <p:cNvSpPr/>
          <p:nvPr/>
        </p:nvSpPr>
        <p:spPr>
          <a:xfrm>
            <a:off x="1086479" y="3039675"/>
            <a:ext cx="874800" cy="874800"/>
          </a:xfrm>
          <a:prstGeom prst="ellipse">
            <a:avLst/>
          </a:prstGeom>
          <a:solidFill>
            <a:srgbClr val="00A7BD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1" lang="en" sz="1000"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#00A6BC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" name="Google Shape;32;p3"/>
          <p:cNvSpPr/>
          <p:nvPr/>
        </p:nvSpPr>
        <p:spPr>
          <a:xfrm>
            <a:off x="4275066" y="3039675"/>
            <a:ext cx="810600" cy="810600"/>
          </a:xfrm>
          <a:prstGeom prst="ellipse">
            <a:avLst/>
          </a:prstGeom>
          <a:solidFill>
            <a:srgbClr val="70B0FA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#70AFF9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3" name="Google Shape;33;p3"/>
          <p:cNvSpPr/>
          <p:nvPr/>
        </p:nvSpPr>
        <p:spPr>
          <a:xfrm>
            <a:off x="5214357" y="3039675"/>
            <a:ext cx="810600" cy="810600"/>
          </a:xfrm>
          <a:prstGeom prst="ellipse">
            <a:avLst/>
          </a:prstGeom>
          <a:solidFill>
            <a:srgbClr val="3D6BD4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BLUE</a:t>
            </a:r>
            <a:endParaRPr b="1" sz="1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#3D6BD3</a:t>
            </a:r>
            <a:endParaRPr sz="1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4" name="Google Shape;34;p3"/>
          <p:cNvSpPr txBox="1"/>
          <p:nvPr/>
        </p:nvSpPr>
        <p:spPr>
          <a:xfrm>
            <a:off x="831625" y="4237900"/>
            <a:ext cx="8011200" cy="4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Proxima Nova"/>
                <a:ea typeface="Proxima Nova"/>
                <a:cs typeface="Proxima Nova"/>
                <a:sym typeface="Proxima Nova"/>
              </a:rPr>
              <a:t>*When applying to charts and graphics, suggested color preference is to start from the left (Light Teal) and move over to the right (Blue). </a:t>
            </a:r>
            <a:endParaRPr b="1"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5" name="Google Shape;35;p3"/>
          <p:cNvSpPr txBox="1"/>
          <p:nvPr/>
        </p:nvSpPr>
        <p:spPr>
          <a:xfrm>
            <a:off x="949526" y="3214344"/>
            <a:ext cx="11487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Proxima Nova"/>
                <a:ea typeface="Proxima Nova"/>
                <a:cs typeface="Proxima Nova"/>
                <a:sym typeface="Proxima Nova"/>
              </a:rPr>
              <a:t>LIGHT TEAL</a:t>
            </a:r>
            <a:endParaRPr b="1"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6" name="Google Shape;36;p3"/>
          <p:cNvSpPr txBox="1"/>
          <p:nvPr/>
        </p:nvSpPr>
        <p:spPr>
          <a:xfrm>
            <a:off x="4148175" y="3201525"/>
            <a:ext cx="10644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Proxima Nova"/>
                <a:ea typeface="Proxima Nova"/>
                <a:cs typeface="Proxima Nova"/>
                <a:sym typeface="Proxima Nova"/>
              </a:rPr>
              <a:t>LIGHT BLUE</a:t>
            </a:r>
            <a:endParaRPr b="1"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7" name="Google Shape;37;p3"/>
          <p:cNvSpPr/>
          <p:nvPr/>
        </p:nvSpPr>
        <p:spPr>
          <a:xfrm>
            <a:off x="6308725" y="1063850"/>
            <a:ext cx="2115000" cy="23523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3"/>
          <p:cNvSpPr txBox="1"/>
          <p:nvPr/>
        </p:nvSpPr>
        <p:spPr>
          <a:xfrm>
            <a:off x="6244513" y="1047513"/>
            <a:ext cx="17499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Text Colors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9" name="Google Shape;39;p3"/>
          <p:cNvSpPr txBox="1"/>
          <p:nvPr/>
        </p:nvSpPr>
        <p:spPr>
          <a:xfrm>
            <a:off x="6357625" y="1403275"/>
            <a:ext cx="2017200" cy="16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Text should ONLY appear in black or white. Use this page as a guide for which text color to use against a background color </a:t>
            </a:r>
            <a:r>
              <a:rPr i="1" lang="en" sz="1200">
                <a:latin typeface="Proxima Nova"/>
                <a:ea typeface="Proxima Nova"/>
                <a:cs typeface="Proxima Nova"/>
                <a:sym typeface="Proxima Nova"/>
              </a:rPr>
              <a:t>for accessibility purposes</a:t>
            </a: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 - i.e. use </a:t>
            </a:r>
            <a:r>
              <a:rPr b="1" lang="en" sz="1200">
                <a:solidFill>
                  <a:srgbClr val="FFFFFF"/>
                </a:solidFill>
                <a:highlight>
                  <a:schemeClr val="dk1"/>
                </a:highlight>
                <a:latin typeface="Proxima Nova"/>
                <a:ea typeface="Proxima Nova"/>
                <a:cs typeface="Proxima Nova"/>
                <a:sym typeface="Proxima Nova"/>
              </a:rPr>
              <a:t>white text</a:t>
            </a: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 on a black background or </a:t>
            </a:r>
            <a:r>
              <a:rPr b="1" lang="en" sz="1200"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black text</a:t>
            </a: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 on a yellow background. 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40" name="Google Shape;40;p3"/>
          <p:cNvCxnSpPr/>
          <p:nvPr/>
        </p:nvCxnSpPr>
        <p:spPr>
          <a:xfrm>
            <a:off x="1080425" y="4157175"/>
            <a:ext cx="7665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. Group Exercise + Timer">
  <p:cSld name="TITLE_AND_BODY_1_2_2_2_1_1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1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8" name="Google Shape;168;p21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69" name="Google Shape;169;p21"/>
          <p:cNvSpPr txBox="1"/>
          <p:nvPr/>
        </p:nvSpPr>
        <p:spPr>
          <a:xfrm>
            <a:off x="119639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Group Exercise:</a:t>
            </a:r>
            <a:endParaRPr b="1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0" name="Google Shape;170;p21"/>
          <p:cNvSpPr txBox="1"/>
          <p:nvPr>
            <p:ph type="title"/>
          </p:nvPr>
        </p:nvSpPr>
        <p:spPr>
          <a:xfrm>
            <a:off x="119640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0" sz="2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id="171" name="Google Shape;171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875" y="137671"/>
            <a:ext cx="1155176" cy="658053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1"/>
          <p:cNvSpPr txBox="1"/>
          <p:nvPr>
            <p:ph idx="2" type="subTitle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 sz="1000"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id="173" name="Google Shape;17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9999" y="199100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1"/>
          <p:cNvSpPr txBox="1"/>
          <p:nvPr>
            <p:ph idx="3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75" name="Google Shape;175;p21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. Group Exercise">
  <p:cSld name="TITLE_AND_BODY_1_2_2_2_1_1_4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2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8" name="Google Shape;178;p22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79" name="Google Shape;179;p22"/>
          <p:cNvSpPr txBox="1"/>
          <p:nvPr/>
        </p:nvSpPr>
        <p:spPr>
          <a:xfrm>
            <a:off x="119639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Group Exercise:</a:t>
            </a:r>
            <a:endParaRPr b="1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0" name="Google Shape;180;p22"/>
          <p:cNvSpPr txBox="1"/>
          <p:nvPr>
            <p:ph type="title"/>
          </p:nvPr>
        </p:nvSpPr>
        <p:spPr>
          <a:xfrm>
            <a:off x="119640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0" sz="2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id="181" name="Google Shape;181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875" y="137671"/>
            <a:ext cx="1155176" cy="658053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2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83" name="Google Shape;183;p22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. Discussion Prompt + Timer">
  <p:cSld name="TITLE_AND_BODY_1_2_2_2_1_1_1_1_1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3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3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87" name="Google Shape;187;p23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Discussion: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8" name="Google Shape;188;p23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189" name="Google Shape;189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7475" y="215925"/>
            <a:ext cx="956009" cy="58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3"/>
          <p:cNvSpPr txBox="1"/>
          <p:nvPr>
            <p:ph idx="2" type="subTitle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 sz="1000"/>
            </a:lvl9pPr>
          </a:lstStyle>
          <a:p/>
        </p:txBody>
      </p:sp>
      <p:pic>
        <p:nvPicPr>
          <p:cNvPr id="191" name="Google Shape;19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9999" y="199100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3"/>
          <p:cNvSpPr txBox="1"/>
          <p:nvPr>
            <p:ph idx="3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93" name="Google Shape;193;p23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. Discussion Prompt">
  <p:cSld name="TITLE_AND_BODY_1_2_2_2_1_1_1_1_1_1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4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4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97" name="Google Shape;197;p24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Discussion: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8" name="Google Shape;198;p24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199" name="Google Shape;199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7475" y="215925"/>
            <a:ext cx="956009" cy="58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4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01" name="Google Shape;201;p24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. Guided Walk-Through + Timer">
  <p:cSld name="TITLE_AND_BODY_1_2_2_2_1_1_1_1_2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5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5"/>
          <p:cNvSpPr txBox="1"/>
          <p:nvPr>
            <p:ph idx="12" type="sldNum"/>
          </p:nvPr>
        </p:nvSpPr>
        <p:spPr>
          <a:xfrm>
            <a:off x="-51366" y="47499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300">
                <a:solidFill>
                  <a:srgbClr val="FFFFFF"/>
                </a:solidFill>
              </a:defRPr>
            </a:lvl1pPr>
            <a:lvl2pPr lvl="1" rtl="0">
              <a:buNone/>
              <a:defRPr sz="1300">
                <a:solidFill>
                  <a:srgbClr val="FFFFFF"/>
                </a:solidFill>
              </a:defRPr>
            </a:lvl2pPr>
            <a:lvl3pPr lvl="2" rtl="0">
              <a:buNone/>
              <a:defRPr sz="1300">
                <a:solidFill>
                  <a:srgbClr val="FFFFFF"/>
                </a:solidFill>
              </a:defRPr>
            </a:lvl3pPr>
            <a:lvl4pPr lvl="3" rtl="0">
              <a:buNone/>
              <a:defRPr sz="1300">
                <a:solidFill>
                  <a:srgbClr val="FFFFFF"/>
                </a:solidFill>
              </a:defRPr>
            </a:lvl4pPr>
            <a:lvl5pPr lvl="4" rtl="0">
              <a:buNone/>
              <a:defRPr sz="1300">
                <a:solidFill>
                  <a:srgbClr val="FFFFFF"/>
                </a:solidFill>
              </a:defRPr>
            </a:lvl5pPr>
            <a:lvl6pPr lvl="5" rtl="0">
              <a:buNone/>
              <a:defRPr sz="1300">
                <a:solidFill>
                  <a:srgbClr val="FFFFFF"/>
                </a:solidFill>
              </a:defRPr>
            </a:lvl6pPr>
            <a:lvl7pPr lvl="6" rtl="0">
              <a:buNone/>
              <a:defRPr sz="1300">
                <a:solidFill>
                  <a:srgbClr val="FFFFFF"/>
                </a:solidFill>
              </a:defRPr>
            </a:lvl7pPr>
            <a:lvl8pPr lvl="7" rtl="0">
              <a:buNone/>
              <a:defRPr sz="1300">
                <a:solidFill>
                  <a:srgbClr val="FFFFFF"/>
                </a:solidFill>
              </a:defRPr>
            </a:lvl8pPr>
            <a:lvl9pPr lvl="8" rtl="0">
              <a:buNone/>
              <a:defRPr sz="1300"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5" name="Google Shape;205;p25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06" name="Google Shape;206;p25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Guided Walk-Through: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7" name="Google Shape;207;p25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208" name="Google Shape;208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9275" y="138892"/>
            <a:ext cx="840674" cy="655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5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10" name="Google Shape;210;p25"/>
          <p:cNvSpPr txBox="1"/>
          <p:nvPr>
            <p:ph idx="3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pic>
        <p:nvPicPr>
          <p:cNvPr id="211" name="Google Shape;21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9999" y="199100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5"/>
          <p:cNvSpPr txBox="1"/>
          <p:nvPr>
            <p:ph idx="4" type="subTitle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 sz="10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. Guided Walk-Through">
  <p:cSld name="TITLE_AND_BODY_1_2_2_2_1_1_1_1_2_1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6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6"/>
          <p:cNvSpPr txBox="1"/>
          <p:nvPr>
            <p:ph idx="12" type="sldNum"/>
          </p:nvPr>
        </p:nvSpPr>
        <p:spPr>
          <a:xfrm>
            <a:off x="-51366" y="47499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300">
                <a:solidFill>
                  <a:srgbClr val="FFFFFF"/>
                </a:solidFill>
              </a:defRPr>
            </a:lvl1pPr>
            <a:lvl2pPr lvl="1" rtl="0">
              <a:buNone/>
              <a:defRPr sz="1300">
                <a:solidFill>
                  <a:srgbClr val="FFFFFF"/>
                </a:solidFill>
              </a:defRPr>
            </a:lvl2pPr>
            <a:lvl3pPr lvl="2" rtl="0">
              <a:buNone/>
              <a:defRPr sz="1300">
                <a:solidFill>
                  <a:srgbClr val="FFFFFF"/>
                </a:solidFill>
              </a:defRPr>
            </a:lvl3pPr>
            <a:lvl4pPr lvl="3" rtl="0">
              <a:buNone/>
              <a:defRPr sz="1300">
                <a:solidFill>
                  <a:srgbClr val="FFFFFF"/>
                </a:solidFill>
              </a:defRPr>
            </a:lvl4pPr>
            <a:lvl5pPr lvl="4" rtl="0">
              <a:buNone/>
              <a:defRPr sz="1300">
                <a:solidFill>
                  <a:srgbClr val="FFFFFF"/>
                </a:solidFill>
              </a:defRPr>
            </a:lvl5pPr>
            <a:lvl6pPr lvl="5" rtl="0">
              <a:buNone/>
              <a:defRPr sz="1300">
                <a:solidFill>
                  <a:srgbClr val="FFFFFF"/>
                </a:solidFill>
              </a:defRPr>
            </a:lvl6pPr>
            <a:lvl7pPr lvl="6" rtl="0">
              <a:buNone/>
              <a:defRPr sz="1300">
                <a:solidFill>
                  <a:srgbClr val="FFFFFF"/>
                </a:solidFill>
              </a:defRPr>
            </a:lvl7pPr>
            <a:lvl8pPr lvl="7" rtl="0">
              <a:buNone/>
              <a:defRPr sz="1300">
                <a:solidFill>
                  <a:srgbClr val="FFFFFF"/>
                </a:solidFill>
              </a:defRPr>
            </a:lvl8pPr>
            <a:lvl9pPr lvl="8" rtl="0">
              <a:buNone/>
              <a:defRPr sz="1300"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6" name="Google Shape;216;p26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17" name="Google Shape;217;p26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Guided Walk-Through: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8" name="Google Shape;218;p26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219" name="Google Shape;219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9275" y="138892"/>
            <a:ext cx="840674" cy="655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6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21" name="Google Shape;221;p26"/>
          <p:cNvSpPr txBox="1"/>
          <p:nvPr>
            <p:ph idx="3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. Example or case study + Timer">
  <p:cSld name="BLANK_2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/>
          <p:nvPr/>
        </p:nvSpPr>
        <p:spPr>
          <a:xfrm>
            <a:off x="275" y="-4750"/>
            <a:ext cx="9144000" cy="801300"/>
          </a:xfrm>
          <a:prstGeom prst="rect">
            <a:avLst/>
          </a:prstGeom>
          <a:solidFill>
            <a:srgbClr val="3D6B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7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5" name="Google Shape;225;p27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Real Cases: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6" name="Google Shape;226;p27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27" name="Google Shape;227;p27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28" name="Google Shape;228;p27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pic>
        <p:nvPicPr>
          <p:cNvPr id="229" name="Google Shape;229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7551" y="44311"/>
            <a:ext cx="573576" cy="703165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27"/>
          <p:cNvSpPr txBox="1"/>
          <p:nvPr>
            <p:ph idx="3" type="subTitle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 sz="1000"/>
            </a:lvl9pPr>
          </a:lstStyle>
          <a:p/>
        </p:txBody>
      </p:sp>
      <p:pic>
        <p:nvPicPr>
          <p:cNvPr id="231" name="Google Shape;23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9999" y="199100"/>
            <a:ext cx="393600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. Example or case study">
  <p:cSld name="BLANK_2_2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8"/>
          <p:cNvSpPr/>
          <p:nvPr/>
        </p:nvSpPr>
        <p:spPr>
          <a:xfrm>
            <a:off x="275" y="-4750"/>
            <a:ext cx="9144000" cy="801300"/>
          </a:xfrm>
          <a:prstGeom prst="rect">
            <a:avLst/>
          </a:prstGeom>
          <a:solidFill>
            <a:srgbClr val="3D6B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8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5" name="Google Shape;235;p28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Real Cases: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6" name="Google Shape;236;p28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37" name="Google Shape;237;p28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38" name="Google Shape;238;p28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pic>
        <p:nvPicPr>
          <p:cNvPr id="239" name="Google Shape;239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7551" y="44311"/>
            <a:ext cx="573576" cy="7031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. Trivia">
  <p:cSld name="TITLE_AND_BODY_2">
    <p:bg>
      <p:bgPr>
        <a:solidFill>
          <a:srgbClr val="222222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9"/>
          <p:cNvSpPr txBox="1"/>
          <p:nvPr>
            <p:ph idx="1" type="subTitle"/>
          </p:nvPr>
        </p:nvSpPr>
        <p:spPr>
          <a:xfrm>
            <a:off x="7880125" y="401625"/>
            <a:ext cx="9174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id="242" name="Google Shape;242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09050" y="457200"/>
            <a:ext cx="207950" cy="19710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29"/>
          <p:cNvSpPr txBox="1"/>
          <p:nvPr>
            <p:ph type="title"/>
          </p:nvPr>
        </p:nvSpPr>
        <p:spPr>
          <a:xfrm>
            <a:off x="457200" y="280375"/>
            <a:ext cx="706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44" name="Google Shape;244;p29"/>
          <p:cNvSpPr/>
          <p:nvPr/>
        </p:nvSpPr>
        <p:spPr>
          <a:xfrm>
            <a:off x="564165" y="223687"/>
            <a:ext cx="302700" cy="567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9"/>
          <p:cNvSpPr txBox="1"/>
          <p:nvPr>
            <p:ph idx="2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>
                <a:solidFill>
                  <a:srgbClr val="FFFFFF"/>
                </a:solidFill>
              </a:defRPr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  <a:defRPr>
                <a:solidFill>
                  <a:srgbClr val="FFFFFF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>
                <a:solidFill>
                  <a:srgbClr val="FFFFFF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>
                <a:solidFill>
                  <a:srgbClr val="FFFFFF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>
                <a:solidFill>
                  <a:srgbClr val="FFFFFF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>
                <a:solidFill>
                  <a:srgbClr val="FFFFFF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>
                <a:solidFill>
                  <a:srgbClr val="FFFFFF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46" name="Google Shape;246;p29"/>
          <p:cNvSpPr txBox="1"/>
          <p:nvPr>
            <p:ph idx="3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47" name="Google Shape;247;p29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. Section Summary">
  <p:cSld name="TITLE_AND_BODY_2_1">
    <p:bg>
      <p:bgPr>
        <a:solidFill>
          <a:srgbClr val="FFFFFF"/>
        </a:soli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0"/>
          <p:cNvSpPr/>
          <p:nvPr/>
        </p:nvSpPr>
        <p:spPr>
          <a:xfrm>
            <a:off x="-24750" y="-37475"/>
            <a:ext cx="9211200" cy="11832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30"/>
          <p:cNvSpPr/>
          <p:nvPr/>
        </p:nvSpPr>
        <p:spPr>
          <a:xfrm>
            <a:off x="564165" y="510787"/>
            <a:ext cx="302700" cy="5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0"/>
          <p:cNvSpPr txBox="1"/>
          <p:nvPr>
            <p:ph type="title"/>
          </p:nvPr>
        </p:nvSpPr>
        <p:spPr>
          <a:xfrm>
            <a:off x="457200" y="536200"/>
            <a:ext cx="67260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2" name="Google Shape;252;p30"/>
          <p:cNvSpPr txBox="1"/>
          <p:nvPr>
            <p:ph idx="1" type="subTitle"/>
          </p:nvPr>
        </p:nvSpPr>
        <p:spPr>
          <a:xfrm>
            <a:off x="457200" y="52718"/>
            <a:ext cx="7457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3" name="Google Shape;253;p30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54" name="Google Shape;254;p30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hank You Slide_1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"/>
          <p:cNvSpPr/>
          <p:nvPr/>
        </p:nvSpPr>
        <p:spPr>
          <a:xfrm>
            <a:off x="416100" y="349375"/>
            <a:ext cx="8272800" cy="130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4"/>
          <p:cNvSpPr/>
          <p:nvPr/>
        </p:nvSpPr>
        <p:spPr>
          <a:xfrm>
            <a:off x="272500" y="4709350"/>
            <a:ext cx="84075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Oswald"/>
              <a:buNone/>
            </a:pPr>
            <a:r>
              <a:rPr b="1" i="0" lang="en" sz="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WELCOME TO GA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Oswald"/>
              <a:buNone/>
            </a:pPr>
            <a:r>
              <a:rPr b="1" i="0" lang="en" sz="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GENERAL ASSEMBLY</a:t>
            </a:r>
            <a:endParaRPr sz="500"/>
          </a:p>
        </p:txBody>
      </p:sp>
      <p:cxnSp>
        <p:nvCxnSpPr>
          <p:cNvPr id="44" name="Google Shape;44;p4"/>
          <p:cNvCxnSpPr/>
          <p:nvPr/>
        </p:nvCxnSpPr>
        <p:spPr>
          <a:xfrm>
            <a:off x="368200" y="4736806"/>
            <a:ext cx="8311800" cy="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5" name="Google Shape;45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469250" y="4793524"/>
            <a:ext cx="210750" cy="21075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4"/>
          <p:cNvSpPr/>
          <p:nvPr/>
        </p:nvSpPr>
        <p:spPr>
          <a:xfrm>
            <a:off x="-54800" y="-29400"/>
            <a:ext cx="9252600" cy="5204700"/>
          </a:xfrm>
          <a:prstGeom prst="rect">
            <a:avLst/>
          </a:prstGeom>
          <a:solidFill>
            <a:srgbClr val="E51B24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4"/>
          <p:cNvSpPr txBox="1"/>
          <p:nvPr>
            <p:ph type="title"/>
          </p:nvPr>
        </p:nvSpPr>
        <p:spPr>
          <a:xfrm>
            <a:off x="457200" y="1777050"/>
            <a:ext cx="7967100" cy="15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4"/>
          <p:cNvSpPr txBox="1"/>
          <p:nvPr>
            <p:ph idx="1" type="subTitle"/>
          </p:nvPr>
        </p:nvSpPr>
        <p:spPr>
          <a:xfrm>
            <a:off x="502325" y="1221643"/>
            <a:ext cx="7457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9" name="Google Shape;49;p4"/>
          <p:cNvSpPr/>
          <p:nvPr/>
        </p:nvSpPr>
        <p:spPr>
          <a:xfrm>
            <a:off x="597150" y="1694545"/>
            <a:ext cx="440100" cy="82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0" name="Google Shape;50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0409" y="4392369"/>
            <a:ext cx="2469583" cy="465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9AD4C"/>
          </p15:clr>
        </p15:guide>
        <p15:guide id="2" pos="2880">
          <p15:clr>
            <a:srgbClr val="F9AD4C"/>
          </p15:clr>
        </p15:guide>
        <p15:guide id="3" pos="288">
          <p15:clr>
            <a:srgbClr val="F9AD4C"/>
          </p15:clr>
        </p15:guide>
        <p15:guide id="4" pos="5473">
          <p15:clr>
            <a:srgbClr val="F9AD4C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. Split-info ">
  <p:cSld name="CUSTOM_12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1"/>
          <p:cNvSpPr/>
          <p:nvPr/>
        </p:nvSpPr>
        <p:spPr>
          <a:xfrm>
            <a:off x="50" y="0"/>
            <a:ext cx="45720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dk1"/>
              </a:solidFill>
            </a:endParaRPr>
          </a:p>
        </p:txBody>
      </p:sp>
      <p:sp>
        <p:nvSpPr>
          <p:cNvPr id="257" name="Google Shape;257;p31"/>
          <p:cNvSpPr txBox="1"/>
          <p:nvPr/>
        </p:nvSpPr>
        <p:spPr>
          <a:xfrm>
            <a:off x="320275" y="257550"/>
            <a:ext cx="42519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8" name="Google Shape;258;p31"/>
          <p:cNvSpPr txBox="1"/>
          <p:nvPr>
            <p:ph type="title"/>
          </p:nvPr>
        </p:nvSpPr>
        <p:spPr>
          <a:xfrm>
            <a:off x="457210" y="257255"/>
            <a:ext cx="33939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9" name="Google Shape;259;p31"/>
          <p:cNvSpPr txBox="1"/>
          <p:nvPr>
            <p:ph idx="2" type="title"/>
          </p:nvPr>
        </p:nvSpPr>
        <p:spPr>
          <a:xfrm>
            <a:off x="4847170" y="257255"/>
            <a:ext cx="33939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260" name="Google Shape;260;p31"/>
          <p:cNvSpPr txBox="1"/>
          <p:nvPr>
            <p:ph idx="1" type="subTitle"/>
          </p:nvPr>
        </p:nvSpPr>
        <p:spPr>
          <a:xfrm>
            <a:off x="457200" y="1248100"/>
            <a:ext cx="3975000" cy="3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1" name="Google Shape;261;p31"/>
          <p:cNvSpPr txBox="1"/>
          <p:nvPr>
            <p:ph idx="3" type="body"/>
          </p:nvPr>
        </p:nvSpPr>
        <p:spPr>
          <a:xfrm>
            <a:off x="458325" y="1811065"/>
            <a:ext cx="3171600" cy="28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2" name="Google Shape;262;p31"/>
          <p:cNvSpPr txBox="1"/>
          <p:nvPr>
            <p:ph idx="4" type="subTitle"/>
          </p:nvPr>
        </p:nvSpPr>
        <p:spPr>
          <a:xfrm>
            <a:off x="4864075" y="1248100"/>
            <a:ext cx="4017300" cy="3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0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263" name="Google Shape;263;p31"/>
          <p:cNvSpPr txBox="1"/>
          <p:nvPr>
            <p:ph idx="5" type="body"/>
          </p:nvPr>
        </p:nvSpPr>
        <p:spPr>
          <a:xfrm>
            <a:off x="4847175" y="1811065"/>
            <a:ext cx="3171600" cy="28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64" name="Google Shape;264;p31"/>
          <p:cNvSpPr txBox="1"/>
          <p:nvPr>
            <p:ph idx="6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65" name="Google Shape;265;p31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. Break/Lunch Time">
  <p:cSld name="CUSTOM_6_1_1_1_3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2"/>
          <p:cNvSpPr/>
          <p:nvPr/>
        </p:nvSpPr>
        <p:spPr>
          <a:xfrm>
            <a:off x="4986225" y="125"/>
            <a:ext cx="41574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32"/>
          <p:cNvSpPr txBox="1"/>
          <p:nvPr>
            <p:ph type="title"/>
          </p:nvPr>
        </p:nvSpPr>
        <p:spPr>
          <a:xfrm>
            <a:off x="457200" y="1983900"/>
            <a:ext cx="2790600" cy="117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269" name="Google Shape;269;p32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70" name="Google Shape;270;p32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pic>
        <p:nvPicPr>
          <p:cNvPr id="271" name="Google Shape;271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38375" y="4569125"/>
            <a:ext cx="580801" cy="580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plit-info ">
  <p:cSld name="CUSTOM_12_1"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3"/>
          <p:cNvSpPr/>
          <p:nvPr/>
        </p:nvSpPr>
        <p:spPr>
          <a:xfrm>
            <a:off x="5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dk1"/>
              </a:solidFill>
            </a:endParaRPr>
          </a:p>
        </p:txBody>
      </p:sp>
      <p:sp>
        <p:nvSpPr>
          <p:cNvPr id="274" name="Google Shape;274;p33"/>
          <p:cNvSpPr txBox="1"/>
          <p:nvPr/>
        </p:nvSpPr>
        <p:spPr>
          <a:xfrm>
            <a:off x="320275" y="257550"/>
            <a:ext cx="42519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5" name="Google Shape;275;p33"/>
          <p:cNvSpPr txBox="1"/>
          <p:nvPr>
            <p:ph type="title"/>
          </p:nvPr>
        </p:nvSpPr>
        <p:spPr>
          <a:xfrm>
            <a:off x="457210" y="257255"/>
            <a:ext cx="33939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6" name="Google Shape;276;p33"/>
          <p:cNvSpPr txBox="1"/>
          <p:nvPr>
            <p:ph idx="2" type="title"/>
          </p:nvPr>
        </p:nvSpPr>
        <p:spPr>
          <a:xfrm>
            <a:off x="4847170" y="257255"/>
            <a:ext cx="33939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77" name="Google Shape;277;p33"/>
          <p:cNvSpPr txBox="1"/>
          <p:nvPr>
            <p:ph idx="1" type="subTitle"/>
          </p:nvPr>
        </p:nvSpPr>
        <p:spPr>
          <a:xfrm>
            <a:off x="457200" y="1248100"/>
            <a:ext cx="3975000" cy="3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8" name="Google Shape;278;p33"/>
          <p:cNvSpPr txBox="1"/>
          <p:nvPr>
            <p:ph idx="3" type="body"/>
          </p:nvPr>
        </p:nvSpPr>
        <p:spPr>
          <a:xfrm>
            <a:off x="458325" y="1811065"/>
            <a:ext cx="3171600" cy="28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9" name="Google Shape;279;p33"/>
          <p:cNvSpPr txBox="1"/>
          <p:nvPr>
            <p:ph idx="4" type="subTitle"/>
          </p:nvPr>
        </p:nvSpPr>
        <p:spPr>
          <a:xfrm>
            <a:off x="4864075" y="1248100"/>
            <a:ext cx="4017300" cy="3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0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280" name="Google Shape;280;p33"/>
          <p:cNvSpPr txBox="1"/>
          <p:nvPr>
            <p:ph idx="5" type="body"/>
          </p:nvPr>
        </p:nvSpPr>
        <p:spPr>
          <a:xfrm>
            <a:off x="4847175" y="1811065"/>
            <a:ext cx="3171600" cy="28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81" name="Google Shape;281;p33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2018 General Assembly</a:t>
            </a: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. Computer Exercise">
  <p:cSld name="TITLE_AND_BODY_1_2_2_2_1_1_1"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4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rgbClr val="70B0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34"/>
          <p:cNvSpPr txBox="1"/>
          <p:nvPr>
            <p:ph idx="12" type="sldNum"/>
          </p:nvPr>
        </p:nvSpPr>
        <p:spPr>
          <a:xfrm>
            <a:off x="-51366" y="47499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300">
                <a:solidFill>
                  <a:srgbClr val="FFFFFF"/>
                </a:solidFill>
              </a:defRPr>
            </a:lvl1pPr>
            <a:lvl2pPr lvl="1" rtl="0">
              <a:buNone/>
              <a:defRPr sz="1300">
                <a:solidFill>
                  <a:srgbClr val="FFFFFF"/>
                </a:solidFill>
              </a:defRPr>
            </a:lvl2pPr>
            <a:lvl3pPr lvl="2" rtl="0">
              <a:buNone/>
              <a:defRPr sz="1300">
                <a:solidFill>
                  <a:srgbClr val="FFFFFF"/>
                </a:solidFill>
              </a:defRPr>
            </a:lvl3pPr>
            <a:lvl4pPr lvl="3" rtl="0">
              <a:buNone/>
              <a:defRPr sz="1300">
                <a:solidFill>
                  <a:srgbClr val="FFFFFF"/>
                </a:solidFill>
              </a:defRPr>
            </a:lvl4pPr>
            <a:lvl5pPr lvl="4" rtl="0">
              <a:buNone/>
              <a:defRPr sz="1300">
                <a:solidFill>
                  <a:srgbClr val="FFFFFF"/>
                </a:solidFill>
              </a:defRPr>
            </a:lvl5pPr>
            <a:lvl6pPr lvl="5" rtl="0">
              <a:buNone/>
              <a:defRPr sz="1300">
                <a:solidFill>
                  <a:srgbClr val="FFFFFF"/>
                </a:solidFill>
              </a:defRPr>
            </a:lvl6pPr>
            <a:lvl7pPr lvl="6" rtl="0">
              <a:buNone/>
              <a:defRPr sz="1300">
                <a:solidFill>
                  <a:srgbClr val="FFFFFF"/>
                </a:solidFill>
              </a:defRPr>
            </a:lvl7pPr>
            <a:lvl8pPr lvl="7" rtl="0">
              <a:buNone/>
              <a:defRPr sz="1300">
                <a:solidFill>
                  <a:srgbClr val="FFFFFF"/>
                </a:solidFill>
              </a:defRPr>
            </a:lvl8pPr>
            <a:lvl9pPr lvl="8" rtl="0">
              <a:buNone/>
              <a:defRPr sz="1300"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5" name="Google Shape;285;p34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86" name="Google Shape;286;p34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Computers Out: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7" name="Google Shape;287;p34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8" name="Google Shape;288;p34"/>
          <p:cNvSpPr txBox="1"/>
          <p:nvPr>
            <p:ph idx="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201</a:t>
            </a:r>
            <a:r>
              <a:rPr lang="en"/>
              <a:t>9</a:t>
            </a:r>
            <a:r>
              <a:rPr lang="en"/>
              <a:t> General Assembly</a:t>
            </a:r>
            <a:endParaRPr/>
          </a:p>
        </p:txBody>
      </p:sp>
      <p:pic>
        <p:nvPicPr>
          <p:cNvPr id="289" name="Google Shape;289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2250" y="83889"/>
            <a:ext cx="847700" cy="712661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34"/>
          <p:cNvSpPr txBox="1"/>
          <p:nvPr>
            <p:ph idx="3" type="subTitle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1000"/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 sz="1000"/>
            </a:lvl9pPr>
          </a:lstStyle>
          <a:p/>
        </p:txBody>
      </p:sp>
      <p:pic>
        <p:nvPicPr>
          <p:cNvPr id="291" name="Google Shape;29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9999" y="199100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34"/>
          <p:cNvSpPr txBox="1"/>
          <p:nvPr>
            <p:ph idx="4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Slide" showMasterSp="0">
  <p:cSld name="Thank You Slide_1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"/>
          <p:cNvSpPr/>
          <p:nvPr/>
        </p:nvSpPr>
        <p:spPr>
          <a:xfrm>
            <a:off x="416100" y="349375"/>
            <a:ext cx="8272800" cy="130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5"/>
          <p:cNvSpPr/>
          <p:nvPr/>
        </p:nvSpPr>
        <p:spPr>
          <a:xfrm>
            <a:off x="272500" y="4709350"/>
            <a:ext cx="84075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Oswald"/>
              <a:buNone/>
            </a:pPr>
            <a:r>
              <a:rPr b="1" i="0" lang="en" sz="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WELCOME TO GA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Oswald"/>
              <a:buNone/>
            </a:pPr>
            <a:r>
              <a:rPr b="1" i="0" lang="en" sz="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GENERAL ASSEMBLY</a:t>
            </a:r>
            <a:endParaRPr sz="500"/>
          </a:p>
        </p:txBody>
      </p:sp>
      <p:cxnSp>
        <p:nvCxnSpPr>
          <p:cNvPr id="54" name="Google Shape;54;p5"/>
          <p:cNvCxnSpPr/>
          <p:nvPr/>
        </p:nvCxnSpPr>
        <p:spPr>
          <a:xfrm>
            <a:off x="368200" y="4736806"/>
            <a:ext cx="8311800" cy="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55" name="Google Shape;55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469250" y="4793524"/>
            <a:ext cx="210750" cy="21075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5"/>
          <p:cNvSpPr/>
          <p:nvPr/>
        </p:nvSpPr>
        <p:spPr>
          <a:xfrm>
            <a:off x="-54800" y="-29400"/>
            <a:ext cx="9252600" cy="5204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5"/>
          <p:cNvSpPr txBox="1"/>
          <p:nvPr>
            <p:ph type="title"/>
          </p:nvPr>
        </p:nvSpPr>
        <p:spPr>
          <a:xfrm>
            <a:off x="457200" y="1777050"/>
            <a:ext cx="7551900" cy="15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5"/>
          <p:cNvSpPr txBox="1"/>
          <p:nvPr>
            <p:ph idx="1" type="subTitle"/>
          </p:nvPr>
        </p:nvSpPr>
        <p:spPr>
          <a:xfrm>
            <a:off x="502325" y="1221643"/>
            <a:ext cx="7457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9" name="Google Shape;59;p5"/>
          <p:cNvSpPr/>
          <p:nvPr/>
        </p:nvSpPr>
        <p:spPr>
          <a:xfrm>
            <a:off x="597150" y="1694545"/>
            <a:ext cx="440100" cy="82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0" name="Google Shape;60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8375" y="4569125"/>
            <a:ext cx="580801" cy="580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Slide with Sub-Title" showMasterSp="0">
  <p:cSld name="Thank You Slide_1_1_2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"/>
          <p:cNvSpPr/>
          <p:nvPr/>
        </p:nvSpPr>
        <p:spPr>
          <a:xfrm>
            <a:off x="-54800" y="-29400"/>
            <a:ext cx="9252600" cy="52047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6"/>
          <p:cNvSpPr/>
          <p:nvPr/>
        </p:nvSpPr>
        <p:spPr>
          <a:xfrm>
            <a:off x="594360" y="1689700"/>
            <a:ext cx="440100" cy="82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6"/>
          <p:cNvSpPr txBox="1"/>
          <p:nvPr>
            <p:ph type="title"/>
          </p:nvPr>
        </p:nvSpPr>
        <p:spPr>
          <a:xfrm>
            <a:off x="457200" y="1777050"/>
            <a:ext cx="7551900" cy="6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6"/>
          <p:cNvSpPr txBox="1"/>
          <p:nvPr>
            <p:ph idx="1" type="subTitle"/>
          </p:nvPr>
        </p:nvSpPr>
        <p:spPr>
          <a:xfrm>
            <a:off x="502325" y="1221643"/>
            <a:ext cx="7457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6" name="Google Shape;66;p6"/>
          <p:cNvSpPr txBox="1"/>
          <p:nvPr>
            <p:ph idx="2" type="subTitle"/>
          </p:nvPr>
        </p:nvSpPr>
        <p:spPr>
          <a:xfrm>
            <a:off x="504300" y="2402693"/>
            <a:ext cx="7457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descr="GA-Cog-900.png" id="67" name="Google Shape;67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0750" y="4701500"/>
            <a:ext cx="316051" cy="31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Slide" showMasterSp="0">
  <p:cSld name="Thank You Slide_1_1_1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7"/>
          <p:cNvSpPr/>
          <p:nvPr/>
        </p:nvSpPr>
        <p:spPr>
          <a:xfrm>
            <a:off x="-54800" y="-29400"/>
            <a:ext cx="9252600" cy="5204700"/>
          </a:xfrm>
          <a:prstGeom prst="rect">
            <a:avLst/>
          </a:prstGeom>
          <a:solidFill>
            <a:srgbClr val="E51B24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" name="Google Shape;70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86400" y="1886175"/>
            <a:ext cx="1371199" cy="137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. Basic: Title + Text">
  <p:cSld name="CUSTOM_1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8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73" name="Google Shape;73;p8"/>
          <p:cNvSpPr/>
          <p:nvPr/>
        </p:nvSpPr>
        <p:spPr>
          <a:xfrm>
            <a:off x="564165" y="223687"/>
            <a:ext cx="302700" cy="567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8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75" name="Google Shape;75;p8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6" name="Google Shape;76;p8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9AD4C"/>
          </p15:clr>
        </p15:guide>
        <p15:guide id="2" pos="2880">
          <p15:clr>
            <a:srgbClr val="F9AD4C"/>
          </p15:clr>
        </p15:guide>
        <p15:guide id="3" pos="288">
          <p15:clr>
            <a:srgbClr val="F9AD4C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. Title Only">
  <p:cSld name="CUSTOM_1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9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79" name="Google Shape;79;p9"/>
          <p:cNvSpPr/>
          <p:nvPr/>
        </p:nvSpPr>
        <p:spPr>
          <a:xfrm>
            <a:off x="564165" y="223687"/>
            <a:ext cx="302700" cy="567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9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1" name="Google Shape;81;p9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9AD4C"/>
          </p15:clr>
        </p15:guide>
        <p15:guide id="2" pos="2880">
          <p15:clr>
            <a:srgbClr val="F9AD4C"/>
          </p15:clr>
        </p15:guide>
        <p15:guide id="3" pos="288">
          <p15:clr>
            <a:srgbClr val="F9AD4C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. Title + Subtitle">
  <p:cSld name="CUSTOM_1_1_1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0"/>
          <p:cNvSpPr txBox="1"/>
          <p:nvPr>
            <p:ph type="title"/>
          </p:nvPr>
        </p:nvSpPr>
        <p:spPr>
          <a:xfrm>
            <a:off x="457200" y="30480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84" name="Google Shape;84;p10"/>
          <p:cNvSpPr txBox="1"/>
          <p:nvPr>
            <p:ph idx="1" type="subTitle"/>
          </p:nvPr>
        </p:nvSpPr>
        <p:spPr>
          <a:xfrm>
            <a:off x="457200" y="582550"/>
            <a:ext cx="83055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b="1"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None/>
              <a:defRPr b="1"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None/>
              <a:defRPr b="1"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None/>
              <a:defRPr b="1"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None/>
              <a:defRPr b="1"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None/>
              <a:defRPr b="1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None/>
              <a:defRPr b="1"/>
            </a:lvl9pPr>
          </a:lstStyle>
          <a:p/>
        </p:txBody>
      </p:sp>
      <p:sp>
        <p:nvSpPr>
          <p:cNvPr id="85" name="Google Shape;85;p10"/>
          <p:cNvSpPr/>
          <p:nvPr/>
        </p:nvSpPr>
        <p:spPr>
          <a:xfrm>
            <a:off x="564165" y="223687"/>
            <a:ext cx="302700" cy="567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0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7" name="Google Shape;87;p10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88" name="Google Shape;88;p10"/>
          <p:cNvSpPr txBox="1"/>
          <p:nvPr>
            <p:ph idx="3" type="body"/>
          </p:nvPr>
        </p:nvSpPr>
        <p:spPr>
          <a:xfrm>
            <a:off x="457200" y="1280725"/>
            <a:ext cx="8229600" cy="28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9AD4C"/>
          </p15:clr>
        </p15:guide>
        <p15:guide id="2" pos="2880">
          <p15:clr>
            <a:srgbClr val="F9AD4C"/>
          </p15:clr>
        </p15:guide>
        <p15:guide id="3" pos="288">
          <p15:clr>
            <a:srgbClr val="F9AD4C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6" Type="http://schemas.openxmlformats.org/officeDocument/2006/relationships/slideLayout" Target="../slideLayouts/slideLayout25.xml"/><Relationship Id="rId25" Type="http://schemas.openxmlformats.org/officeDocument/2006/relationships/slideLayout" Target="../slideLayouts/slideLayout24.xml"/><Relationship Id="rId28" Type="http://schemas.openxmlformats.org/officeDocument/2006/relationships/slideLayout" Target="../slideLayouts/slideLayout27.xml"/><Relationship Id="rId27" Type="http://schemas.openxmlformats.org/officeDocument/2006/relationships/slideLayout" Target="../slideLayouts/slideLayout26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29" Type="http://schemas.openxmlformats.org/officeDocument/2006/relationships/slideLayout" Target="../slideLayouts/slideLayout28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31" Type="http://schemas.openxmlformats.org/officeDocument/2006/relationships/slideLayout" Target="../slideLayouts/slideLayout30.xml"/><Relationship Id="rId30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0.xml"/><Relationship Id="rId33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9.xml"/><Relationship Id="rId32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12.xml"/><Relationship Id="rId35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34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164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1" sz="2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017725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302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●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○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■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●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○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Proxima Nova"/>
              <a:buChar char="■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pic>
        <p:nvPicPr>
          <p:cNvPr descr="GA-Cog-900.png" id="8" name="Google Shape;8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370750" y="4701500"/>
            <a:ext cx="316051" cy="31605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0" name="Google Shape;10;p1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  <p:sldLayoutId id="2147483673" r:id="rId27"/>
    <p:sldLayoutId id="2147483674" r:id="rId28"/>
    <p:sldLayoutId id="2147483675" r:id="rId29"/>
    <p:sldLayoutId id="2147483676" r:id="rId30"/>
    <p:sldLayoutId id="2147483677" r:id="rId31"/>
    <p:sldLayoutId id="2147483678" r:id="rId32"/>
    <p:sldLayoutId id="2147483679" r:id="rId33"/>
    <p:sldLayoutId id="2147483680" r:id="rId3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880">
          <p15:clr>
            <a:srgbClr val="F06B4A"/>
          </p15:clr>
        </p15:guide>
        <p15:guide id="2" pos="288">
          <p15:clr>
            <a:srgbClr val="F06B4A"/>
          </p15:clr>
        </p15:guide>
        <p15:guide id="3" pos="5472">
          <p15:clr>
            <a:srgbClr val="F06B4A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rive.google.com/drive/folders/176GHDxZD7w10cXsNhHtP3Q8bdYh-l3Zt?usp=sharing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rive.google.com/drive/folders/1Shl8pzw46EuqCey6TyKnLWOma0NiMTqG?usp=sharing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5"/>
          <p:cNvSpPr txBox="1"/>
          <p:nvPr>
            <p:ph type="title"/>
          </p:nvPr>
        </p:nvSpPr>
        <p:spPr>
          <a:xfrm>
            <a:off x="457200" y="1777050"/>
            <a:ext cx="7287900" cy="15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Email Basics</a:t>
            </a:r>
            <a:endParaRPr/>
          </a:p>
        </p:txBody>
      </p:sp>
      <p:sp>
        <p:nvSpPr>
          <p:cNvPr id="298" name="Google Shape;298;p35"/>
          <p:cNvSpPr txBox="1"/>
          <p:nvPr>
            <p:ph idx="1" type="subTitle"/>
          </p:nvPr>
        </p:nvSpPr>
        <p:spPr>
          <a:xfrm>
            <a:off x="502325" y="1221643"/>
            <a:ext cx="7457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Front-End Web Development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44"/>
          <p:cNvSpPr txBox="1"/>
          <p:nvPr>
            <p:ph type="title"/>
          </p:nvPr>
        </p:nvSpPr>
        <p:spPr>
          <a:xfrm>
            <a:off x="457200" y="280375"/>
            <a:ext cx="41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Table-based Layout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392" name="Google Shape;392;p44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393" name="Google Shape;393;p44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44"/>
          <p:cNvSpPr txBox="1"/>
          <p:nvPr/>
        </p:nvSpPr>
        <p:spPr>
          <a:xfrm>
            <a:off x="6526775" y="1566950"/>
            <a:ext cx="1917900" cy="2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@</a:t>
            </a:r>
            <a:endParaRPr b="1" sz="146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95" name="Google Shape;395;p44"/>
          <p:cNvSpPr txBox="1"/>
          <p:nvPr>
            <p:ph idx="4294967295" type="body"/>
          </p:nvPr>
        </p:nvSpPr>
        <p:spPr>
          <a:xfrm>
            <a:off x="457200" y="966950"/>
            <a:ext cx="5337000" cy="6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It’s kinda like a primitive version of grids.</a:t>
            </a:r>
            <a:endParaRPr/>
          </a:p>
        </p:txBody>
      </p:sp>
      <p:grpSp>
        <p:nvGrpSpPr>
          <p:cNvPr id="396" name="Google Shape;396;p44"/>
          <p:cNvGrpSpPr/>
          <p:nvPr/>
        </p:nvGrpSpPr>
        <p:grpSpPr>
          <a:xfrm>
            <a:off x="492925" y="1532250"/>
            <a:ext cx="4229100" cy="2743800"/>
            <a:chOff x="492925" y="1532250"/>
            <a:chExt cx="4229100" cy="2743800"/>
          </a:xfrm>
        </p:grpSpPr>
        <p:sp>
          <p:nvSpPr>
            <p:cNvPr id="397" name="Google Shape;397;p44"/>
            <p:cNvSpPr/>
            <p:nvPr/>
          </p:nvSpPr>
          <p:spPr>
            <a:xfrm>
              <a:off x="492925" y="1532250"/>
              <a:ext cx="4229100" cy="27438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44"/>
            <p:cNvSpPr/>
            <p:nvPr/>
          </p:nvSpPr>
          <p:spPr>
            <a:xfrm>
              <a:off x="645325" y="1684650"/>
              <a:ext cx="3926700" cy="520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44"/>
            <p:cNvSpPr/>
            <p:nvPr/>
          </p:nvSpPr>
          <p:spPr>
            <a:xfrm>
              <a:off x="645325" y="2322550"/>
              <a:ext cx="3926700" cy="520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44"/>
            <p:cNvSpPr/>
            <p:nvPr/>
          </p:nvSpPr>
          <p:spPr>
            <a:xfrm>
              <a:off x="645325" y="2960450"/>
              <a:ext cx="3926700" cy="520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44"/>
            <p:cNvSpPr/>
            <p:nvPr/>
          </p:nvSpPr>
          <p:spPr>
            <a:xfrm>
              <a:off x="644125" y="3598350"/>
              <a:ext cx="3926700" cy="520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2" name="Google Shape;402;p44"/>
          <p:cNvSpPr/>
          <p:nvPr/>
        </p:nvSpPr>
        <p:spPr>
          <a:xfrm>
            <a:off x="1659800" y="1737150"/>
            <a:ext cx="1883400" cy="421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44"/>
          <p:cNvSpPr/>
          <p:nvPr/>
        </p:nvSpPr>
        <p:spPr>
          <a:xfrm>
            <a:off x="1701625" y="1776325"/>
            <a:ext cx="1807200" cy="348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44"/>
          <p:cNvSpPr/>
          <p:nvPr/>
        </p:nvSpPr>
        <p:spPr>
          <a:xfrm>
            <a:off x="697825" y="2361150"/>
            <a:ext cx="3824400" cy="421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44"/>
          <p:cNvSpPr/>
          <p:nvPr/>
        </p:nvSpPr>
        <p:spPr>
          <a:xfrm>
            <a:off x="739650" y="2400325"/>
            <a:ext cx="1807200" cy="348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44"/>
          <p:cNvSpPr/>
          <p:nvPr/>
        </p:nvSpPr>
        <p:spPr>
          <a:xfrm>
            <a:off x="2663575" y="2400325"/>
            <a:ext cx="1807200" cy="348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44"/>
          <p:cNvSpPr/>
          <p:nvPr/>
        </p:nvSpPr>
        <p:spPr>
          <a:xfrm>
            <a:off x="697825" y="3018575"/>
            <a:ext cx="3824400" cy="421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44"/>
          <p:cNvSpPr/>
          <p:nvPr/>
        </p:nvSpPr>
        <p:spPr>
          <a:xfrm>
            <a:off x="739650" y="3057750"/>
            <a:ext cx="1807200" cy="348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44"/>
          <p:cNvSpPr/>
          <p:nvPr/>
        </p:nvSpPr>
        <p:spPr>
          <a:xfrm>
            <a:off x="2663575" y="3057750"/>
            <a:ext cx="1807200" cy="348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44"/>
          <p:cNvSpPr/>
          <p:nvPr/>
        </p:nvSpPr>
        <p:spPr>
          <a:xfrm>
            <a:off x="689300" y="3646200"/>
            <a:ext cx="3824400" cy="421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44"/>
          <p:cNvSpPr/>
          <p:nvPr/>
        </p:nvSpPr>
        <p:spPr>
          <a:xfrm>
            <a:off x="731125" y="3685375"/>
            <a:ext cx="3739800" cy="348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44"/>
          <p:cNvSpPr/>
          <p:nvPr/>
        </p:nvSpPr>
        <p:spPr>
          <a:xfrm>
            <a:off x="2715025" y="3091175"/>
            <a:ext cx="1693800" cy="285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44"/>
          <p:cNvSpPr/>
          <p:nvPr/>
        </p:nvSpPr>
        <p:spPr>
          <a:xfrm>
            <a:off x="2776975" y="3091075"/>
            <a:ext cx="1585200" cy="126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44"/>
          <p:cNvSpPr/>
          <p:nvPr/>
        </p:nvSpPr>
        <p:spPr>
          <a:xfrm>
            <a:off x="2776975" y="3243475"/>
            <a:ext cx="1585200" cy="126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45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Why?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420" name="Google Shape;420;p45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421" name="Google Shape;421;p45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45"/>
          <p:cNvSpPr txBox="1"/>
          <p:nvPr/>
        </p:nvSpPr>
        <p:spPr>
          <a:xfrm>
            <a:off x="6526775" y="1566950"/>
            <a:ext cx="1917900" cy="2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@</a:t>
            </a:r>
            <a:endParaRPr b="1" sz="146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23" name="Google Shape;423;p45"/>
          <p:cNvSpPr txBox="1"/>
          <p:nvPr>
            <p:ph idx="4294967295" type="body"/>
          </p:nvPr>
        </p:nvSpPr>
        <p:spPr>
          <a:xfrm>
            <a:off x="457200" y="966950"/>
            <a:ext cx="5337000" cy="6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Outlook uses </a:t>
            </a:r>
            <a:r>
              <a:rPr b="1" i="1" lang="en"/>
              <a:t>Microsoft Word</a:t>
            </a:r>
            <a:r>
              <a:rPr b="1" lang="en"/>
              <a:t> </a:t>
            </a:r>
            <a:r>
              <a:rPr lang="en"/>
              <a:t>to render HTML/CSS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Web-based email applications selectively strip CSS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Gmail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Yahoo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Outlook for the Web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Squirrel Mail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ProtonMail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Yandex.Mail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AOL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etc.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46"/>
          <p:cNvSpPr txBox="1"/>
          <p:nvPr>
            <p:ph type="title"/>
          </p:nvPr>
        </p:nvSpPr>
        <p:spPr>
          <a:xfrm>
            <a:off x="457200" y="1777050"/>
            <a:ext cx="7551900" cy="15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&amp; Styling Emails</a:t>
            </a:r>
            <a:endParaRPr/>
          </a:p>
        </p:txBody>
      </p:sp>
      <p:sp>
        <p:nvSpPr>
          <p:cNvPr id="429" name="Google Shape;429;p46"/>
          <p:cNvSpPr txBox="1"/>
          <p:nvPr>
            <p:ph idx="1" type="subTitle"/>
          </p:nvPr>
        </p:nvSpPr>
        <p:spPr>
          <a:xfrm>
            <a:off x="502325" y="1221643"/>
            <a:ext cx="7457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Front-End Web Development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47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435" name="Google Shape;435;p47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Return of Attributes</a:t>
            </a:r>
            <a:endParaRPr/>
          </a:p>
        </p:txBody>
      </p:sp>
      <p:graphicFrame>
        <p:nvGraphicFramePr>
          <p:cNvPr id="436" name="Google Shape;436;p47"/>
          <p:cNvGraphicFramePr/>
          <p:nvPr/>
        </p:nvGraphicFramePr>
        <p:xfrm>
          <a:off x="600913" y="1051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{7E3B4171-0A05-4B54-A117-2E484799FFE7}</a:tableStyleId>
              </a:tblPr>
              <a:tblGrid>
                <a:gridCol w="2816950"/>
                <a:gridCol w="43356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Element</a:t>
                      </a:r>
                      <a:endParaRPr b="1" sz="1800"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Description</a:t>
                      </a:r>
                      <a:endParaRPr b="1" sz="1800"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border</a:t>
                      </a:r>
                      <a:endParaRPr b="1" sz="1800"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</a:txBody>
                  <a:tcPr marT="91425" marB="91425" marR="91425" marL="91425">
                    <a:solidFill>
                      <a:srgbClr val="FFFFFF">
                        <a:alpha val="507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Defines the width of the border (INT only)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solidFill>
                      <a:srgbClr val="FFFFFF">
                        <a:alpha val="50770"/>
                      </a:srgbClr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align</a:t>
                      </a:r>
                      <a:endParaRPr b="1" sz="1800"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</a:txBody>
                  <a:tcPr marT="91425" marB="91425" marR="91425" marL="91425">
                    <a:solidFill>
                      <a:srgbClr val="FFFFFF">
                        <a:alpha val="507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Describes alignment (left, center, right)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solidFill>
                      <a:srgbClr val="FFFFFF">
                        <a:alpha val="50770"/>
                      </a:srgbClr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bgcolor</a:t>
                      </a:r>
                      <a:endParaRPr b="1" sz="1800"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</a:txBody>
                  <a:tcPr marT="91425" marB="91425" marR="91425" marL="91425">
                    <a:solidFill>
                      <a:srgbClr val="FFFFFF">
                        <a:alpha val="507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Background color of cell/tag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solidFill>
                      <a:srgbClr val="FFFFFF">
                        <a:alpha val="50770"/>
                      </a:srgbClr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cellpadding</a:t>
                      </a:r>
                      <a:endParaRPr b="1" sz="1800"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</a:txBody>
                  <a:tcPr marT="91425" marB="91425" marR="91425" marL="91425">
                    <a:solidFill>
                      <a:srgbClr val="FFFFFF">
                        <a:alpha val="507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Similar to padding but for table cells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solidFill>
                      <a:srgbClr val="FFFFFF">
                        <a:alpha val="50770"/>
                      </a:srgbClr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width</a:t>
                      </a:r>
                      <a:endParaRPr b="1" sz="1800"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</a:txBody>
                  <a:tcPr marT="91425" marB="91425" marR="91425" marL="91425">
                    <a:solidFill>
                      <a:srgbClr val="FFFFFF">
                        <a:alpha val="5077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The width of the tag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solidFill>
                      <a:srgbClr val="FFFFFF">
                        <a:alpha val="5077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8"/>
          <p:cNvSpPr/>
          <p:nvPr/>
        </p:nvSpPr>
        <p:spPr>
          <a:xfrm>
            <a:off x="579500" y="899550"/>
            <a:ext cx="8005200" cy="3190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48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443" name="Google Shape;443;p48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Fonts</a:t>
            </a:r>
            <a:endParaRPr/>
          </a:p>
        </p:txBody>
      </p:sp>
      <p:sp>
        <p:nvSpPr>
          <p:cNvPr id="444" name="Google Shape;444;p48"/>
          <p:cNvSpPr txBox="1"/>
          <p:nvPr/>
        </p:nvSpPr>
        <p:spPr>
          <a:xfrm>
            <a:off x="1068950" y="1230600"/>
            <a:ext cx="7026300" cy="25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5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@font-face</a:t>
            </a:r>
            <a:r>
              <a:rPr lang="en" sz="14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4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4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font-family</a:t>
            </a:r>
            <a:r>
              <a:rPr lang="en" sz="14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4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'Merriweather'</a:t>
            </a:r>
            <a:r>
              <a:rPr lang="en" sz="14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4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font-style</a:t>
            </a:r>
            <a:r>
              <a:rPr lang="en" sz="14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4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normal</a:t>
            </a:r>
            <a:r>
              <a:rPr lang="en" sz="14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4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font-weight</a:t>
            </a:r>
            <a:r>
              <a:rPr lang="en" sz="14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450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400</a:t>
            </a:r>
            <a:r>
              <a:rPr lang="en" sz="14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4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n" sz="14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4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local</a:t>
            </a:r>
            <a:r>
              <a:rPr lang="en" sz="14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4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'Merriweather'</a:t>
            </a:r>
            <a:r>
              <a:rPr lang="en" sz="14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), </a:t>
            </a:r>
            <a:r>
              <a:rPr lang="en" sz="14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local</a:t>
            </a:r>
            <a:r>
              <a:rPr lang="en" sz="14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4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'Merriweather'</a:t>
            </a:r>
            <a:r>
              <a:rPr lang="en" sz="14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), </a:t>
            </a:r>
            <a:r>
              <a:rPr lang="en" sz="14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url</a:t>
            </a:r>
            <a:r>
              <a:rPr lang="en" sz="14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450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http://fonts.gstatic.com/s/merriweather/v8/ZvcMqxEwPfh2qDWBPxn6nmB7wJ9CoPCp9n30ZBThZ1I.woff</a:t>
            </a:r>
            <a:r>
              <a:rPr lang="en" sz="14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450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format</a:t>
            </a:r>
            <a:r>
              <a:rPr lang="en" sz="14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450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'woff'</a:t>
            </a:r>
            <a:r>
              <a:rPr lang="en" sz="14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450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9"/>
          <p:cNvSpPr/>
          <p:nvPr/>
        </p:nvSpPr>
        <p:spPr>
          <a:xfrm>
            <a:off x="753200" y="2250450"/>
            <a:ext cx="7495200" cy="18831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Proxima Nova"/>
                <a:ea typeface="Proxima Nova"/>
                <a:cs typeface="Proxima Nova"/>
                <a:sym typeface="Proxima Nova"/>
              </a:rPr>
              <a:t>Starter code: </a:t>
            </a:r>
            <a:br>
              <a:rPr b="1" lang="en" sz="1600">
                <a:latin typeface="Proxima Nova"/>
                <a:ea typeface="Proxima Nova"/>
                <a:cs typeface="Proxima Nova"/>
                <a:sym typeface="Proxima Nova"/>
              </a:rPr>
            </a:br>
            <a:endParaRPr b="1"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https://drive.google.com/drive/folders/176GHDxZD7w10cXsNhHtP3Q8bdYh-l3Zt?usp=sharing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50" name="Google Shape;450;p49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Email Template</a:t>
            </a:r>
            <a:endParaRPr/>
          </a:p>
        </p:txBody>
      </p:sp>
      <p:sp>
        <p:nvSpPr>
          <p:cNvPr id="451" name="Google Shape;451;p49"/>
          <p:cNvSpPr txBox="1"/>
          <p:nvPr>
            <p:ph idx="1" type="body"/>
          </p:nvPr>
        </p:nvSpPr>
        <p:spPr>
          <a:xfrm>
            <a:off x="457200" y="1143000"/>
            <a:ext cx="8229600" cy="9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Our team has started building a generic email template.  Grab the instructions in the Readme and see if you can finish the construction!</a:t>
            </a:r>
            <a:endParaRPr/>
          </a:p>
        </p:txBody>
      </p:sp>
      <p:sp>
        <p:nvSpPr>
          <p:cNvPr id="452" name="Google Shape;452;p49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453" name="Google Shape;453;p49"/>
          <p:cNvSpPr txBox="1"/>
          <p:nvPr>
            <p:ph idx="2" type="subTitle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30 minutes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50"/>
          <p:cNvSpPr txBox="1"/>
          <p:nvPr>
            <p:ph type="title"/>
          </p:nvPr>
        </p:nvSpPr>
        <p:spPr>
          <a:xfrm>
            <a:off x="457200" y="1777050"/>
            <a:ext cx="7551900" cy="15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Sending Emails</a:t>
            </a:r>
            <a:endParaRPr/>
          </a:p>
        </p:txBody>
      </p:sp>
      <p:sp>
        <p:nvSpPr>
          <p:cNvPr id="459" name="Google Shape;459;p50"/>
          <p:cNvSpPr txBox="1"/>
          <p:nvPr>
            <p:ph idx="1" type="subTitle"/>
          </p:nvPr>
        </p:nvSpPr>
        <p:spPr>
          <a:xfrm>
            <a:off x="502325" y="1221643"/>
            <a:ext cx="7457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Front-End Web Development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51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Don’t Send It Yourself</a:t>
            </a:r>
            <a:endParaRPr/>
          </a:p>
        </p:txBody>
      </p:sp>
      <p:sp>
        <p:nvSpPr>
          <p:cNvPr id="465" name="Google Shape;465;p51"/>
          <p:cNvSpPr txBox="1"/>
          <p:nvPr>
            <p:ph idx="4294967295" type="body"/>
          </p:nvPr>
        </p:nvSpPr>
        <p:spPr>
          <a:xfrm>
            <a:off x="457200" y="1010950"/>
            <a:ext cx="8229600" cy="11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Use a bulk email provider.</a:t>
            </a:r>
            <a:endParaRPr/>
          </a:p>
        </p:txBody>
      </p:sp>
      <p:sp>
        <p:nvSpPr>
          <p:cNvPr id="466" name="Google Shape;466;p51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467" name="Google Shape;467;p51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68" name="Google Shape;468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2150" y="386725"/>
            <a:ext cx="4191000" cy="419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52"/>
          <p:cNvSpPr txBox="1"/>
          <p:nvPr>
            <p:ph type="title"/>
          </p:nvPr>
        </p:nvSpPr>
        <p:spPr>
          <a:xfrm>
            <a:off x="457200" y="1777050"/>
            <a:ext cx="7551900" cy="15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Class… Student’s Choice</a:t>
            </a:r>
            <a:endParaRPr/>
          </a:p>
        </p:txBody>
      </p:sp>
      <p:sp>
        <p:nvSpPr>
          <p:cNvPr id="474" name="Google Shape;474;p52"/>
          <p:cNvSpPr txBox="1"/>
          <p:nvPr>
            <p:ph idx="1" type="subTitle"/>
          </p:nvPr>
        </p:nvSpPr>
        <p:spPr>
          <a:xfrm>
            <a:off x="502325" y="1221643"/>
            <a:ext cx="7457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Front-End Web Development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53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Students Choice</a:t>
            </a:r>
            <a:endParaRPr/>
          </a:p>
        </p:txBody>
      </p:sp>
      <p:sp>
        <p:nvSpPr>
          <p:cNvPr id="480" name="Google Shape;480;p53"/>
          <p:cNvSpPr txBox="1"/>
          <p:nvPr>
            <p:ph idx="4294967295" type="body"/>
          </p:nvPr>
        </p:nvSpPr>
        <p:spPr>
          <a:xfrm>
            <a:off x="4415800" y="226525"/>
            <a:ext cx="3937800" cy="43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Char char="●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More Ajax &amp; API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Char char="●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Google Analytics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Char char="●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Google Tag Manager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Char char="●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Jekyll &amp; Github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Char char="●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jQuery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Char char="●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SASS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</a:pPr>
            <a:r>
              <a:rPr lang="en">
                <a:solidFill>
                  <a:schemeClr val="accent5"/>
                </a:solidFill>
                <a:highlight>
                  <a:schemeClr val="lt1"/>
                </a:highlight>
              </a:rPr>
              <a:t>WordPress Themes</a:t>
            </a:r>
            <a:endParaRPr>
              <a:solidFill>
                <a:schemeClr val="accent5"/>
              </a:solidFill>
              <a:highlight>
                <a:schemeClr val="lt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</a:pPr>
            <a:r>
              <a:rPr lang="en">
                <a:solidFill>
                  <a:schemeClr val="accent5"/>
                </a:solidFill>
                <a:highlight>
                  <a:schemeClr val="lt1"/>
                </a:highlight>
              </a:rPr>
              <a:t>React Intro (limited)</a:t>
            </a:r>
            <a:endParaRPr>
              <a:solidFill>
                <a:schemeClr val="accent5"/>
              </a:solidFill>
              <a:highlight>
                <a:schemeClr val="lt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</a:pPr>
            <a:r>
              <a:rPr lang="en">
                <a:solidFill>
                  <a:schemeClr val="accent5"/>
                </a:solidFill>
                <a:highlight>
                  <a:schemeClr val="lt1"/>
                </a:highlight>
              </a:rPr>
              <a:t>MySQL</a:t>
            </a:r>
            <a:endParaRPr>
              <a:solidFill>
                <a:schemeClr val="accent5"/>
              </a:solidFill>
              <a:highlight>
                <a:schemeClr val="lt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</a:pPr>
            <a:r>
              <a:rPr lang="en">
                <a:solidFill>
                  <a:schemeClr val="accent5"/>
                </a:solidFill>
                <a:highlight>
                  <a:schemeClr val="lt1"/>
                </a:highlight>
              </a:rPr>
              <a:t>Build a To-Do App</a:t>
            </a:r>
            <a:endParaRPr>
              <a:solidFill>
                <a:schemeClr val="accent5"/>
              </a:solidFill>
              <a:highlight>
                <a:schemeClr val="lt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</a:pPr>
            <a:r>
              <a:rPr lang="en">
                <a:solidFill>
                  <a:schemeClr val="accent5"/>
                </a:solidFill>
                <a:highlight>
                  <a:schemeClr val="lt1"/>
                </a:highlight>
              </a:rPr>
              <a:t>Layout Exercises</a:t>
            </a:r>
            <a:endParaRPr>
              <a:solidFill>
                <a:schemeClr val="accent5"/>
              </a:solidFill>
              <a:highlight>
                <a:schemeClr val="lt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</a:pPr>
            <a:r>
              <a:rPr lang="en">
                <a:solidFill>
                  <a:schemeClr val="accent5"/>
                </a:solidFill>
                <a:highlight>
                  <a:schemeClr val="lt1"/>
                </a:highlight>
              </a:rPr>
              <a:t>Node</a:t>
            </a:r>
            <a:endParaRPr>
              <a:solidFill>
                <a:schemeClr val="accent5"/>
              </a:solidFill>
              <a:highlight>
                <a:schemeClr val="lt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</a:pPr>
            <a:r>
              <a:rPr lang="en">
                <a:solidFill>
                  <a:schemeClr val="accent5"/>
                </a:solidFill>
                <a:highlight>
                  <a:schemeClr val="lt1"/>
                </a:highlight>
              </a:rPr>
              <a:t>More complicated JS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  <p:sp>
        <p:nvSpPr>
          <p:cNvPr id="481" name="Google Shape;481;p53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482" name="Google Shape;482;p53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6"/>
          <p:cNvSpPr txBox="1"/>
          <p:nvPr>
            <p:ph idx="4294967295" type="body"/>
          </p:nvPr>
        </p:nvSpPr>
        <p:spPr>
          <a:xfrm>
            <a:off x="457200" y="1249850"/>
            <a:ext cx="5534700" cy="29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In this lesson, you will: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None/>
            </a:pPr>
            <a:r>
              <a:t/>
            </a:r>
            <a:endParaRPr b="1" sz="1700">
              <a:solidFill>
                <a:schemeClr val="dk1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Learn the basics of email layout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Understand the rendering environment that emails use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Understand how to send out emails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304" name="Google Shape;304;p36"/>
          <p:cNvSpPr txBox="1"/>
          <p:nvPr/>
        </p:nvSpPr>
        <p:spPr>
          <a:xfrm>
            <a:off x="457200" y="4662725"/>
            <a:ext cx="2372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r>
              <a:rPr lang="en"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| © </a:t>
            </a:r>
            <a:r>
              <a:rPr lang="en" sz="900">
                <a:latin typeface="Proxima Nova"/>
                <a:ea typeface="Proxima Nova"/>
                <a:cs typeface="Proxima Nova"/>
                <a:sym typeface="Proxima Nova"/>
              </a:rPr>
              <a:t>2020</a:t>
            </a:r>
            <a:r>
              <a:rPr lang="en"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General Assembly</a:t>
            </a:r>
            <a:endParaRPr sz="9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05" name="Google Shape;30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2320" y="1133463"/>
            <a:ext cx="1819968" cy="2561116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36"/>
          <p:cNvSpPr txBox="1"/>
          <p:nvPr/>
        </p:nvSpPr>
        <p:spPr>
          <a:xfrm>
            <a:off x="457200" y="2803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roxima Nova"/>
                <a:ea typeface="Proxima Nova"/>
                <a:cs typeface="Proxima Nova"/>
                <a:sym typeface="Proxima Nova"/>
              </a:rPr>
              <a:t>Today’s Learning Objectives</a:t>
            </a:r>
            <a:endParaRPr b="1"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07" name="Google Shape;307;p36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36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7"/>
          <p:cNvSpPr txBox="1"/>
          <p:nvPr>
            <p:ph type="title"/>
          </p:nvPr>
        </p:nvSpPr>
        <p:spPr>
          <a:xfrm>
            <a:off x="457200" y="1777050"/>
            <a:ext cx="7551900" cy="15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Warm Up - The Bad Intern</a:t>
            </a:r>
            <a:endParaRPr/>
          </a:p>
        </p:txBody>
      </p:sp>
      <p:sp>
        <p:nvSpPr>
          <p:cNvPr id="314" name="Google Shape;314;p37"/>
          <p:cNvSpPr txBox="1"/>
          <p:nvPr>
            <p:ph idx="1" type="subTitle"/>
          </p:nvPr>
        </p:nvSpPr>
        <p:spPr>
          <a:xfrm>
            <a:off x="502325" y="1221643"/>
            <a:ext cx="7457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Front-End Web Development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8"/>
          <p:cNvSpPr/>
          <p:nvPr/>
        </p:nvSpPr>
        <p:spPr>
          <a:xfrm>
            <a:off x="753200" y="2250450"/>
            <a:ext cx="7495200" cy="18831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Proxima Nova"/>
                <a:ea typeface="Proxima Nova"/>
                <a:cs typeface="Proxima Nova"/>
                <a:sym typeface="Proxima Nova"/>
              </a:rPr>
              <a:t>Starter code: </a:t>
            </a:r>
            <a:br>
              <a:rPr b="1" lang="en" sz="1600">
                <a:latin typeface="Proxima Nova"/>
                <a:ea typeface="Proxima Nova"/>
                <a:cs typeface="Proxima Nova"/>
                <a:sym typeface="Proxima Nova"/>
              </a:rPr>
            </a:br>
            <a:endParaRPr b="1"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https://drive.google.com/drive/folders/1Shl8pzw46EuqCey6TyKnLWOma0NiMTqG?usp=sharing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0" name="Google Shape;320;p38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Bad Intern</a:t>
            </a:r>
            <a:endParaRPr/>
          </a:p>
        </p:txBody>
      </p:sp>
      <p:sp>
        <p:nvSpPr>
          <p:cNvPr id="321" name="Google Shape;321;p38"/>
          <p:cNvSpPr txBox="1"/>
          <p:nvPr>
            <p:ph idx="1" type="body"/>
          </p:nvPr>
        </p:nvSpPr>
        <p:spPr>
          <a:xfrm>
            <a:off x="457200" y="1143000"/>
            <a:ext cx="8229600" cy="9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Our horrible intern has gone full agricultural on us! This time they’ve broken a horse farm’s page!  Fix it </a:t>
            </a:r>
            <a:r>
              <a:rPr lang="en"/>
              <a:t>before</a:t>
            </a:r>
            <a:r>
              <a:rPr lang="en"/>
              <a:t> the client sees it!</a:t>
            </a:r>
            <a:endParaRPr/>
          </a:p>
        </p:txBody>
      </p:sp>
      <p:sp>
        <p:nvSpPr>
          <p:cNvPr id="322" name="Google Shape;322;p38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323" name="Google Shape;323;p38"/>
          <p:cNvSpPr txBox="1"/>
          <p:nvPr>
            <p:ph idx="2" type="subTitle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30 minutes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9"/>
          <p:cNvSpPr txBox="1"/>
          <p:nvPr>
            <p:ph type="title"/>
          </p:nvPr>
        </p:nvSpPr>
        <p:spPr>
          <a:xfrm>
            <a:off x="457200" y="1777050"/>
            <a:ext cx="7551900" cy="15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Rendering Email</a:t>
            </a:r>
            <a:endParaRPr/>
          </a:p>
        </p:txBody>
      </p:sp>
      <p:sp>
        <p:nvSpPr>
          <p:cNvPr id="329" name="Google Shape;329;p39"/>
          <p:cNvSpPr txBox="1"/>
          <p:nvPr>
            <p:ph idx="1" type="subTitle"/>
          </p:nvPr>
        </p:nvSpPr>
        <p:spPr>
          <a:xfrm>
            <a:off x="502325" y="1221643"/>
            <a:ext cx="7457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Front-End Web Development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0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Email HTML… Timewarp to 1999 (almost)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335" name="Google Shape;335;p40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336" name="Google Shape;336;p40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40"/>
          <p:cNvSpPr txBox="1"/>
          <p:nvPr/>
        </p:nvSpPr>
        <p:spPr>
          <a:xfrm>
            <a:off x="6526775" y="1566950"/>
            <a:ext cx="1917900" cy="2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@</a:t>
            </a:r>
            <a:endParaRPr b="1" sz="146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38" name="Google Shape;338;p40"/>
          <p:cNvSpPr txBox="1"/>
          <p:nvPr>
            <p:ph idx="4294967295" type="body"/>
          </p:nvPr>
        </p:nvSpPr>
        <p:spPr>
          <a:xfrm>
            <a:off x="457200" y="966950"/>
            <a:ext cx="5337000" cy="29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the web, we have theoretically 4 major layout techniques: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Tables </a:t>
            </a:r>
            <a:r>
              <a:rPr i="1" lang="en" sz="1400">
                <a:solidFill>
                  <a:schemeClr val="accent1"/>
                </a:solidFill>
              </a:rPr>
              <a:t>(obsolete for layout)</a:t>
            </a:r>
            <a:endParaRPr i="1" sz="1400">
              <a:solidFill>
                <a:schemeClr val="accen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Floats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Flexbox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CSS-Grid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1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Email HTML… Timewarp to 1999 (almost)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344" name="Google Shape;344;p41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345" name="Google Shape;345;p41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41"/>
          <p:cNvSpPr txBox="1"/>
          <p:nvPr/>
        </p:nvSpPr>
        <p:spPr>
          <a:xfrm>
            <a:off x="6526775" y="1566950"/>
            <a:ext cx="1917900" cy="2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@</a:t>
            </a:r>
            <a:endParaRPr b="1" sz="146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47" name="Google Shape;347;p41"/>
          <p:cNvSpPr txBox="1"/>
          <p:nvPr>
            <p:ph idx="4294967295" type="body"/>
          </p:nvPr>
        </p:nvSpPr>
        <p:spPr>
          <a:xfrm>
            <a:off x="457200" y="966950"/>
            <a:ext cx="5337000" cy="29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email we have one: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Tables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2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Table-based Layout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353" name="Google Shape;353;p42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354" name="Google Shape;354;p42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42"/>
          <p:cNvSpPr txBox="1"/>
          <p:nvPr/>
        </p:nvSpPr>
        <p:spPr>
          <a:xfrm>
            <a:off x="6526775" y="1566950"/>
            <a:ext cx="1917900" cy="2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@</a:t>
            </a:r>
            <a:endParaRPr b="1" sz="146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56" name="Google Shape;356;p42"/>
          <p:cNvSpPr txBox="1"/>
          <p:nvPr>
            <p:ph idx="4294967295" type="body"/>
          </p:nvPr>
        </p:nvSpPr>
        <p:spPr>
          <a:xfrm>
            <a:off x="457200" y="966950"/>
            <a:ext cx="5337000" cy="6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It’s kinda like a primitive version of grids.</a:t>
            </a:r>
            <a:endParaRPr/>
          </a:p>
        </p:txBody>
      </p:sp>
      <p:sp>
        <p:nvSpPr>
          <p:cNvPr id="357" name="Google Shape;357;p42"/>
          <p:cNvSpPr/>
          <p:nvPr/>
        </p:nvSpPr>
        <p:spPr>
          <a:xfrm>
            <a:off x="492925" y="1532250"/>
            <a:ext cx="4229100" cy="2743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42"/>
          <p:cNvSpPr/>
          <p:nvPr/>
        </p:nvSpPr>
        <p:spPr>
          <a:xfrm>
            <a:off x="645325" y="1684650"/>
            <a:ext cx="3926700" cy="52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42"/>
          <p:cNvSpPr/>
          <p:nvPr/>
        </p:nvSpPr>
        <p:spPr>
          <a:xfrm>
            <a:off x="645325" y="2322550"/>
            <a:ext cx="3926700" cy="52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42"/>
          <p:cNvSpPr/>
          <p:nvPr/>
        </p:nvSpPr>
        <p:spPr>
          <a:xfrm>
            <a:off x="645325" y="2960450"/>
            <a:ext cx="3926700" cy="52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42"/>
          <p:cNvSpPr/>
          <p:nvPr/>
        </p:nvSpPr>
        <p:spPr>
          <a:xfrm>
            <a:off x="644125" y="3598350"/>
            <a:ext cx="3926700" cy="52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3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Table-based Layout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367" name="Google Shape;367;p43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368" name="Google Shape;368;p43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43"/>
          <p:cNvSpPr txBox="1"/>
          <p:nvPr/>
        </p:nvSpPr>
        <p:spPr>
          <a:xfrm>
            <a:off x="6526775" y="1566950"/>
            <a:ext cx="1917900" cy="2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6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@</a:t>
            </a:r>
            <a:endParaRPr b="1" sz="146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70" name="Google Shape;370;p43"/>
          <p:cNvSpPr txBox="1"/>
          <p:nvPr>
            <p:ph idx="4294967295" type="body"/>
          </p:nvPr>
        </p:nvSpPr>
        <p:spPr>
          <a:xfrm>
            <a:off x="457200" y="966950"/>
            <a:ext cx="5337000" cy="6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It’s kinda like a primitive version of grids.</a:t>
            </a:r>
            <a:endParaRPr/>
          </a:p>
        </p:txBody>
      </p:sp>
      <p:grpSp>
        <p:nvGrpSpPr>
          <p:cNvPr id="371" name="Google Shape;371;p43"/>
          <p:cNvGrpSpPr/>
          <p:nvPr/>
        </p:nvGrpSpPr>
        <p:grpSpPr>
          <a:xfrm>
            <a:off x="492925" y="1532250"/>
            <a:ext cx="4229100" cy="2743800"/>
            <a:chOff x="492925" y="1532250"/>
            <a:chExt cx="4229100" cy="2743800"/>
          </a:xfrm>
        </p:grpSpPr>
        <p:sp>
          <p:nvSpPr>
            <p:cNvPr id="372" name="Google Shape;372;p43"/>
            <p:cNvSpPr/>
            <p:nvPr/>
          </p:nvSpPr>
          <p:spPr>
            <a:xfrm>
              <a:off x="492925" y="1532250"/>
              <a:ext cx="4229100" cy="27438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43"/>
            <p:cNvSpPr/>
            <p:nvPr/>
          </p:nvSpPr>
          <p:spPr>
            <a:xfrm>
              <a:off x="645325" y="1684650"/>
              <a:ext cx="3926700" cy="520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43"/>
            <p:cNvSpPr/>
            <p:nvPr/>
          </p:nvSpPr>
          <p:spPr>
            <a:xfrm>
              <a:off x="645325" y="2322550"/>
              <a:ext cx="3926700" cy="520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43"/>
            <p:cNvSpPr/>
            <p:nvPr/>
          </p:nvSpPr>
          <p:spPr>
            <a:xfrm>
              <a:off x="645325" y="2960450"/>
              <a:ext cx="3926700" cy="520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43"/>
            <p:cNvSpPr/>
            <p:nvPr/>
          </p:nvSpPr>
          <p:spPr>
            <a:xfrm>
              <a:off x="644125" y="3598350"/>
              <a:ext cx="3926700" cy="520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7" name="Google Shape;377;p43"/>
          <p:cNvSpPr/>
          <p:nvPr/>
        </p:nvSpPr>
        <p:spPr>
          <a:xfrm>
            <a:off x="1659800" y="1737150"/>
            <a:ext cx="1883400" cy="421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43"/>
          <p:cNvSpPr/>
          <p:nvPr/>
        </p:nvSpPr>
        <p:spPr>
          <a:xfrm>
            <a:off x="1701625" y="1776325"/>
            <a:ext cx="1807200" cy="348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43"/>
          <p:cNvSpPr/>
          <p:nvPr/>
        </p:nvSpPr>
        <p:spPr>
          <a:xfrm>
            <a:off x="697825" y="2361150"/>
            <a:ext cx="3824400" cy="421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43"/>
          <p:cNvSpPr/>
          <p:nvPr/>
        </p:nvSpPr>
        <p:spPr>
          <a:xfrm>
            <a:off x="739650" y="2400325"/>
            <a:ext cx="1807200" cy="348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43"/>
          <p:cNvSpPr/>
          <p:nvPr/>
        </p:nvSpPr>
        <p:spPr>
          <a:xfrm>
            <a:off x="2663575" y="2400325"/>
            <a:ext cx="1807200" cy="348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43"/>
          <p:cNvSpPr/>
          <p:nvPr/>
        </p:nvSpPr>
        <p:spPr>
          <a:xfrm>
            <a:off x="697825" y="3018575"/>
            <a:ext cx="3824400" cy="421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43"/>
          <p:cNvSpPr/>
          <p:nvPr/>
        </p:nvSpPr>
        <p:spPr>
          <a:xfrm>
            <a:off x="739650" y="3057750"/>
            <a:ext cx="1807200" cy="348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43"/>
          <p:cNvSpPr/>
          <p:nvPr/>
        </p:nvSpPr>
        <p:spPr>
          <a:xfrm>
            <a:off x="2663575" y="3057750"/>
            <a:ext cx="1807200" cy="348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43"/>
          <p:cNvSpPr/>
          <p:nvPr/>
        </p:nvSpPr>
        <p:spPr>
          <a:xfrm>
            <a:off x="689300" y="3646200"/>
            <a:ext cx="3824400" cy="421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43"/>
          <p:cNvSpPr/>
          <p:nvPr/>
        </p:nvSpPr>
        <p:spPr>
          <a:xfrm>
            <a:off x="731125" y="3685375"/>
            <a:ext cx="3739800" cy="348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 Curriculum Template (7.20)">
  <a:themeElements>
    <a:clrScheme name="Simple Light">
      <a:dk1>
        <a:srgbClr val="000000"/>
      </a:dk1>
      <a:lt1>
        <a:srgbClr val="FFFFFF"/>
      </a:lt1>
      <a:dk2>
        <a:srgbClr val="E51B24"/>
      </a:dk2>
      <a:lt2>
        <a:srgbClr val="017991"/>
      </a:lt2>
      <a:accent1>
        <a:srgbClr val="00A7BD"/>
      </a:accent1>
      <a:accent2>
        <a:srgbClr val="FFDB00"/>
      </a:accent2>
      <a:accent3>
        <a:srgbClr val="70B0FA"/>
      </a:accent3>
      <a:accent4>
        <a:srgbClr val="3D6BD4"/>
      </a:accent4>
      <a:accent5>
        <a:srgbClr val="222222"/>
      </a:accent5>
      <a:accent6>
        <a:srgbClr val="C3C3C3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