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  <p:embeddedFont>
      <p:font typeface="Inconsolata"/>
      <p:regular r:id="rId38"/>
      <p:bold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">
          <p15:clr>
            <a:srgbClr val="9AA0A6"/>
          </p15:clr>
        </p15:guide>
        <p15:guide id="2" orient="horz" pos="2914">
          <p15:clr>
            <a:srgbClr val="9AA0A6"/>
          </p15:clr>
        </p15:guide>
        <p15:guide id="3" pos="130">
          <p15:clr>
            <a:srgbClr val="9AA0A6"/>
          </p15:clr>
        </p15:guide>
        <p15:guide id="4" pos="5649">
          <p15:clr>
            <a:srgbClr val="9AA0A6"/>
          </p15:clr>
        </p15:guide>
        <p15:guide id="5" orient="horz" pos="572">
          <p15:clr>
            <a:srgbClr val="9AA0A6"/>
          </p15:clr>
        </p15:guide>
        <p15:guide id="6" orient="horz" pos="735">
          <p15:clr>
            <a:srgbClr val="9AA0A6"/>
          </p15:clr>
        </p15:guide>
        <p15:guide id="7" pos="3211">
          <p15:clr>
            <a:srgbClr val="9AA0A6"/>
          </p15:clr>
        </p15:guide>
        <p15:guide id="8" orient="horz" pos="2571">
          <p15:clr>
            <a:srgbClr val="9AA0A6"/>
          </p15:clr>
        </p15:guide>
        <p15:guide id="9" pos="47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ACEC29-2E01-446A-9C99-E7FE752DB397}">
  <a:tblStyle styleId="{0BACEC29-2E01-446A-9C99-E7FE752DB3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" orient="horz"/>
        <p:guide pos="2914" orient="horz"/>
        <p:guide pos="130"/>
        <p:guide pos="5649"/>
        <p:guide pos="572" orient="horz"/>
        <p:guide pos="735" orient="horz"/>
        <p:guide pos="3211"/>
        <p:guide pos="2571" orient="horz"/>
        <p:guide pos="470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4.xml"/><Relationship Id="rId41" Type="http://schemas.openxmlformats.org/officeDocument/2006/relationships/font" Target="fonts/Oswald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bold.fntdata"/><Relationship Id="rId12" Type="http://schemas.openxmlformats.org/officeDocument/2006/relationships/slide" Target="slides/slide6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9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1.xml"/><Relationship Id="rId39" Type="http://schemas.openxmlformats.org/officeDocument/2006/relationships/font" Target="fonts/Inconsolata-bold.fntdata"/><Relationship Id="rId16" Type="http://schemas.openxmlformats.org/officeDocument/2006/relationships/slide" Target="slides/slide10.xml"/><Relationship Id="rId38" Type="http://schemas.openxmlformats.org/officeDocument/2006/relationships/font" Target="fonts/Inconsolat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ca4dab350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ca4dab35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f6b8dc04a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f6b8dc04a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ca4dab350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ca4dab350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bfb79653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bfb79653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f6b8dc04a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f6b8dc04a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a958806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a958806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f6b8dc04a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f6b8dc04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ca4dab350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ca4dab350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5bbf6fd08_1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5bbf6fd08_1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bfb7965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bfb7965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ca4dab350_0_7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6ca4dab350_0_737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5bbf6fd08_1_1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5bbf6fd08_1_1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fae773c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fae773c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bbedb05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bbedb05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cfcdfc9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ecfcdfc9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6ca4dab350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6ca4dab350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ca4dab350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ca4dab350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902de5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902de5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6b8dc04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6b8dc04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f6b8dc04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f6b8dc04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5bbf6fd0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5bbf6fd0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bfb7965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bfb7965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f6b8dc04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f6b8dc04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f6b8dc04a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f6b8dc04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f6b8dc04a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f6b8dc04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file/d/1Cdgm7UfN03xK4qRbXiKzX0BJt2Fg4m2o/view?usp=sharing" TargetMode="External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odepen.io/GAmarketing/pen/RwwyPLw" TargetMode="External"/><Relationship Id="rId4" Type="http://schemas.openxmlformats.org/officeDocument/2006/relationships/hyperlink" Target="https://codepen.io/GAmarketing/pen/MWWGwoO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depen.io/GAmarketing/pen/jOOxbMK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ackoverflow.com/" TargetMode="External"/><Relationship Id="rId4" Type="http://schemas.openxmlformats.org/officeDocument/2006/relationships/hyperlink" Target="https://css-tricks.com/" TargetMode="External"/><Relationship Id="rId5" Type="http://schemas.openxmlformats.org/officeDocument/2006/relationships/hyperlink" Target="https://developer.mozilla.org/en-US/" TargetMode="External"/><Relationship Id="rId6" Type="http://schemas.openxmlformats.org/officeDocument/2006/relationships/hyperlink" Target="https://codepen.io/" TargetMode="External"/><Relationship Id="rId7" Type="http://schemas.openxmlformats.org/officeDocument/2006/relationships/hyperlink" Target="https://caniuse.com/" TargetMode="External"/><Relationship Id="rId8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Orientation and</a:t>
            </a:r>
            <a:br>
              <a:rPr lang="en"/>
            </a:br>
            <a:r>
              <a:rPr lang="en"/>
              <a:t>Introduction to</a:t>
            </a:r>
            <a:r>
              <a:rPr lang="en"/>
              <a:t> HTML</a:t>
            </a:r>
            <a:endParaRPr/>
          </a:p>
        </p:txBody>
      </p:sp>
      <p:sp>
        <p:nvSpPr>
          <p:cNvPr id="287" name="Google Shape;287;p3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3"/>
          <p:cNvPicPr preferRelativeResize="0"/>
          <p:nvPr/>
        </p:nvPicPr>
        <p:blipFill rotWithShape="1">
          <a:blip r:embed="rId3">
            <a:alphaModFix/>
          </a:blip>
          <a:srcRect b="56119" l="0" r="0" t="0"/>
          <a:stretch/>
        </p:blipFill>
        <p:spPr>
          <a:xfrm>
            <a:off x="768700" y="2463653"/>
            <a:ext cx="4615927" cy="50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3"/>
          <p:cNvPicPr preferRelativeResize="0"/>
          <p:nvPr/>
        </p:nvPicPr>
        <p:blipFill rotWithShape="1">
          <a:blip r:embed="rId4">
            <a:alphaModFix/>
          </a:blip>
          <a:srcRect b="47867" l="0" r="0" t="0"/>
          <a:stretch/>
        </p:blipFill>
        <p:spPr>
          <a:xfrm>
            <a:off x="675950" y="2023525"/>
            <a:ext cx="4768048" cy="248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3"/>
          <p:cNvPicPr preferRelativeResize="0"/>
          <p:nvPr/>
        </p:nvPicPr>
        <p:blipFill rotWithShape="1">
          <a:blip r:embed="rId3">
            <a:alphaModFix/>
          </a:blip>
          <a:srcRect b="0" l="3722" r="5269" t="68616"/>
          <a:stretch/>
        </p:blipFill>
        <p:spPr>
          <a:xfrm>
            <a:off x="768700" y="3205500"/>
            <a:ext cx="456529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78" name="Google Shape;378;p43"/>
          <p:cNvSpPr txBox="1"/>
          <p:nvPr/>
        </p:nvSpPr>
        <p:spPr>
          <a:xfrm>
            <a:off x="6590425" y="2647400"/>
            <a:ext cx="12801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These symbols surround every tag.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9" name="Google Shape;379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 Hypertext Markup Language</a:t>
            </a:r>
            <a:endParaRPr/>
          </a:p>
        </p:txBody>
      </p:sp>
      <p:sp>
        <p:nvSpPr>
          <p:cNvPr id="380" name="Google Shape;380;p43"/>
          <p:cNvSpPr txBox="1"/>
          <p:nvPr>
            <p:ph idx="4294967295" type="body"/>
          </p:nvPr>
        </p:nvSpPr>
        <p:spPr>
          <a:xfrm>
            <a:off x="457200" y="1023500"/>
            <a:ext cx="56232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is made up of tags.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tell the browser how to encode the content (e.g., will the content be formatted as an image or as a link?)</a:t>
            </a:r>
            <a:endParaRPr/>
          </a:p>
        </p:txBody>
      </p:sp>
      <p:sp>
        <p:nvSpPr>
          <p:cNvPr id="381" name="Google Shape;381;p43"/>
          <p:cNvSpPr/>
          <p:nvPr/>
        </p:nvSpPr>
        <p:spPr>
          <a:xfrm>
            <a:off x="6526675" y="853075"/>
            <a:ext cx="1407600" cy="1407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3"/>
          <p:cNvSpPr txBox="1"/>
          <p:nvPr/>
        </p:nvSpPr>
        <p:spPr>
          <a:xfrm>
            <a:off x="6356575" y="1389925"/>
            <a:ext cx="17478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&lt; &gt;</a:t>
            </a:r>
            <a:endParaRPr sz="6000"/>
          </a:p>
        </p:txBody>
      </p:sp>
      <p:cxnSp>
        <p:nvCxnSpPr>
          <p:cNvPr id="383" name="Google Shape;383;p43"/>
          <p:cNvCxnSpPr/>
          <p:nvPr/>
        </p:nvCxnSpPr>
        <p:spPr>
          <a:xfrm>
            <a:off x="763850" y="4509225"/>
            <a:ext cx="457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43"/>
          <p:cNvCxnSpPr/>
          <p:nvPr/>
        </p:nvCxnSpPr>
        <p:spPr>
          <a:xfrm rot="10800000">
            <a:off x="7230475" y="2316500"/>
            <a:ext cx="0" cy="351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4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" name="Google Shape;390;p44"/>
          <p:cNvGraphicFramePr/>
          <p:nvPr/>
        </p:nvGraphicFramePr>
        <p:xfrm>
          <a:off x="516200" y="100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{0BACEC29-2E01-446A-9C99-E7FE752DB397}</a:tableStyleId>
              </a:tblPr>
              <a:tblGrid>
                <a:gridCol w="1688775"/>
                <a:gridCol w="6571475"/>
              </a:tblGrid>
              <a:tr h="156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Regular Tags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80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Self-closing Tags (aka Void Tags)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1" name="Google Shape;391;p44"/>
          <p:cNvSpPr txBox="1"/>
          <p:nvPr/>
        </p:nvSpPr>
        <p:spPr>
          <a:xfrm>
            <a:off x="4056938" y="1810422"/>
            <a:ext cx="11451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Closing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Tag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4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Anatomy of HTML</a:t>
            </a:r>
            <a:endParaRPr/>
          </a:p>
        </p:txBody>
      </p:sp>
      <p:sp>
        <p:nvSpPr>
          <p:cNvPr id="393" name="Google Shape;393;p4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94" name="Google Shape;394;p44"/>
          <p:cNvSpPr txBox="1"/>
          <p:nvPr/>
        </p:nvSpPr>
        <p:spPr>
          <a:xfrm>
            <a:off x="2546500" y="1273153"/>
            <a:ext cx="36918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&lt;p&gt;Hello GA&lt;/p&gt;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95" name="Google Shape;395;p44"/>
          <p:cNvSpPr txBox="1"/>
          <p:nvPr/>
        </p:nvSpPr>
        <p:spPr>
          <a:xfrm>
            <a:off x="2546500" y="2884188"/>
            <a:ext cx="63897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&lt;img src="picture.jpg" /&gt;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&lt;img src="picture.jpg" alt="A picture"&gt;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396" name="Google Shape;396;p44"/>
          <p:cNvCxnSpPr/>
          <p:nvPr/>
        </p:nvCxnSpPr>
        <p:spPr>
          <a:xfrm>
            <a:off x="2679625" y="1744450"/>
            <a:ext cx="376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4"/>
          <p:cNvCxnSpPr/>
          <p:nvPr/>
        </p:nvCxnSpPr>
        <p:spPr>
          <a:xfrm>
            <a:off x="4427225" y="1745050"/>
            <a:ext cx="376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4"/>
          <p:cNvCxnSpPr/>
          <p:nvPr/>
        </p:nvCxnSpPr>
        <p:spPr>
          <a:xfrm>
            <a:off x="3105825" y="1744450"/>
            <a:ext cx="1271700" cy="12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4"/>
          <p:cNvCxnSpPr/>
          <p:nvPr/>
        </p:nvCxnSpPr>
        <p:spPr>
          <a:xfrm>
            <a:off x="2679625" y="3633238"/>
            <a:ext cx="61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4"/>
          <p:cNvCxnSpPr/>
          <p:nvPr/>
        </p:nvCxnSpPr>
        <p:spPr>
          <a:xfrm>
            <a:off x="3393650" y="3633238"/>
            <a:ext cx="2471700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44"/>
          <p:cNvSpPr txBox="1"/>
          <p:nvPr/>
        </p:nvSpPr>
        <p:spPr>
          <a:xfrm>
            <a:off x="2295313" y="1810422"/>
            <a:ext cx="11451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Opening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Tag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2" name="Google Shape;402;p44"/>
          <p:cNvSpPr txBox="1"/>
          <p:nvPr/>
        </p:nvSpPr>
        <p:spPr>
          <a:xfrm>
            <a:off x="3169113" y="1810422"/>
            <a:ext cx="11451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Content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3" name="Google Shape;403;p44"/>
          <p:cNvSpPr txBox="1"/>
          <p:nvPr/>
        </p:nvSpPr>
        <p:spPr>
          <a:xfrm>
            <a:off x="2416513" y="3717785"/>
            <a:ext cx="11451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Tag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4" name="Google Shape;404;p44"/>
          <p:cNvSpPr txBox="1"/>
          <p:nvPr/>
        </p:nvSpPr>
        <p:spPr>
          <a:xfrm>
            <a:off x="3897413" y="3717810"/>
            <a:ext cx="11451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Attribute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4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 txBox="1"/>
          <p:nvPr>
            <p:ph idx="4294967295" type="body"/>
          </p:nvPr>
        </p:nvSpPr>
        <p:spPr>
          <a:xfrm>
            <a:off x="457200" y="853075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Attributes are additional information we add to an element. 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</a:rPr>
              <a:t>They appear in the opening tag of the element.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</a:rPr>
              <a:t>They are made up of two parts: a </a:t>
            </a:r>
            <a:r>
              <a:rPr b="1" lang="en">
                <a:solidFill>
                  <a:schemeClr val="dk1"/>
                </a:solidFill>
                <a:highlight>
                  <a:schemeClr val="accent1"/>
                </a:highlight>
              </a:rPr>
              <a:t>name</a:t>
            </a:r>
            <a:r>
              <a:rPr lang="en">
                <a:solidFill>
                  <a:schemeClr val="dk1"/>
                </a:solidFill>
              </a:rPr>
              <a:t> and a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value</a:t>
            </a:r>
            <a:r>
              <a:rPr lang="en">
                <a:solidFill>
                  <a:schemeClr val="dk1"/>
                </a:solidFill>
              </a:rPr>
              <a:t>, separated by “=”.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12" name="Google Shape;412;p4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sp>
        <p:nvSpPr>
          <p:cNvPr id="413" name="Google Shape;413;p45"/>
          <p:cNvSpPr txBox="1"/>
          <p:nvPr/>
        </p:nvSpPr>
        <p:spPr>
          <a:xfrm>
            <a:off x="1162650" y="2383450"/>
            <a:ext cx="68187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&lt;a href= “http://www.amazon.com”&gt;Amazon&lt;/a&gt;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414" name="Google Shape;414;p45"/>
          <p:cNvCxnSpPr/>
          <p:nvPr/>
        </p:nvCxnSpPr>
        <p:spPr>
          <a:xfrm flipH="1" rot="10800000">
            <a:off x="1725375" y="2943325"/>
            <a:ext cx="587700" cy="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5"/>
          <p:cNvCxnSpPr/>
          <p:nvPr/>
        </p:nvCxnSpPr>
        <p:spPr>
          <a:xfrm>
            <a:off x="2799375" y="2943625"/>
            <a:ext cx="3325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45"/>
          <p:cNvSpPr txBox="1"/>
          <p:nvPr/>
        </p:nvSpPr>
        <p:spPr>
          <a:xfrm>
            <a:off x="1422863" y="2995785"/>
            <a:ext cx="11451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Name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7" name="Google Shape;417;p45"/>
          <p:cNvSpPr txBox="1"/>
          <p:nvPr/>
        </p:nvSpPr>
        <p:spPr>
          <a:xfrm>
            <a:off x="3889413" y="2995785"/>
            <a:ext cx="11451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Value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18" name="Google Shape;418;p45"/>
          <p:cNvGrpSpPr/>
          <p:nvPr/>
        </p:nvGrpSpPr>
        <p:grpSpPr>
          <a:xfrm>
            <a:off x="1528775" y="3266275"/>
            <a:ext cx="4672800" cy="329425"/>
            <a:chOff x="1528775" y="3266275"/>
            <a:chExt cx="4672800" cy="329425"/>
          </a:xfrm>
        </p:grpSpPr>
        <p:cxnSp>
          <p:nvCxnSpPr>
            <p:cNvPr id="419" name="Google Shape;419;p45"/>
            <p:cNvCxnSpPr/>
            <p:nvPr/>
          </p:nvCxnSpPr>
          <p:spPr>
            <a:xfrm>
              <a:off x="1528775" y="3577625"/>
              <a:ext cx="46728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45"/>
            <p:cNvCxnSpPr/>
            <p:nvPr/>
          </p:nvCxnSpPr>
          <p:spPr>
            <a:xfrm rot="10800000">
              <a:off x="1533525" y="3266300"/>
              <a:ext cx="0" cy="3294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45"/>
            <p:cNvCxnSpPr/>
            <p:nvPr/>
          </p:nvCxnSpPr>
          <p:spPr>
            <a:xfrm rot="10800000">
              <a:off x="6181725" y="3266275"/>
              <a:ext cx="0" cy="30720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2" name="Google Shape;422;p45"/>
          <p:cNvSpPr txBox="1"/>
          <p:nvPr/>
        </p:nvSpPr>
        <p:spPr>
          <a:xfrm>
            <a:off x="2799384" y="3666225"/>
            <a:ext cx="20193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Href Attribute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3" name="Google Shape;423;p4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Exercises</a:t>
            </a:r>
            <a:endParaRPr/>
          </a:p>
        </p:txBody>
      </p:sp>
      <p:sp>
        <p:nvSpPr>
          <p:cNvPr id="429" name="Google Shape;429;p4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 txBox="1"/>
          <p:nvPr>
            <p:ph type="title"/>
          </p:nvPr>
        </p:nvSpPr>
        <p:spPr>
          <a:xfrm>
            <a:off x="1008325" y="278475"/>
            <a:ext cx="4909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Hello,</a:t>
            </a:r>
            <a:r>
              <a:rPr lang="en" sz="2800">
                <a:solidFill>
                  <a:srgbClr val="000000"/>
                </a:solidFill>
              </a:rPr>
              <a:t> </a:t>
            </a:r>
            <a:r>
              <a:rPr lang="en" sz="2800">
                <a:solidFill>
                  <a:srgbClr val="000000"/>
                </a:solidFill>
              </a:rPr>
              <a:t>Inspector!</a:t>
            </a:r>
            <a:endParaRPr b="0" sz="2800">
              <a:solidFill>
                <a:srgbClr val="000000"/>
              </a:solidFill>
            </a:endParaRPr>
          </a:p>
        </p:txBody>
      </p:sp>
      <p:sp>
        <p:nvSpPr>
          <p:cNvPr id="435" name="Google Shape;435;p47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6" name="Google Shape;436;p4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4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Visit one of your favorite websites and </a:t>
            </a:r>
            <a:r>
              <a:rPr b="1" lang="en">
                <a:solidFill>
                  <a:schemeClr val="dk1"/>
                </a:solidFill>
              </a:rPr>
              <a:t>identify three HTML tags</a:t>
            </a:r>
            <a:r>
              <a:rPr lang="en">
                <a:solidFill>
                  <a:schemeClr val="dk1"/>
                </a:solidFill>
              </a:rPr>
              <a:t> used within 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view the HTML structure of a page using Google Chrome, simply right click on any element on the page and choose “</a:t>
            </a:r>
            <a:r>
              <a:rPr lang="en">
                <a:solidFill>
                  <a:schemeClr val="dk1"/>
                </a:solidFill>
              </a:rPr>
              <a:t>Inspect</a:t>
            </a:r>
            <a:r>
              <a:rPr lang="en">
                <a:solidFill>
                  <a:schemeClr val="dk1"/>
                </a:solidFill>
              </a:rPr>
              <a:t>.” This will open the DevTools panel (this is your new world!) and allow you to view and edit the HTML structure underlying the page.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Then, you might use resources such as W3Schools to get a sense of what the tag means and its most common use cases.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10 minutes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HTML</a:t>
            </a:r>
            <a:endParaRPr/>
          </a:p>
        </p:txBody>
      </p:sp>
      <p:sp>
        <p:nvSpPr>
          <p:cNvPr id="444" name="Google Shape;444;p4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Your</a:t>
            </a:r>
            <a:r>
              <a:rPr lang="en"/>
              <a:t> HTML Tags</a:t>
            </a:r>
            <a:r>
              <a:rPr lang="en"/>
              <a:t> as a Tree</a:t>
            </a:r>
            <a:endParaRPr/>
          </a:p>
        </p:txBody>
      </p:sp>
      <p:sp>
        <p:nvSpPr>
          <p:cNvPr id="450" name="Google Shape;450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51" name="Google Shape;4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51" y="1166974"/>
            <a:ext cx="2893101" cy="318242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p50"/>
          <p:cNvCxnSpPr>
            <a:stCxn id="458" idx="2"/>
            <a:endCxn id="459" idx="0"/>
          </p:cNvCxnSpPr>
          <p:nvPr/>
        </p:nvCxnSpPr>
        <p:spPr>
          <a:xfrm flipH="1">
            <a:off x="3328200" y="1777000"/>
            <a:ext cx="1243800" cy="5097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5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61" name="Google Shape;461;p5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Can Have Parents, Children, and Siblings</a:t>
            </a:r>
            <a:endParaRPr/>
          </a:p>
        </p:txBody>
      </p:sp>
      <p:sp>
        <p:nvSpPr>
          <p:cNvPr id="462" name="Google Shape;462;p50"/>
          <p:cNvSpPr/>
          <p:nvPr/>
        </p:nvSpPr>
        <p:spPr>
          <a:xfrm>
            <a:off x="4015800" y="3366495"/>
            <a:ext cx="1112400" cy="55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&lt;li&gt;</a:t>
            </a:r>
            <a:endParaRPr b="1"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3" name="Google Shape;463;p50"/>
          <p:cNvSpPr/>
          <p:nvPr/>
        </p:nvSpPr>
        <p:spPr>
          <a:xfrm>
            <a:off x="5259550" y="3366495"/>
            <a:ext cx="1112400" cy="55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&lt;li&gt;</a:t>
            </a:r>
            <a:endParaRPr b="1"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4" name="Google Shape;464;p50"/>
          <p:cNvSpPr/>
          <p:nvPr/>
        </p:nvSpPr>
        <p:spPr>
          <a:xfrm>
            <a:off x="6503300" y="3366495"/>
            <a:ext cx="1112400" cy="55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&lt;li&gt;</a:t>
            </a:r>
            <a:endParaRPr b="1"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465" name="Google Shape;465;p50"/>
          <p:cNvCxnSpPr/>
          <p:nvPr/>
        </p:nvCxnSpPr>
        <p:spPr>
          <a:xfrm>
            <a:off x="4572000" y="1777216"/>
            <a:ext cx="1243800" cy="509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50"/>
          <p:cNvCxnSpPr>
            <a:stCxn id="467" idx="2"/>
            <a:endCxn id="462" idx="0"/>
          </p:cNvCxnSpPr>
          <p:nvPr/>
        </p:nvCxnSpPr>
        <p:spPr>
          <a:xfrm flipH="1">
            <a:off x="4571950" y="2845882"/>
            <a:ext cx="1243800" cy="520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50"/>
          <p:cNvCxnSpPr>
            <a:stCxn id="467" idx="2"/>
            <a:endCxn id="463" idx="0"/>
          </p:cNvCxnSpPr>
          <p:nvPr/>
        </p:nvCxnSpPr>
        <p:spPr>
          <a:xfrm>
            <a:off x="5815750" y="2845882"/>
            <a:ext cx="0" cy="520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50"/>
          <p:cNvCxnSpPr>
            <a:stCxn id="467" idx="2"/>
            <a:endCxn id="464" idx="0"/>
          </p:cNvCxnSpPr>
          <p:nvPr/>
        </p:nvCxnSpPr>
        <p:spPr>
          <a:xfrm>
            <a:off x="5815750" y="2845882"/>
            <a:ext cx="1243800" cy="520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50"/>
          <p:cNvSpPr/>
          <p:nvPr/>
        </p:nvSpPr>
        <p:spPr>
          <a:xfrm>
            <a:off x="3471150" y="1217800"/>
            <a:ext cx="2201700" cy="559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9" name="Google Shape;459;p50"/>
          <p:cNvSpPr/>
          <p:nvPr/>
        </p:nvSpPr>
        <p:spPr>
          <a:xfrm>
            <a:off x="2227400" y="2286682"/>
            <a:ext cx="2201700" cy="559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&lt;h1&gt;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7" name="Google Shape;467;p50"/>
          <p:cNvSpPr/>
          <p:nvPr/>
        </p:nvSpPr>
        <p:spPr>
          <a:xfrm>
            <a:off x="4714900" y="2286682"/>
            <a:ext cx="2201700" cy="559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&lt;ul&gt;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70" name="Google Shape;470;p5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76" name="Google Shape;476;p5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Tags</a:t>
            </a:r>
            <a:endParaRPr/>
          </a:p>
        </p:txBody>
      </p:sp>
      <p:graphicFrame>
        <p:nvGraphicFramePr>
          <p:cNvPr id="477" name="Google Shape;477;p51"/>
          <p:cNvGraphicFramePr/>
          <p:nvPr/>
        </p:nvGraphicFramePr>
        <p:xfrm>
          <a:off x="600913" y="10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{0BACEC29-2E01-446A-9C99-E7FE752DB397}</a:tableStyleId>
              </a:tblPr>
              <a:tblGrid>
                <a:gridCol w="1947425"/>
                <a:gridCol w="2997375"/>
                <a:gridCol w="299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Element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Example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h1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Main headings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&lt;h1&gt;The Explorer&lt;/h1&gt;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h2–h6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Subheadings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&lt;h2&gt;Articles&lt;/h2&gt;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Paragraph of text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&lt;p&gt;This is a really cool site.&lt;/p&gt;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Anchor tag for links to other web addresses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&lt;a href=”google.com”&gt; Search for stuff &lt;/a&gt;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img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Images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&lt;img src=”pic.jpg”&gt;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83" name="Google Shape;483;p5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Common HTML Tags: </a:t>
            </a:r>
            <a:r>
              <a:rPr lang="en"/>
              <a:t>Lists</a:t>
            </a:r>
            <a:endParaRPr/>
          </a:p>
        </p:txBody>
      </p:sp>
      <p:graphicFrame>
        <p:nvGraphicFramePr>
          <p:cNvPr id="484" name="Google Shape;484;p52"/>
          <p:cNvGraphicFramePr/>
          <p:nvPr/>
        </p:nvGraphicFramePr>
        <p:xfrm>
          <a:off x="600913" y="10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{0BACEC29-2E01-446A-9C99-E7FE752DB397}</a:tableStyleId>
              </a:tblPr>
              <a:tblGrid>
                <a:gridCol w="1947425"/>
                <a:gridCol w="2997375"/>
                <a:gridCol w="299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Element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Example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li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List item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&lt;ul&gt;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&lt;li&gt;Monday&lt;/li&gt;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&lt;li&gt;Tuesday&lt;/li&gt;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&lt;li&gt;Wednesday&lt;/li&gt;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&lt;/ul&gt;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  <a:tr h="65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ul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Unordered list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  <a:tc vMerge="1"/>
              </a:tr>
              <a:tr h="80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ol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Ordered list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&lt;ol&gt;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&lt;li&gt;Monday&lt;/li&gt;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&lt;li&gt;Tuesday&lt;/li&gt;</a:t>
                      </a:r>
                      <a:endParaRPr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 &lt;li&gt;Wednesday&lt;/li&gt;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&lt;/ol&gt;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idx="4294967295" type="body"/>
          </p:nvPr>
        </p:nvSpPr>
        <p:spPr>
          <a:xfrm>
            <a:off x="481700" y="1143000"/>
            <a:ext cx="54765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 HTML documents using common element tags.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Inspect web pages using the browser’s developer tools.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Describe the relationship between HTML, CSS, and JavaScript in websites.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93" name="Google Shape;2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90" name="Google Shape;490;p5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Tags in the Document Head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1" name="Google Shape;491;p53"/>
          <p:cNvGraphicFramePr/>
          <p:nvPr/>
        </p:nvGraphicFramePr>
        <p:xfrm>
          <a:off x="600913" y="10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{0BACEC29-2E01-446A-9C99-E7FE752DB397}</a:tableStyleId>
              </a:tblPr>
              <a:tblGrid>
                <a:gridCol w="1947425"/>
                <a:gridCol w="2997375"/>
                <a:gridCol w="299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Element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Example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5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link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Links a CSS style sheet.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&lt;link href=”css/style.css”&gt;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  <a:tr h="105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title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Website title that shows up in the browser tab.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&lt;title&gt;My website&lt;/title&gt;</a:t>
                      </a:r>
                      <a:endParaRPr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r>
              <a:rPr lang="en">
                <a:solidFill>
                  <a:schemeClr val="dk1"/>
                </a:solidFill>
              </a:rPr>
              <a:t> | © 2020 General Assembly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7" name="Google Shape;497;p5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Cheat Sheet: HTML Elements</a:t>
            </a:r>
            <a:endParaRPr/>
          </a:p>
        </p:txBody>
      </p:sp>
      <p:sp>
        <p:nvSpPr>
          <p:cNvPr id="498" name="Google Shape;498;p54"/>
          <p:cNvSpPr txBox="1"/>
          <p:nvPr>
            <p:ph idx="4294967295" type="body"/>
          </p:nvPr>
        </p:nvSpPr>
        <p:spPr>
          <a:xfrm>
            <a:off x="457200" y="1143000"/>
            <a:ext cx="50448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providing a handy cheat sheet to reference HTML elements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“Structural” and “Text/Image” lists in the cheat sheet are a good place to start when learning HTML. Forms will come later.</a:t>
            </a:r>
            <a:endParaRPr/>
          </a:p>
        </p:txBody>
      </p:sp>
      <p:sp>
        <p:nvSpPr>
          <p:cNvPr id="499" name="Google Shape;499;p5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54"/>
          <p:cNvPicPr preferRelativeResize="0"/>
          <p:nvPr/>
        </p:nvPicPr>
        <p:blipFill rotWithShape="1">
          <a:blip r:embed="rId4">
            <a:alphaModFix/>
          </a:blip>
          <a:srcRect b="0" l="0" r="0" t="3799"/>
          <a:stretch/>
        </p:blipFill>
        <p:spPr>
          <a:xfrm>
            <a:off x="5381450" y="908350"/>
            <a:ext cx="3337200" cy="3235449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06" name="Google Shape;506;p5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Recreate This Slide in HTML!</a:t>
            </a:r>
            <a:endParaRPr/>
          </a:p>
        </p:txBody>
      </p:sp>
      <p:sp>
        <p:nvSpPr>
          <p:cNvPr id="507" name="Google Shape;507;p55"/>
          <p:cNvSpPr txBox="1"/>
          <p:nvPr>
            <p:ph idx="1" type="body"/>
          </p:nvPr>
        </p:nvSpPr>
        <p:spPr>
          <a:xfrm>
            <a:off x="457200" y="11028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Hypertext Markup Challenge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the following HTML tags, recreate the contents of this slide, not including the teal title portion. Tags you should use include: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&lt;h1&gt;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&lt;p&gt;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&lt;ul&gt;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nconsolata"/>
              <a:buChar char="●"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&lt;li&gt;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8" name="Google Shape;508;p55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10 minutes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5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Bovine</a:t>
            </a:r>
            <a:endParaRPr/>
          </a:p>
        </p:txBody>
      </p:sp>
      <p:sp>
        <p:nvSpPr>
          <p:cNvPr id="515" name="Google Shape;515;p5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Let’s tag an article together!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Our steps are: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Link the HTML, Images, and CSS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content to the html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Tag the content</a:t>
            </a:r>
            <a:endParaRPr/>
          </a:p>
        </p:txBody>
      </p:sp>
      <p:sp>
        <p:nvSpPr>
          <p:cNvPr id="516" name="Google Shape;516;p5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17" name="Google Shape;517;p5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23" name="Google Shape;523;p57"/>
          <p:cNvSpPr txBox="1"/>
          <p:nvPr>
            <p:ph type="title"/>
          </p:nvPr>
        </p:nvSpPr>
        <p:spPr>
          <a:xfrm>
            <a:off x="847575" y="2117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Kasserole</a:t>
            </a:r>
            <a:endParaRPr/>
          </a:p>
        </p:txBody>
      </p:sp>
      <p:sp>
        <p:nvSpPr>
          <p:cNvPr id="524" name="Google Shape;524;p5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Your goal is to experiment with formatting content in HTML. Fork the CodePen as your own. Then, code away! Add the hyperlinks properly, reference the image, create metadata, and get a real webpage going.</a:t>
            </a:r>
            <a:endParaRPr/>
          </a:p>
        </p:txBody>
      </p:sp>
      <p:sp>
        <p:nvSpPr>
          <p:cNvPr id="525" name="Google Shape;525;p57"/>
          <p:cNvSpPr/>
          <p:nvPr/>
        </p:nvSpPr>
        <p:spPr>
          <a:xfrm>
            <a:off x="753200" y="2376200"/>
            <a:ext cx="3171300" cy="1883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https://codepen.io/GAmarketing/pen/RwwyPLw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6" name="Google Shape;526;p57"/>
          <p:cNvSpPr/>
          <p:nvPr/>
        </p:nvSpPr>
        <p:spPr>
          <a:xfrm>
            <a:off x="4238688" y="3054450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7"/>
          <p:cNvSpPr/>
          <p:nvPr/>
        </p:nvSpPr>
        <p:spPr>
          <a:xfrm>
            <a:off x="5219500" y="2376200"/>
            <a:ext cx="3171300" cy="1883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https://codepen.io/GAmarketing/pen/MWWGwoO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8" name="Google Shape;528;p5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30 Minutes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"/>
          <p:cNvSpPr txBox="1"/>
          <p:nvPr>
            <p:ph type="title"/>
          </p:nvPr>
        </p:nvSpPr>
        <p:spPr>
          <a:xfrm>
            <a:off x="908850" y="275313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18"/>
              </a:buClr>
              <a:buSzPts val="5600"/>
              <a:buFont typeface="Helvetica Neue"/>
              <a:buNone/>
            </a:pPr>
            <a:r>
              <a:rPr lang="en" sz="2800">
                <a:solidFill>
                  <a:srgbClr val="000000"/>
                </a:solidFill>
              </a:rPr>
              <a:t> Cookie Time</a:t>
            </a:r>
            <a:endParaRPr sz="2800">
              <a:solidFill>
                <a:srgbClr val="ED332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4" name="Google Shape;534;p58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5" name="Google Shape;535;p5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58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30 Minutes</a:t>
            </a:r>
            <a:endParaRPr/>
          </a:p>
        </p:txBody>
      </p:sp>
      <p:sp>
        <p:nvSpPr>
          <p:cNvPr id="537" name="Google Shape;537;p58"/>
          <p:cNvSpPr txBox="1"/>
          <p:nvPr>
            <p:ph idx="1" type="body"/>
          </p:nvPr>
        </p:nvSpPr>
        <p:spPr>
          <a:xfrm>
            <a:off x="457200" y="1143000"/>
            <a:ext cx="8229600" cy="12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Follow the directions in the CodePen to add HTML tags to the given document. Think about the common tags we’ve seen. You can also sneak a peek at the CSS for a glimpse ahead at how style is applied to specific tags!</a:t>
            </a:r>
            <a:endParaRPr/>
          </a:p>
        </p:txBody>
      </p:sp>
      <p:sp>
        <p:nvSpPr>
          <p:cNvPr id="538" name="Google Shape;538;p58"/>
          <p:cNvSpPr/>
          <p:nvPr/>
        </p:nvSpPr>
        <p:spPr>
          <a:xfrm>
            <a:off x="753200" y="2376200"/>
            <a:ext cx="3171300" cy="1883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https://codepen.io/GAmarketing/pen/abbGvNe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9" name="Google Shape;539;p58"/>
          <p:cNvSpPr/>
          <p:nvPr/>
        </p:nvSpPr>
        <p:spPr>
          <a:xfrm>
            <a:off x="4238688" y="3054450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8"/>
          <p:cNvSpPr/>
          <p:nvPr/>
        </p:nvSpPr>
        <p:spPr>
          <a:xfrm>
            <a:off x="5219500" y="2376200"/>
            <a:ext cx="3171300" cy="1883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https://codepen.io/GAmarketing/pen/jOOxbMK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9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Key Takeaways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6" name="Google Shape;546;p59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7" name="Google Shape;547;p59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Time</a:t>
            </a:r>
            <a:endParaRPr/>
          </a:p>
        </p:txBody>
      </p:sp>
      <p:sp>
        <p:nvSpPr>
          <p:cNvPr id="548" name="Google Shape;548;p59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HTML Is Content</a:t>
            </a:r>
            <a:endParaRPr/>
          </a:p>
        </p:txBody>
      </p:sp>
      <p:sp>
        <p:nvSpPr>
          <p:cNvPr id="549" name="Google Shape;549;p59"/>
          <p:cNvSpPr txBox="1"/>
          <p:nvPr>
            <p:ph idx="3" type="body"/>
          </p:nvPr>
        </p:nvSpPr>
        <p:spPr>
          <a:xfrm>
            <a:off x="458325" y="1811075"/>
            <a:ext cx="3334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Tags</a:t>
            </a:r>
            <a:r>
              <a:rPr lang="en"/>
              <a:t> define and describe the content on a webpage.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Elements are </a:t>
            </a:r>
            <a:r>
              <a:rPr b="1" lang="en"/>
              <a:t>related</a:t>
            </a:r>
            <a:r>
              <a:rPr lang="en"/>
              <a:t> to each other via parent, child, and sibling relationships.</a:t>
            </a:r>
            <a:endParaRPr/>
          </a:p>
        </p:txBody>
      </p:sp>
      <p:sp>
        <p:nvSpPr>
          <p:cNvPr id="550" name="Google Shape;550;p59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Style!</a:t>
            </a:r>
            <a:endParaRPr/>
          </a:p>
        </p:txBody>
      </p:sp>
      <p:sp>
        <p:nvSpPr>
          <p:cNvPr id="551" name="Google Shape;551;p59"/>
          <p:cNvSpPr txBox="1"/>
          <p:nvPr>
            <p:ph idx="5" type="body"/>
          </p:nvPr>
        </p:nvSpPr>
        <p:spPr>
          <a:xfrm>
            <a:off x="4864075" y="1854425"/>
            <a:ext cx="41031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 will add style to our HTML elements.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CSS rules use selectors to select specific HTML tags to style.</a:t>
            </a:r>
            <a:endParaRPr/>
          </a:p>
        </p:txBody>
      </p:sp>
      <p:sp>
        <p:nvSpPr>
          <p:cNvPr id="552" name="Google Shape;552;p5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We’ll Use</a:t>
            </a:r>
            <a:endParaRPr/>
          </a:p>
        </p:txBody>
      </p:sp>
      <p:sp>
        <p:nvSpPr>
          <p:cNvPr id="302" name="Google Shape;302;p36"/>
          <p:cNvSpPr txBox="1"/>
          <p:nvPr>
            <p:ph idx="4294967295" type="body"/>
          </p:nvPr>
        </p:nvSpPr>
        <p:spPr>
          <a:xfrm>
            <a:off x="457200" y="1143000"/>
            <a:ext cx="44757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Slack for communication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text editor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Google Chrome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Code</a:t>
            </a:r>
            <a:r>
              <a:rPr lang="en">
                <a:solidFill>
                  <a:schemeClr val="dk1"/>
                </a:solidFill>
              </a:rPr>
              <a:t>P</a:t>
            </a:r>
            <a:r>
              <a:rPr lang="en" sz="1800">
                <a:solidFill>
                  <a:schemeClr val="dk1"/>
                </a:solidFill>
              </a:rPr>
              <a:t>en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Trello for task management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3" name="Google Shape;3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875" y="1166975"/>
            <a:ext cx="3341925" cy="208870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idx="4294967295" type="body"/>
          </p:nvPr>
        </p:nvSpPr>
        <p:spPr>
          <a:xfrm>
            <a:off x="457200" y="1143000"/>
            <a:ext cx="46047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Stack Overflow</a:t>
            </a:r>
            <a:r>
              <a:rPr lang="en"/>
              <a:t> for coding questions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CSS-Tricks</a:t>
            </a:r>
            <a:r>
              <a:rPr lang="en"/>
              <a:t> for CSS/HTML questions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MDN</a:t>
            </a:r>
            <a:r>
              <a:rPr lang="en">
                <a:solidFill>
                  <a:schemeClr val="dk1"/>
                </a:solidFill>
              </a:rPr>
              <a:t> for referencing standards of JS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CodePen</a:t>
            </a:r>
            <a:r>
              <a:rPr lang="en">
                <a:solidFill>
                  <a:schemeClr val="dk1"/>
                </a:solidFill>
              </a:rPr>
              <a:t> for easy code sandboxes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CanIUse.com</a:t>
            </a:r>
            <a:r>
              <a:rPr lang="en"/>
              <a:t> for browser compatibility checks</a:t>
            </a:r>
            <a:endParaRPr/>
          </a:p>
        </p:txBody>
      </p:sp>
      <p:sp>
        <p:nvSpPr>
          <p:cNvPr id="311" name="Google Shape;311;p3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esources</a:t>
            </a:r>
            <a:endParaRPr/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13" name="Google Shape;313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44875" y="1166975"/>
            <a:ext cx="3341925" cy="208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/>
          <p:nvPr/>
        </p:nvSpPr>
        <p:spPr>
          <a:xfrm>
            <a:off x="2549412" y="908350"/>
            <a:ext cx="2517000" cy="2494500"/>
          </a:xfrm>
          <a:prstGeom prst="ellipse">
            <a:avLst/>
          </a:prstGeom>
          <a:solidFill>
            <a:srgbClr val="FFDB00">
              <a:alpha val="58430"/>
            </a:srgbClr>
          </a:solidFill>
          <a:ln cap="flat" cmpd="sng" w="19050">
            <a:solidFill>
              <a:srgbClr val="FFDB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4077588" y="908350"/>
            <a:ext cx="2517000" cy="2494500"/>
          </a:xfrm>
          <a:prstGeom prst="ellipse">
            <a:avLst/>
          </a:prstGeom>
          <a:solidFill>
            <a:srgbClr val="00A7BD">
              <a:alpha val="46070"/>
            </a:srgbClr>
          </a:solidFill>
          <a:ln cap="flat" cmpd="sng" w="19050">
            <a:solidFill>
              <a:srgbClr val="00A7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3339616" y="2256420"/>
            <a:ext cx="2516700" cy="2494500"/>
          </a:xfrm>
          <a:prstGeom prst="ellipse">
            <a:avLst/>
          </a:prstGeom>
          <a:solidFill>
            <a:srgbClr val="E51B24">
              <a:alpha val="44690"/>
            </a:srgbClr>
          </a:solidFill>
          <a:ln cap="flat" cmpd="sng" w="19050">
            <a:solidFill>
              <a:srgbClr val="E51B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 txBox="1"/>
          <p:nvPr/>
        </p:nvSpPr>
        <p:spPr>
          <a:xfrm>
            <a:off x="2829300" y="1659150"/>
            <a:ext cx="1175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latin typeface="Proxima Nova"/>
                <a:ea typeface="Proxima Nova"/>
                <a:cs typeface="Proxima Nova"/>
                <a:sym typeface="Proxima Nova"/>
              </a:rPr>
              <a:t>Content</a:t>
            </a:r>
            <a:endParaRPr b="1" i="1" sz="18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HTML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24" name="Google Shape;324;p3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Front-End Development?</a:t>
            </a:r>
            <a:endParaRPr/>
          </a:p>
        </p:txBody>
      </p:sp>
      <p:sp>
        <p:nvSpPr>
          <p:cNvPr id="325" name="Google Shape;325;p38"/>
          <p:cNvSpPr txBox="1"/>
          <p:nvPr/>
        </p:nvSpPr>
        <p:spPr>
          <a:xfrm>
            <a:off x="5118175" y="1645416"/>
            <a:ext cx="880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latin typeface="Proxima Nova"/>
                <a:ea typeface="Proxima Nova"/>
                <a:cs typeface="Proxima Nova"/>
                <a:sym typeface="Proxima Nova"/>
              </a:rPr>
              <a:t>Style</a:t>
            </a:r>
            <a:endParaRPr b="1" i="1" sz="18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CSS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>
            <a:off x="3841950" y="3547100"/>
            <a:ext cx="14601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latin typeface="Proxima Nova"/>
                <a:ea typeface="Proxima Nova"/>
                <a:cs typeface="Proxima Nova"/>
                <a:sym typeface="Proxima Nova"/>
              </a:rPr>
              <a:t>Interactivity</a:t>
            </a:r>
            <a:endParaRPr b="1" i="1" sz="18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38"/>
          <p:cNvSpPr txBox="1"/>
          <p:nvPr/>
        </p:nvSpPr>
        <p:spPr>
          <a:xfrm>
            <a:off x="7705025" y="1784247"/>
            <a:ext cx="880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Skin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38"/>
          <p:cNvSpPr txBox="1"/>
          <p:nvPr/>
        </p:nvSpPr>
        <p:spPr>
          <a:xfrm>
            <a:off x="6824525" y="3711797"/>
            <a:ext cx="880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Brain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38"/>
          <p:cNvSpPr txBox="1"/>
          <p:nvPr/>
        </p:nvSpPr>
        <p:spPr>
          <a:xfrm>
            <a:off x="525350" y="1784250"/>
            <a:ext cx="976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ones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30" name="Google Shape;330;p38"/>
          <p:cNvCxnSpPr/>
          <p:nvPr/>
        </p:nvCxnSpPr>
        <p:spPr>
          <a:xfrm>
            <a:off x="1501550" y="2027400"/>
            <a:ext cx="7215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8"/>
          <p:cNvCxnSpPr/>
          <p:nvPr/>
        </p:nvCxnSpPr>
        <p:spPr>
          <a:xfrm rot="10800000">
            <a:off x="7026550" y="2027400"/>
            <a:ext cx="7215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8"/>
          <p:cNvCxnSpPr/>
          <p:nvPr/>
        </p:nvCxnSpPr>
        <p:spPr>
          <a:xfrm rot="10800000">
            <a:off x="6103025" y="3954950"/>
            <a:ext cx="7215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What Is HTML?</a:t>
            </a:r>
            <a:endParaRPr/>
          </a:p>
        </p:txBody>
      </p:sp>
      <p:sp>
        <p:nvSpPr>
          <p:cNvPr id="339" name="Google Shape;339;p39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HTML:</a:t>
            </a:r>
            <a:r>
              <a:rPr lang="en"/>
              <a:t> </a:t>
            </a:r>
            <a:r>
              <a:rPr lang="en"/>
              <a:t>Structure for Webpages</a:t>
            </a:r>
            <a:endParaRPr/>
          </a:p>
        </p:txBody>
      </p:sp>
      <p:sp>
        <p:nvSpPr>
          <p:cNvPr id="345" name="Google Shape;345;p4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46" name="Google Shape;3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111" y="1074500"/>
            <a:ext cx="5987776" cy="33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22222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p41"/>
          <p:cNvCxnSpPr/>
          <p:nvPr/>
        </p:nvCxnSpPr>
        <p:spPr>
          <a:xfrm rot="5400000">
            <a:off x="1304950" y="2362375"/>
            <a:ext cx="2858700" cy="249900"/>
          </a:xfrm>
          <a:prstGeom prst="bentConnector4">
            <a:avLst>
              <a:gd fmla="val 132" name="adj1"/>
              <a:gd fmla="val 19528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3" name="Google Shape;353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HTML Basics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4" name="Google Shape;354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55" name="Google Shape;355;p41"/>
          <p:cNvSpPr txBox="1"/>
          <p:nvPr/>
        </p:nvSpPr>
        <p:spPr>
          <a:xfrm>
            <a:off x="2859161" y="814591"/>
            <a:ext cx="4172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&lt;!DOCTYPE html&gt;</a:t>
            </a:r>
            <a:endParaRPr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&lt;html&gt;</a:t>
            </a:r>
            <a:endParaRPr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&lt;head&gt;</a:t>
            </a:r>
            <a:endParaRPr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&lt;title&gt;GA&lt;/title&gt;</a:t>
            </a:r>
            <a:endParaRPr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&lt;/head&gt;</a:t>
            </a:r>
            <a:endParaRPr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  <a:endParaRPr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&lt;p&gt;Hey GA!&lt;/p&gt;</a:t>
            </a:r>
            <a:endParaRPr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  <a:endParaRPr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rPr>
              <a:t>&lt;/html&gt;</a:t>
            </a:r>
            <a:endParaRPr sz="1800">
              <a:solidFill>
                <a:srgbClr val="FFFFFF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56" name="Google Shape;356;p41"/>
          <p:cNvSpPr txBox="1"/>
          <p:nvPr/>
        </p:nvSpPr>
        <p:spPr>
          <a:xfrm>
            <a:off x="516650" y="1791025"/>
            <a:ext cx="15630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doctype for all HTML documents is the same: 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&lt;!DOCTYPE html&gt;</a:t>
            </a: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It is ALWAYS the first item on a page.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41"/>
          <p:cNvSpPr txBox="1"/>
          <p:nvPr/>
        </p:nvSpPr>
        <p:spPr>
          <a:xfrm>
            <a:off x="6080825" y="1630300"/>
            <a:ext cx="24612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A7BD"/>
                </a:solidFill>
                <a:latin typeface="Proxima Nova"/>
                <a:ea typeface="Proxima Nova"/>
                <a:cs typeface="Proxima Nova"/>
                <a:sym typeface="Proxima Nova"/>
              </a:rPr>
              <a:t>&lt;html&gt; </a:t>
            </a: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tag ALWAYS encloses </a:t>
            </a:r>
            <a:b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the entire document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8" name="Google Shape;358;p41"/>
          <p:cNvSpPr txBox="1"/>
          <p:nvPr/>
        </p:nvSpPr>
        <p:spPr>
          <a:xfrm>
            <a:off x="6007550" y="2648600"/>
            <a:ext cx="24612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&lt;head&gt;</a:t>
            </a: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and</a:t>
            </a: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&lt;body&gt;</a:t>
            </a:r>
            <a:r>
              <a:rPr b="1" lang="en" sz="12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tags are  where page content go. The </a:t>
            </a:r>
            <a:r>
              <a:rPr b="1"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&lt;head&gt;</a:t>
            </a: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contains what machines see,</a:t>
            </a: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12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&lt;body&gt;</a:t>
            </a:r>
            <a:r>
              <a:rPr b="1" lang="en" sz="12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is what people see.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9" name="Google Shape;359;p41"/>
          <p:cNvCxnSpPr>
            <a:stCxn id="358" idx="0"/>
          </p:cNvCxnSpPr>
          <p:nvPr/>
        </p:nvCxnSpPr>
        <p:spPr>
          <a:xfrm flipH="1" rot="5400000">
            <a:off x="5924900" y="1335350"/>
            <a:ext cx="165300" cy="2461200"/>
          </a:xfrm>
          <a:prstGeom prst="bent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41"/>
          <p:cNvCxnSpPr/>
          <p:nvPr/>
        </p:nvCxnSpPr>
        <p:spPr>
          <a:xfrm rot="10800000">
            <a:off x="3882350" y="1329700"/>
            <a:ext cx="3355800" cy="300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A7B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4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People Think HTML Is Programming — It’s Not!</a:t>
            </a:r>
            <a:endParaRPr/>
          </a:p>
        </p:txBody>
      </p:sp>
      <p:sp>
        <p:nvSpPr>
          <p:cNvPr id="367" name="Google Shape;367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368" name="Google Shape;368;p42"/>
          <p:cNvPicPr preferRelativeResize="0"/>
          <p:nvPr/>
        </p:nvPicPr>
        <p:blipFill rotWithShape="1">
          <a:blip r:embed="rId3">
            <a:alphaModFix/>
          </a:blip>
          <a:srcRect b="49514" l="4445" r="1965" t="13174"/>
          <a:stretch/>
        </p:blipFill>
        <p:spPr>
          <a:xfrm>
            <a:off x="1578100" y="1007150"/>
            <a:ext cx="5987800" cy="335367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