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Inconsolata"/>
      <p:regular r:id="rId46"/>
      <p:bold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pos="3211">
          <p15:clr>
            <a:srgbClr val="9AA0A6"/>
          </p15:clr>
        </p15:guide>
        <p15:guide id="7" orient="horz" pos="735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25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A8CBF-5E5D-4776-9AB1-32BB1F455063}">
  <a:tblStyle styleId="{A36A8CBF-5E5D-4776-9AB1-32BB1F455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572" orient="horz"/>
        <p:guide pos="3211"/>
        <p:guide pos="735" orient="horz"/>
        <p:guide pos="4709"/>
        <p:guide pos="257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Inconsolata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Inconsolata-bold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60ba568d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60ba568d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438dec8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438dec8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c2658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c2658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60ba568d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60ba568d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438dec8f9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438dec8f9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a9bedda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a9bedda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438dec8f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438dec8f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ae6ab59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ae6ab59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60ba568d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60ba568d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438dec8f9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438dec8f9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60ba568d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760ba568d3_0_0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38dec8f9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38dec8f9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5cd60ff54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5cd60ff5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38dec8f9_0_2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438dec8f9_0_2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438dec8f9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438dec8f9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438dec8f9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438dec8f9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438dec8f9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438dec8f9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438dec8f9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438dec8f9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23b987b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23b987b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23b987b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f23b987b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23b987b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23b987b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9bedda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9bedda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23b987b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23b987b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60ba568d3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60ba568d3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438dec8f9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438dec8f9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38dec8f9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38dec8f9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b6904e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b6904e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23b987b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23b987b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23b987b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23b987b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3b987b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23b987b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23b987b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23b987b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23b987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23b987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60ba568d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60ba568d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ZHYFov7OGasONOTKRYbmOJUAbRXEyC8v/view?usp=sharing" TargetMode="External"/><Relationship Id="rId4" Type="http://schemas.openxmlformats.org/officeDocument/2006/relationships/hyperlink" Target="https://drive.google.com/file/d/1ZHYFov7OGasONOTKRYbmOJUAbRXEyC8v/view?usp=sharing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pen.io/GAmarketing/pen/OJJwpMO" TargetMode="External"/><Relationship Id="rId4" Type="http://schemas.openxmlformats.org/officeDocument/2006/relationships/hyperlink" Target="https://codepen.io/GAmarketing/pen/KKKBWV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pen.io/GAmarketing/pen/QWWBpb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depen.io/kasigi/pen/QWgBxpO" TargetMode="External"/><Relationship Id="rId4" Type="http://schemas.openxmlformats.org/officeDocument/2006/relationships/hyperlink" Target="https://codepen.io/kasigi/pen/qBjyKa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ga-core.s3.amazonaws.com/production/uploa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pen.io/GAmarketing/pen/JjjBWYd" TargetMode="External"/><Relationship Id="rId4" Type="http://schemas.openxmlformats.org/officeDocument/2006/relationships/hyperlink" Target="https://codepen.io/GAmarketing/pen/XWWBM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HTML and </a:t>
            </a:r>
            <a:br>
              <a:rPr lang="en"/>
            </a:br>
            <a:r>
              <a:rPr lang="en"/>
              <a:t>Introduction to </a:t>
            </a:r>
            <a:r>
              <a:rPr lang="en"/>
              <a:t>CSS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Elements</a:t>
            </a:r>
            <a:endParaRPr/>
          </a:p>
        </p:txBody>
      </p:sp>
      <p:graphicFrame>
        <p:nvGraphicFramePr>
          <p:cNvPr id="379" name="Google Shape;379;p44"/>
          <p:cNvGraphicFramePr/>
          <p:nvPr/>
        </p:nvGraphicFramePr>
        <p:xfrm>
          <a:off x="600913" y="1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{A36A8CBF-5E5D-4776-9AB1-32BB1F455063}</a:tableStyleId>
              </a:tblPr>
              <a:tblGrid>
                <a:gridCol w="1662975"/>
                <a:gridCol w="6021850"/>
              </a:tblGrid>
              <a:tr h="3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991"/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main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Indicates the main content of a page.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header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Content placed above and contextualizing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the main content.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nav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navigation section, typically containing links or tabs.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section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Typically indicates one of several, equally placed segments of content.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aside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sidebar of content placed next to and supplementing an element.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div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“division” of the page; a very generic, non-semantic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44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1035575" y="237050"/>
            <a:ext cx="4882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Semantic HTML</a:t>
            </a:r>
            <a:endParaRPr b="0" sz="2800">
              <a:solidFill>
                <a:srgbClr val="FFFFFF"/>
              </a:solidFill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45"/>
          <p:cNvSpPr txBox="1"/>
          <p:nvPr>
            <p:ph idx="1" type="body"/>
          </p:nvPr>
        </p:nvSpPr>
        <p:spPr>
          <a:xfrm>
            <a:off x="457200" y="954625"/>
            <a:ext cx="8229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are the elements in the following HTML nested, and why would a developer write HTML this way?</a:t>
            </a:r>
            <a:endParaRPr/>
          </a:p>
        </p:txBody>
      </p:sp>
      <p:sp>
        <p:nvSpPr>
          <p:cNvPr id="390" name="Google Shape;390;p4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sp>
        <p:nvSpPr>
          <p:cNvPr id="391" name="Google Shape;391;p45"/>
          <p:cNvSpPr/>
          <p:nvPr/>
        </p:nvSpPr>
        <p:spPr>
          <a:xfrm>
            <a:off x="545200" y="1769375"/>
            <a:ext cx="8013000" cy="2767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&lt;nav&gt;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List of Links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&lt;/nav&gt;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&lt;section&gt;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&lt;div&gt;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6858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Content A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&lt;div&gt;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6858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Content B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&lt;/section&gt;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&lt;/main&gt;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Sheet: Semantic Elements</a:t>
            </a:r>
            <a:endParaRPr/>
          </a:p>
        </p:txBody>
      </p:sp>
      <p:sp>
        <p:nvSpPr>
          <p:cNvPr id="398" name="Google Shape;398;p46"/>
          <p:cNvSpPr txBox="1"/>
          <p:nvPr>
            <p:ph idx="4294967295" type="body"/>
          </p:nvPr>
        </p:nvSpPr>
        <p:spPr>
          <a:xfrm>
            <a:off x="457200" y="1143000"/>
            <a:ext cx="4354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confusing to know when to use one element versus another, because they all do the same thing.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flowchart</a:t>
            </a:r>
            <a:r>
              <a:rPr lang="en"/>
              <a:t> can help you decide.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isn’t “one right way” to structure HTML. It’s subjective, so do your best.</a:t>
            </a:r>
            <a:endParaRPr/>
          </a:p>
        </p:txBody>
      </p:sp>
      <p:sp>
        <p:nvSpPr>
          <p:cNvPr id="399" name="Google Shape;399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250" y="1341600"/>
            <a:ext cx="1552100" cy="15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325" y="1341600"/>
            <a:ext cx="1552099" cy="15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Meatless Burgers Article</a:t>
            </a:r>
            <a:endParaRPr/>
          </a:p>
        </p:txBody>
      </p:sp>
      <p:sp>
        <p:nvSpPr>
          <p:cNvPr id="407" name="Google Shape;407;p4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457200" y="1143000"/>
            <a:ext cx="8229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recreate a section of a real website using semantic HTML tags.</a:t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753200" y="1995238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https://codepen.io/GAmarketing/pen/OJJwpMO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4238688" y="26734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7"/>
          <p:cNvSpPr/>
          <p:nvPr/>
        </p:nvSpPr>
        <p:spPr>
          <a:xfrm>
            <a:off x="5219500" y="1995238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https://codepen.io/GAmarketing/pen/KKKBWVG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 HTML Basics</a:t>
            </a:r>
            <a:endParaRPr b="0" sz="2800">
              <a:solidFill>
                <a:srgbClr val="FFFFFF"/>
              </a:solidFill>
            </a:endParaRPr>
          </a:p>
        </p:txBody>
      </p:sp>
      <p:sp>
        <p:nvSpPr>
          <p:cNvPr id="418" name="Google Shape;418;p4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moving on to CSS, let’s talk about what we’ve learned about HTML so far.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most important points?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There’s a lot of new information already and lots more to come — it’s important to prioritize and prevent information overload!</a:t>
            </a:r>
            <a:endParaRPr/>
          </a:p>
        </p:txBody>
      </p:sp>
      <p:sp>
        <p:nvSpPr>
          <p:cNvPr id="420" name="Google Shape;420;p4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</a:t>
            </a:r>
            <a:endParaRPr/>
          </a:p>
        </p:txBody>
      </p:sp>
      <p:sp>
        <p:nvSpPr>
          <p:cNvPr id="426" name="Google Shape;426;p4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r>
              <a:rPr lang="en"/>
              <a:t>: </a:t>
            </a:r>
            <a:r>
              <a:rPr lang="en"/>
              <a:t>Let’s Talk Basics</a:t>
            </a:r>
            <a:endParaRPr/>
          </a:p>
        </p:txBody>
      </p:sp>
      <p:pic>
        <p:nvPicPr>
          <p:cNvPr id="432" name="Google Shape;4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50" y="1068175"/>
            <a:ext cx="4464501" cy="34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</a:t>
            </a:r>
            <a:endParaRPr/>
          </a:p>
        </p:txBody>
      </p:sp>
      <p:sp>
        <p:nvSpPr>
          <p:cNvPr id="441" name="Google Shape;441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As we introduce CSS, have this handy reference to the most basic selectors, properties, and values open in a separate browser window.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1"/>
          <p:cNvSpPr/>
          <p:nvPr/>
        </p:nvSpPr>
        <p:spPr>
          <a:xfrm>
            <a:off x="838500" y="2190700"/>
            <a:ext cx="7467000" cy="1519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https://codepen.io/GAmarketing/pen/QWWBpbB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5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/>
        </p:nvSpPr>
        <p:spPr>
          <a:xfrm>
            <a:off x="380663" y="1625725"/>
            <a:ext cx="21366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Selector</a:t>
            </a:r>
            <a:endParaRPr b="1" sz="18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(What we are styling)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CSS</a:t>
            </a:r>
            <a:endParaRPr/>
          </a:p>
        </p:txBody>
      </p:sp>
      <p:sp>
        <p:nvSpPr>
          <p:cNvPr id="453" name="Google Shape;453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4" name="Google Shape;454;p52"/>
          <p:cNvSpPr txBox="1"/>
          <p:nvPr/>
        </p:nvSpPr>
        <p:spPr>
          <a:xfrm>
            <a:off x="2517263" y="1670600"/>
            <a:ext cx="42537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p </a:t>
            </a: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color: blue;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font-size: 20px;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font-style: italic;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55" name="Google Shape;455;p52"/>
          <p:cNvCxnSpPr/>
          <p:nvPr/>
        </p:nvCxnSpPr>
        <p:spPr>
          <a:xfrm>
            <a:off x="2047213" y="1873150"/>
            <a:ext cx="407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56" name="Google Shape;456;p52"/>
          <p:cNvGrpSpPr/>
          <p:nvPr/>
        </p:nvGrpSpPr>
        <p:grpSpPr>
          <a:xfrm rot="-5400000">
            <a:off x="5288758" y="2341842"/>
            <a:ext cx="1761646" cy="329425"/>
            <a:chOff x="1528775" y="3266275"/>
            <a:chExt cx="4672800" cy="329425"/>
          </a:xfrm>
        </p:grpSpPr>
        <p:cxnSp>
          <p:nvCxnSpPr>
            <p:cNvPr id="457" name="Google Shape;457;p52"/>
            <p:cNvCxnSpPr/>
            <p:nvPr/>
          </p:nvCxnSpPr>
          <p:spPr>
            <a:xfrm>
              <a:off x="1528775" y="3577625"/>
              <a:ext cx="4672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52"/>
            <p:cNvCxnSpPr/>
            <p:nvPr/>
          </p:nvCxnSpPr>
          <p:spPr>
            <a:xfrm rot="10800000">
              <a:off x="1533525" y="3266300"/>
              <a:ext cx="0" cy="329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52"/>
            <p:cNvCxnSpPr/>
            <p:nvPr/>
          </p:nvCxnSpPr>
          <p:spPr>
            <a:xfrm rot="10800000">
              <a:off x="6181725" y="3266275"/>
              <a:ext cx="0" cy="307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" name="Google Shape;460;p52"/>
          <p:cNvSpPr txBox="1"/>
          <p:nvPr/>
        </p:nvSpPr>
        <p:spPr>
          <a:xfrm>
            <a:off x="6472263" y="2019675"/>
            <a:ext cx="21366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Declaration Block</a:t>
            </a:r>
            <a:endParaRPr b="1" sz="18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(Our styles)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1" name="Google Shape;461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Styles Look Like</a:t>
            </a:r>
            <a:endParaRPr/>
          </a:p>
        </p:txBody>
      </p:sp>
      <p:sp>
        <p:nvSpPr>
          <p:cNvPr id="467" name="Google Shape;467;p53"/>
          <p:cNvSpPr txBox="1"/>
          <p:nvPr>
            <p:ph idx="1" type="body"/>
          </p:nvPr>
        </p:nvSpPr>
        <p:spPr>
          <a:xfrm>
            <a:off x="457200" y="2602600"/>
            <a:ext cx="8229600" cy="1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individual parts of this CSS rule?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you think we could change or extend them?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other style changes do you think we could make?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545200" y="1118450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Choose semantic HTML tags to define and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organize content.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CSS to apply style to webpages.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Learn the basics of CSS syntax, including selectors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and style rules.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lang="en"/>
              <a:t>Selectors</a:t>
            </a:r>
            <a:endParaRPr/>
          </a:p>
        </p:txBody>
      </p:sp>
      <p:sp>
        <p:nvSpPr>
          <p:cNvPr id="475" name="Google Shape;475;p54"/>
          <p:cNvSpPr txBox="1"/>
          <p:nvPr>
            <p:ph idx="4294967295" type="body"/>
          </p:nvPr>
        </p:nvSpPr>
        <p:spPr>
          <a:xfrm>
            <a:off x="457200" y="2351825"/>
            <a:ext cx="8219100" cy="25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selectors together, mixing HTML elements and custom classes if you like. The example above targets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>
                <a:solidFill>
                  <a:schemeClr val="dk1"/>
                </a:solidFill>
              </a:rPr>
              <a:t> tags and </a:t>
            </a:r>
            <a:r>
              <a:rPr b="1" lang="en">
                <a:solidFill>
                  <a:schemeClr val="dk1"/>
                </a:solidFill>
              </a:rPr>
              <a:t>q</a:t>
            </a:r>
            <a:r>
              <a:rPr lang="en">
                <a:solidFill>
                  <a:schemeClr val="dk1"/>
                </a:solidFill>
              </a:rPr>
              <a:t> tags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unlimited number of selectors can go together — just separate each new selector with a comma.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54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p, q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Selectors</a:t>
            </a:r>
            <a:endParaRPr/>
          </a:p>
        </p:txBody>
      </p:sp>
      <p:sp>
        <p:nvSpPr>
          <p:cNvPr id="485" name="Google Shape;485;p55"/>
          <p:cNvSpPr txBox="1"/>
          <p:nvPr>
            <p:ph idx="4294967295" type="body"/>
          </p:nvPr>
        </p:nvSpPr>
        <p:spPr>
          <a:xfrm>
            <a:off x="457200" y="2361675"/>
            <a:ext cx="82191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target elements according to their specific parent element by separating two selectors with a space. The example</a:t>
            </a:r>
            <a:r>
              <a:rPr lang="en">
                <a:solidFill>
                  <a:schemeClr val="dk1"/>
                </a:solidFill>
              </a:rPr>
              <a:t> above</a:t>
            </a:r>
            <a:r>
              <a:rPr lang="en">
                <a:solidFill>
                  <a:schemeClr val="dk1"/>
                </a:solidFill>
              </a:rPr>
              <a:t> targets all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chemeClr val="dk1"/>
                </a:solidFill>
              </a:rPr>
              <a:t> tags contained within a </a:t>
            </a:r>
            <a:r>
              <a:rPr b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tag.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also other selectors, called </a:t>
            </a:r>
            <a:r>
              <a:rPr b="1" lang="en">
                <a:solidFill>
                  <a:schemeClr val="dk1"/>
                </a:solidFill>
              </a:rPr>
              <a:t>combinators</a:t>
            </a:r>
            <a:r>
              <a:rPr lang="en">
                <a:solidFill>
                  <a:schemeClr val="dk1"/>
                </a:solidFill>
              </a:rPr>
              <a:t>, that target elements based on their specific relationships to other elements.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55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a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General Selectors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56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Selectors</a:t>
            </a:r>
            <a:endParaRPr/>
          </a:p>
        </p:txBody>
      </p:sp>
      <p:sp>
        <p:nvSpPr>
          <p:cNvPr id="497" name="Google Shape;497;p56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Cascades Throughout HTML</a:t>
            </a:r>
            <a:endParaRPr/>
          </a:p>
        </p:txBody>
      </p:sp>
      <p:sp>
        <p:nvSpPr>
          <p:cNvPr id="498" name="Google Shape;498;p56"/>
          <p:cNvSpPr txBox="1"/>
          <p:nvPr>
            <p:ph idx="3" type="body"/>
          </p:nvPr>
        </p:nvSpPr>
        <p:spPr>
          <a:xfrm>
            <a:off x="458325" y="1811075"/>
            <a:ext cx="3642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selectors that are generic, i.e., represent a “trunk” of the tree, will result in styles that cascade and affect many elements.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Good uses:</a:t>
            </a:r>
            <a:r>
              <a:rPr lang="en">
                <a:solidFill>
                  <a:srgbClr val="FFFFFF"/>
                </a:solidFill>
              </a:rPr>
              <a:t> Color themes, font styles, and other stylistic elements repeated throughout the site.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99" name="Google Shape;499;p56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Hit Limited Amount of Elements</a:t>
            </a:r>
            <a:endParaRPr/>
          </a:p>
        </p:txBody>
      </p:sp>
      <p:sp>
        <p:nvSpPr>
          <p:cNvPr id="500" name="Google Shape;500;p56"/>
          <p:cNvSpPr txBox="1"/>
          <p:nvPr>
            <p:ph idx="5" type="body"/>
          </p:nvPr>
        </p:nvSpPr>
        <p:spPr>
          <a:xfrm>
            <a:off x="4847175" y="1811075"/>
            <a:ext cx="37512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IDs are useful for styles that are only applied in small, limited sections of the website.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Good uses:</a:t>
            </a:r>
            <a:r>
              <a:rPr lang="en"/>
              <a:t> The spacing and placement of individual elements and styling of non-repeated elements.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506" name="Google Shape;506;p57"/>
          <p:cNvSpPr txBox="1"/>
          <p:nvPr>
            <p:ph idx="4294967295" type="body"/>
          </p:nvPr>
        </p:nvSpPr>
        <p:spPr>
          <a:xfrm>
            <a:off x="457200" y="2498600"/>
            <a:ext cx="82191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Properties</a:t>
            </a:r>
            <a:r>
              <a:rPr lang="en">
                <a:solidFill>
                  <a:schemeClr val="dk1"/>
                </a:solidFill>
              </a:rPr>
              <a:t> are parts of the CSS spec that control style behavior. Most are logically named, but not all.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Properties will always be followed by a colon, then the value.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57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color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text-decoration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+ Values</a:t>
            </a:r>
            <a:endParaRPr/>
          </a:p>
        </p:txBody>
      </p:sp>
      <p:sp>
        <p:nvSpPr>
          <p:cNvPr id="516" name="Google Shape;516;p58"/>
          <p:cNvSpPr txBox="1"/>
          <p:nvPr>
            <p:ph idx="4294967295" type="body"/>
          </p:nvPr>
        </p:nvSpPr>
        <p:spPr>
          <a:xfrm>
            <a:off x="457200" y="2471475"/>
            <a:ext cx="82191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example, all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>
                <a:solidFill>
                  <a:schemeClr val="dk1"/>
                </a:solidFill>
              </a:rPr>
              <a:t> tags are having their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color</a:t>
            </a:r>
            <a:r>
              <a:rPr lang="en">
                <a:solidFill>
                  <a:schemeClr val="dk1"/>
                </a:solidFill>
              </a:rPr>
              <a:t> property set to the value of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white</a:t>
            </a:r>
            <a:r>
              <a:rPr lang="en">
                <a:solidFill>
                  <a:schemeClr val="dk1"/>
                </a:solidFill>
              </a:rPr>
              <a:t>. This changes their font color to the given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You must have at least one property/value pair per selector (otherwise, nothing happens). And they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MUST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 end with a semicolon — always!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517" name="Google Shape;517;p58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white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8" name="Google Shape;518;p58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+ Values</a:t>
            </a:r>
            <a:endParaRPr/>
          </a:p>
        </p:txBody>
      </p:sp>
      <p:sp>
        <p:nvSpPr>
          <p:cNvPr id="526" name="Google Shape;526;p59"/>
          <p:cNvSpPr txBox="1"/>
          <p:nvPr>
            <p:ph idx="4294967295" type="body"/>
          </p:nvPr>
        </p:nvSpPr>
        <p:spPr>
          <a:xfrm>
            <a:off x="457200" y="2896600"/>
            <a:ext cx="82191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have an 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unlimited amount of property/value pairs</a:t>
            </a:r>
            <a:r>
              <a:rPr lang="en">
                <a:solidFill>
                  <a:schemeClr val="dk1"/>
                </a:solidFill>
              </a:rPr>
              <a:t> in a style declaration.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find that many declarations share the same property/value pairs, consider declaring that property/value pair in a more broadly targeted selector.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545200" y="1028375"/>
            <a:ext cx="8013000" cy="1775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font-weight: bold;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padding: 15px;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9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25" y="1028455"/>
            <a:ext cx="6594939" cy="27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Whole Universe of</a:t>
            </a:r>
            <a:r>
              <a:rPr lang="en"/>
              <a:t> CSS Properties and Values</a:t>
            </a: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2164650" y="3794100"/>
            <a:ext cx="51057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A good dev knows what planet they are on.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 rot="10800000">
            <a:off x="4717500" y="3137600"/>
            <a:ext cx="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60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6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Colors</a:t>
            </a:r>
            <a:endParaRPr/>
          </a:p>
        </p:txBody>
      </p:sp>
      <p:sp>
        <p:nvSpPr>
          <p:cNvPr id="547" name="Google Shape;547;p61"/>
          <p:cNvSpPr txBox="1"/>
          <p:nvPr>
            <p:ph idx="4294967295" type="body"/>
          </p:nvPr>
        </p:nvSpPr>
        <p:spPr>
          <a:xfrm>
            <a:off x="457200" y="2956150"/>
            <a:ext cx="82191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Colors</a:t>
            </a:r>
            <a:r>
              <a:rPr lang="en">
                <a:solidFill>
                  <a:schemeClr val="dk1"/>
                </a:solidFill>
              </a:rPr>
              <a:t> are used throughout the CSS spec for a variety of properties.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Colors can be specified in a variety of ways.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9" name="Google Shape;549;p6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51" name="Google Shape;551;p61"/>
          <p:cNvSpPr/>
          <p:nvPr/>
        </p:nvSpPr>
        <p:spPr>
          <a:xfrm>
            <a:off x="3492563" y="1199381"/>
            <a:ext cx="1394400" cy="1394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1"/>
          <p:cNvSpPr/>
          <p:nvPr/>
        </p:nvSpPr>
        <p:spPr>
          <a:xfrm>
            <a:off x="5127800" y="1199381"/>
            <a:ext cx="1394400" cy="13944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1"/>
          <p:cNvSpPr/>
          <p:nvPr/>
        </p:nvSpPr>
        <p:spPr>
          <a:xfrm>
            <a:off x="1857325" y="1199381"/>
            <a:ext cx="1394400" cy="1394400"/>
          </a:xfrm>
          <a:prstGeom prst="ellipse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Keywords</a:t>
            </a:r>
            <a:endParaRPr/>
          </a:p>
        </p:txBody>
      </p:sp>
      <p:sp>
        <p:nvSpPr>
          <p:cNvPr id="559" name="Google Shape;559;p62"/>
          <p:cNvSpPr txBox="1"/>
          <p:nvPr>
            <p:ph idx="4294967295" type="body"/>
          </p:nvPr>
        </p:nvSpPr>
        <p:spPr>
          <a:xfrm>
            <a:off x="457200" y="2471475"/>
            <a:ext cx="82191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Colors can be defined by a keyword built into the CSS spec.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Aside from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black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white</a:t>
            </a:r>
            <a:r>
              <a:rPr lang="en">
                <a:solidFill>
                  <a:schemeClr val="dk1"/>
                </a:solidFill>
              </a:rPr>
              <a:t>, they aren’t used much.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62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white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in RGB</a:t>
            </a:r>
            <a:endParaRPr/>
          </a:p>
        </p:txBody>
      </p:sp>
      <p:sp>
        <p:nvSpPr>
          <p:cNvPr id="569" name="Google Shape;569;p63"/>
          <p:cNvSpPr txBox="1"/>
          <p:nvPr>
            <p:ph idx="4294967295" type="body"/>
          </p:nvPr>
        </p:nvSpPr>
        <p:spPr>
          <a:xfrm>
            <a:off x="457200" y="2471475"/>
            <a:ext cx="41148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Colors can be defined by the combination of red, green, and blue.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RGB is additive - combine all the colors to get white.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63"/>
          <p:cNvSpPr/>
          <p:nvPr/>
        </p:nvSpPr>
        <p:spPr>
          <a:xfrm>
            <a:off x="501256" y="1028375"/>
            <a:ext cx="40116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#ffdb00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1" name="Google Shape;571;p63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74" name="Google Shape;574;p63"/>
          <p:cNvSpPr txBox="1"/>
          <p:nvPr>
            <p:ph idx="4294967295" type="body"/>
          </p:nvPr>
        </p:nvSpPr>
        <p:spPr>
          <a:xfrm>
            <a:off x="4852225" y="2471475"/>
            <a:ext cx="41148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 can be defined either in arabic numbers </a:t>
            </a:r>
            <a:r>
              <a:rPr b="1" lang="en">
                <a:solidFill>
                  <a:schemeClr val="dk1"/>
                </a:solidFill>
              </a:rPr>
              <a:t>(0-255) </a:t>
            </a:r>
            <a:r>
              <a:rPr lang="en">
                <a:solidFill>
                  <a:schemeClr val="dk1"/>
                </a:solidFill>
              </a:rPr>
              <a:t>or base-16 hexadecimal numbers </a:t>
            </a:r>
            <a:r>
              <a:rPr b="1" lang="en">
                <a:solidFill>
                  <a:schemeClr val="dk1"/>
                </a:solidFill>
              </a:rPr>
              <a:t>(0-FF)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5" name="Google Shape;575;p63"/>
          <p:cNvSpPr/>
          <p:nvPr/>
        </p:nvSpPr>
        <p:spPr>
          <a:xfrm>
            <a:off x="4896281" y="1028375"/>
            <a:ext cx="40116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rgb(255,219, 0)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RGBA - Adding Transparency</a:t>
            </a:r>
            <a:endParaRPr/>
          </a:p>
        </p:txBody>
      </p:sp>
      <p:sp>
        <p:nvSpPr>
          <p:cNvPr id="581" name="Google Shape;581;p64"/>
          <p:cNvSpPr txBox="1"/>
          <p:nvPr>
            <p:ph idx="4294967295" type="body"/>
          </p:nvPr>
        </p:nvSpPr>
        <p:spPr>
          <a:xfrm>
            <a:off x="457200" y="2956150"/>
            <a:ext cx="85206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 works identically to RGB, expect that it takes a 4th value called the "alpha".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 value between 0 and 1 which will be used to determine a color's opacity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 the page,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64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85" name="Google Shape;585;p64"/>
          <p:cNvSpPr/>
          <p:nvPr/>
        </p:nvSpPr>
        <p:spPr>
          <a:xfrm>
            <a:off x="3147767" y="1223619"/>
            <a:ext cx="1394400" cy="13944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4"/>
          <p:cNvSpPr/>
          <p:nvPr/>
        </p:nvSpPr>
        <p:spPr>
          <a:xfrm>
            <a:off x="4767683" y="1223619"/>
            <a:ext cx="1394400" cy="13944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4"/>
          <p:cNvSpPr/>
          <p:nvPr/>
        </p:nvSpPr>
        <p:spPr>
          <a:xfrm>
            <a:off x="1527850" y="1223619"/>
            <a:ext cx="1394400" cy="1394400"/>
          </a:xfrm>
          <a:prstGeom prst="ellipse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4"/>
          <p:cNvSpPr/>
          <p:nvPr/>
        </p:nvSpPr>
        <p:spPr>
          <a:xfrm>
            <a:off x="6387600" y="1191219"/>
            <a:ext cx="1394400" cy="1394400"/>
          </a:xfrm>
          <a:prstGeom prst="ellipse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CSS Properties</a:t>
            </a:r>
            <a:endParaRPr/>
          </a:p>
        </p:txBody>
      </p:sp>
      <p:graphicFrame>
        <p:nvGraphicFramePr>
          <p:cNvPr id="594" name="Google Shape;594;p65"/>
          <p:cNvGraphicFramePr/>
          <p:nvPr/>
        </p:nvGraphicFramePr>
        <p:xfrm>
          <a:off x="600913" y="85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{A36A8CBF-5E5D-4776-9AB1-32BB1F455063}</a:tableStyleId>
              </a:tblPr>
              <a:tblGrid>
                <a:gridCol w="2107850"/>
                <a:gridCol w="5715800"/>
              </a:tblGrid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Property Name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7991"/>
                    </a:solidFill>
                  </a:tcPr>
                </a:tc>
              </a:tr>
              <a:tr h="5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background, background-color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style behind an element; can be images, colors, or gradients.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border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Styles the edges around an element.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color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Sets the color of text, NOT the background color!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font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Controls font family, size, style, and weight.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height, width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Sets how tall or wide an element should be in px, %, or ems.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margin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space outside of an element.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padding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space on the inside border of an element.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text-align</a:t>
                      </a:r>
                      <a:endParaRPr b="1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Defines the direction that text lines up in an element.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5" name="Google Shape;595;p65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6" name="Google Shape;596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CSS Selectors</a:t>
            </a:r>
            <a:endParaRPr/>
          </a:p>
        </p:txBody>
      </p:sp>
      <p:sp>
        <p:nvSpPr>
          <p:cNvPr id="603" name="Google Shape;603;p6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  <p:sp>
        <p:nvSpPr>
          <p:cNvPr id="604" name="Google Shape;604;p66"/>
          <p:cNvSpPr txBox="1"/>
          <p:nvPr>
            <p:ph idx="1" type="body"/>
          </p:nvPr>
        </p:nvSpPr>
        <p:spPr>
          <a:xfrm>
            <a:off x="457200" y="1143000"/>
            <a:ext cx="8229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Walk through the following examples and take turns explaining what the selector, property and values are for each item.</a:t>
            </a:r>
            <a:endParaRPr/>
          </a:p>
        </p:txBody>
      </p:sp>
      <p:sp>
        <p:nvSpPr>
          <p:cNvPr id="605" name="Google Shape;605;p66"/>
          <p:cNvSpPr/>
          <p:nvPr/>
        </p:nvSpPr>
        <p:spPr>
          <a:xfrm>
            <a:off x="753200" y="2334475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https://codepen.io/kasigi/pen/QWgBxpO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66"/>
          <p:cNvSpPr/>
          <p:nvPr/>
        </p:nvSpPr>
        <p:spPr>
          <a:xfrm>
            <a:off x="4238688" y="30127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6"/>
          <p:cNvSpPr/>
          <p:nvPr/>
        </p:nvSpPr>
        <p:spPr>
          <a:xfrm>
            <a:off x="5219500" y="2334475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https://codepen.io/kasigi/pen/qBjyKaG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8" name="Google Shape;608;p6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Styling Tips</a:t>
            </a:r>
            <a:endParaRPr/>
          </a:p>
        </p:txBody>
      </p:sp>
      <p:sp>
        <p:nvSpPr>
          <p:cNvPr id="614" name="Google Shape;614;p67"/>
          <p:cNvSpPr txBox="1"/>
          <p:nvPr>
            <p:ph idx="4294967295" type="body"/>
          </p:nvPr>
        </p:nvSpPr>
        <p:spPr>
          <a:xfrm>
            <a:off x="457200" y="1092800"/>
            <a:ext cx="47604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put a new style on a new line.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organize styles logically by section.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external style sheets that are linked in the head of your HTML document.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whitespace so people can read your code.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Comments are welcome</a:t>
            </a:r>
            <a:r>
              <a:rPr lang="en">
                <a:solidFill>
                  <a:schemeClr val="dk1"/>
                </a:solidFill>
              </a:rPr>
              <a:t> in your CSS</a:t>
            </a:r>
            <a:r>
              <a:rPr lang="en"/>
              <a:t>.</a:t>
            </a:r>
            <a:endParaRPr/>
          </a:p>
        </p:txBody>
      </p:sp>
      <p:sp>
        <p:nvSpPr>
          <p:cNvPr id="615" name="Google Shape;615;p67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300" y="572275"/>
            <a:ext cx="3100500" cy="31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8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6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5" name="Google Shape;625;p68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626" name="Google Shape;626;p68"/>
          <p:cNvSpPr txBox="1"/>
          <p:nvPr>
            <p:ph idx="1" type="subTitle"/>
          </p:nvPr>
        </p:nvSpPr>
        <p:spPr>
          <a:xfrm>
            <a:off x="457200" y="11719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CSS Cascades Through the DOM</a:t>
            </a:r>
            <a:endParaRPr/>
          </a:p>
        </p:txBody>
      </p:sp>
      <p:sp>
        <p:nvSpPr>
          <p:cNvPr id="627" name="Google Shape;627;p68"/>
          <p:cNvSpPr txBox="1"/>
          <p:nvPr>
            <p:ph idx="3" type="body"/>
          </p:nvPr>
        </p:nvSpPr>
        <p:spPr>
          <a:xfrm>
            <a:off x="458325" y="17348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is defined in terms of </a:t>
            </a:r>
            <a:r>
              <a:rPr b="1" lang="en"/>
              <a:t>properties</a:t>
            </a:r>
            <a:r>
              <a:rPr lang="en"/>
              <a:t> and </a:t>
            </a:r>
            <a:r>
              <a:rPr b="1" lang="en"/>
              <a:t>values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right selectors can apply consistent styles across the whole page.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Semantic HTML helps coordinate with CSS.</a:t>
            </a:r>
            <a:endParaRPr/>
          </a:p>
        </p:txBody>
      </p:sp>
      <p:sp>
        <p:nvSpPr>
          <p:cNvPr id="628" name="Google Shape;628;p68"/>
          <p:cNvSpPr txBox="1"/>
          <p:nvPr>
            <p:ph idx="4" type="subTitle"/>
          </p:nvPr>
        </p:nvSpPr>
        <p:spPr>
          <a:xfrm>
            <a:off x="4864075" y="11719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CSS Box Model</a:t>
            </a:r>
            <a:endParaRPr/>
          </a:p>
        </p:txBody>
      </p:sp>
      <p:sp>
        <p:nvSpPr>
          <p:cNvPr id="629" name="Google Shape;629;p68"/>
          <p:cNvSpPr txBox="1"/>
          <p:nvPr>
            <p:ph idx="5" type="body"/>
          </p:nvPr>
        </p:nvSpPr>
        <p:spPr>
          <a:xfrm>
            <a:off x="4864075" y="17782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Homework No.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box model defines spacing and sizing of elements.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21" name="Google Shape;321;p38"/>
          <p:cNvSpPr txBox="1"/>
          <p:nvPr>
            <p:ph idx="4294967295" type="body"/>
          </p:nvPr>
        </p:nvSpPr>
        <p:spPr>
          <a:xfrm>
            <a:off x="457200" y="1143000"/>
            <a:ext cx="4354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img</a:t>
            </a:r>
            <a:r>
              <a:rPr lang="en"/>
              <a:t> tag requires a </a:t>
            </a:r>
            <a:r>
              <a:rPr b="1" lang="en"/>
              <a:t>src</a:t>
            </a:r>
            <a:r>
              <a:rPr lang="en"/>
              <a:t> attribute, which tells the browser where to find the image.</a:t>
            </a:r>
            <a:endParaRPr/>
          </a:p>
        </p:txBody>
      </p:sp>
      <p:sp>
        <p:nvSpPr>
          <p:cNvPr id="322" name="Google Shape;322;p3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12" y="1086150"/>
            <a:ext cx="2869239" cy="286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30" name="Google Shape;330;p39"/>
          <p:cNvSpPr txBox="1"/>
          <p:nvPr>
            <p:ph idx="4294967295" type="body"/>
          </p:nvPr>
        </p:nvSpPr>
        <p:spPr>
          <a:xfrm>
            <a:off x="457200" y="1143000"/>
            <a:ext cx="4354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write the src?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different approaches to specifying an image location</a:t>
            </a:r>
            <a:endParaRPr/>
          </a:p>
        </p:txBody>
      </p:sp>
      <p:sp>
        <p:nvSpPr>
          <p:cNvPr id="331" name="Google Shape;331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600" y="979050"/>
            <a:ext cx="23622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39" name="Google Shape;339;p40"/>
          <p:cNvSpPr txBox="1"/>
          <p:nvPr>
            <p:ph idx="4294967295" type="body"/>
          </p:nvPr>
        </p:nvSpPr>
        <p:spPr>
          <a:xfrm>
            <a:off x="457200" y="908350"/>
            <a:ext cx="4354500" cy="17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Absolute Path</a:t>
            </a:r>
            <a:endParaRPr/>
          </a:p>
        </p:txBody>
      </p:sp>
      <p:sp>
        <p:nvSpPr>
          <p:cNvPr id="340" name="Google Shape;340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600" y="979050"/>
            <a:ext cx="23622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/>
          <p:nvPr/>
        </p:nvSpPr>
        <p:spPr>
          <a:xfrm>
            <a:off x="545200" y="2384775"/>
            <a:ext cx="4687500" cy="678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&lt;img src="/images/logo.png"&gt;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545200" y="1385800"/>
            <a:ext cx="4687500" cy="572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&lt;img src="images/logo.png"&gt;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4" name="Google Shape;344;p40"/>
          <p:cNvSpPr txBox="1"/>
          <p:nvPr>
            <p:ph idx="4294967295" type="body"/>
          </p:nvPr>
        </p:nvSpPr>
        <p:spPr>
          <a:xfrm>
            <a:off x="545200" y="3273925"/>
            <a:ext cx="4354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Full URL</a:t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545200" y="3690613"/>
            <a:ext cx="8141700" cy="86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&lt;img src="</a:t>
            </a:r>
            <a:r>
              <a:rPr lang="en" sz="18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https://ga-core.s3.amazonaws.com/production/uploads/</a:t>
            </a:r>
            <a:b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program/default_image/397/thumb_User-Experience-Sketching.jpg"&gt;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File Formats</a:t>
            </a:r>
            <a:endParaRPr/>
          </a:p>
        </p:txBody>
      </p:sp>
      <p:sp>
        <p:nvSpPr>
          <p:cNvPr id="352" name="Google Shape;352;p41"/>
          <p:cNvSpPr txBox="1"/>
          <p:nvPr>
            <p:ph idx="4294967295" type="body"/>
          </p:nvPr>
        </p:nvSpPr>
        <p:spPr>
          <a:xfrm>
            <a:off x="457200" y="1143000"/>
            <a:ext cx="4354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file formats: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JPG / JPEG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SVG</a:t>
            </a:r>
            <a:endParaRPr/>
          </a:p>
        </p:txBody>
      </p:sp>
      <p:sp>
        <p:nvSpPr>
          <p:cNvPr id="353" name="Google Shape;353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12" y="1086150"/>
            <a:ext cx="2869239" cy="286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HTML</a:t>
            </a:r>
            <a:endParaRPr/>
          </a:p>
        </p:txBody>
      </p:sp>
      <p:sp>
        <p:nvSpPr>
          <p:cNvPr id="360" name="Google Shape;360;p4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6" name="Google Shape;366;p4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Review</a:t>
            </a:r>
            <a:endParaRPr/>
          </a:p>
        </p:txBody>
      </p:sp>
      <p:sp>
        <p:nvSpPr>
          <p:cNvPr id="367" name="Google Shape;367;p4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3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10 minutes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574800" y="1048075"/>
            <a:ext cx="81120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review tagging content with a quick walk-through. The example solution contains plenty of tags you haven’t seen yet — don’t worry, they’ll come later! In the meantime, it’s good to challenge yourself by analyzing unfamiliar content.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753200" y="2334475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https://codepen.io/GAmarketing/pen/JjjBWYd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4238688" y="30127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3"/>
          <p:cNvSpPr/>
          <p:nvPr/>
        </p:nvSpPr>
        <p:spPr>
          <a:xfrm>
            <a:off x="5219500" y="2334475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https://codepen.io/GAmarketing/pen/XWWBMmL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