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">
          <p15:clr>
            <a:srgbClr val="9AA0A6"/>
          </p15:clr>
        </p15:guide>
        <p15:guide id="2" pos="130">
          <p15:clr>
            <a:srgbClr val="9AA0A6"/>
          </p15:clr>
        </p15:guide>
        <p15:guide id="3" orient="horz" pos="2914">
          <p15:clr>
            <a:srgbClr val="9AA0A6"/>
          </p15:clr>
        </p15:guide>
        <p15:guide id="4" pos="5649">
          <p15:clr>
            <a:srgbClr val="9AA0A6"/>
          </p15:clr>
        </p15:guide>
        <p15:guide id="5" orient="horz" pos="735">
          <p15:clr>
            <a:srgbClr val="9AA0A6"/>
          </p15:clr>
        </p15:guide>
        <p15:guide id="6" pos="3211">
          <p15:clr>
            <a:srgbClr val="9AA0A6"/>
          </p15:clr>
        </p15:guide>
        <p15:guide id="7" orient="horz" pos="2571">
          <p15:clr>
            <a:srgbClr val="9AA0A6"/>
          </p15:clr>
        </p15:guide>
        <p15:guide id="8" pos="4709">
          <p15:clr>
            <a:srgbClr val="9AA0A6"/>
          </p15:clr>
        </p15:guide>
        <p15:guide id="9" orient="horz" pos="5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" orient="horz"/>
        <p:guide pos="130"/>
        <p:guide pos="2914" orient="horz"/>
        <p:guide pos="5649"/>
        <p:guide pos="735" orient="horz"/>
        <p:guide pos="3211"/>
        <p:guide pos="2571" orient="horz"/>
        <p:guide pos="4709"/>
        <p:guide pos="5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cc8b7aff9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cc8b7aff9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6c1bf11dde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6c1bf11dde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c3052f96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c3052f96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6b167e6f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6b167e6f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cc8b7aff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cc8b7af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c8b7aff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c8b7aff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cc8b7aff9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cc8b7aff9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8b7aff9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8b7aff9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cc8b7aff9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cc8b7aff9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cc8b7aff9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cc8b7aff9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8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28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Relationship Id="rId3" Type="http://schemas.openxmlformats.org/officeDocument/2006/relationships/image" Target="../media/image1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Relationship Id="rId3" Type="http://schemas.openxmlformats.org/officeDocument/2006/relationships/image" Target="../media/image14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Relationship Id="rId3" Type="http://schemas.openxmlformats.org/officeDocument/2006/relationships/image" Target="../media/image14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9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Relationship Id="rId3" Type="http://schemas.openxmlformats.org/officeDocument/2006/relationships/image" Target="../media/image14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14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979500" y="1078375"/>
            <a:ext cx="70995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2" name="Google Shape;302;p36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305" name="Google Shape;305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37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37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</a:t>
            </a: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37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37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37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37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37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37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9" name="Google Shape;329;p37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333" name="Google Shape;333;p38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4" name="Google Shape;33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8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8" name="Google Shape;338;p38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9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343" name="Google Shape;343;p39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4" name="Google Shape;34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9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9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8" name="Google Shape;348;p39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0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356" name="Google Shape;35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62" name="Google Shape;362;p42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4" name="Google Shape;364;p4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65" name="Google Shape;365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2021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68" name="Google Shape;368;p43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0" name="Google Shape;370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2021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 txBox="1"/>
          <p:nvPr>
            <p:ph idx="1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3" name="Google Shape;373;p44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374" name="Google Shape;374;p44"/>
          <p:cNvSpPr txBox="1"/>
          <p:nvPr>
            <p:ph idx="2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375" name="Google Shape;375;p44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4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77" name="Google Shape;377;p4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2021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0" name="Google Shape;380;p4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2021 General Assembly</a:t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p46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6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46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5" name="Google Shape;385;p46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6" name="Google Shape;386;p46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7" name="Google Shape;387;p4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388" name="Google Shape;388;p4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2021 General Assembly</a:t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1" name="Google Shape;391;p47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392" name="Google Shape;392;p47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93" name="Google Shape;393;p47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7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4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2021 General Assembly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7" name="Google Shape;397;p48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48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9" name="Google Shape;399;p4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00" name="Google Shape;400;p4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2021 General Assembly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9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05" name="Google Shape;405;p4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407" name="Google Shape;407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2021 General Assembly</a:t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0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13" name="Google Shape;413;p5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id="415" name="Google Shape;41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2021 General Assembly</a:t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1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1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5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1" name="Google Shape;421;p51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2" name="Google Shape;422;p51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23" name="Google Shape;423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425" name="Google Shape;4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27" name="Google Shape;427;p51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2021 General Assembly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2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0" name="Google Shape;430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2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5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3" name="Google Shape;433;p52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4" name="Google Shape;434;p52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5" name="Google Shape;435;p5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36" name="Google Shape;436;p52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2021 General Assembly</a:t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0" name="Google Shape;440;p5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1" name="Google Shape;441;p5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442" name="Google Shape;442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444" name="Google Shape;4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46" name="Google Shape;446;p5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2021 General Assembly</a:t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0" name="Google Shape;450;p5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1" name="Google Shape;451;p5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452" name="Google Shape;452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54" name="Google Shape;454;p5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2021 General Assembly</a:t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8" name="Google Shape;458;p55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9" name="Google Shape;459;p55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60" name="Google Shape;460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5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62" name="Google Shape;46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5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64" name="Google Shape;464;p5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</a:t>
            </a:r>
            <a:r>
              <a:rPr lang="en"/>
              <a:t>1</a:t>
            </a:r>
            <a:r>
              <a:rPr lang="en"/>
              <a:t> General Assembly</a:t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8" name="Google Shape;468;p56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9" name="Google Shape;469;p56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470" name="Google Shape;470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72" name="Google Shape;472;p5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</a:t>
            </a:r>
            <a:r>
              <a:rPr lang="en"/>
              <a:t>1</a:t>
            </a:r>
            <a:r>
              <a:rPr lang="en"/>
              <a:t> General Assembly</a:t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6" name="Google Shape;476;p5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7" name="Google Shape;477;p5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78" name="Google Shape;478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480" name="Google Shape;48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82" name="Google Shape;482;p5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2021 General Assembly</a:t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8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6" name="Google Shape;486;p5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7" name="Google Shape;487;p5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88" name="Google Shape;488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90" name="Google Shape;490;p5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</a:t>
            </a:r>
            <a:r>
              <a:rPr lang="en"/>
              <a:t>1</a:t>
            </a:r>
            <a:r>
              <a:rPr lang="en"/>
              <a:t> General Assembly</a:t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9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5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5" name="Google Shape;495;p5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6" name="Google Shape;496;p5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497" name="Google Shape;497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9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499" name="Google Shape;499;p59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</a:t>
            </a:r>
            <a:r>
              <a:rPr lang="en"/>
              <a:t>1</a:t>
            </a:r>
            <a:r>
              <a:rPr lang="en"/>
              <a:t> General Assembly</a:t>
            </a:r>
            <a:endParaRPr/>
          </a:p>
        </p:txBody>
      </p:sp>
      <p:sp>
        <p:nvSpPr>
          <p:cNvPr id="500" name="Google Shape;500;p59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501" name="Google Shape;50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0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6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6" name="Google Shape;506;p6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7" name="Google Shape;507;p6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08" name="Google Shape;50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0" name="Google Shape;510;p60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</a:t>
            </a:r>
            <a:r>
              <a:rPr lang="en"/>
              <a:t>1</a:t>
            </a:r>
            <a:r>
              <a:rPr lang="en"/>
              <a:t> General Assembly</a:t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1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61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4" name="Google Shape;514;p61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5" name="Google Shape;515;p6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6" name="Google Shape;516;p6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17" name="Google Shape;517;p6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</a:t>
            </a:r>
            <a:r>
              <a:rPr lang="en"/>
              <a:t>1</a:t>
            </a:r>
            <a:r>
              <a:rPr lang="en"/>
              <a:t> General Assembly</a:t>
            </a:r>
            <a:endParaRPr/>
          </a:p>
        </p:txBody>
      </p:sp>
      <p:pic>
        <p:nvPicPr>
          <p:cNvPr id="518" name="Google Shape;518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2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521" name="Google Shape;521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2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3" name="Google Shape;523;p62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2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5" name="Google Shape;525;p62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6" name="Google Shape;526;p6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</a:t>
            </a:r>
            <a:r>
              <a:rPr lang="en"/>
              <a:t>1</a:t>
            </a:r>
            <a:r>
              <a:rPr lang="en"/>
              <a:t> General Assembly</a:t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3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3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63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1" name="Google Shape;531;p63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2" name="Google Shape;532;p63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3" name="Google Shape;533;p6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</a:t>
            </a:r>
            <a:r>
              <a:rPr lang="en"/>
              <a:t>1</a:t>
            </a:r>
            <a:r>
              <a:rPr lang="en"/>
              <a:t> General Assembly</a:t>
            </a: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4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536" name="Google Shape;536;p64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7" name="Google Shape;537;p64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8" name="Google Shape;538;p64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39" name="Google Shape;539;p64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0" name="Google Shape;540;p64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1" name="Google Shape;541;p64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42" name="Google Shape;542;p64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3" name="Google Shape;543;p64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44" name="Google Shape;544;p6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</a:t>
            </a:r>
            <a:r>
              <a:rPr lang="en"/>
              <a:t>1</a:t>
            </a:r>
            <a:r>
              <a:rPr lang="en"/>
              <a:t> General Assembly</a:t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5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48" name="Google Shape;548;p6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49" name="Google Shape;549;p6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</a:t>
            </a:r>
            <a:r>
              <a:rPr lang="en"/>
              <a:t>1</a:t>
            </a:r>
            <a:r>
              <a:rPr lang="en"/>
              <a:t> General Assembly</a:t>
            </a:r>
            <a:endParaRPr/>
          </a:p>
        </p:txBody>
      </p:sp>
      <p:pic>
        <p:nvPicPr>
          <p:cNvPr id="550" name="Google Shape;550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3" name="Google Shape;553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4" name="Google Shape;55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55.xml"/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59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61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43.xml"/><Relationship Id="rId33" Type="http://schemas.openxmlformats.org/officeDocument/2006/relationships/theme" Target="../theme/theme3.xml"/><Relationship Id="rId10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296" name="Google Shape;296;p3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2021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8" name="Google Shape;298;p3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depen.io/GAmarketing/pen/MWJjrYX" TargetMode="External"/><Relationship Id="rId4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depen.io/GAmarketing/pen/ZELpagj" TargetMode="External"/><Relationship Id="rId4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depen.io/GAmarketing/pen/dyNpJyy" TargetMode="External"/><Relationship Id="rId4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odepen.io/GAmarketing/pen/MWJjrWX" TargetMode="External"/><Relationship Id="rId4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pen.io/GAmarketing/pen/gOgwobw" TargetMode="Externa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/>
          <p:nvPr>
            <p:ph type="title"/>
          </p:nvPr>
        </p:nvSpPr>
        <p:spPr>
          <a:xfrm>
            <a:off x="457200" y="1777050"/>
            <a:ext cx="81897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Lab</a:t>
            </a:r>
            <a:endParaRPr/>
          </a:p>
        </p:txBody>
      </p:sp>
      <p:sp>
        <p:nvSpPr>
          <p:cNvPr id="560" name="Google Shape;560;p6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The Footer</a:t>
            </a:r>
            <a:endParaRPr/>
          </a:p>
        </p:txBody>
      </p:sp>
      <p:sp>
        <p:nvSpPr>
          <p:cNvPr id="656" name="Google Shape;656;p7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7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fifth section: the </a:t>
            </a:r>
            <a:r>
              <a:rPr b="1" lang="en" sz="1600">
                <a:solidFill>
                  <a:schemeClr val="dk1"/>
                </a:solidFill>
              </a:rPr>
              <a:t>footer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Footer-only solution code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58" name="Google Shape;658;p76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659" name="Google Shape;65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982" y="2379923"/>
            <a:ext cx="6550028" cy="599238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76"/>
          <p:cNvSpPr/>
          <p:nvPr/>
        </p:nvSpPr>
        <p:spPr>
          <a:xfrm>
            <a:off x="1117400" y="2530275"/>
            <a:ext cx="369000" cy="29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1" name="Google Shape;661;p76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15 minutes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7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Key Takeaways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7" name="Google Shape;667;p77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Time</a:t>
            </a:r>
            <a:endParaRPr/>
          </a:p>
        </p:txBody>
      </p:sp>
      <p:sp>
        <p:nvSpPr>
          <p:cNvPr id="668" name="Google Shape;668;p77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Fonts + Layouts = Style Points!</a:t>
            </a:r>
            <a:endParaRPr/>
          </a:p>
        </p:txBody>
      </p:sp>
      <p:sp>
        <p:nvSpPr>
          <p:cNvPr id="669" name="Google Shape;669;p77"/>
          <p:cNvSpPr txBox="1"/>
          <p:nvPr>
            <p:ph idx="3" type="body"/>
          </p:nvPr>
        </p:nvSpPr>
        <p:spPr>
          <a:xfrm>
            <a:off x="458325" y="1811075"/>
            <a:ext cx="33345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Always</a:t>
            </a:r>
            <a:r>
              <a:rPr lang="en"/>
              <a:t> provide a system </a:t>
            </a:r>
            <a:r>
              <a:rPr lang="en"/>
              <a:t>font fallback option when using custom fonts.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Pseudo-selectors help target context-specific elements.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Layouts are hard and come with </a:t>
            </a:r>
            <a:r>
              <a:rPr b="1" lang="en"/>
              <a:t>practice</a:t>
            </a:r>
            <a:r>
              <a:rPr lang="en"/>
              <a:t>.</a:t>
            </a:r>
            <a:endParaRPr/>
          </a:p>
        </p:txBody>
      </p:sp>
      <p:sp>
        <p:nvSpPr>
          <p:cNvPr id="670" name="Google Shape;670;p77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Basics of Responsive Design</a:t>
            </a:r>
            <a:endParaRPr/>
          </a:p>
        </p:txBody>
      </p:sp>
      <p:sp>
        <p:nvSpPr>
          <p:cNvPr id="671" name="Google Shape;671;p77"/>
          <p:cNvSpPr txBox="1"/>
          <p:nvPr>
            <p:ph idx="5" type="body"/>
          </p:nvPr>
        </p:nvSpPr>
        <p:spPr>
          <a:xfrm>
            <a:off x="4864075" y="1854425"/>
            <a:ext cx="41031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Homework 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Responsive design ensures a good user experience across all device sizes.</a:t>
            </a:r>
            <a:endParaRPr/>
          </a:p>
        </p:txBody>
      </p:sp>
      <p:sp>
        <p:nvSpPr>
          <p:cNvPr id="672" name="Google Shape;672;p77"/>
          <p:cNvSpPr txBox="1"/>
          <p:nvPr>
            <p:ph idx="12" type="sldNum"/>
          </p:nvPr>
        </p:nvSpPr>
        <p:spPr>
          <a:xfrm>
            <a:off x="458325" y="461937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Real Website</a:t>
            </a:r>
            <a:endParaRPr/>
          </a:p>
        </p:txBody>
      </p:sp>
      <p:sp>
        <p:nvSpPr>
          <p:cNvPr id="566" name="Google Shape;566;p68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Layout Lab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9"/>
          <p:cNvSpPr txBox="1"/>
          <p:nvPr>
            <p:ph type="title"/>
          </p:nvPr>
        </p:nvSpPr>
        <p:spPr>
          <a:xfrm>
            <a:off x="926700" y="256313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Real Website</a:t>
            </a:r>
            <a:endParaRPr/>
          </a:p>
        </p:txBody>
      </p:sp>
      <p:sp>
        <p:nvSpPr>
          <p:cNvPr id="572" name="Google Shape;572;p6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120 </a:t>
            </a:r>
            <a:r>
              <a:rPr lang="en"/>
              <a:t>minutes</a:t>
            </a:r>
            <a:endParaRPr/>
          </a:p>
        </p:txBody>
      </p:sp>
      <p:sp>
        <p:nvSpPr>
          <p:cNvPr id="573" name="Google Shape;573;p69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4" name="Google Shape;57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175" y="897650"/>
            <a:ext cx="2316599" cy="3795576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5" name="Google Shape;575;p69"/>
          <p:cNvSpPr txBox="1"/>
          <p:nvPr>
            <p:ph idx="1" type="body"/>
          </p:nvPr>
        </p:nvSpPr>
        <p:spPr>
          <a:xfrm>
            <a:off x="457200" y="1098851"/>
            <a:ext cx="5524200" cy="1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You’re going to build the site pictured to the right (deep breath).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This will be difficult but doable. Let’s start it off together and frame out our approach.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76" name="Google Shape;576;p69"/>
          <p:cNvSpPr/>
          <p:nvPr/>
        </p:nvSpPr>
        <p:spPr>
          <a:xfrm>
            <a:off x="530950" y="2460450"/>
            <a:ext cx="2205600" cy="2387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https://drive.google.com/drive/folders/1Av21cDcCudU_sQjnU8diWVD9EJ3xiPy_?usp=sharing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7" name="Google Shape;577;p69"/>
          <p:cNvSpPr/>
          <p:nvPr/>
        </p:nvSpPr>
        <p:spPr>
          <a:xfrm>
            <a:off x="2955028" y="3221694"/>
            <a:ext cx="463800" cy="27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69"/>
          <p:cNvSpPr/>
          <p:nvPr/>
        </p:nvSpPr>
        <p:spPr>
          <a:xfrm>
            <a:off x="3637175" y="2460450"/>
            <a:ext cx="2205600" cy="2496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https://drive.google.com/drive/folders/1g8ewKDu6HthfQRkngKU4ak9MzJhcR4jK?usp=sharing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9" name="Google Shape;579;p69"/>
          <p:cNvSpPr txBox="1"/>
          <p:nvPr>
            <p:ph idx="4" type="sldNum"/>
          </p:nvPr>
        </p:nvSpPr>
        <p:spPr>
          <a:xfrm>
            <a:off x="87850" y="4848150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</a:t>
            </a:r>
            <a:r>
              <a:rPr lang="en"/>
              <a:t>A</a:t>
            </a:r>
            <a:r>
              <a:rPr lang="en"/>
              <a:t>ssembly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Sections of the Site</a:t>
            </a:r>
            <a:endParaRPr/>
          </a:p>
        </p:txBody>
      </p:sp>
      <p:sp>
        <p:nvSpPr>
          <p:cNvPr id="585" name="Google Shape;585;p70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6" name="Google Shape;58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675" y="806717"/>
            <a:ext cx="2372100" cy="3886507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7" name="Google Shape;587;p70"/>
          <p:cNvSpPr txBox="1"/>
          <p:nvPr>
            <p:ph idx="1" type="body"/>
          </p:nvPr>
        </p:nvSpPr>
        <p:spPr>
          <a:xfrm>
            <a:off x="457200" y="974875"/>
            <a:ext cx="5400000" cy="3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Let’s identify sections of the site that can be built </a:t>
            </a:r>
            <a:r>
              <a:rPr i="1" lang="en" sz="1600">
                <a:solidFill>
                  <a:schemeClr val="dk1"/>
                </a:solidFill>
              </a:rPr>
              <a:t>independent</a:t>
            </a:r>
            <a:r>
              <a:rPr lang="en" sz="1600">
                <a:solidFill>
                  <a:schemeClr val="dk1"/>
                </a:solidFill>
              </a:rPr>
              <a:t> of each other.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 can break down the HTML and CSS that we need, based on the content and layout.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 few hints on some of the advanced pieces of this site: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hover effect on the </a:t>
            </a:r>
            <a:r>
              <a:rPr b="1" lang="en" sz="1600">
                <a:solidFill>
                  <a:schemeClr val="dk1"/>
                </a:solidFill>
              </a:rPr>
              <a:t>Find a Neighborhood</a:t>
            </a:r>
            <a:r>
              <a:rPr lang="en" sz="1600">
                <a:solidFill>
                  <a:schemeClr val="dk1"/>
                </a:solidFill>
              </a:rPr>
              <a:t> button requires pseudo-selectors.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dark overlay in the picture requires pseudo-selectors </a:t>
            </a:r>
            <a:r>
              <a:rPr i="1" lang="en" sz="1600">
                <a:solidFill>
                  <a:schemeClr val="dk1"/>
                </a:solidFill>
              </a:rPr>
              <a:t>and</a:t>
            </a:r>
            <a:r>
              <a:rPr lang="en" sz="1600">
                <a:solidFill>
                  <a:schemeClr val="dk1"/>
                </a:solidFill>
              </a:rPr>
              <a:t> the </a:t>
            </a:r>
            <a:r>
              <a:rPr b="1" lang="en" sz="1600">
                <a:solidFill>
                  <a:schemeClr val="dk1"/>
                </a:solidFill>
              </a:rPr>
              <a:t>position</a:t>
            </a:r>
            <a:r>
              <a:rPr lang="en" sz="1600">
                <a:solidFill>
                  <a:schemeClr val="dk1"/>
                </a:solidFill>
              </a:rPr>
              <a:t> property.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88" name="Google Shape;588;p70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1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Sections Are...</a:t>
            </a:r>
            <a:endParaRPr/>
          </a:p>
        </p:txBody>
      </p:sp>
      <p:sp>
        <p:nvSpPr>
          <p:cNvPr id="594" name="Google Shape;594;p71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5" name="Google Shape;59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3675" y="806717"/>
            <a:ext cx="2372100" cy="3886507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6" name="Google Shape;596;p71"/>
          <p:cNvSpPr txBox="1"/>
          <p:nvPr>
            <p:ph idx="1" type="body"/>
          </p:nvPr>
        </p:nvSpPr>
        <p:spPr>
          <a:xfrm>
            <a:off x="457200" y="954325"/>
            <a:ext cx="5667300" cy="3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There are five sections on the site: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Header / navigation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Main background image section (with </a:t>
            </a:r>
            <a:r>
              <a:rPr b="1" lang="en" sz="1600">
                <a:solidFill>
                  <a:schemeClr val="dk1"/>
                </a:solidFill>
              </a:rPr>
              <a:t>Find a Neighborhood</a:t>
            </a:r>
            <a:r>
              <a:rPr lang="en" sz="1600">
                <a:solidFill>
                  <a:schemeClr val="dk1"/>
                </a:solidFill>
              </a:rPr>
              <a:t> button)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Locals section with two columns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Featured neighborhoods section with three columns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Footer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Each section stacks one on top of the other. They can be built separately, and </a:t>
            </a:r>
            <a:r>
              <a:rPr lang="en" sz="1600">
                <a:solidFill>
                  <a:schemeClr val="dk1"/>
                </a:solidFill>
              </a:rPr>
              <a:t>you</a:t>
            </a:r>
            <a:r>
              <a:rPr lang="en" sz="1600">
                <a:solidFill>
                  <a:schemeClr val="dk1"/>
                </a:solidFill>
              </a:rPr>
              <a:t> should focus on them one by one as you build your site.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97" name="Google Shape;597;p71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98" name="Google Shape;598;p71"/>
          <p:cNvSpPr/>
          <p:nvPr/>
        </p:nvSpPr>
        <p:spPr>
          <a:xfrm>
            <a:off x="6048075" y="759125"/>
            <a:ext cx="369000" cy="29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9" name="Google Shape;599;p71"/>
          <p:cNvSpPr/>
          <p:nvPr/>
        </p:nvSpPr>
        <p:spPr>
          <a:xfrm>
            <a:off x="6048075" y="1418313"/>
            <a:ext cx="369000" cy="29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0" name="Google Shape;600;p71"/>
          <p:cNvSpPr/>
          <p:nvPr/>
        </p:nvSpPr>
        <p:spPr>
          <a:xfrm>
            <a:off x="6048075" y="2077525"/>
            <a:ext cx="369000" cy="29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1" name="Google Shape;601;p71"/>
          <p:cNvSpPr/>
          <p:nvPr/>
        </p:nvSpPr>
        <p:spPr>
          <a:xfrm>
            <a:off x="6048075" y="2848750"/>
            <a:ext cx="369000" cy="29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2" name="Google Shape;602;p71"/>
          <p:cNvSpPr/>
          <p:nvPr/>
        </p:nvSpPr>
        <p:spPr>
          <a:xfrm>
            <a:off x="6048075" y="4394725"/>
            <a:ext cx="369000" cy="29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2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The Header</a:t>
            </a:r>
            <a:endParaRPr/>
          </a:p>
        </p:txBody>
      </p:sp>
      <p:sp>
        <p:nvSpPr>
          <p:cNvPr id="608" name="Google Shape;608;p72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9" name="Google Shape;609;p72"/>
          <p:cNvSpPr txBox="1"/>
          <p:nvPr>
            <p:ph idx="1" type="body"/>
          </p:nvPr>
        </p:nvSpPr>
        <p:spPr>
          <a:xfrm>
            <a:off x="457200" y="1372788"/>
            <a:ext cx="8229600" cy="27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first section: the </a:t>
            </a:r>
            <a:r>
              <a:rPr b="1" lang="en" sz="1600">
                <a:solidFill>
                  <a:schemeClr val="dk1"/>
                </a:solidFill>
              </a:rPr>
              <a:t>header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Header-only solution code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seem to have two sections of content, one on each side of the page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How can we get this layout in flexbox?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0" name="Google Shape;610;p72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611" name="Google Shape;61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058" y="1054700"/>
            <a:ext cx="7016181" cy="2245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2" name="Google Shape;612;p72"/>
          <p:cNvSpPr/>
          <p:nvPr/>
        </p:nvSpPr>
        <p:spPr>
          <a:xfrm>
            <a:off x="926700" y="1017725"/>
            <a:ext cx="369000" cy="29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3" name="Google Shape;613;p72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72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15 minutes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</a:t>
            </a:r>
            <a:r>
              <a:rPr lang="en"/>
              <a:t>Main Background</a:t>
            </a:r>
            <a:endParaRPr/>
          </a:p>
        </p:txBody>
      </p:sp>
      <p:sp>
        <p:nvSpPr>
          <p:cNvPr id="620" name="Google Shape;620;p73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73"/>
          <p:cNvSpPr txBox="1"/>
          <p:nvPr>
            <p:ph idx="1" type="body"/>
          </p:nvPr>
        </p:nvSpPr>
        <p:spPr>
          <a:xfrm>
            <a:off x="457200" y="1143000"/>
            <a:ext cx="41148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second section: the </a:t>
            </a:r>
            <a:r>
              <a:rPr b="1" lang="en" sz="1600">
                <a:solidFill>
                  <a:schemeClr val="dk1"/>
                </a:solidFill>
              </a:rPr>
              <a:t>main background image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Main background image only solution code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How can we set the </a:t>
            </a:r>
            <a:r>
              <a:rPr b="1" lang="en" sz="1600">
                <a:solidFill>
                  <a:schemeClr val="dk1"/>
                </a:solidFill>
              </a:rPr>
              <a:t>image</a:t>
            </a:r>
            <a:r>
              <a:rPr lang="en" sz="1600">
                <a:solidFill>
                  <a:schemeClr val="dk1"/>
                </a:solidFill>
              </a:rPr>
              <a:t> to show up in the </a:t>
            </a:r>
            <a:r>
              <a:rPr b="1" lang="en" sz="1600">
                <a:solidFill>
                  <a:schemeClr val="dk1"/>
                </a:solidFill>
              </a:rPr>
              <a:t>background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Does an element get height from a background image?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600">
                <a:solidFill>
                  <a:schemeClr val="dk1"/>
                </a:solidFill>
              </a:rPr>
              <a:t>How can we center the content inside of the background image?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Bonus: how can we darken the background image?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22" name="Google Shape;622;p73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623" name="Google Shape;62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450" y="1991274"/>
            <a:ext cx="3380350" cy="16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7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73"/>
          <p:cNvSpPr/>
          <p:nvPr/>
        </p:nvSpPr>
        <p:spPr>
          <a:xfrm>
            <a:off x="5097125" y="1903763"/>
            <a:ext cx="369000" cy="29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6" name="Google Shape;626;p7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30 minutes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Locals Section</a:t>
            </a:r>
            <a:endParaRPr/>
          </a:p>
        </p:txBody>
      </p:sp>
      <p:sp>
        <p:nvSpPr>
          <p:cNvPr id="632" name="Google Shape;632;p7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3" name="Google Shape;633;p7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third section: the </a:t>
            </a:r>
            <a:r>
              <a:rPr b="1" lang="en" sz="1600">
                <a:solidFill>
                  <a:schemeClr val="dk1"/>
                </a:solidFill>
              </a:rPr>
              <a:t>locals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Locals-only solution code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How many columns do we see in this section?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Is the layout identical or close to identical in each column?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If so, we can focus on building one column at a time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Once one column is built, we can copy/paste that code to create the other columns (all we have to do is edit the content/HTML)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4" name="Google Shape;634;p74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635" name="Google Shape;635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1001" y="1230422"/>
            <a:ext cx="4945801" cy="7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74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74"/>
          <p:cNvSpPr/>
          <p:nvPr/>
        </p:nvSpPr>
        <p:spPr>
          <a:xfrm>
            <a:off x="3513425" y="1166963"/>
            <a:ext cx="369000" cy="29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8" name="Google Shape;638;p74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30 minutes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Featured Neighborhoods Section </a:t>
            </a:r>
            <a:endParaRPr/>
          </a:p>
        </p:txBody>
      </p:sp>
      <p:sp>
        <p:nvSpPr>
          <p:cNvPr id="644" name="Google Shape;644;p7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7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fourth section: the </a:t>
            </a:r>
            <a:r>
              <a:rPr b="1" lang="en" sz="1600">
                <a:solidFill>
                  <a:schemeClr val="dk1"/>
                </a:solidFill>
              </a:rPr>
              <a:t>neighborhoods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Neighborhoods-only solution code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We see a few rows of centered content, and a </a:t>
            </a:r>
            <a:r>
              <a:rPr lang="en" sz="1600">
                <a:solidFill>
                  <a:schemeClr val="dk1"/>
                </a:solidFill>
              </a:rPr>
              <a:t>three</a:t>
            </a:r>
            <a:r>
              <a:rPr lang="en" sz="1600">
                <a:solidFill>
                  <a:schemeClr val="dk1"/>
                </a:solidFill>
              </a:rPr>
              <a:t> column row.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There are a few similar concepts from previous sections: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Each column has similar layout, so we can just focus on building one and then copying that HTML structure to the other columns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Centering content within (or on top of) a background image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46" name="Google Shape;646;p75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647" name="Google Shape;647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388" y="1021550"/>
            <a:ext cx="3571624" cy="14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75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75"/>
          <p:cNvSpPr/>
          <p:nvPr/>
        </p:nvSpPr>
        <p:spPr>
          <a:xfrm>
            <a:off x="4588788" y="1011788"/>
            <a:ext cx="369000" cy="298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0" name="Google Shape;650;p75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30 minutes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