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Proxima Nova"/>
      <p:regular r:id="rId54"/>
      <p:bold r:id="rId55"/>
      <p:italic r:id="rId56"/>
      <p:boldItalic r:id="rId57"/>
    </p:embeddedFont>
    <p:embeddedFont>
      <p:font typeface="Inconsolata"/>
      <p:regular r:id="rId58"/>
      <p:bold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pos="130">
          <p15:clr>
            <a:srgbClr val="9AA0A6"/>
          </p15:clr>
        </p15:guide>
        <p15:guide id="3" orient="horz" pos="2914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735">
          <p15:clr>
            <a:srgbClr val="9AA0A6"/>
          </p15:clr>
        </p15:guide>
        <p15:guide id="6" pos="3211">
          <p15:clr>
            <a:srgbClr val="9AA0A6"/>
          </p15:clr>
        </p15:guide>
        <p15:guide id="7" orient="horz" pos="2573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86470B-6A45-4490-98B7-7E44CF65AAD9}">
  <a:tblStyle styleId="{F986470B-6A45-4490-98B7-7E44CF65A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130"/>
        <p:guide pos="2914" orient="horz"/>
        <p:guide pos="5649"/>
        <p:guide pos="735" orient="horz"/>
        <p:guide pos="3211"/>
        <p:guide pos="2573" orient="horz"/>
        <p:guide pos="4709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bold.fntdata"/><Relationship Id="rId10" Type="http://schemas.openxmlformats.org/officeDocument/2006/relationships/slide" Target="slides/slide4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59" Type="http://schemas.openxmlformats.org/officeDocument/2006/relationships/font" Target="fonts/Inconsolata-bold.fntdata"/><Relationship Id="rId14" Type="http://schemas.openxmlformats.org/officeDocument/2006/relationships/slide" Target="slides/slide8.xml"/><Relationship Id="rId58" Type="http://schemas.openxmlformats.org/officeDocument/2006/relationships/font" Target="fonts/Inconsolata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d17730df0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d17730df0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f9deaf74e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f9deaf74e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61c4376a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f61c4376a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f9deaf74e_0_1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f9deaf74e_0_1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f61c4376a3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f61c4376a3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f9deaf74e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f9deaf74e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f9deaf74e_0_1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f9deaf74e_0_1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f9deaf74e_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f9deaf74e_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55d59bb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55d59bb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55d59bb9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55d59bb9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d17730df0_0_3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6d17730df0_0_361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6f9deaf74e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6f9deaf74e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f61c4376a3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f61c4376a3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6f9deaf74e_0_1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6f9deaf74e_0_1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f61c4376a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f61c4376a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f9deaf74e_0_1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f9deaf74e_0_1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755d59bb9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755d59bb9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55d59bb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55d59bb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f9deaf74e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f9deaf74e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f9deaf74e_0_2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f9deaf74e_0_2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f9deaf74e_0_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f9deaf74e_0_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2836b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62836b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f61c437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f61c437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6f9deaf74e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6f9deaf74e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f61c4376a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f61c4376a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6f9deaf74e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6f9deaf74e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6f9deaf74e_0_2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6f9deaf74e_0_2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755d59bb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755d59bb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55d59bb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55d59bb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55d59bb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55d59bb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55d59bb9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55d59bb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755d59bb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755d59bb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f9deaf7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f9deaf7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755d59bb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755d59bb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755d59bb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755d59bb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755d59bb9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755d59bb9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55d59bb9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55d59bb9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61c4376a3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61c4376a3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61c4376a3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61c4376a3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c1f3718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c1f3718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f9deaf74e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f9deaf74e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f9deaf74e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f9deaf74e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11465d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b11465d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f9deaf74e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f9deaf74e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f61c4376a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f61c4376a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mozilla.org/en-US/docs/Web/CSS/Media_Queries/Using_media_queries" TargetMode="External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css-tricks.com/rems-ems/" TargetMode="External"/><Relationship Id="rId4" Type="http://schemas.openxmlformats.org/officeDocument/2006/relationships/hyperlink" Target="http://zellwk.com/blog/rem-vs-em/" TargetMode="External"/><Relationship Id="rId5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rive.google.com/drive/folders/1gKVOGl6kqmerx156e_-LW1RVa6HEDycJ?usp=sharing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drive/folders/1rqQMUXrbUDOaS5FEC_bQ1aOTzpuATnyj?usp=sharing" TargetMode="External"/><Relationship Id="rId4" Type="http://schemas.openxmlformats.org/officeDocument/2006/relationships/hyperlink" Target="https://drive.google.com/drive/folders/1FOeHzIHcZ-cjs3ERpMSavZ7kYGL-oC3m?usp=sharin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alistapart.com/article/responsive-web-design" TargetMode="External"/><Relationship Id="rId4" Type="http://schemas.openxmlformats.org/officeDocument/2006/relationships/hyperlink" Target="http://alistapart.com/article/responsive-web-design" TargetMode="External"/><Relationship Id="rId5" Type="http://schemas.openxmlformats.org/officeDocument/2006/relationships/hyperlink" Target="http://alistapart.com/article/responsive-web-design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rive.google.com/drive/folders/1H5wPU6aFhKSWGpimJp6-t3waBlkfNasx?usp=sharing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rive.google.com/drive/folders/19w7bXlnJE-c5NW_4C7vlk4Yl7LAM-F5H?usp=sharing" TargetMode="External"/><Relationship Id="rId4" Type="http://schemas.openxmlformats.org/officeDocument/2006/relationships/hyperlink" Target="https://drive.google.com/drive/folders/108K1sN_Z1CYIxk_EVF2kND_mG0xCOZja?usp=shar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-50175"/>
            <a:ext cx="4709900" cy="470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/>
          <p:nvPr/>
        </p:nvSpPr>
        <p:spPr>
          <a:xfrm>
            <a:off x="418200" y="2492075"/>
            <a:ext cx="2133000" cy="3381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Phones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Grouping</a:t>
            </a:r>
            <a:endParaRPr/>
          </a:p>
        </p:txBody>
      </p:sp>
      <p:sp>
        <p:nvSpPr>
          <p:cNvPr id="383" name="Google Shape;383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4" name="Google Shape;384;p44"/>
          <p:cNvSpPr txBox="1"/>
          <p:nvPr>
            <p:ph idx="4294967295" type="body"/>
          </p:nvPr>
        </p:nvSpPr>
        <p:spPr>
          <a:xfrm>
            <a:off x="126750" y="2912513"/>
            <a:ext cx="28155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iPhone SE/iPhone 5S = 320px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Galaxy/iPhone 6 = 380px</a:t>
            </a:r>
            <a:r>
              <a:rPr lang="en" sz="1400">
                <a:solidFill>
                  <a:schemeClr val="dk1"/>
                </a:solidFill>
              </a:rPr>
              <a:t>–</a:t>
            </a:r>
            <a:r>
              <a:rPr lang="en" sz="1400"/>
              <a:t> 400px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iPhone 6+/Galaxy Note = 420px</a:t>
            </a:r>
            <a:br>
              <a:rPr lang="en" sz="1400"/>
            </a:b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5" name="Google Shape;385;p44"/>
          <p:cNvSpPr txBox="1"/>
          <p:nvPr/>
        </p:nvSpPr>
        <p:spPr>
          <a:xfrm>
            <a:off x="3737450" y="1664500"/>
            <a:ext cx="4275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6" name="Google Shape;3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150" y="455075"/>
            <a:ext cx="2375101" cy="23751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4"/>
          <p:cNvSpPr txBox="1"/>
          <p:nvPr/>
        </p:nvSpPr>
        <p:spPr>
          <a:xfrm>
            <a:off x="2973075" y="2912521"/>
            <a:ext cx="2774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Phablet/tablet = 500px–650px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iPad/iPad mini = 768px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5856450" y="2912521"/>
            <a:ext cx="28605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Laptops = 960px–1200px</a:t>
            </a:r>
            <a:b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Desktop = 1024px–1800px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588" y="1073675"/>
            <a:ext cx="1280225" cy="128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912" y="765725"/>
            <a:ext cx="1588175" cy="15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4"/>
          <p:cNvSpPr/>
          <p:nvPr/>
        </p:nvSpPr>
        <p:spPr>
          <a:xfrm>
            <a:off x="6220200" y="2492075"/>
            <a:ext cx="2133000" cy="3381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Laptops &amp; Desktops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44"/>
          <p:cNvSpPr/>
          <p:nvPr/>
        </p:nvSpPr>
        <p:spPr>
          <a:xfrm>
            <a:off x="3331488" y="2492075"/>
            <a:ext cx="2133000" cy="3381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Tablets</a:t>
            </a:r>
            <a:endParaRPr b="1" sz="1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Breakpoints</a:t>
            </a:r>
            <a:endParaRPr/>
          </a:p>
        </p:txBody>
      </p:sp>
      <p:sp>
        <p:nvSpPr>
          <p:cNvPr id="399" name="Google Shape;399;p45"/>
          <p:cNvSpPr txBox="1"/>
          <p:nvPr>
            <p:ph idx="4294967295" type="body"/>
          </p:nvPr>
        </p:nvSpPr>
        <p:spPr>
          <a:xfrm>
            <a:off x="457200" y="1071250"/>
            <a:ext cx="41148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480 pixels // phones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768 pixels // tablets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960 pixels // small screens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1200 pixels // big screens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your styles against these breakpoints (you can make others, but these are versatile).</a:t>
            </a:r>
            <a:endParaRPr/>
          </a:p>
        </p:txBody>
      </p:sp>
      <p:sp>
        <p:nvSpPr>
          <p:cNvPr id="400" name="Google Shape;400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01" name="Google Shape;4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400" y="510525"/>
            <a:ext cx="4086450" cy="40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Responsive Design</a:t>
            </a:r>
            <a:endParaRPr/>
          </a:p>
        </p:txBody>
      </p:sp>
      <p:sp>
        <p:nvSpPr>
          <p:cNvPr id="408" name="Google Shape;408;p46"/>
          <p:cNvSpPr txBox="1"/>
          <p:nvPr>
            <p:ph idx="4294967295" type="body"/>
          </p:nvPr>
        </p:nvSpPr>
        <p:spPr>
          <a:xfrm>
            <a:off x="462450" y="1758650"/>
            <a:ext cx="48159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Three Breakpoints: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Mobile, Tablet, Desktop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Many Breakpoints: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Component-based Breakpoints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9" name="Google Shape;409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150" y="853075"/>
            <a:ext cx="3806650" cy="3806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14300">
              <a:srgbClr val="000000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Viewport</a:t>
            </a:r>
            <a:endParaRPr/>
          </a:p>
        </p:txBody>
      </p:sp>
      <p:sp>
        <p:nvSpPr>
          <p:cNvPr id="417" name="Google Shape;417;p47"/>
          <p:cNvSpPr txBox="1"/>
          <p:nvPr>
            <p:ph idx="4294967295" type="body"/>
          </p:nvPr>
        </p:nvSpPr>
        <p:spPr>
          <a:xfrm>
            <a:off x="457200" y="2120150"/>
            <a:ext cx="8219100" cy="20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tell the browser you want the page to be responsive. Include this code above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r>
              <a:rPr lang="en"/>
              <a:t>. This tells the browser to scale the page to the device that’s viewing it.</a:t>
            </a:r>
            <a:endParaRPr/>
          </a:p>
        </p:txBody>
      </p:sp>
      <p:sp>
        <p:nvSpPr>
          <p:cNvPr id="418" name="Google Shape;418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9" name="Google Shape;419;p47"/>
          <p:cNvSpPr/>
          <p:nvPr/>
        </p:nvSpPr>
        <p:spPr>
          <a:xfrm>
            <a:off x="560250" y="948713"/>
            <a:ext cx="8013000" cy="1075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&lt;meta name="viewport" content="width=device-width, initial-scale=1"&gt;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@media</a:t>
            </a:r>
            <a:r>
              <a:rPr lang="en"/>
              <a:t> Query</a:t>
            </a:r>
            <a:endParaRPr/>
          </a:p>
        </p:txBody>
      </p:sp>
      <p:sp>
        <p:nvSpPr>
          <p:cNvPr id="426" name="Google Shape;426;p48"/>
          <p:cNvSpPr txBox="1"/>
          <p:nvPr>
            <p:ph idx="4294967295" type="body"/>
          </p:nvPr>
        </p:nvSpPr>
        <p:spPr>
          <a:xfrm>
            <a:off x="457200" y="1065475"/>
            <a:ext cx="82191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Syntax is a bit weird at first, though. You’ll potentially see @ rules for the first time in CSS (others exist: </a:t>
            </a: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@keyframes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this code do? What is being targeted?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8" name="Google Shape;428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8"/>
          <p:cNvSpPr txBox="1"/>
          <p:nvPr/>
        </p:nvSpPr>
        <p:spPr>
          <a:xfrm>
            <a:off x="4639200" y="2709850"/>
            <a:ext cx="3665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@media (min-width: 480px) {</a:t>
            </a:r>
            <a:endParaRPr sz="16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.text-design {</a:t>
            </a:r>
            <a:endParaRPr sz="16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  font-size: 24px;</a:t>
            </a:r>
            <a:endParaRPr sz="16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"/>
          <p:cNvSpPr/>
          <p:nvPr/>
        </p:nvSpPr>
        <p:spPr>
          <a:xfrm>
            <a:off x="545200" y="914400"/>
            <a:ext cx="8013000" cy="242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.text-design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18px;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@media (min-width: 480px)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.text-design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font-size: 24px;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5" name="Google Shape;435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 Query</a:t>
            </a:r>
            <a:endParaRPr/>
          </a:p>
        </p:txBody>
      </p:sp>
      <p:sp>
        <p:nvSpPr>
          <p:cNvPr id="436" name="Google Shape;436;p49"/>
          <p:cNvSpPr txBox="1"/>
          <p:nvPr>
            <p:ph idx="4294967295" type="body"/>
          </p:nvPr>
        </p:nvSpPr>
        <p:spPr>
          <a:xfrm>
            <a:off x="457200" y="3403925"/>
            <a:ext cx="82191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min-width</a:t>
            </a:r>
            <a:r>
              <a:rPr lang="en"/>
              <a:t> with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@media</a:t>
            </a:r>
            <a:r>
              <a:rPr lang="en"/>
              <a:t> and provide property/value pairs inside of the current style sheet. The code really is this easy but there’s more to consider. </a:t>
            </a:r>
            <a:endParaRPr/>
          </a:p>
        </p:txBody>
      </p:sp>
      <p:sp>
        <p:nvSpPr>
          <p:cNvPr id="437" name="Google Shape;437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8" name="Google Shape;438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obile-First</a:t>
            </a:r>
            <a:endParaRPr/>
          </a:p>
        </p:txBody>
      </p:sp>
      <p:sp>
        <p:nvSpPr>
          <p:cNvPr id="444" name="Google Shape;444;p50"/>
          <p:cNvSpPr txBox="1"/>
          <p:nvPr>
            <p:ph idx="4294967295" type="body"/>
          </p:nvPr>
        </p:nvSpPr>
        <p:spPr>
          <a:xfrm>
            <a:off x="462450" y="914400"/>
            <a:ext cx="82191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mobile-first design, styles start with mobile and cascade to larger screens. This is the preferred way of implementing responsive design, as mobile screens are harder to accommodate and design retroactively.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6" name="Google Shape;446;p50"/>
          <p:cNvSpPr/>
          <p:nvPr/>
        </p:nvSpPr>
        <p:spPr>
          <a:xfrm>
            <a:off x="3721200" y="3597850"/>
            <a:ext cx="1701600" cy="85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2019600" y="3844525"/>
            <a:ext cx="1701600" cy="610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5422800" y="4039225"/>
            <a:ext cx="1701600" cy="415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4234200" y="3866125"/>
            <a:ext cx="6756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50"/>
          <p:cNvSpPr txBox="1"/>
          <p:nvPr/>
        </p:nvSpPr>
        <p:spPr>
          <a:xfrm>
            <a:off x="2532600" y="3866125"/>
            <a:ext cx="6756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5935800" y="3920725"/>
            <a:ext cx="6756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24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2" name="Google Shape;4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350" y="2426874"/>
            <a:ext cx="1081999" cy="108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0009" y="2710156"/>
            <a:ext cx="1020776" cy="1020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8675" y="2754777"/>
            <a:ext cx="1329850" cy="13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hinking Time</a:t>
            </a:r>
            <a:endParaRPr/>
          </a:p>
        </p:txBody>
      </p:sp>
      <p:sp>
        <p:nvSpPr>
          <p:cNvPr id="461" name="Google Shape;461;p51"/>
          <p:cNvSpPr txBox="1"/>
          <p:nvPr>
            <p:ph idx="1" type="body"/>
          </p:nvPr>
        </p:nvSpPr>
        <p:spPr>
          <a:xfrm>
            <a:off x="457200" y="1289025"/>
            <a:ext cx="8229600" cy="21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What are the pros and cons of 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each approach to breakpoints?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62" name="Google Shape;462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3" name="Google Shape;463;p5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Media Queries With Layout</a:t>
            </a:r>
            <a:endParaRPr/>
          </a:p>
        </p:txBody>
      </p:sp>
      <p:sp>
        <p:nvSpPr>
          <p:cNvPr id="469" name="Google Shape;469;p52"/>
          <p:cNvSpPr txBox="1"/>
          <p:nvPr>
            <p:ph idx="4294967295" type="body"/>
          </p:nvPr>
        </p:nvSpPr>
        <p:spPr>
          <a:xfrm>
            <a:off x="457200" y="1071250"/>
            <a:ext cx="49785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you actually use media queries depends on your layout method. Generally, you’re adjusting both layout (flex, grid, etc.) and finish work (font, background, color).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let’s make the layout responsive!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71" name="Google Shape;47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300" y="908350"/>
            <a:ext cx="3403499" cy="340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3"/>
          <p:cNvSpPr txBox="1"/>
          <p:nvPr>
            <p:ph idx="4294967295" type="body"/>
          </p:nvPr>
        </p:nvSpPr>
        <p:spPr>
          <a:xfrm>
            <a:off x="457200" y="914400"/>
            <a:ext cx="43887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tailor CSS around other attributes of the device that’s viewing your work. Things such as device type, screen resolution, and others are </a:t>
            </a:r>
            <a:r>
              <a:rPr lang="en"/>
              <a:t>available</a:t>
            </a:r>
            <a:r>
              <a:rPr lang="en"/>
              <a:t> but less common than width.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 full list of things you can target: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https://developer.mozilla.org/en-US/docs/Web/CSS/Media_Queries/Using_media_queries</a:t>
            </a:r>
            <a:endParaRPr/>
          </a:p>
        </p:txBody>
      </p:sp>
      <p:sp>
        <p:nvSpPr>
          <p:cNvPr id="478" name="Google Shape;478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Non-Width Values</a:t>
            </a:r>
            <a:endParaRPr/>
          </a:p>
        </p:txBody>
      </p:sp>
      <p:sp>
        <p:nvSpPr>
          <p:cNvPr id="479" name="Google Shape;479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250" y="692025"/>
            <a:ext cx="3176275" cy="31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idx="4294967295" type="body"/>
          </p:nvPr>
        </p:nvSpPr>
        <p:spPr>
          <a:xfrm>
            <a:off x="457200" y="1249850"/>
            <a:ext cx="52560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 media query breakpoints to apply separate rules based on screen size.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responsive measurements such as ems to smoothly scale CSS rules to devices.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Apply a mobile-first methodology to CSS and website design.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5" name="Google Shape;305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Types</a:t>
            </a:r>
            <a:endParaRPr/>
          </a:p>
        </p:txBody>
      </p:sp>
      <p:sp>
        <p:nvSpPr>
          <p:cNvPr id="487" name="Google Shape;487;p54"/>
          <p:cNvSpPr txBox="1"/>
          <p:nvPr>
            <p:ph idx="4294967295" type="body"/>
          </p:nvPr>
        </p:nvSpPr>
        <p:spPr>
          <a:xfrm>
            <a:off x="457200" y="914400"/>
            <a:ext cx="82191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all you would use is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screen</a:t>
            </a:r>
            <a:r>
              <a:rPr lang="en"/>
              <a:t> type. Many sites leave it out </a:t>
            </a:r>
            <a:br>
              <a:rPr lang="en"/>
            </a:br>
            <a:r>
              <a:rPr lang="en"/>
              <a:t>altogether now.</a:t>
            </a:r>
            <a:endParaRPr/>
          </a:p>
        </p:txBody>
      </p:sp>
      <p:sp>
        <p:nvSpPr>
          <p:cNvPr id="488" name="Google Shape;488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489" name="Google Shape;489;p54"/>
          <p:cNvGraphicFramePr/>
          <p:nvPr/>
        </p:nvGraphicFramePr>
        <p:xfrm>
          <a:off x="947250" y="18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{F986470B-6A45-4490-98B7-7E44CF65AAD9}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Media Type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all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Suitable for all devices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print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Styles for printed documents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screen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Phones, tablets, TV, watches, computers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speech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Screen readers for accessibility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0" name="Google Shape;490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Features (abridged)</a:t>
            </a:r>
            <a:endParaRPr/>
          </a:p>
        </p:txBody>
      </p:sp>
      <p:sp>
        <p:nvSpPr>
          <p:cNvPr id="496" name="Google Shape;496;p55"/>
          <p:cNvSpPr txBox="1"/>
          <p:nvPr>
            <p:ph idx="4294967295" type="body"/>
          </p:nvPr>
        </p:nvSpPr>
        <p:spPr>
          <a:xfrm>
            <a:off x="457200" y="914400"/>
            <a:ext cx="82191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handful of targetable features that we regularly use.  There are a lot more that are almost never used.</a:t>
            </a:r>
            <a:endParaRPr/>
          </a:p>
        </p:txBody>
      </p:sp>
      <p:sp>
        <p:nvSpPr>
          <p:cNvPr id="497" name="Google Shape;497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498" name="Google Shape;498;p55"/>
          <p:cNvGraphicFramePr/>
          <p:nvPr/>
        </p:nvGraphicFramePr>
        <p:xfrm>
          <a:off x="947250" y="18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{F986470B-6A45-4490-98B7-7E44CF65AAD9}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Media Type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width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Suitable for all devices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height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Styles for printed documents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orientation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Phones, tablets, TV, watches, computers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9" name="Google Shape;499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Media Query With </a:t>
            </a:r>
            <a:r>
              <a:rPr lang="en"/>
              <a:t>Type and Width</a:t>
            </a:r>
            <a:endParaRPr/>
          </a:p>
        </p:txBody>
      </p:sp>
      <p:sp>
        <p:nvSpPr>
          <p:cNvPr id="505" name="Google Shape;505;p56"/>
          <p:cNvSpPr txBox="1"/>
          <p:nvPr>
            <p:ph idx="4294967295" type="body"/>
          </p:nvPr>
        </p:nvSpPr>
        <p:spPr>
          <a:xfrm>
            <a:off x="457200" y="2527700"/>
            <a:ext cx="82191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devices register as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screen</a:t>
            </a:r>
            <a:r>
              <a:rPr lang="en"/>
              <a:t>, making this largely irrelevant, but you’ll see it in older codebases.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only use case in which you see “type” in the wild is when making style sheets for documents that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print</a:t>
            </a:r>
            <a:r>
              <a:rPr lang="en"/>
              <a:t> (such as concert tickets or boarding passes). Even this use case is dying because of mobile apps that perform these tasks.</a:t>
            </a:r>
            <a:endParaRPr/>
          </a:p>
        </p:txBody>
      </p:sp>
      <p:sp>
        <p:nvSpPr>
          <p:cNvPr id="506" name="Google Shape;506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7" name="Google Shape;507;p56"/>
          <p:cNvSpPr/>
          <p:nvPr/>
        </p:nvSpPr>
        <p:spPr>
          <a:xfrm>
            <a:off x="545200" y="914400"/>
            <a:ext cx="8013000" cy="1503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@media screen and (min-width: 480px)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.my-class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  property: value;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08" name="Google Shape;508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/>
          <p:nvPr/>
        </p:nvSpPr>
        <p:spPr>
          <a:xfrm>
            <a:off x="545200" y="914400"/>
            <a:ext cx="8013000" cy="3513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@media (min-width: 768px) and (max-width: 959px) {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.text-design {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font-size: 20px;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@media </a:t>
            </a: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(min-width: 30rem) and (orientation: landscape)</a:t>
            </a: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.text-design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font-size: 18px;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14" name="Google Shape;514;p5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 Query</a:t>
            </a:r>
            <a:endParaRPr/>
          </a:p>
        </p:txBody>
      </p:sp>
      <p:sp>
        <p:nvSpPr>
          <p:cNvPr id="515" name="Google Shape;515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6" name="Google Shape;516;p5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Approach: S</a:t>
            </a:r>
            <a:r>
              <a:rPr lang="en"/>
              <a:t>eparate Responsive Style Sheets</a:t>
            </a:r>
            <a:endParaRPr/>
          </a:p>
        </p:txBody>
      </p:sp>
      <p:sp>
        <p:nvSpPr>
          <p:cNvPr id="522" name="Google Shape;522;p58"/>
          <p:cNvSpPr txBox="1"/>
          <p:nvPr>
            <p:ph idx="4294967295" type="body"/>
          </p:nvPr>
        </p:nvSpPr>
        <p:spPr>
          <a:xfrm>
            <a:off x="457200" y="2391200"/>
            <a:ext cx="82191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Separate style sheets are rare but still valid.</a:t>
            </a:r>
            <a:endParaRPr/>
          </a:p>
        </p:txBody>
      </p:sp>
      <p:sp>
        <p:nvSpPr>
          <p:cNvPr id="523" name="Google Shape;523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24" name="Google Shape;524;p58"/>
          <p:cNvSpPr/>
          <p:nvPr/>
        </p:nvSpPr>
        <p:spPr>
          <a:xfrm>
            <a:off x="545200" y="1418100"/>
            <a:ext cx="8013000" cy="798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&lt;link rel="stylesheet" media="screen and (min-width: 1024px)" href="css/1024only.css"&gt;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25" name="Google Shape;525;p5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Units and Typography</a:t>
            </a:r>
            <a:endParaRPr/>
          </a:p>
        </p:txBody>
      </p:sp>
      <p:sp>
        <p:nvSpPr>
          <p:cNvPr id="531" name="Google Shape;531;p5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/>
          <p:nvPr/>
        </p:nvSpPr>
        <p:spPr>
          <a:xfrm>
            <a:off x="545200" y="914400"/>
            <a:ext cx="8013000" cy="1178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.class-cool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font-size: 2em;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37" name="Google Shape;537;p6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m</a:t>
            </a:r>
            <a:r>
              <a:rPr lang="en"/>
              <a:t> </a:t>
            </a:r>
            <a:endParaRPr/>
          </a:p>
        </p:txBody>
      </p:sp>
      <p:sp>
        <p:nvSpPr>
          <p:cNvPr id="538" name="Google Shape;538;p60"/>
          <p:cNvSpPr txBox="1"/>
          <p:nvPr>
            <p:ph idx="4294967295" type="body"/>
          </p:nvPr>
        </p:nvSpPr>
        <p:spPr>
          <a:xfrm>
            <a:off x="457200" y="2238725"/>
            <a:ext cx="82191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em</a:t>
            </a:r>
            <a:r>
              <a:rPr lang="en"/>
              <a:t> is a unit of measurement derived from print design (based on the size of “M,” which is the largest letter).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It’s a sizing unit based on a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</a:rPr>
              <a:t>parent element's size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class-cool</a:t>
            </a:r>
            <a:r>
              <a:rPr lang="en">
                <a:solidFill>
                  <a:schemeClr val="dk1"/>
                </a:solidFill>
              </a:rPr>
              <a:t> is inside a container with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font-size: 16px;</a:t>
            </a:r>
            <a:r>
              <a:rPr b="1"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chemeClr val="dk1"/>
                </a:solidFill>
              </a:rPr>
              <a:t> what size is the font in pixels?</a:t>
            </a:r>
            <a:endParaRPr/>
          </a:p>
        </p:txBody>
      </p:sp>
      <p:sp>
        <p:nvSpPr>
          <p:cNvPr id="539" name="Google Shape;539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40" name="Google Shape;540;p6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Sensible Usage</a:t>
            </a:r>
            <a:endParaRPr/>
          </a:p>
        </p:txBody>
      </p:sp>
      <p:sp>
        <p:nvSpPr>
          <p:cNvPr id="546" name="Google Shape;546;p61"/>
          <p:cNvSpPr txBox="1"/>
          <p:nvPr>
            <p:ph idx="4294967295" type="body"/>
          </p:nvPr>
        </p:nvSpPr>
        <p:spPr>
          <a:xfrm>
            <a:off x="457200" y="914400"/>
            <a:ext cx="82191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Set a specific value in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px</a:t>
            </a:r>
            <a:r>
              <a:rPr lang="en">
                <a:solidFill>
                  <a:schemeClr val="dk1"/>
                </a:solidFill>
              </a:rPr>
              <a:t> on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body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Base other styles on it:</a:t>
            </a:r>
            <a:br>
              <a:rPr lang="en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7" name="Google Shape;547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48" name="Google Shape;548;p61"/>
          <p:cNvSpPr/>
          <p:nvPr/>
        </p:nvSpPr>
        <p:spPr>
          <a:xfrm>
            <a:off x="545200" y="1352475"/>
            <a:ext cx="8013000" cy="86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body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line-height: 12px;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9" name="Google Shape;549;p61"/>
          <p:cNvSpPr/>
          <p:nvPr/>
        </p:nvSpPr>
        <p:spPr>
          <a:xfrm>
            <a:off x="545200" y="2720075"/>
            <a:ext cx="8013000" cy="723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h1 { line-height: 2.5em; }  // 30px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h2 { line-height: 2em; }    // 24px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0" name="Google Shape;550;p6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2"/>
          <p:cNvSpPr/>
          <p:nvPr/>
        </p:nvSpPr>
        <p:spPr>
          <a:xfrm>
            <a:off x="545200" y="853075"/>
            <a:ext cx="8013000" cy="2654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body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font-size: 10px;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div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height: 5em; // 50px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width: 3em; // 30px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margin: 0.5em; // 5px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	border: 0.1em; // 1px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56" name="Google Shape;556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Through It</a:t>
            </a:r>
            <a:endParaRPr/>
          </a:p>
        </p:txBody>
      </p:sp>
      <p:sp>
        <p:nvSpPr>
          <p:cNvPr id="557" name="Google Shape;557;p62"/>
          <p:cNvSpPr txBox="1"/>
          <p:nvPr>
            <p:ph idx="4294967295" type="body"/>
          </p:nvPr>
        </p:nvSpPr>
        <p:spPr>
          <a:xfrm>
            <a:off x="457200" y="3594375"/>
            <a:ext cx="82191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Like ALL units, you can use </a:t>
            </a:r>
            <a:r>
              <a:rPr b="1" lang="en"/>
              <a:t>em</a:t>
            </a:r>
            <a:r>
              <a:rPr lang="en"/>
              <a:t>’s for anything that requires a size.</a:t>
            </a:r>
            <a:endParaRPr/>
          </a:p>
        </p:txBody>
      </p:sp>
      <p:sp>
        <p:nvSpPr>
          <p:cNvPr id="558" name="Google Shape;558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59" name="Google Shape;559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3"/>
          <p:cNvSpPr/>
          <p:nvPr/>
        </p:nvSpPr>
        <p:spPr>
          <a:xfrm>
            <a:off x="4802775" y="377150"/>
            <a:ext cx="3755400" cy="4095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&lt;div class="container"&gt;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&lt;h2&gt;How big is this title?&lt;/h2&gt;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body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10px;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div { 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1.6em;    // 16px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h2 { 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1.1em;    // 17.6px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padding: 0.55em;     // 8.8px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margin: 0.2em;       // 3.2px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65" name="Google Shape;565;p63"/>
          <p:cNvSpPr txBox="1"/>
          <p:nvPr>
            <p:ph type="title"/>
          </p:nvPr>
        </p:nvSpPr>
        <p:spPr>
          <a:xfrm>
            <a:off x="457200" y="280375"/>
            <a:ext cx="405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Avoid </a:t>
            </a: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ems</a:t>
            </a:r>
            <a:r>
              <a:rPr lang="en" sz="2600"/>
              <a:t> Within </a:t>
            </a:r>
            <a:r>
              <a:rPr lang="en" sz="2600">
                <a:latin typeface="Inconsolata"/>
                <a:ea typeface="Inconsolata"/>
                <a:cs typeface="Inconsolata"/>
                <a:sym typeface="Inconsolata"/>
              </a:rPr>
              <a:t>ems</a:t>
            </a:r>
            <a:r>
              <a:rPr lang="en" sz="2600"/>
              <a:t>!</a:t>
            </a:r>
            <a:endParaRPr/>
          </a:p>
        </p:txBody>
      </p:sp>
      <p:sp>
        <p:nvSpPr>
          <p:cNvPr id="566" name="Google Shape;566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67" name="Google Shape;567;p6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3"/>
          <p:cNvSpPr txBox="1"/>
          <p:nvPr>
            <p:ph idx="4294967295" type="body"/>
          </p:nvPr>
        </p:nvSpPr>
        <p:spPr>
          <a:xfrm>
            <a:off x="457200" y="1069625"/>
            <a:ext cx="3983100" cy="27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em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>
                <a:solidFill>
                  <a:schemeClr val="dk1"/>
                </a:solidFill>
              </a:rPr>
              <a:t> can quickly become a tangled mess of fractions on fractions when nested elements are concerned.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example to the right shows just how tricky they can get!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</a:t>
            </a:r>
            <a:endParaRPr/>
          </a:p>
        </p:txBody>
      </p:sp>
      <p:sp>
        <p:nvSpPr>
          <p:cNvPr id="315" name="Google Shape;315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idx="4294967295" type="title"/>
          </p:nvPr>
        </p:nvSpPr>
        <p:spPr>
          <a:xfrm>
            <a:off x="970650" y="1069000"/>
            <a:ext cx="7202700" cy="28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There is rarely a </a:t>
            </a:r>
            <a:r>
              <a:rPr i="1" lang="en" sz="2800">
                <a:solidFill>
                  <a:srgbClr val="000000"/>
                </a:solidFill>
              </a:rPr>
              <a:t>compelling </a:t>
            </a:r>
            <a:r>
              <a:rPr lang="en" sz="2800">
                <a:solidFill>
                  <a:srgbClr val="000000"/>
                </a:solidFill>
              </a:rPr>
              <a:t>reason to use</a:t>
            </a:r>
            <a:r>
              <a:rPr lang="en" sz="2800">
                <a:solidFill>
                  <a:srgbClr val="000000"/>
                </a:solidFill>
              </a:rPr>
              <a:t> </a:t>
            </a:r>
            <a:r>
              <a:rPr lang="en" sz="2800">
                <a:solidFill>
                  <a:schemeClr val="dk2"/>
                </a:solidFill>
              </a:rPr>
              <a:t>EM </a:t>
            </a:r>
            <a:r>
              <a:rPr lang="en" sz="2800">
                <a:solidFill>
                  <a:srgbClr val="000000"/>
                </a:solidFill>
              </a:rPr>
              <a:t>but there is often good reason to use </a:t>
            </a:r>
            <a:r>
              <a:rPr lang="en" sz="2800">
                <a:solidFill>
                  <a:schemeClr val="dk2"/>
                </a:solidFill>
              </a:rPr>
              <a:t>REM</a:t>
            </a:r>
            <a:r>
              <a:rPr lang="en" sz="2800">
                <a:solidFill>
                  <a:srgbClr val="000000"/>
                </a:solidFill>
              </a:rPr>
              <a:t>.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74" name="Google Shape;574;p64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2021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rem</a:t>
            </a:r>
            <a:r>
              <a:rPr lang="en"/>
              <a:t> </a:t>
            </a:r>
            <a:endParaRPr/>
          </a:p>
        </p:txBody>
      </p:sp>
      <p:sp>
        <p:nvSpPr>
          <p:cNvPr id="580" name="Google Shape;580;p65"/>
          <p:cNvSpPr txBox="1"/>
          <p:nvPr>
            <p:ph idx="4294967295" type="body"/>
          </p:nvPr>
        </p:nvSpPr>
        <p:spPr>
          <a:xfrm>
            <a:off x="462450" y="2263875"/>
            <a:ext cx="82191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 a band or a phase of sleep but rather </a:t>
            </a:r>
            <a:r>
              <a:rPr b="1" lang="en">
                <a:highlight>
                  <a:schemeClr val="accent2"/>
                </a:highlight>
              </a:rPr>
              <a:t>root EM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 fixes the parent inheritance problem of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em</a:t>
            </a:r>
            <a:r>
              <a:rPr lang="en"/>
              <a:t>: The sizing won't change depending on nesting (kind of like how percentages change based on parent but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vh/vw</a:t>
            </a:r>
            <a:r>
              <a:rPr lang="en"/>
              <a:t> </a:t>
            </a:r>
            <a:br>
              <a:rPr lang="en"/>
            </a:br>
            <a:r>
              <a:rPr lang="en"/>
              <a:t>do not).</a:t>
            </a:r>
            <a:endParaRPr/>
          </a:p>
        </p:txBody>
      </p:sp>
      <p:sp>
        <p:nvSpPr>
          <p:cNvPr id="581" name="Google Shape;581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82" name="Google Shape;582;p65"/>
          <p:cNvSpPr/>
          <p:nvPr/>
        </p:nvSpPr>
        <p:spPr>
          <a:xfrm>
            <a:off x="545200" y="914400"/>
            <a:ext cx="8013000" cy="1178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.class-cool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font-size: 2rem;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3" name="Google Shape;583;p6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rem</a:t>
            </a:r>
            <a:r>
              <a:rPr lang="en"/>
              <a:t> </a:t>
            </a:r>
            <a:endParaRPr/>
          </a:p>
        </p:txBody>
      </p:sp>
      <p:sp>
        <p:nvSpPr>
          <p:cNvPr id="589" name="Google Shape;589;p66"/>
          <p:cNvSpPr txBox="1"/>
          <p:nvPr>
            <p:ph idx="4294967295" type="body"/>
          </p:nvPr>
        </p:nvSpPr>
        <p:spPr>
          <a:xfrm>
            <a:off x="462450" y="2263875"/>
            <a:ext cx="8219100" cy="17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 </a:t>
            </a:r>
            <a:r>
              <a:rPr lang="en"/>
              <a:t>is defined as equal to the</a:t>
            </a:r>
            <a:r>
              <a:rPr b="1" lang="en"/>
              <a:t> font-size of the root element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(this is almost always the body)</a:t>
            </a:r>
            <a:endParaRPr/>
          </a:p>
        </p:txBody>
      </p:sp>
      <p:sp>
        <p:nvSpPr>
          <p:cNvPr id="590" name="Google Shape;590;p6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1" name="Google Shape;591;p66"/>
          <p:cNvSpPr/>
          <p:nvPr/>
        </p:nvSpPr>
        <p:spPr>
          <a:xfrm>
            <a:off x="545200" y="914400"/>
            <a:ext cx="8013000" cy="11787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.class-cool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font-size: 2rem;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2" name="Google Shape;592;p6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7"/>
          <p:cNvSpPr/>
          <p:nvPr/>
        </p:nvSpPr>
        <p:spPr>
          <a:xfrm>
            <a:off x="545200" y="853075"/>
            <a:ext cx="8013000" cy="36756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/* Won’t change based on HTML nesting, still nasty at times */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body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12px;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div { 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1.6rem;    	// 19.2px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h2 { 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1.1rem;    	// 13.2px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padding: 0.55rem;     	// 6.6px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margin: 0.2rem;       	// 2.4px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8" name="Google Shape;598;p6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r</a:t>
            </a:r>
            <a:r>
              <a:rPr lang="en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em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/>
              <a:t>In Practice</a:t>
            </a:r>
            <a:endParaRPr/>
          </a:p>
        </p:txBody>
      </p:sp>
      <p:sp>
        <p:nvSpPr>
          <p:cNvPr id="599" name="Google Shape;599;p6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00" name="Google Shape;600;p6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dditional Reading</a:t>
            </a:r>
            <a:endParaRPr/>
          </a:p>
        </p:txBody>
      </p:sp>
      <p:sp>
        <p:nvSpPr>
          <p:cNvPr id="606" name="Google Shape;606;p68"/>
          <p:cNvSpPr txBox="1"/>
          <p:nvPr>
            <p:ph idx="4294967295" type="body"/>
          </p:nvPr>
        </p:nvSpPr>
        <p:spPr>
          <a:xfrm>
            <a:off x="457200" y="1190250"/>
            <a:ext cx="45294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Pixel +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em</a:t>
            </a:r>
            <a:r>
              <a:rPr lang="en">
                <a:solidFill>
                  <a:schemeClr val="dk1"/>
                </a:solidFill>
              </a:rPr>
              <a:t> + REM technique: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https://css-tricks.com/rems-ems/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Pitfalls of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em</a:t>
            </a:r>
            <a:r>
              <a:rPr lang="en">
                <a:solidFill>
                  <a:schemeClr val="dk1"/>
                </a:solidFill>
              </a:rPr>
              <a:t> and REM, but everything can work given enough patience:</a:t>
            </a:r>
            <a:br>
              <a:rPr lang="en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http://zellwk.com/blog/rem-vs-em/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7" name="Google Shape;607;p6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08" name="Google Shape;608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975" y="432575"/>
            <a:ext cx="3051425" cy="30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9"/>
          <p:cNvSpPr txBox="1"/>
          <p:nvPr>
            <p:ph idx="4294967295" type="body"/>
          </p:nvPr>
        </p:nvSpPr>
        <p:spPr>
          <a:xfrm>
            <a:off x="457200" y="914400"/>
            <a:ext cx="82191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use percentages of the viewport called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vh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vw</a:t>
            </a:r>
            <a:r>
              <a:rPr lang="en">
                <a:solidFill>
                  <a:schemeClr val="dk1"/>
                </a:solidFill>
              </a:rPr>
              <a:t>. There are 100 viewport height and 100 viewport width units per any screen you view (which is v</a:t>
            </a:r>
            <a:r>
              <a:rPr lang="en">
                <a:solidFill>
                  <a:schemeClr val="dk1"/>
                </a:solidFill>
              </a:rPr>
              <a:t>ery similar to percentages!).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5" name="Google Shape;615;p6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vh </a:t>
            </a:r>
            <a:r>
              <a:rPr lang="en"/>
              <a:t>And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vw</a:t>
            </a:r>
            <a:r>
              <a:rPr lang="en"/>
              <a:t> Units</a:t>
            </a:r>
            <a:endParaRPr/>
          </a:p>
        </p:txBody>
      </p:sp>
      <p:sp>
        <p:nvSpPr>
          <p:cNvPr id="616" name="Google Shape;616;p6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17" name="Google Shape;617;p69"/>
          <p:cNvSpPr txBox="1"/>
          <p:nvPr/>
        </p:nvSpPr>
        <p:spPr>
          <a:xfrm>
            <a:off x="521475" y="2386325"/>
            <a:ext cx="4205700" cy="15972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.container {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height: 100vh; /* full height of screen */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width: 50vh; /* half of width of screen */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8" name="Google Shape;618;p69"/>
          <p:cNvSpPr/>
          <p:nvPr/>
        </p:nvSpPr>
        <p:spPr>
          <a:xfrm>
            <a:off x="5592400" y="2344425"/>
            <a:ext cx="2859000" cy="1955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https://drive.google.com/drive/folders/1gKVOGl6kqmerx156e_-LW1RVa6HEDycJ?usp=sharing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9" name="Google Shape;619;p69"/>
          <p:cNvSpPr/>
          <p:nvPr/>
        </p:nvSpPr>
        <p:spPr>
          <a:xfrm>
            <a:off x="5012150" y="2988125"/>
            <a:ext cx="3561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0"/>
          <p:cNvSpPr txBox="1"/>
          <p:nvPr/>
        </p:nvSpPr>
        <p:spPr>
          <a:xfrm>
            <a:off x="521475" y="1781100"/>
            <a:ext cx="4205700" cy="28443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&lt;section class=”container”&gt;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&lt;div class=”child-1”&gt;Percent&lt;/div&gt;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&lt;div class=”child-2”&gt;vw Units&lt;/div&gt;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&lt;/section&gt;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.child-1 {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width: 50% /* 50% of its parent */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.child-2 {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width: 50vw; /* 50% of the entire screen*/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6" name="Google Shape;626;p70"/>
          <p:cNvSpPr txBox="1"/>
          <p:nvPr>
            <p:ph idx="4294967295" type="body"/>
          </p:nvPr>
        </p:nvSpPr>
        <p:spPr>
          <a:xfrm>
            <a:off x="457200" y="914400"/>
            <a:ext cx="82191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biggest difference? Nesting an element with percentage means it is bound by its parent. Viewport units will still be the same no matter how nested they 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7" name="Google Shape;627;p7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Percentages vs.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vh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/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vw</a:t>
            </a:r>
            <a:r>
              <a:rPr lang="en"/>
              <a:t> Units</a:t>
            </a:r>
            <a:endParaRPr/>
          </a:p>
        </p:txBody>
      </p:sp>
      <p:sp>
        <p:nvSpPr>
          <p:cNvPr id="628" name="Google Shape;628;p7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29" name="Google Shape;629;p7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Startup Matchmaker Member List</a:t>
            </a:r>
            <a:endParaRPr/>
          </a:p>
        </p:txBody>
      </p:sp>
      <p:sp>
        <p:nvSpPr>
          <p:cNvPr id="635" name="Google Shape;635;p71"/>
          <p:cNvSpPr txBox="1"/>
          <p:nvPr>
            <p:ph idx="1" type="body"/>
          </p:nvPr>
        </p:nvSpPr>
        <p:spPr>
          <a:xfrm>
            <a:off x="457200" y="1099725"/>
            <a:ext cx="82296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The Startup Matchmaker has built a member list but is not mobile-friendly.  Let’s make it work at any size!</a:t>
            </a:r>
            <a:endParaRPr/>
          </a:p>
        </p:txBody>
      </p:sp>
      <p:sp>
        <p:nvSpPr>
          <p:cNvPr id="636" name="Google Shape;636;p71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37" name="Google Shape;637;p7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30–45</a:t>
            </a:r>
            <a:r>
              <a:rPr lang="en"/>
              <a:t> minutes</a:t>
            </a:r>
            <a:endParaRPr/>
          </a:p>
        </p:txBody>
      </p:sp>
      <p:sp>
        <p:nvSpPr>
          <p:cNvPr id="638" name="Google Shape;638;p7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9" name="Google Shape;639;p71"/>
          <p:cNvSpPr/>
          <p:nvPr/>
        </p:nvSpPr>
        <p:spPr>
          <a:xfrm>
            <a:off x="753200" y="2210171"/>
            <a:ext cx="3171300" cy="187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https://drive.google.com/drive/folders/1rqQMUXrbUDOaS5FEC_bQ1aOTzpuATnyj?usp=sharing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0" name="Google Shape;640;p71"/>
          <p:cNvSpPr/>
          <p:nvPr/>
        </p:nvSpPr>
        <p:spPr>
          <a:xfrm>
            <a:off x="4238688" y="2685225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1"/>
          <p:cNvSpPr/>
          <p:nvPr/>
        </p:nvSpPr>
        <p:spPr>
          <a:xfrm>
            <a:off x="5219500" y="2210171"/>
            <a:ext cx="3171300" cy="1874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https://drive.google.com/drive/folders/1FOeHzIHcZ-cjs3ERpMSavZ7kYGL-oC3m?usp=sharing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Images</a:t>
            </a:r>
            <a:endParaRPr/>
          </a:p>
        </p:txBody>
      </p:sp>
      <p:sp>
        <p:nvSpPr>
          <p:cNvPr id="647" name="Google Shape;647;p7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3"/>
          <p:cNvSpPr/>
          <p:nvPr/>
        </p:nvSpPr>
        <p:spPr>
          <a:xfrm>
            <a:off x="545200" y="914400"/>
            <a:ext cx="8013000" cy="15333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.image-style {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display: block;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max-width: 100%;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  height: auto;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53" name="Google Shape;653;p7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Images Sized to Their Containers</a:t>
            </a:r>
            <a:endParaRPr/>
          </a:p>
        </p:txBody>
      </p:sp>
      <p:sp>
        <p:nvSpPr>
          <p:cNvPr id="654" name="Google Shape;654;p73"/>
          <p:cNvSpPr txBox="1"/>
          <p:nvPr>
            <p:ph idx="4294967295" type="body"/>
          </p:nvPr>
        </p:nvSpPr>
        <p:spPr>
          <a:xfrm>
            <a:off x="457200" y="2509025"/>
            <a:ext cx="8229600" cy="18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want to display at their dimensions (say, 800 x 600px), but they’ll often be in containers and will spill over if they’re bigger. This code forces the image to be a block element whose width matches its container.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does this work?</a:t>
            </a:r>
            <a:endParaRPr b="1"/>
          </a:p>
        </p:txBody>
      </p:sp>
      <p:sp>
        <p:nvSpPr>
          <p:cNvPr id="655" name="Google Shape;655;p7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56" name="Google Shape;656;p7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</a:t>
            </a:r>
            <a:r>
              <a:rPr lang="en"/>
              <a:t>Background</a:t>
            </a:r>
            <a:endParaRPr/>
          </a:p>
        </p:txBody>
      </p:sp>
      <p:sp>
        <p:nvSpPr>
          <p:cNvPr id="321" name="Google Shape;321;p38"/>
          <p:cNvSpPr txBox="1"/>
          <p:nvPr>
            <p:ph idx="4294967295" type="body"/>
          </p:nvPr>
        </p:nvSpPr>
        <p:spPr>
          <a:xfrm>
            <a:off x="457200" y="1045350"/>
            <a:ext cx="8229600" cy="31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iPhone, unveiled in 2007, changed how people used the internet. It took until ~2009 to become popular.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was first addressed by creating mobile-specific sites (started with m.site.com), which meant you had to make multiple sites! Yuck.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browsers evolved, it became possible (by 2010) to build one site where you could adjust styles based on screen widths, creating one site for all devices.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Ethan Marcotte pioneered this technique with an article on the subject: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http://alistapart.com/article/responsive-web-design</a:t>
            </a:r>
            <a:r>
              <a:rPr lang="en">
                <a:uFill>
                  <a:noFill/>
                </a:uFill>
                <a:hlinkClick r:id="rId4"/>
              </a:rPr>
              <a:t>.</a:t>
            </a:r>
            <a:r>
              <a:rPr lang="en" u="sng">
                <a:solidFill>
                  <a:schemeClr val="hlink"/>
                </a:solidFill>
                <a:hlinkClick r:id="rId5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srcset</a:t>
            </a:r>
            <a:r>
              <a:rPr lang="en"/>
              <a:t> +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sizes</a:t>
            </a:r>
            <a:r>
              <a:rPr lang="en"/>
              <a:t> Attributes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63" name="Google Shape;663;p74"/>
          <p:cNvSpPr txBox="1"/>
          <p:nvPr>
            <p:ph idx="4294967295" type="body"/>
          </p:nvPr>
        </p:nvSpPr>
        <p:spPr>
          <a:xfrm>
            <a:off x="457200" y="914400"/>
            <a:ext cx="82296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Figuring out which image should go to a particular device is cumbersome and nearly impossible. Now, you can tell the browser how much of the screen an image takes up (with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sizes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/>
              <a:t>attribute</a:t>
            </a:r>
            <a:r>
              <a:rPr lang="en"/>
              <a:t>) and give it the image at different sizes (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srcset</a:t>
            </a:r>
            <a:r>
              <a:rPr lang="en"/>
              <a:t>). The browser does the rest.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sizes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srcset</a:t>
            </a:r>
            <a:r>
              <a:rPr lang="en"/>
              <a:t> are attributes you can optionally add to any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&lt;img&gt;</a:t>
            </a:r>
            <a:r>
              <a:rPr lang="en"/>
              <a:t> tag you want to enable. </a:t>
            </a:r>
            <a:endParaRPr/>
          </a:p>
        </p:txBody>
      </p:sp>
      <p:sp>
        <p:nvSpPr>
          <p:cNvPr id="664" name="Google Shape;664;p7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5"/>
          <p:cNvSpPr/>
          <p:nvPr/>
        </p:nvSpPr>
        <p:spPr>
          <a:xfrm>
            <a:off x="545200" y="914400"/>
            <a:ext cx="8013000" cy="24150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&lt;div class=”image-container”&gt;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&lt;img src=”img/image-large.jpg” alt=”Forest Lands”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 srcset=”img/image-large.jpg 1200px,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         img/image-medium.jpg 800px,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         img/image-small.jpg 400px”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 sizes=”(min-width: 1200px) 33vw, 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        (max-width: 1199px) and (min-width: 768px) 50vw,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          100vw”&gt;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0" name="Google Shape;670;p7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Sample: </a:t>
            </a:r>
            <a:r>
              <a:rPr lang="en"/>
              <a:t>HTML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srcset</a:t>
            </a:r>
            <a:r>
              <a:rPr lang="en"/>
              <a:t> +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sizes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5"/>
          <p:cNvSpPr txBox="1"/>
          <p:nvPr>
            <p:ph idx="4294967295" type="body"/>
          </p:nvPr>
        </p:nvSpPr>
        <p:spPr>
          <a:xfrm>
            <a:off x="457200" y="3432125"/>
            <a:ext cx="82296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a doozy! We’re telling the browser we have three of the same image with various</a:t>
            </a:r>
            <a:r>
              <a:rPr lang="en"/>
              <a:t> pixel width</a:t>
            </a:r>
            <a:r>
              <a:rPr lang="en"/>
              <a:t>s, and then what size the image displays at a given screen width.</a:t>
            </a:r>
            <a:endParaRPr/>
          </a:p>
        </p:txBody>
      </p:sp>
      <p:sp>
        <p:nvSpPr>
          <p:cNvPr id="672" name="Google Shape;672;p7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73" name="Google Shape;673;p7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"/>
          <p:cNvSpPr/>
          <p:nvPr/>
        </p:nvSpPr>
        <p:spPr>
          <a:xfrm>
            <a:off x="545200" y="914400"/>
            <a:ext cx="8013000" cy="1330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.image-style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background-image: url(img/image.jpg);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background-position: center center;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background-size: cover;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9" name="Google Shape;679;p7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Background Images</a:t>
            </a:r>
            <a:endParaRPr/>
          </a:p>
        </p:txBody>
      </p:sp>
      <p:sp>
        <p:nvSpPr>
          <p:cNvPr id="680" name="Google Shape;680;p76"/>
          <p:cNvSpPr txBox="1"/>
          <p:nvPr>
            <p:ph idx="4294967295" type="body"/>
          </p:nvPr>
        </p:nvSpPr>
        <p:spPr>
          <a:xfrm>
            <a:off x="457200" y="2382450"/>
            <a:ext cx="81834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images are somewhat natively responsive; they won’t spill out of their containers. But containing elements will crop the image.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To adjust which part of the image you see, use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background-position</a:t>
            </a:r>
            <a:r>
              <a:rPr lang="en"/>
              <a:t> and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background-size</a:t>
            </a:r>
            <a:r>
              <a:rPr lang="en"/>
              <a:t>. In particular,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background-size: cover;</a:t>
            </a:r>
            <a:r>
              <a:rPr lang="en"/>
              <a:t> is pretty close to magic: It uses an algorithm to make the image match its container.</a:t>
            </a:r>
            <a:endParaRPr/>
          </a:p>
        </p:txBody>
      </p:sp>
      <p:sp>
        <p:nvSpPr>
          <p:cNvPr id="681" name="Google Shape;681;p7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82" name="Google Shape;682;p7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how a browser handles a responsive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Image Investigation</a:t>
            </a:r>
            <a:endParaRPr/>
          </a:p>
        </p:txBody>
      </p:sp>
      <p:sp>
        <p:nvSpPr>
          <p:cNvPr id="689" name="Google Shape;689;p77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90" name="Google Shape;690;p7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77"/>
          <p:cNvSpPr/>
          <p:nvPr/>
        </p:nvSpPr>
        <p:spPr>
          <a:xfrm>
            <a:off x="1950900" y="1917150"/>
            <a:ext cx="5242200" cy="1597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https://drive.google.com/drive/folders/1H5wPU6aFhKSWGpimJp6-t3waBlkfNasx?usp=sharing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p7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Navigation</a:t>
            </a:r>
            <a:endParaRPr/>
          </a:p>
        </p:txBody>
      </p:sp>
      <p:sp>
        <p:nvSpPr>
          <p:cNvPr id="698" name="Google Shape;698;p7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Menu</a:t>
            </a:r>
            <a:endParaRPr/>
          </a:p>
        </p:txBody>
      </p:sp>
      <p:sp>
        <p:nvSpPr>
          <p:cNvPr id="704" name="Google Shape;704;p79"/>
          <p:cNvSpPr txBox="1"/>
          <p:nvPr>
            <p:ph idx="1" type="body"/>
          </p:nvPr>
        </p:nvSpPr>
        <p:spPr>
          <a:xfrm>
            <a:off x="457200" y="1099725"/>
            <a:ext cx="8229600" cy="10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keep building the Startup Matchmaker Member List.  Add a menu AND make it mobile friendly by expanding and contracting with a hamburger icon.</a:t>
            </a:r>
            <a:endParaRPr/>
          </a:p>
        </p:txBody>
      </p:sp>
      <p:sp>
        <p:nvSpPr>
          <p:cNvPr id="705" name="Google Shape;705;p79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706" name="Google Shape;706;p7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30–45 minutes</a:t>
            </a:r>
            <a:endParaRPr/>
          </a:p>
        </p:txBody>
      </p:sp>
      <p:sp>
        <p:nvSpPr>
          <p:cNvPr id="707" name="Google Shape;707;p7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8" name="Google Shape;708;p79"/>
          <p:cNvSpPr/>
          <p:nvPr/>
        </p:nvSpPr>
        <p:spPr>
          <a:xfrm>
            <a:off x="753200" y="2266895"/>
            <a:ext cx="3171300" cy="1961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https://drive.google.com/drive/folders/19w7bXlnJE-c5NW_4C7vlk4Yl7LAM-F5H?usp=sharing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9" name="Google Shape;709;p79"/>
          <p:cNvSpPr/>
          <p:nvPr/>
        </p:nvSpPr>
        <p:spPr>
          <a:xfrm>
            <a:off x="4238688" y="27419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9"/>
          <p:cNvSpPr/>
          <p:nvPr/>
        </p:nvSpPr>
        <p:spPr>
          <a:xfrm>
            <a:off x="5219500" y="2266895"/>
            <a:ext cx="3171300" cy="1961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https://drive.google.com/drive/folders/108K1sN_Z1CYIxk_EVF2kND_mG0xCOZja?usp=sharing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0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6" name="Google Shape;716;p80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717" name="Google Shape;717;p80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Mobile-First Development</a:t>
            </a:r>
            <a:endParaRPr/>
          </a:p>
        </p:txBody>
      </p:sp>
      <p:sp>
        <p:nvSpPr>
          <p:cNvPr id="718" name="Google Shape;718;p80"/>
          <p:cNvSpPr txBox="1"/>
          <p:nvPr>
            <p:ph idx="3" type="body"/>
          </p:nvPr>
        </p:nvSpPr>
        <p:spPr>
          <a:xfrm>
            <a:off x="458325" y="18110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responsive units can ensure usable websites, regardless of device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most effective to think about mobile screens </a:t>
            </a:r>
            <a:r>
              <a:rPr b="1" lang="en"/>
              <a:t>first</a:t>
            </a:r>
            <a:r>
              <a:rPr lang="en"/>
              <a:t>,</a:t>
            </a:r>
            <a:r>
              <a:rPr lang="en"/>
              <a:t> then expand content for larger browsers.</a:t>
            </a:r>
            <a:endParaRPr/>
          </a:p>
        </p:txBody>
      </p:sp>
      <p:sp>
        <p:nvSpPr>
          <p:cNvPr id="719" name="Google Shape;719;p80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p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osition</a:t>
            </a:r>
            <a:r>
              <a:rPr lang="en"/>
              <a:t> Property</a:t>
            </a:r>
            <a:endParaRPr/>
          </a:p>
        </p:txBody>
      </p:sp>
      <p:sp>
        <p:nvSpPr>
          <p:cNvPr id="720" name="Google Shape;720;p80"/>
          <p:cNvSpPr txBox="1"/>
          <p:nvPr>
            <p:ph idx="5" type="body"/>
          </p:nvPr>
        </p:nvSpPr>
        <p:spPr>
          <a:xfrm>
            <a:off x="4864075" y="18544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position</a:t>
            </a:r>
            <a:r>
              <a:rPr lang="en"/>
              <a:t> </a:t>
            </a:r>
            <a:br>
              <a:rPr lang="en"/>
            </a:br>
            <a:r>
              <a:rPr lang="en"/>
              <a:t>property to move elements around the page.</a:t>
            </a:r>
            <a:endParaRPr/>
          </a:p>
        </p:txBody>
      </p:sp>
      <p:sp>
        <p:nvSpPr>
          <p:cNvPr id="721" name="Google Shape;721;p80"/>
          <p:cNvSpPr txBox="1"/>
          <p:nvPr>
            <p:ph idx="12" type="sldNum"/>
          </p:nvPr>
        </p:nvSpPr>
        <p:spPr>
          <a:xfrm>
            <a:off x="458325" y="461937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idx="4294967295" type="body"/>
          </p:nvPr>
        </p:nvSpPr>
        <p:spPr>
          <a:xfrm>
            <a:off x="457200" y="1143000"/>
            <a:ext cx="41148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Laptops/desktops have horizontal orientations.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Designers can place several elements next to each other with plenty of room.</a:t>
            </a:r>
            <a:endParaRPr/>
          </a:p>
        </p:txBody>
      </p:sp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hy?</a:t>
            </a:r>
            <a:endParaRPr/>
          </a:p>
        </p:txBody>
      </p:sp>
      <p:sp>
        <p:nvSpPr>
          <p:cNvPr id="330" name="Google Shape;330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837" y="475425"/>
            <a:ext cx="3236574" cy="323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150" y="1561100"/>
            <a:ext cx="2743951" cy="6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313" y="1784800"/>
            <a:ext cx="2235525" cy="22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9"/>
          <p:cNvPicPr preferRelativeResize="0"/>
          <p:nvPr/>
        </p:nvPicPr>
        <p:blipFill rotWithShape="1">
          <a:blip r:embed="rId4">
            <a:alphaModFix/>
          </a:blip>
          <a:srcRect b="0" l="0" r="19335" t="0"/>
          <a:stretch/>
        </p:blipFill>
        <p:spPr>
          <a:xfrm>
            <a:off x="6992800" y="2634325"/>
            <a:ext cx="1236574" cy="3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450" y="638200"/>
            <a:ext cx="3810076" cy="381007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0"/>
          <p:cNvSpPr txBox="1"/>
          <p:nvPr>
            <p:ph idx="4294967295" type="body"/>
          </p:nvPr>
        </p:nvSpPr>
        <p:spPr>
          <a:xfrm>
            <a:off x="457200" y="1143000"/>
            <a:ext cx="41148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Tablet/mobile phones have vertical orientations.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Content should rely on having many rows of one item each. There’s not enough room for more!</a:t>
            </a:r>
            <a:endParaRPr/>
          </a:p>
        </p:txBody>
      </p:sp>
      <p:sp>
        <p:nvSpPr>
          <p:cNvPr id="342" name="Google Shape;342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(Cont.)</a:t>
            </a:r>
            <a:endParaRPr/>
          </a:p>
        </p:txBody>
      </p:sp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4" name="Google Shape;344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072075" y="2382613"/>
            <a:ext cx="3040824" cy="7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1"/>
          <p:cNvSpPr/>
          <p:nvPr/>
        </p:nvSpPr>
        <p:spPr>
          <a:xfrm>
            <a:off x="1761550" y="1073950"/>
            <a:ext cx="2252100" cy="4905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Desktop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5794750" y="1073950"/>
            <a:ext cx="2252100" cy="4905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Mobile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3" name="Google Shape;353;p4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Mobile Design: FTC.gov</a:t>
            </a:r>
            <a:endParaRPr/>
          </a:p>
        </p:txBody>
      </p:sp>
      <p:pic>
        <p:nvPicPr>
          <p:cNvPr id="354" name="Google Shape;3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00" y="1741950"/>
            <a:ext cx="4610188" cy="269916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5" name="Google Shape;3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640" y="1741950"/>
            <a:ext cx="2130318" cy="2650868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6" name="Google Shape;356;p41"/>
          <p:cNvSpPr/>
          <p:nvPr/>
        </p:nvSpPr>
        <p:spPr>
          <a:xfrm>
            <a:off x="1487350" y="1016350"/>
            <a:ext cx="605700" cy="60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401" y="11224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/>
          <p:nvPr/>
        </p:nvSpPr>
        <p:spPr>
          <a:xfrm>
            <a:off x="5549150" y="1016350"/>
            <a:ext cx="605700" cy="605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350" y="1089550"/>
            <a:ext cx="459299" cy="45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46850" y="81825"/>
            <a:ext cx="639275" cy="6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 Sizes</a:t>
            </a:r>
            <a:endParaRPr/>
          </a:p>
        </p:txBody>
      </p:sp>
      <p:sp>
        <p:nvSpPr>
          <p:cNvPr id="367" name="Google Shape;367;p42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Think about device widths and CSS cascading. How would we target these?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iPhone SE/iPhone 5S = 320px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Galaxy/iPhone 6 = 380px - 400px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iPhone 6+, Galaxy Note = 420px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Phablet/tablet = 500px–650px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iPad/iPad mini = 768px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Laptops = 960px</a:t>
            </a:r>
            <a:r>
              <a:rPr lang="en">
                <a:solidFill>
                  <a:schemeClr val="dk1"/>
                </a:solidFill>
              </a:rPr>
              <a:t>–</a:t>
            </a:r>
            <a:r>
              <a:rPr lang="en"/>
              <a:t>1200px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Desktops = 1024px</a:t>
            </a:r>
            <a:r>
              <a:rPr lang="en">
                <a:solidFill>
                  <a:schemeClr val="dk1"/>
                </a:solidFill>
              </a:rPr>
              <a:t>–</a:t>
            </a:r>
            <a:r>
              <a:rPr lang="en"/>
              <a:t>1800px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Device Grouping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75" y="853075"/>
            <a:ext cx="8364825" cy="355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