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Inconsolata"/>
      <p:regular r:id="rId42"/>
      <p:bold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orient="horz" pos="2914">
          <p15:clr>
            <a:srgbClr val="9AA0A6"/>
          </p15:clr>
        </p15:guide>
        <p15:guide id="3" pos="130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572">
          <p15:clr>
            <a:srgbClr val="9AA0A6"/>
          </p15:clr>
        </p15:guide>
        <p15:guide id="6" orient="horz" pos="735">
          <p15:clr>
            <a:srgbClr val="9AA0A6"/>
          </p15:clr>
        </p15:guide>
        <p15:guide id="7" pos="3211">
          <p15:clr>
            <a:srgbClr val="9AA0A6"/>
          </p15:clr>
        </p15:guide>
        <p15:guide id="8" orient="horz" pos="2571">
          <p15:clr>
            <a:srgbClr val="9AA0A6"/>
          </p15:clr>
        </p15:guide>
        <p15:guide id="9" pos="47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2914" orient="horz"/>
        <p:guide pos="130"/>
        <p:guide pos="5649"/>
        <p:guide pos="572" orient="horz"/>
        <p:guide pos="735" orient="horz"/>
        <p:guide pos="3211"/>
        <p:guide pos="2571" orient="horz"/>
        <p:guide pos="47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42" Type="http://schemas.openxmlformats.org/officeDocument/2006/relationships/font" Target="fonts/Inconsolata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Inconsolat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5ab22ba8a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5ab22ba8a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5ab22ba8a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5ab22ba8a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5ab22ba8a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5ab22ba8a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5ab22ba8a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5ab22ba8a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5ab22ba8a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5ab22ba8a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5ab22ba8a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5ab22ba8a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5ab22ba8a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5ab22ba8a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5ab22ba8a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5ab22ba8a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5ab22ba8a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5ab22ba8a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5ab22ba8a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5ab22ba8a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39108a03b8b3a4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a39108a03b8b3a4_7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5ab22ba8a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5ab22ba8a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5ab22ba8a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5ab22ba8a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5ab22ba8a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5ab22ba8a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5ab22ba8a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5ab22ba8a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5ab22ba8a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5ab22ba8a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5ab22ba8a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5ab22ba8a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5ab22ba8a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5ab22ba8a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cd02579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cd02579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5ab22ba8a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5ab22ba8a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5ab22ba8a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5ab22ba8a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5ab22ba8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5ab22ba8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bd51656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bd51656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7924394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7924394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5ab22ba8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5ab22ba8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5ab22ba8a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5ab22ba8a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5ab22ba8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5ab22ba8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39108a03b8b3a4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39108a03b8b3a4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5ab22ba8a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5ab22ba8a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5ab22ba8a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5ab22ba8a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rive.google.com/drive/folders/19GlwseIAqAmpggnMHaUE-xHicKflmsyl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drive/folders/19GlwseIAqAmpggnMHaUE-xHicKflmsyl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rive.google.com/drive/folders/19GlwseIAqAmpggnMHaUE-xHicKflmsyl?usp=shar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Loops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Web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.push</a:t>
            </a:r>
            <a:r>
              <a:rPr lang="en">
                <a:solidFill>
                  <a:schemeClr val="dk1"/>
                </a:solidFill>
              </a:rPr>
              <a:t> method adds the item inside the parentheses to the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end</a:t>
            </a:r>
            <a:r>
              <a:rPr lang="en">
                <a:solidFill>
                  <a:schemeClr val="dk1"/>
                </a:solidFill>
              </a:rPr>
              <a:t> of the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["orange"];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fruits.push("kiwi");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fruits is now: ["orange", "kiwi"];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76" name="Google Shape;376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Adding an item 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.push()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77" name="Google Shape;377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8" name="Google Shape;378;p4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.pop</a:t>
            </a:r>
            <a:r>
              <a:rPr lang="en">
                <a:solidFill>
                  <a:schemeClr val="dk1"/>
                </a:solidFill>
              </a:rPr>
              <a:t> method removes the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last</a:t>
            </a:r>
            <a:r>
              <a:rPr lang="en">
                <a:solidFill>
                  <a:schemeClr val="dk1"/>
                </a:solidFill>
              </a:rPr>
              <a:t> item in the array. Can you hear the sound effect when you pop an item off?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["banana", "orange", "apple"];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fruits.pop();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fruits is now: ["banana", "orange"];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85" name="Google Shape;385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332F"/>
                </a:solidFill>
              </a:rPr>
              <a:t>Removing an item</a:t>
            </a:r>
            <a:r>
              <a:rPr lang="en"/>
              <a:t>  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.pop()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86" name="Google Shape;386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87" name="Google Shape;387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Adding an item</a:t>
            </a:r>
            <a:r>
              <a:rPr lang="en"/>
              <a:t>  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.unshift()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4" name="Google Shape;394;p46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.unshift</a:t>
            </a:r>
            <a:r>
              <a:rPr lang="en">
                <a:solidFill>
                  <a:schemeClr val="dk1"/>
                </a:solidFill>
              </a:rPr>
              <a:t> method adds the item inside the parentheses to the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beginning</a:t>
            </a:r>
            <a:r>
              <a:rPr lang="en">
                <a:solidFill>
                  <a:schemeClr val="dk1"/>
                </a:solidFill>
              </a:rPr>
              <a:t> of the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46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["orange", "kiwi"];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fruits.unshift("cherry");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fruits is now: ["cherry", "orange", "kiwi"];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.shift</a:t>
            </a:r>
            <a:r>
              <a:rPr lang="en">
                <a:solidFill>
                  <a:schemeClr val="dk1"/>
                </a:solidFill>
              </a:rPr>
              <a:t> method removes the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first</a:t>
            </a:r>
            <a:r>
              <a:rPr lang="en">
                <a:solidFill>
                  <a:schemeClr val="dk1"/>
                </a:solidFill>
              </a:rPr>
              <a:t> item in the array. This one just quietly shifts off into the night.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47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["banana", "orange"];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fruits.shift();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fruits is now: ["orange"];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03" name="Google Shape;403;p4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332F"/>
                </a:solidFill>
              </a:rPr>
              <a:t>Removing an item</a:t>
            </a:r>
            <a:r>
              <a:rPr lang="en"/>
              <a:t> 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.shift()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04" name="Google Shape;404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05" name="Google Shape;405;p4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idx="4294967295" type="body"/>
          </p:nvPr>
        </p:nvSpPr>
        <p:spPr>
          <a:xfrm>
            <a:off x="457200" y="3192250"/>
            <a:ext cx="82296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use a third value in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.splice</a:t>
            </a:r>
            <a:r>
              <a:rPr lang="en">
                <a:solidFill>
                  <a:schemeClr val="dk1"/>
                </a:solidFill>
              </a:rPr>
              <a:t> method, it will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add</a:t>
            </a:r>
            <a:r>
              <a:rPr lang="en">
                <a:solidFill>
                  <a:schemeClr val="dk1"/>
                </a:solidFill>
              </a:rPr>
              <a:t> that value into your array at the location indicated by the first value.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48"/>
          <p:cNvSpPr/>
          <p:nvPr/>
        </p:nvSpPr>
        <p:spPr>
          <a:xfrm>
            <a:off x="545200" y="1048000"/>
            <a:ext cx="8013000" cy="2049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 = ["cherry", "kiwi"];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fruits.splice(1, 0, "pear");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1st value = index value for splice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2nd value = number of items to remove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3rd value = item to be added to array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fruits is now: ["cherry", "pear", "kiwi"];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2" name="Google Shape;412;p4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Adding specific items</a:t>
            </a:r>
            <a:r>
              <a:rPr lang="en"/>
              <a:t>  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.splice()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3" name="Google Shape;413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4" name="Google Shape;414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.splice</a:t>
            </a:r>
            <a:r>
              <a:rPr lang="en">
                <a:solidFill>
                  <a:schemeClr val="dk1"/>
                </a:solidFill>
              </a:rPr>
              <a:t> method removes </a:t>
            </a: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specific items</a:t>
            </a:r>
            <a:r>
              <a:rPr lang="en">
                <a:solidFill>
                  <a:schemeClr val="dk1"/>
                </a:solidFill>
              </a:rPr>
              <a:t> from the array.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number indicates the </a:t>
            </a:r>
            <a:r>
              <a:rPr lang="en" u="sng">
                <a:solidFill>
                  <a:schemeClr val="dk1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 where removal begins, and the second number indicates the total </a:t>
            </a:r>
            <a:r>
              <a:rPr lang="en" u="sng">
                <a:solidFill>
                  <a:schemeClr val="dk1"/>
                </a:solidFill>
              </a:rPr>
              <a:t>number of items</a:t>
            </a:r>
            <a:r>
              <a:rPr lang="en">
                <a:solidFill>
                  <a:schemeClr val="dk1"/>
                </a:solidFill>
              </a:rPr>
              <a:t> to remove.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0" name="Google Shape;420;p49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["cherry", "orange", "kiwi"];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fruits.splice(1,1);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fruits is now: ["cherry", "kiwi"];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1" name="Google Shape;421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332F"/>
                </a:solidFill>
              </a:rPr>
              <a:t>Removing specific items</a:t>
            </a:r>
            <a:r>
              <a:rPr lang="en"/>
              <a:t> 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.splice()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2" name="Google Shape;422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3" name="Google Shape;423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True to its name,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.reverse</a:t>
            </a:r>
            <a:r>
              <a:rPr lang="en">
                <a:solidFill>
                  <a:schemeClr val="dk1"/>
                </a:solidFill>
              </a:rPr>
              <a:t> method reverses the order of all items in the array. It doesn't add or delete anything.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9" name="Google Shape;429;p50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["cherry", "pear", "kiwi"];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fruits.reverse();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fruits is now: ["kiwi", "pear", "cherry"];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0" name="Google Shape;430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.reverse() </a:t>
            </a:r>
            <a:r>
              <a:rPr lang="en"/>
              <a:t>the order of elements</a:t>
            </a:r>
            <a:endParaRPr/>
          </a:p>
        </p:txBody>
      </p:sp>
      <p:sp>
        <p:nvSpPr>
          <p:cNvPr id="431" name="Google Shape;431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32" name="Google Shape;432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.join</a:t>
            </a:r>
            <a:r>
              <a:rPr lang="en">
                <a:solidFill>
                  <a:schemeClr val="dk1"/>
                </a:solidFill>
              </a:rPr>
              <a:t> combines all the items in the array together into a string. If given a string as a parameter,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.join</a:t>
            </a:r>
            <a:r>
              <a:rPr lang="en">
                <a:solidFill>
                  <a:schemeClr val="dk1"/>
                </a:solidFill>
              </a:rPr>
              <a:t> will place the given string in between the elements.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p51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["kiwi", "pear", "cherry"];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fruitsList = fruits.join(" and ");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fruitsList is: "kiwi and pear and cherry";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9" name="Google Shape;439;p5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.join() </a:t>
            </a:r>
            <a:r>
              <a:rPr lang="en"/>
              <a:t>all elements together</a:t>
            </a:r>
            <a:endParaRPr/>
          </a:p>
        </p:txBody>
      </p:sp>
      <p:sp>
        <p:nvSpPr>
          <p:cNvPr id="440" name="Google Shape;440;p5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41" name="Google Shape;441;p5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even put arrays inside of arrays! Access two-dimensional arrays using a second set of square brackets: The first brackets locate your desired array, and the second brackets locate the item within that array. 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produce = [["kiwi", "pear"], ["carrots", "celery"]];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produce[1] is: ["carrots”, “celery”];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produce[0][1] is: "pear";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8" name="Google Shape;448;p5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</a:t>
            </a:r>
            <a:r>
              <a:rPr lang="en"/>
              <a:t>-D</a:t>
            </a:r>
            <a:r>
              <a:rPr lang="en"/>
              <a:t>imensional Arrays (Matrix)</a:t>
            </a:r>
            <a:endParaRPr/>
          </a:p>
        </p:txBody>
      </p:sp>
      <p:sp>
        <p:nvSpPr>
          <p:cNvPr id="449" name="Google Shape;449;p5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/>
          <p:nvPr/>
        </p:nvSpPr>
        <p:spPr>
          <a:xfrm>
            <a:off x="1949700" y="2016000"/>
            <a:ext cx="5244600" cy="1622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https://drive.google.com/drive/folders/19GlwseIAqAmpggnMHaUE-xHicKflmsyl?usp=sharing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5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 </a:t>
            </a:r>
            <a:r>
              <a:rPr lang="en" sz="2800"/>
              <a:t>Array Methods</a:t>
            </a:r>
            <a:endParaRPr sz="2800"/>
          </a:p>
        </p:txBody>
      </p:sp>
      <p:sp>
        <p:nvSpPr>
          <p:cNvPr id="457" name="Google Shape;457;p53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53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53"/>
          <p:cNvSpPr txBox="1"/>
          <p:nvPr>
            <p:ph idx="1" type="body"/>
          </p:nvPr>
        </p:nvSpPr>
        <p:spPr>
          <a:xfrm>
            <a:off x="457200" y="1143000"/>
            <a:ext cx="82296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Try out your new array methods and properties:</a:t>
            </a:r>
            <a:endParaRPr/>
          </a:p>
        </p:txBody>
      </p:sp>
      <p:sp>
        <p:nvSpPr>
          <p:cNvPr id="460" name="Google Shape;460;p5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arrays and loops in JavaScript to manage collections of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Invoke array methods to manipulate the contents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of an array.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Distinguish between 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600">
                <a:solidFill>
                  <a:schemeClr val="dk1"/>
                </a:solidFill>
              </a:rPr>
              <a:t> loops and 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 sz="1600">
                <a:solidFill>
                  <a:schemeClr val="dk1"/>
                </a:solidFill>
              </a:rPr>
              <a:t> loops.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oops</a:t>
            </a:r>
            <a:endParaRPr/>
          </a:p>
        </p:txBody>
      </p:sp>
      <p:sp>
        <p:nvSpPr>
          <p:cNvPr id="467" name="Google Shape;467;p5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"/>
          <p:cNvSpPr txBox="1"/>
          <p:nvPr>
            <p:ph idx="4294967295" type="title"/>
          </p:nvPr>
        </p:nvSpPr>
        <p:spPr>
          <a:xfrm>
            <a:off x="1072050" y="1759850"/>
            <a:ext cx="6999900" cy="1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</a:t>
            </a:r>
            <a:r>
              <a:rPr lang="en">
                <a:solidFill>
                  <a:schemeClr val="dk2"/>
                </a:solidFill>
              </a:rPr>
              <a:t>oop:</a:t>
            </a:r>
            <a:r>
              <a:rPr lang="en"/>
              <a:t> A control flow statement allowing for the repeated execution of a code block until a specific condition is reached.</a:t>
            </a:r>
            <a:endParaRPr/>
          </a:p>
        </p:txBody>
      </p:sp>
      <p:sp>
        <p:nvSpPr>
          <p:cNvPr id="473" name="Google Shape;473;p5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5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/>
          <p:nvPr>
            <p:ph idx="4294967295" type="body"/>
          </p:nvPr>
        </p:nvSpPr>
        <p:spPr>
          <a:xfrm>
            <a:off x="457200" y="914400"/>
            <a:ext cx="52083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Loops</a:t>
            </a:r>
            <a:r>
              <a:rPr lang="en">
                <a:solidFill>
                  <a:schemeClr val="dk1"/>
                </a:solidFill>
              </a:rPr>
              <a:t> take advantage of what computers do best: evaluate instructions across organized sets of data very quickly.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Computers excel when working in isolated patterns, which is exactly how a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loop works.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Avoid needlessly copying or re-typing code by repeating it in a loop.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5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Loops?</a:t>
            </a:r>
            <a:endParaRPr/>
          </a:p>
        </p:txBody>
      </p:sp>
      <p:sp>
        <p:nvSpPr>
          <p:cNvPr id="481" name="Google Shape;481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82" name="Google Shape;4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850" y="853075"/>
            <a:ext cx="2490026" cy="24900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 loop</a:t>
            </a:r>
            <a:r>
              <a:rPr lang="en">
                <a:solidFill>
                  <a:schemeClr val="dk1"/>
                </a:solidFill>
              </a:rPr>
              <a:t> is similar to an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>
                <a:solidFill>
                  <a:schemeClr val="dk1"/>
                </a:solidFill>
              </a:rPr>
              <a:t> statement but with more conditions. When creating a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loop,</a:t>
            </a:r>
            <a:r>
              <a:rPr lang="en">
                <a:solidFill>
                  <a:schemeClr val="dk1"/>
                </a:solidFill>
              </a:rPr>
              <a:t> we need to make three declarations: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Define a starting variable to act as the </a:t>
            </a:r>
            <a:r>
              <a:rPr b="1" lang="en">
                <a:solidFill>
                  <a:schemeClr val="dk1"/>
                </a:solidFill>
                <a:highlight>
                  <a:srgbClr val="FFF2CC"/>
                </a:highlight>
              </a:rPr>
              <a:t>iterator</a:t>
            </a:r>
            <a:r>
              <a:rPr lang="en">
                <a:solidFill>
                  <a:schemeClr val="dk1"/>
                </a:solidFill>
              </a:rPr>
              <a:t>, typically named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Establish a condition for the loop to stop, called the </a:t>
            </a:r>
            <a:r>
              <a:rPr b="1" lang="en">
                <a:solidFill>
                  <a:schemeClr val="dk1"/>
                </a:solidFill>
                <a:highlight>
                  <a:srgbClr val="F4CCCC"/>
                </a:highlight>
              </a:rPr>
              <a:t>terminating condition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CFE2F3"/>
                </a:highlight>
              </a:rPr>
              <a:t>Increment</a:t>
            </a:r>
            <a:r>
              <a:rPr lang="en">
                <a:solidFill>
                  <a:schemeClr val="dk1"/>
                </a:solidFill>
              </a:rPr>
              <a:t> the iterator variable (or decrement, if the loop goes backward).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9" name="Google Shape;489;p5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Iterator, Terminator, and Incrementer Walk Into a Loop...</a:t>
            </a:r>
            <a:endParaRPr/>
          </a:p>
        </p:txBody>
      </p:sp>
      <p:sp>
        <p:nvSpPr>
          <p:cNvPr id="490" name="Google Shape;490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91" name="Google Shape;491;p57"/>
          <p:cNvSpPr/>
          <p:nvPr/>
        </p:nvSpPr>
        <p:spPr>
          <a:xfrm>
            <a:off x="545200" y="2946925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for (</a:t>
            </a:r>
            <a:r>
              <a:rPr b="1" lang="en" sz="1800">
                <a:highlight>
                  <a:srgbClr val="FFF2CC"/>
                </a:highlight>
                <a:latin typeface="Inconsolata"/>
                <a:ea typeface="Inconsolata"/>
                <a:cs typeface="Inconsolata"/>
                <a:sym typeface="Inconsolata"/>
              </a:rPr>
              <a:t>let i = 0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b="1" lang="en" sz="1800">
                <a:highlight>
                  <a:srgbClr val="F4CCCC"/>
                </a:highlight>
                <a:latin typeface="Inconsolata"/>
                <a:ea typeface="Inconsolata"/>
                <a:cs typeface="Inconsolata"/>
                <a:sym typeface="Inconsolata"/>
              </a:rPr>
              <a:t>i &lt; 10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b="1" lang="en" sz="1800">
                <a:highlight>
                  <a:srgbClr val="CFE2F3"/>
                </a:highlight>
                <a:latin typeface="Inconsolata"/>
                <a:ea typeface="Inconsolata"/>
                <a:cs typeface="Inconsolata"/>
                <a:sym typeface="Inconsolata"/>
              </a:rPr>
              <a:t>i++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 console.log(i); 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outputs 0,1,2,3,4,5,6,7,8,9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92" name="Google Shape;492;p5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Front-End Web Development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8" name="Google Shape;498;p5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+ Arrays: </a:t>
            </a:r>
            <a:br>
              <a:rPr lang="en"/>
            </a:br>
            <a:r>
              <a:rPr lang="en"/>
              <a:t>A Classic Combination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/>
          <p:nvPr>
            <p:ph idx="4294967295" type="body"/>
          </p:nvPr>
        </p:nvSpPr>
        <p:spPr>
          <a:xfrm>
            <a:off x="457200" y="914400"/>
            <a:ext cx="82191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Notice the highlighted terminating condition. The array's length limits the number of loops.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5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or</a:t>
            </a:r>
            <a:r>
              <a:rPr lang="en"/>
              <a:t> Loop + Arrays</a:t>
            </a:r>
            <a:endParaRPr/>
          </a:p>
        </p:txBody>
      </p:sp>
      <p:sp>
        <p:nvSpPr>
          <p:cNvPr id="505" name="Google Shape;505;p5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06" name="Google Shape;506;p59"/>
          <p:cNvSpPr/>
          <p:nvPr/>
        </p:nvSpPr>
        <p:spPr>
          <a:xfrm>
            <a:off x="545200" y="1761750"/>
            <a:ext cx="8013000" cy="1992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myArray = ["John", "Benjamin", "Victor", "Serrao"];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for (let i = 0; </a:t>
            </a:r>
            <a:r>
              <a:rPr b="1" lang="en" sz="1800"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i &lt; </a:t>
            </a:r>
            <a:r>
              <a:rPr b="1" lang="en" sz="1800"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myArray.length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; i++) {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 console.log(myArray[i]); 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outputs each name in the list, one at a time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7" name="Google Shape;507;p5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/>
          <p:nvPr/>
        </p:nvSpPr>
        <p:spPr>
          <a:xfrm>
            <a:off x="545200" y="1761750"/>
            <a:ext cx="8013000" cy="1992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myArray = ["John", "Benjamin", "Victor", "Serrao"];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let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= 0;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while (</a:t>
            </a:r>
            <a:r>
              <a:rPr b="1" lang="en" sz="1800"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b="1" lang="en" sz="1800"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 &lt;= myArray.length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 // code to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repeat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++;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3" name="Google Shape;513;p60"/>
          <p:cNvSpPr txBox="1"/>
          <p:nvPr>
            <p:ph idx="4294967295" type="body"/>
          </p:nvPr>
        </p:nvSpPr>
        <p:spPr>
          <a:xfrm>
            <a:off x="457200" y="914400"/>
            <a:ext cx="82191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>
                <a:solidFill>
                  <a:schemeClr val="dk1"/>
                </a:solidFill>
              </a:rPr>
              <a:t> loop, a simpler cousin of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dk1"/>
                </a:solidFill>
              </a:rPr>
              <a:t> loop, will run as long as a condition remains true.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4" name="Google Shape;514;p6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w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hile</a:t>
            </a:r>
            <a:r>
              <a:rPr lang="en"/>
              <a:t> Loop</a:t>
            </a:r>
            <a:endParaRPr/>
          </a:p>
        </p:txBody>
      </p:sp>
      <p:sp>
        <p:nvSpPr>
          <p:cNvPr id="515" name="Google Shape;515;p6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16" name="Google Shape;516;p6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/>
          <p:nvPr/>
        </p:nvSpPr>
        <p:spPr>
          <a:xfrm>
            <a:off x="545200" y="1761750"/>
            <a:ext cx="8013000" cy="2405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myArray = ["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John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", "Benjamin", "Victor", "Serrao"];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myArray.forEach(function(name) {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console.log(name);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})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// outputs each name in the list, one at a time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2" name="Google Shape;522;p61"/>
          <p:cNvSpPr txBox="1"/>
          <p:nvPr>
            <p:ph idx="4294967295" type="body"/>
          </p:nvPr>
        </p:nvSpPr>
        <p:spPr>
          <a:xfrm>
            <a:off x="457200" y="914400"/>
            <a:ext cx="82191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The array method forEach() performs a specific function for each of the items in an array. No need for an iterator or a limit.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6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Array method .forEach()</a:t>
            </a:r>
            <a:endParaRPr/>
          </a:p>
        </p:txBody>
      </p:sp>
      <p:sp>
        <p:nvSpPr>
          <p:cNvPr id="524" name="Google Shape;524;p6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25" name="Google Shape;525;p6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2"/>
          <p:cNvSpPr txBox="1"/>
          <p:nvPr>
            <p:ph idx="4294967295" type="body"/>
          </p:nvPr>
        </p:nvSpPr>
        <p:spPr>
          <a:xfrm>
            <a:off x="457200" y="1125775"/>
            <a:ext cx="82191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loops seem so similar — which one should you choose? M</a:t>
            </a:r>
            <a:r>
              <a:rPr lang="en">
                <a:solidFill>
                  <a:schemeClr val="dk1"/>
                </a:solidFill>
              </a:rPr>
              <a:t>ost of the time, the answer is a </a:t>
            </a:r>
            <a:r>
              <a:rPr b="1"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>
                <a:solidFill>
                  <a:schemeClr val="dk1"/>
                </a:solidFill>
              </a:rPr>
              <a:t> loop.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>
                <a:solidFill>
                  <a:schemeClr val="dk1"/>
                </a:solidFill>
              </a:rPr>
              <a:t> loops are perfect for when you have a specific number of times you need the loop to run. In most cases, that number is the length of an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while</a:t>
            </a:r>
            <a:r>
              <a:rPr lang="en">
                <a:solidFill>
                  <a:schemeClr val="dk1"/>
                </a:solidFill>
              </a:rPr>
              <a:t> loop is useful when there’s no way of knowing how many times the loop will need to repeat — like a game loop that stops when a character dies.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6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or</a:t>
            </a:r>
            <a:r>
              <a:rPr lang="en"/>
              <a:t> vs.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w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hile</a:t>
            </a:r>
            <a:r>
              <a:rPr lang="en"/>
              <a:t> Loops</a:t>
            </a:r>
            <a:endParaRPr/>
          </a:p>
        </p:txBody>
      </p:sp>
      <p:sp>
        <p:nvSpPr>
          <p:cNvPr id="532" name="Google Shape;532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33" name="Google Shape;533;p6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see an interactive version of these examples, along with a very different way to perform DOM manipulations:</a:t>
            </a:r>
            <a:endParaRPr/>
          </a:p>
        </p:txBody>
      </p:sp>
      <p:sp>
        <p:nvSpPr>
          <p:cNvPr id="539" name="Google Shape;539;p63"/>
          <p:cNvSpPr/>
          <p:nvPr/>
        </p:nvSpPr>
        <p:spPr>
          <a:xfrm>
            <a:off x="1949700" y="2166900"/>
            <a:ext cx="5244600" cy="1622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https://drive.google.com/drive/folders/19GlwseIAqAmpggnMHaUE-xHicKflmsyl?usp=sharing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0" name="Google Shape;540;p6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 Arrays and Loops Examples</a:t>
            </a:r>
            <a:endParaRPr sz="2800"/>
          </a:p>
        </p:txBody>
      </p:sp>
      <p:sp>
        <p:nvSpPr>
          <p:cNvPr id="541" name="Google Shape;541;p63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2" name="Google Shape;542;p6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3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63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idx="4294967295" type="body"/>
          </p:nvPr>
        </p:nvSpPr>
        <p:spPr>
          <a:xfrm>
            <a:off x="457200" y="914400"/>
            <a:ext cx="8219100" cy="22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Think of arrays as containers of data, structured like a list. Technically, an </a:t>
            </a:r>
            <a:r>
              <a:rPr b="1" lang="en">
                <a:solidFill>
                  <a:schemeClr val="dk1"/>
                </a:solidFill>
              </a:rPr>
              <a:t>array</a:t>
            </a:r>
            <a:r>
              <a:rPr lang="en">
                <a:solidFill>
                  <a:schemeClr val="dk1"/>
                </a:solidFill>
              </a:rPr>
              <a:t> is an ordered collection of data types combined into one variable.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item in an array is assigned an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index</a:t>
            </a:r>
            <a:r>
              <a:rPr lang="en">
                <a:solidFill>
                  <a:schemeClr val="dk1"/>
                </a:solidFill>
              </a:rPr>
              <a:t> value based on its position. These index values allow us to access individual elements within the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["banana", "orange", "apple"]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rrays</a:t>
            </a:r>
            <a:endParaRPr/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3220900" y="3099950"/>
            <a:ext cx="451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4346400" y="3099950"/>
            <a:ext cx="451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5497075" y="3099950"/>
            <a:ext cx="451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accent2"/>
                </a:highlight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"/>
          <p:cNvSpPr/>
          <p:nvPr/>
        </p:nvSpPr>
        <p:spPr>
          <a:xfrm>
            <a:off x="1759200" y="2166900"/>
            <a:ext cx="5244600" cy="1622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https://drive.google.com/drive/folders/19GlwseIAqAmpggnMHaUE-xHicKflmsyl?usp=sharing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0" name="Google Shape;550;p6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 Array and Loop Exercises</a:t>
            </a:r>
            <a:endParaRPr sz="2800"/>
          </a:p>
        </p:txBody>
      </p:sp>
      <p:sp>
        <p:nvSpPr>
          <p:cNvPr id="551" name="Google Shape;551;p64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2" name="Google Shape;552;p64"/>
          <p:cNvSpPr txBox="1"/>
          <p:nvPr>
            <p:ph idx="1" type="body"/>
          </p:nvPr>
        </p:nvSpPr>
        <p:spPr>
          <a:xfrm>
            <a:off x="457200" y="1143000"/>
            <a:ext cx="8229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following exercises demonstrate how loops can be used to display lists </a:t>
            </a:r>
            <a:br>
              <a:rPr lang="en"/>
            </a:br>
            <a:r>
              <a:rPr lang="en"/>
              <a:t>of information:</a:t>
            </a:r>
            <a:endParaRPr/>
          </a:p>
        </p:txBody>
      </p:sp>
      <p:sp>
        <p:nvSpPr>
          <p:cNvPr id="553" name="Google Shape;553;p6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6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4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5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65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65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563" name="Google Shape;563;p65"/>
          <p:cNvSpPr txBox="1"/>
          <p:nvPr>
            <p:ph idx="1" type="subTitle"/>
          </p:nvPr>
        </p:nvSpPr>
        <p:spPr>
          <a:xfrm>
            <a:off x="457200" y="1166975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Loops to Handle Arrays</a:t>
            </a:r>
            <a:endParaRPr/>
          </a:p>
        </p:txBody>
      </p:sp>
      <p:sp>
        <p:nvSpPr>
          <p:cNvPr id="564" name="Google Shape;564;p65"/>
          <p:cNvSpPr txBox="1"/>
          <p:nvPr>
            <p:ph idx="3" type="body"/>
          </p:nvPr>
        </p:nvSpPr>
        <p:spPr>
          <a:xfrm>
            <a:off x="458325" y="1729950"/>
            <a:ext cx="3334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can contain any amount of any data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 create dynamic, DRY code for iterating.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 for a specific number of iterations and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loops for unknown quantities.</a:t>
            </a:r>
            <a:endParaRPr/>
          </a:p>
        </p:txBody>
      </p:sp>
      <p:sp>
        <p:nvSpPr>
          <p:cNvPr id="565" name="Google Shape;565;p65"/>
          <p:cNvSpPr txBox="1"/>
          <p:nvPr>
            <p:ph idx="4" type="subTitle"/>
          </p:nvPr>
        </p:nvSpPr>
        <p:spPr>
          <a:xfrm>
            <a:off x="4864075" y="1166975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566" name="Google Shape;566;p65"/>
          <p:cNvSpPr txBox="1"/>
          <p:nvPr>
            <p:ph idx="5" type="body"/>
          </p:nvPr>
        </p:nvSpPr>
        <p:spPr>
          <a:xfrm>
            <a:off x="4864075" y="1773300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use forms to collect data from users</a:t>
            </a:r>
            <a:r>
              <a:rPr lang="en"/>
              <a:t>, validate the information they submit, and display error messages where they have submitted invalid values.</a:t>
            </a:r>
            <a:endParaRPr/>
          </a:p>
        </p:txBody>
      </p:sp>
      <p:sp>
        <p:nvSpPr>
          <p:cNvPr id="567" name="Google Shape;567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r>
              <a:rPr lang="en">
                <a:solidFill>
                  <a:srgbClr val="FFFFFF"/>
                </a:solidFill>
              </a:rPr>
              <a:t> | © 2020 General Assembly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idx="4294967295" type="body"/>
          </p:nvPr>
        </p:nvSpPr>
        <p:spPr>
          <a:xfrm>
            <a:off x="457200" y="2042725"/>
            <a:ext cx="82191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make an array using a set of square brackets.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Inside the brackets, each value must be separated by a comma.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Arrays can contain, strings, numbers, booleans, objects or any of these combined.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545200" y="1048000"/>
            <a:ext cx="8013000" cy="872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"banana", "orange", "apple"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8" name="Google Shape;328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Arrays are one of just two types of data “containers” in JavaScript (the other is objects). As a result, much of the data we use comes in the form of arrays.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Arrays come from three main places: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DOM (with 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querySelectorAll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getElementsByClassName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API responses (information received from other web applications)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Databases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Arrays Matter</a:t>
            </a:r>
            <a:r>
              <a:rPr lang="en"/>
              <a:t>?</a:t>
            </a:r>
            <a:endParaRPr/>
          </a:p>
        </p:txBody>
      </p:sp>
      <p:sp>
        <p:nvSpPr>
          <p:cNvPr id="335" name="Google Shape;335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6" name="Google Shape;336;p3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545200" y="1048000"/>
            <a:ext cx="8013000" cy="1492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["banana", "orange", "apple"];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fruits[0]; // will output "banana"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fruits[1]; // will output "orange"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fruits[2]; // will output "apple"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2" name="Google Shape;342;p40"/>
          <p:cNvSpPr txBox="1"/>
          <p:nvPr>
            <p:ph idx="4294967295" type="body"/>
          </p:nvPr>
        </p:nvSpPr>
        <p:spPr>
          <a:xfrm>
            <a:off x="457200" y="2700550"/>
            <a:ext cx="82191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Access array items using square brackets around their index values. It’s pretty simple — just remember that the first index value is always zero!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Array Values</a:t>
            </a:r>
            <a:endParaRPr/>
          </a:p>
        </p:txBody>
      </p:sp>
      <p:sp>
        <p:nvSpPr>
          <p:cNvPr id="344" name="Google Shape;344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5" name="Google Shape;345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Properties and Methods</a:t>
            </a:r>
            <a:endParaRPr/>
          </a:p>
        </p:txBody>
      </p:sp>
      <p:sp>
        <p:nvSpPr>
          <p:cNvPr id="351" name="Google Shape;351;p41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indexOf()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57" name="Google Shape;357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["banana", "orange", "apple"];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fruits.indexOf("orange"); 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// will return the number 1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59" name="Google Shape;359;p42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.indexOf()</a:t>
            </a:r>
            <a:r>
              <a:rPr lang="en">
                <a:solidFill>
                  <a:schemeClr val="dk1"/>
                </a:solidFill>
              </a:rPr>
              <a:t> to see the index value of any item in the array.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/>
          <p:nvPr/>
        </p:nvSpPr>
        <p:spPr>
          <a:xfrm>
            <a:off x="545200" y="1048000"/>
            <a:ext cx="8013000" cy="1328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fruits = ["banana", "orange", "apple"];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fruits.length; 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=&gt;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3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6" name="Google Shape;366;p43"/>
          <p:cNvSpPr txBox="1"/>
          <p:nvPr>
            <p:ph idx="4294967295" type="body"/>
          </p:nvPr>
        </p:nvSpPr>
        <p:spPr>
          <a:xfrm>
            <a:off x="457200" y="2571025"/>
            <a:ext cx="8219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.length</a:t>
            </a:r>
            <a:r>
              <a:rPr lang="en">
                <a:solidFill>
                  <a:schemeClr val="dk1"/>
                </a:solidFill>
              </a:rPr>
              <a:t> property to figure out how many items are in your array. This is very useful when we need to look through the whole array with a loop.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7" name="Google Shape;367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.length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8" name="Google Shape;368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